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265" r:id="rId8"/>
    <p:sldId id="296" r:id="rId9"/>
    <p:sldId id="297" r:id="rId10"/>
    <p:sldId id="298" r:id="rId11"/>
    <p:sldId id="262" r:id="rId12"/>
    <p:sldId id="303" r:id="rId13"/>
    <p:sldId id="299" r:id="rId14"/>
    <p:sldId id="300" r:id="rId15"/>
    <p:sldId id="301" r:id="rId16"/>
    <p:sldId id="280" r:id="rId17"/>
    <p:sldId id="304" r:id="rId18"/>
    <p:sldId id="263" r:id="rId19"/>
    <p:sldId id="305" r:id="rId20"/>
    <p:sldId id="306" r:id="rId21"/>
    <p:sldId id="281" r:id="rId22"/>
    <p:sldId id="307" r:id="rId23"/>
    <p:sldId id="302" r:id="rId24"/>
    <p:sldId id="308" r:id="rId25"/>
    <p:sldId id="309" r:id="rId26"/>
    <p:sldId id="277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25782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VII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Advanced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Microeconomics</a:t>
            </a:r>
            <a:r>
              <a:rPr lang="cs-CZ" altLang="cs-CZ" sz="1800" dirty="0">
                <a:latin typeface="Arial" panose="020B0604020202020204" pitchFamily="34" charset="0"/>
              </a:rPr>
              <a:t>/</a:t>
            </a:r>
            <a:r>
              <a:rPr lang="en-GB" altLang="cs-CZ" sz="1800" dirty="0">
                <a:latin typeface="Arial" panose="020B0604020202020204" pitchFamily="34" charset="0"/>
              </a:rPr>
              <a:t>EVS/</a:t>
            </a:r>
            <a:r>
              <a:rPr lang="cs-CZ" altLang="cs-CZ" sz="1800">
                <a:latin typeface="Arial" panose="020B0604020202020204" pitchFamily="34" charset="0"/>
              </a:rPr>
              <a:t>NAAMI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RETURNS 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0" y="1136223"/>
            <a:ext cx="7424928" cy="5574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CONSTANT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RETURNS 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497388" y="1921053"/>
            <a:ext cx="4041775" cy="923925"/>
          </a:xfrm>
        </p:spPr>
        <p:txBody>
          <a:bodyPr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482223" y="1921054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>
                <a:latin typeface="Arial" panose="020B0604020202020204" pitchFamily="34" charset="0"/>
              </a:rPr>
              <a:t>Total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Costs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232" t="23214" r="52326" b="40352"/>
          <a:stretch/>
        </p:blipFill>
        <p:spPr>
          <a:xfrm>
            <a:off x="4572000" y="2970963"/>
            <a:ext cx="4361432" cy="2808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t="25287" r="51071" b="40613"/>
          <a:stretch/>
        </p:blipFill>
        <p:spPr>
          <a:xfrm>
            <a:off x="482223" y="3288194"/>
            <a:ext cx="4015165" cy="22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DECREASING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572000" y="1738825"/>
            <a:ext cx="4041775" cy="924271"/>
          </a:xfrm>
        </p:spPr>
        <p:txBody>
          <a:bodyPr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>
                <a:latin typeface="Arial" panose="020B0604020202020204" pitchFamily="34" charset="0"/>
              </a:rPr>
              <a:t>Total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Costs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9032" t="22761" r="8552" b="41664"/>
          <a:stretch/>
        </p:blipFill>
        <p:spPr>
          <a:xfrm>
            <a:off x="4571999" y="2813744"/>
            <a:ext cx="4041775" cy="25424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9381" t="25196" r="11062" b="42056"/>
          <a:stretch/>
        </p:blipFill>
        <p:spPr>
          <a:xfrm>
            <a:off x="950976" y="3221356"/>
            <a:ext cx="3438144" cy="21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INCREASING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572000" y="1738825"/>
            <a:ext cx="4041775" cy="924271"/>
          </a:xfrm>
        </p:spPr>
        <p:txBody>
          <a:bodyPr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>
                <a:latin typeface="Arial" panose="020B0604020202020204" pitchFamily="34" charset="0"/>
              </a:rPr>
              <a:t>Total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Costs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6958" t="58336" r="51310"/>
          <a:stretch/>
        </p:blipFill>
        <p:spPr>
          <a:xfrm>
            <a:off x="4700016" y="2869984"/>
            <a:ext cx="3913759" cy="29305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9889" t="60462" r="50578" b="8920"/>
          <a:stretch/>
        </p:blipFill>
        <p:spPr>
          <a:xfrm>
            <a:off x="630206" y="2999231"/>
            <a:ext cx="3795490" cy="22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OPTIMAL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=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OPTIMAL PRODUCTION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607344" y="2119262"/>
            <a:ext cx="4041775" cy="924271"/>
          </a:xfrm>
        </p:spPr>
        <p:txBody>
          <a:bodyPr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75342" y="1923837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>
                <a:latin typeface="Arial" panose="020B0604020202020204" pitchFamily="34" charset="0"/>
              </a:rPr>
              <a:t>Total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Costs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8006" t="57281" r="9236"/>
          <a:stretch/>
        </p:blipFill>
        <p:spPr>
          <a:xfrm>
            <a:off x="4837261" y="3371089"/>
            <a:ext cx="3811857" cy="30297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7203" t="57128" r="11757" b="10040"/>
          <a:stretch/>
        </p:blipFill>
        <p:spPr>
          <a:xfrm>
            <a:off x="575342" y="3476111"/>
            <a:ext cx="3777202" cy="22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6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COSTS IN SHORT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80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period, when the company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spend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s both fixed and variable costs -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short 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short-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total cost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STC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STC = FC + VC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FC = i x K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VC = w x L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short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run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average costs SAC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𝑆𝐴𝐶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𝑆𝑇𝐶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802323"/>
              </a:xfrm>
              <a:prstGeom prst="rect">
                <a:avLst/>
              </a:prstGeom>
              <a:blipFill>
                <a:blip r:embed="rId2"/>
                <a:stretch>
                  <a:fillRect l="-791" t="-962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1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COSTS IN SHORT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16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SAC as well as STC consists of fixed and variable costs - in this case, the average fixed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costs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AFC and the average variable cost AVC (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ie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the share of these costs per unit of production)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SAC = AFC + AVC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AFC = FC/Q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AVC = AC/Q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b="1" dirty="0">
                    <a:latin typeface="Arial" panose="020B0604020202020204" pitchFamily="34" charset="0"/>
                  </a:rPr>
                  <a:t>short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 run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average 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SAC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𝑆𝐴𝐶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164345"/>
              </a:xfrm>
              <a:prstGeom prst="rect">
                <a:avLst/>
              </a:prstGeom>
              <a:blipFill>
                <a:blip r:embed="rId2"/>
                <a:stretch>
                  <a:fillRect l="-791" t="-878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02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RELATIONSHIP OF FIRM COSTS IN SHORT RUN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627632"/>
            <a:ext cx="3823564" cy="464515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 – </a:t>
            </a:r>
            <a:r>
              <a:rPr lang="en-US" altLang="cs-CZ" sz="2200" b="1" dirty="0">
                <a:latin typeface="Arial" panose="020B0604020202020204" pitchFamily="34" charset="0"/>
              </a:rPr>
              <a:t>SMC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minimum </a:t>
            </a:r>
            <a:r>
              <a:rPr lang="en-US" altLang="cs-CZ" sz="2200" dirty="0">
                <a:latin typeface="Arial" panose="020B0604020202020204" pitchFamily="34" charset="0"/>
              </a:rPr>
              <a:t>- increasing returns to variable input are hereby amended in decreasing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II – </a:t>
            </a:r>
            <a:r>
              <a:rPr lang="en-US" altLang="cs-CZ" sz="2200" b="1" dirty="0">
                <a:latin typeface="Arial" panose="020B0604020202020204" pitchFamily="34" charset="0"/>
              </a:rPr>
              <a:t>AVC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minimum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III – </a:t>
            </a:r>
            <a:r>
              <a:rPr lang="en-US" altLang="cs-CZ" sz="2200" b="1" dirty="0">
                <a:latin typeface="Arial" panose="020B0604020202020204" pitchFamily="34" charset="0"/>
              </a:rPr>
              <a:t>SAC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minimum </a:t>
            </a:r>
            <a:r>
              <a:rPr lang="en-US" altLang="cs-CZ" sz="2200" dirty="0">
                <a:latin typeface="Arial" panose="020B0604020202020204" pitchFamily="34" charset="0"/>
              </a:rPr>
              <a:t>- at that point the firm by hiring additional units of labor increases the capacity utilization of fixed capital - exceeding this point reduces labor productivity</a:t>
            </a:r>
            <a:endParaRPr lang="en-GB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669" y="1369182"/>
            <a:ext cx="3619555" cy="54888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COSTS IN LONG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512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>
                    <a:latin typeface="Arial" panose="020B0604020202020204" pitchFamily="34" charset="0"/>
                  </a:rPr>
                  <a:t>T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here are no fixed costs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 i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n the long run - labor and capital are variable</a:t>
                </a:r>
                <a:endParaRPr lang="cs-CZ" altLang="cs-CZ" sz="2200" b="1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LTC = LVC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b="1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>
                    <a:latin typeface="Arial" panose="020B0604020202020204" pitchFamily="34" charset="0"/>
                  </a:rPr>
                  <a:t>T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he long-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average costs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LAC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>
                    <a:latin typeface="Arial" panose="020B0604020202020204" pitchFamily="34" charset="0"/>
                  </a:rPr>
                  <a:t>T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he long-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marginal costs</a:t>
                </a:r>
                <a:r>
                  <a:rPr lang="cs-CZ" altLang="cs-CZ" sz="22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L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MC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𝐿𝑀𝐶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512261"/>
              </a:xfrm>
              <a:prstGeom prst="rect">
                <a:avLst/>
              </a:prstGeom>
              <a:blipFill rotWithShape="0">
                <a:blip r:embed="rId2"/>
                <a:stretch>
                  <a:fillRect l="-791" t="-811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67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FIRM COSTS IN </a:t>
            </a:r>
            <a:r>
              <a:rPr lang="cs-CZ" altLang="cs-CZ" sz="2400" b="1" dirty="0">
                <a:latin typeface="Arial" panose="020B0604020202020204" pitchFamily="34" charset="0"/>
              </a:rPr>
              <a:t>LONG</a:t>
            </a:r>
            <a:r>
              <a:rPr lang="en-US" altLang="cs-CZ" sz="2400" b="1" dirty="0">
                <a:latin typeface="Arial" panose="020B0604020202020204" pitchFamily="34" charset="0"/>
              </a:rPr>
              <a:t> RUN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2067202"/>
            <a:ext cx="3823564" cy="420558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q</a:t>
            </a:r>
            <a:r>
              <a:rPr lang="en-US" altLang="cs-CZ" sz="2200" dirty="0">
                <a:latin typeface="Arial" panose="020B0604020202020204" pitchFamily="34" charset="0"/>
              </a:rPr>
              <a:t>1 - minimum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LMC - increasing returns to scale </a:t>
            </a:r>
            <a:r>
              <a:rPr lang="cs-CZ" altLang="cs-CZ" sz="2200" dirty="0">
                <a:latin typeface="Arial" panose="020B0604020202020204" pitchFamily="34" charset="0"/>
              </a:rPr>
              <a:t>are </a:t>
            </a:r>
            <a:r>
              <a:rPr lang="cs-CZ" altLang="cs-CZ" sz="2200" dirty="0" err="1">
                <a:latin typeface="Arial" panose="020B0604020202020204" pitchFamily="34" charset="0"/>
              </a:rPr>
              <a:t>changing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decreasing returns to scale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q</a:t>
            </a:r>
            <a:r>
              <a:rPr lang="en-US" altLang="cs-CZ" sz="2200" dirty="0">
                <a:latin typeface="Arial" panose="020B0604020202020204" pitchFamily="34" charset="0"/>
              </a:rPr>
              <a:t>2 - minimum 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LAC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025" y="1618455"/>
            <a:ext cx="3409140" cy="48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Profit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Costs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Costs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Returns</a:t>
            </a:r>
            <a:r>
              <a:rPr lang="cs-CZ" altLang="cs-CZ" sz="2200" dirty="0">
                <a:latin typeface="Arial" panose="020B0604020202020204" pitchFamily="34" charset="0"/>
              </a:rPr>
              <a:t> to </a:t>
            </a:r>
            <a:r>
              <a:rPr lang="cs-CZ" altLang="cs-CZ" sz="2200" dirty="0" err="1">
                <a:latin typeface="Arial" panose="020B0604020202020204" pitchFamily="34" charset="0"/>
              </a:rPr>
              <a:t>Scale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Short</a:t>
            </a:r>
            <a:r>
              <a:rPr lang="cs-CZ" altLang="cs-CZ" sz="2200" dirty="0">
                <a:latin typeface="Arial" panose="020B0604020202020204" pitchFamily="34" charset="0"/>
              </a:rPr>
              <a:t> and Long Run </a:t>
            </a:r>
            <a:r>
              <a:rPr lang="cs-CZ" altLang="cs-CZ" sz="2200" dirty="0" err="1">
                <a:latin typeface="Arial" panose="020B0604020202020204" pitchFamily="34" charset="0"/>
              </a:rPr>
              <a:t>Costs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01394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828085"/>
            <a:ext cx="84772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shape of long</a:t>
            </a:r>
            <a:r>
              <a:rPr lang="cs-CZ" altLang="cs-CZ" sz="2200" dirty="0">
                <a:latin typeface="Arial" panose="020B0604020202020204" pitchFamily="34" charset="0"/>
              </a:rPr>
              <a:t>-run</a:t>
            </a:r>
            <a:r>
              <a:rPr lang="en-US" altLang="cs-CZ" sz="2200" dirty="0">
                <a:latin typeface="Arial" panose="020B0604020202020204" pitchFamily="34" charset="0"/>
              </a:rPr>
              <a:t> curves is based on the </a:t>
            </a:r>
            <a:r>
              <a:rPr lang="cs-CZ" altLang="cs-CZ" sz="2200" dirty="0" err="1">
                <a:latin typeface="Arial" panose="020B0604020202020204" pitchFamily="34" charset="0"/>
              </a:rPr>
              <a:t>shapes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short</a:t>
            </a:r>
            <a:r>
              <a:rPr lang="cs-CZ" altLang="cs-CZ" sz="2200" dirty="0">
                <a:latin typeface="Arial" panose="020B0604020202020204" pitchFamily="34" charset="0"/>
              </a:rPr>
              <a:t>-run </a:t>
            </a:r>
            <a:r>
              <a:rPr lang="en-US" altLang="cs-CZ" sz="2200" dirty="0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does not produce at minimum cost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en-US" altLang="cs-CZ" sz="2200" dirty="0">
                <a:latin typeface="Arial" panose="020B0604020202020204" pitchFamily="34" charset="0"/>
              </a:rPr>
              <a:t> short</a:t>
            </a:r>
            <a:r>
              <a:rPr lang="cs-CZ" altLang="cs-CZ" sz="2200" dirty="0">
                <a:latin typeface="Arial" panose="020B0604020202020204" pitchFamily="34" charset="0"/>
              </a:rPr>
              <a:t>-run</a:t>
            </a:r>
            <a:r>
              <a:rPr lang="en-US" altLang="cs-CZ" sz="2200" dirty="0">
                <a:latin typeface="Arial" panose="020B0604020202020204" pitchFamily="34" charset="0"/>
              </a:rPr>
              <a:t> - because of the existence of fixed costs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</a:t>
            </a:r>
            <a:r>
              <a:rPr lang="en-US" altLang="cs-CZ" sz="2200" b="1" dirty="0">
                <a:latin typeface="Arial" panose="020B0604020202020204" pitchFamily="34" charset="0"/>
              </a:rPr>
              <a:t>production with higher total costs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GB" altLang="cs-CZ" sz="2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64" y="3914273"/>
            <a:ext cx="683555" cy="3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2067202"/>
            <a:ext cx="3823564" cy="420558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Construction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LAC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– </a:t>
            </a:r>
            <a:r>
              <a:rPr lang="cs-CZ" altLang="cs-CZ" sz="2200" dirty="0">
                <a:latin typeface="Arial" panose="020B0604020202020204" pitchFamily="34" charset="0"/>
              </a:rPr>
              <a:t>ENVELOPE CURVE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Construction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LM</a:t>
            </a:r>
            <a:r>
              <a:rPr lang="en-US" altLang="cs-CZ" sz="2200" b="1" dirty="0">
                <a:latin typeface="Arial" panose="020B0604020202020204" pitchFamily="34" charset="0"/>
              </a:rPr>
              <a:t>C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– </a:t>
            </a:r>
            <a:r>
              <a:rPr lang="cs-CZ" altLang="cs-CZ" sz="2200" dirty="0">
                <a:latin typeface="Arial" panose="020B0604020202020204" pitchFamily="34" charset="0"/>
              </a:rPr>
              <a:t>LMC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not </a:t>
            </a:r>
            <a:r>
              <a:rPr lang="cs-CZ" altLang="cs-CZ" sz="2200" dirty="0" err="1">
                <a:latin typeface="Arial" panose="020B0604020202020204" pitchFamily="34" charset="0"/>
              </a:rPr>
              <a:t>formed</a:t>
            </a:r>
            <a:r>
              <a:rPr lang="cs-CZ" altLang="cs-CZ" sz="2200" dirty="0">
                <a:latin typeface="Arial" panose="020B0604020202020204" pitchFamily="34" charset="0"/>
              </a:rPr>
              <a:t> by minimum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SMC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669" y="4249719"/>
            <a:ext cx="3565942" cy="2608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72" y="1756250"/>
            <a:ext cx="3630740" cy="24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LONG AVERAGE COSTS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572000" y="1366114"/>
            <a:ext cx="4041775" cy="924271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SAC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</a:rPr>
              <a:t>LAC and </a:t>
            </a:r>
            <a:r>
              <a:rPr lang="cs-CZ" altLang="cs-CZ" dirty="0" err="1">
                <a:latin typeface="Arial" panose="020B0604020202020204" pitchFamily="34" charset="0"/>
              </a:rPr>
              <a:t>Returns</a:t>
            </a:r>
            <a:r>
              <a:rPr lang="cs-CZ" altLang="cs-CZ" dirty="0">
                <a:latin typeface="Arial" panose="020B0604020202020204" pitchFamily="34" charset="0"/>
              </a:rPr>
              <a:t> to </a:t>
            </a:r>
            <a:r>
              <a:rPr lang="cs-CZ" altLang="cs-CZ" dirty="0" err="1">
                <a:latin typeface="Arial" panose="020B0604020202020204" pitchFamily="34" charset="0"/>
              </a:rPr>
              <a:t>Scale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6" y="3369613"/>
            <a:ext cx="3250565" cy="1932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313" y="2853155"/>
            <a:ext cx="4716507" cy="30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FIRM COSTS IN </a:t>
            </a:r>
            <a:r>
              <a:rPr lang="cs-CZ" altLang="cs-CZ" sz="2400" b="1" dirty="0">
                <a:latin typeface="Arial" panose="020B0604020202020204" pitchFamily="34" charset="0"/>
              </a:rPr>
              <a:t>LONG</a:t>
            </a:r>
            <a:r>
              <a:rPr lang="en-US" altLang="cs-CZ" sz="2400" b="1" dirty="0">
                <a:latin typeface="Arial" panose="020B0604020202020204" pitchFamily="34" charset="0"/>
              </a:rPr>
              <a:t> RUN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627632"/>
            <a:ext cx="3823564" cy="464515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LTC </a:t>
            </a:r>
            <a:r>
              <a:rPr lang="cs-CZ" altLang="cs-CZ" sz="2200" dirty="0" err="1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formed</a:t>
            </a:r>
            <a:r>
              <a:rPr lang="cs-CZ" altLang="cs-CZ" sz="2200" dirty="0">
                <a:latin typeface="Arial" panose="020B0604020202020204" pitchFamily="34" charset="0"/>
              </a:rPr>
              <a:t> by minimum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STC </a:t>
            </a:r>
            <a:r>
              <a:rPr lang="cs-CZ" altLang="cs-CZ" sz="2200" dirty="0" err="1">
                <a:latin typeface="Arial" panose="020B0604020202020204" pitchFamily="34" charset="0"/>
              </a:rPr>
              <a:t>curves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The</a:t>
            </a:r>
            <a:r>
              <a:rPr lang="cs-CZ" altLang="cs-CZ" sz="2200" b="1" dirty="0">
                <a:latin typeface="Arial" panose="020B0604020202020204" pitchFamily="34" charset="0"/>
              </a:rPr>
              <a:t> point      </a:t>
            </a:r>
            <a:r>
              <a:rPr lang="cs-CZ" altLang="cs-CZ" sz="2200" b="1" dirty="0" err="1">
                <a:latin typeface="Arial" panose="020B0604020202020204" pitchFamily="34" charset="0"/>
              </a:rPr>
              <a:t>is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the</a:t>
            </a:r>
            <a:r>
              <a:rPr lang="cs-CZ" altLang="cs-CZ" sz="2200" b="1" dirty="0">
                <a:latin typeface="Arial" panose="020B0604020202020204" pitchFamily="34" charset="0"/>
              </a:rPr>
              <a:t> point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optimal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production</a:t>
            </a:r>
            <a:r>
              <a:rPr lang="cs-CZ" altLang="cs-CZ" sz="2200" b="1" dirty="0">
                <a:latin typeface="Arial" panose="020B0604020202020204" pitchFamily="34" charset="0"/>
              </a:rPr>
              <a:t>, </a:t>
            </a:r>
            <a:r>
              <a:rPr lang="cs-CZ" altLang="cs-CZ" sz="2200" b="1" dirty="0" err="1">
                <a:latin typeface="Arial" panose="020B0604020202020204" pitchFamily="34" charset="0"/>
              </a:rPr>
              <a:t>where</a:t>
            </a:r>
            <a:r>
              <a:rPr lang="cs-CZ" altLang="cs-CZ" sz="2200" b="1" dirty="0">
                <a:latin typeface="Arial" panose="020B0604020202020204" pitchFamily="34" charset="0"/>
              </a:rPr>
              <a:t> LTC/STC, LMC/SMC and LAC/SAC are </a:t>
            </a:r>
            <a:r>
              <a:rPr lang="cs-CZ" altLang="cs-CZ" sz="2200" b="1" dirty="0" err="1">
                <a:latin typeface="Arial" panose="020B0604020202020204" pitchFamily="34" charset="0"/>
              </a:rPr>
              <a:t>equal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9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464" y="1613780"/>
            <a:ext cx="3950132" cy="5112428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 rot="14293876">
            <a:off x="6833937" y="6174248"/>
            <a:ext cx="561474" cy="19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18" y="3345229"/>
            <a:ext cx="271137" cy="3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REVENUES, COSTS AND PROFIT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LONG COSTS WITH CONSTANT RETURNS TO SCALE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338117" y="1688808"/>
            <a:ext cx="4041775" cy="924271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Long-run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06" y="1552815"/>
            <a:ext cx="3250565" cy="923925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</a:rPr>
              <a:t>Long-run </a:t>
            </a:r>
            <a:r>
              <a:rPr lang="cs-CZ" altLang="cs-CZ" dirty="0" err="1">
                <a:latin typeface="Arial" panose="020B0604020202020204" pitchFamily="34" charset="0"/>
              </a:rPr>
              <a:t>Total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Costs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315" t="27513" r="9641" b="29806"/>
          <a:stretch/>
        </p:blipFill>
        <p:spPr>
          <a:xfrm>
            <a:off x="802105" y="2821140"/>
            <a:ext cx="7577787" cy="30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2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PROFIT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the company is to maximize profit ... .. what's the profit?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PROFIT </a:t>
            </a:r>
            <a:r>
              <a:rPr lang="cs-CZ" altLang="cs-CZ" sz="2200" dirty="0">
                <a:latin typeface="Arial" panose="020B0604020202020204" pitchFamily="34" charset="0"/>
              </a:rPr>
              <a:t> OF THE FIRM IS </a:t>
            </a:r>
            <a:r>
              <a:rPr lang="en-US" altLang="cs-CZ" sz="2200" dirty="0">
                <a:latin typeface="Arial" panose="020B0604020202020204" pitchFamily="34" charset="0"/>
              </a:rPr>
              <a:t>IS A </a:t>
            </a:r>
            <a:r>
              <a:rPr lang="cs-CZ" altLang="cs-CZ" sz="2200" dirty="0">
                <a:latin typeface="Arial" panose="020B0604020202020204" pitchFamily="34" charset="0"/>
              </a:rPr>
              <a:t>DIFFERENCE BETWEEN TOTAL FIRM REVENUES AND TOTAL FIRM COSTS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concept of economic theory EARNINGS understand otherwise than as we know from </a:t>
            </a:r>
            <a:r>
              <a:rPr lang="cs-CZ" altLang="cs-CZ" sz="2200" dirty="0" err="1">
                <a:latin typeface="Arial" panose="020B0604020202020204" pitchFamily="34" charset="0"/>
              </a:rPr>
              <a:t>practice</a:t>
            </a:r>
            <a:r>
              <a:rPr lang="en-US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ccounting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</a:t>
            </a:r>
            <a:r>
              <a:rPr lang="cs-CZ" altLang="cs-CZ" sz="2200" dirty="0">
                <a:latin typeface="Arial" panose="020B0604020202020204" pitchFamily="34" charset="0"/>
              </a:rPr>
              <a:t>        </a:t>
            </a:r>
            <a:r>
              <a:rPr lang="cs-CZ" altLang="cs-CZ" sz="2200" dirty="0" err="1">
                <a:latin typeface="Arial" panose="020B0604020202020204" pitchFamily="34" charset="0"/>
              </a:rPr>
              <a:t>we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distinguish: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ACCOUNTING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profit 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ECONOMIC profit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25" y="4604205"/>
            <a:ext cx="481610" cy="26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ACCOUNTING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707762"/>
                <a:ext cx="8477250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Accounting profit is profit, which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expresse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s the difference between total revenue (TR)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and EXPLICIT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costs</a:t>
                </a: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en-US" altLang="cs-CZ" sz="2200" b="1" dirty="0">
                    <a:latin typeface="Arial" panose="020B0604020202020204" pitchFamily="34" charset="0"/>
                  </a:rPr>
                  <a:t>Explicit 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the actual and accounted costs (purchase of materials, wages of workers, gasoline in cars etc.).</a:t>
                </a: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known as 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Tcex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cs-CZ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alt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𝑇𝑒𝑥</m:t>
                      </m:r>
                    </m:oMath>
                  </m:oMathPara>
                </a14:m>
                <a:endParaRPr lang="en-GB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707762"/>
                <a:ext cx="8477250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7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707762"/>
                <a:ext cx="8477250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Economic profit also includes other types of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costs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, namely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IMPLICIT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costs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b="1" dirty="0">
                    <a:latin typeface="Arial" panose="020B0604020202020204" pitchFamily="34" charset="0"/>
                  </a:rPr>
                  <a:t>I</a:t>
                </a:r>
                <a:r>
                  <a:rPr lang="en-US" altLang="cs-CZ" sz="2200" b="1" dirty="0" err="1">
                    <a:latin typeface="Arial" panose="020B0604020202020204" pitchFamily="34" charset="0"/>
                  </a:rPr>
                  <a:t>mplicit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costs that are not recorded in the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account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books, because they are not actually paid (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eg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. use their own hall, unpaid wages business owners etc.).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OPPORTUNITY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COSTS 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I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mplicit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and explicit costs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create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the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TOTAL ECONOMIC COSTS TC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e</a:t>
                </a: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400" i="1" dirty="0" err="1"/>
                  <a:t>TCe</a:t>
                </a:r>
                <a14:m>
                  <m:oMath xmlns:m="http://schemas.openxmlformats.org/officeDocument/2006/math">
                    <m:r>
                      <a:rPr lang="en-US" altLang="cs-CZ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𝑇𝐶𝑖𝑚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𝑇𝐶𝑒𝑥</m:t>
                    </m:r>
                  </m:oMath>
                </a14:m>
                <a:endParaRPr lang="en-US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707762"/>
                <a:ext cx="8477250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791" t="-880" r="-863" b="-3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96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PROFIT AND NORMAL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84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E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conomic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profit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- difference between total revenue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and total economic costs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cs-CZ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cs-CZ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</a:rPr>
                        <m:t>𝑇𝐶𝑒</m:t>
                      </m:r>
                    </m:oMath>
                  </m:oMathPara>
                </a14:m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err="1">
                    <a:latin typeface="Arial" panose="020B0604020202020204" pitchFamily="34" charset="0"/>
                  </a:rPr>
                  <a:t>Economi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profit is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SMALLER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than accounting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one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(implicit costs)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difference =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NORMAL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profit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4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altLang="cs-CZ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GB" altLang="cs-CZ" sz="24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altLang="cs-CZ" sz="2400" i="1" dirty="0">
                    <a:latin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el-GR" alt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altLang="cs-CZ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𝑇𝐶𝑖𝑚</m:t>
                    </m:r>
                  </m:oMath>
                </a14:m>
                <a:endParaRPr lang="en-GB" altLang="cs-CZ" sz="24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847207"/>
              </a:xfrm>
              <a:prstGeom prst="rect">
                <a:avLst/>
              </a:prstGeom>
              <a:blipFill rotWithShape="0">
                <a:blip r:embed="rId2"/>
                <a:stretch>
                  <a:fillRect l="-791" t="-951" r="-863" b="-2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3" y="4990854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REVENUES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20675" y="1294685"/>
                <a:ext cx="8477250" cy="565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TOTAL REVENUE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R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evenues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which the company gains by selling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its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produced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products</a:t>
                </a: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It depends on the volume of production and price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TR = P x Q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en-US" altLang="cs-CZ" sz="10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AVERAGE REVENUES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R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evenues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per unit of production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400" i="1" dirty="0"/>
                  <a:t>AR =</a:t>
                </a:r>
                <a:r>
                  <a:rPr lang="cs-CZ" altLang="cs-CZ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altLang="cs-CZ" sz="28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10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MARGINAL REVENUES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Change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of total revenue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by selling additional unit of output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just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400" i="1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" y="1294685"/>
                <a:ext cx="8477250" cy="5659113"/>
              </a:xfrm>
              <a:prstGeom prst="rect">
                <a:avLst/>
              </a:prstGeom>
              <a:blipFill rotWithShape="0">
                <a:blip r:embed="rId2"/>
                <a:stretch>
                  <a:fillRect l="-863" t="-538" r="-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2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COSTS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quantify the cost we need to know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amount and combination of inputs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minimum amount of costs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TOTAL </a:t>
            </a:r>
            <a:r>
              <a:rPr lang="cs-CZ" altLang="cs-CZ" sz="2200" dirty="0">
                <a:latin typeface="Arial" panose="020B0604020202020204" pitchFamily="34" charset="0"/>
              </a:rPr>
              <a:t>COSTS </a:t>
            </a:r>
            <a:r>
              <a:rPr lang="en-US" altLang="cs-CZ" sz="2200" dirty="0">
                <a:latin typeface="Arial" panose="020B0604020202020204" pitchFamily="34" charset="0"/>
              </a:rPr>
              <a:t>are formed from: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FIXED </a:t>
            </a:r>
            <a:r>
              <a:rPr lang="en-US" altLang="cs-CZ" sz="2000" dirty="0">
                <a:latin typeface="Arial" panose="020B0604020202020204" pitchFamily="34" charset="0"/>
              </a:rPr>
              <a:t>costs - does not vary with the amount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production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V</a:t>
            </a:r>
            <a:r>
              <a:rPr lang="cs-CZ" altLang="cs-CZ" sz="2000" dirty="0">
                <a:latin typeface="Arial" panose="020B0604020202020204" pitchFamily="34" charset="0"/>
              </a:rPr>
              <a:t>ARIABLE</a:t>
            </a:r>
            <a:r>
              <a:rPr lang="en-US" altLang="cs-CZ" sz="2000" dirty="0">
                <a:latin typeface="Arial" panose="020B0604020202020204" pitchFamily="34" charset="0"/>
              </a:rPr>
              <a:t> costs - the amount depends on the volume of production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TC = FC x VC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1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20675" y="1294685"/>
                <a:ext cx="8477250" cy="399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AVERAGE COSTS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Costs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per unit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production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MARGINAL COSTS </a:t>
                </a:r>
              </a:p>
              <a:p>
                <a:pPr marL="1028700" lvl="1" algn="just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cost of additional input necessary to produce the additional units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output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cs-CZ" sz="24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" y="1294685"/>
                <a:ext cx="8477250" cy="3991285"/>
              </a:xfrm>
              <a:prstGeom prst="rect">
                <a:avLst/>
              </a:prstGeom>
              <a:blipFill rotWithShape="0">
                <a:blip r:embed="rId2"/>
                <a:stretch>
                  <a:fillRect l="-863" t="-763" r="-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3693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807</TotalTime>
  <Words>1002</Words>
  <Application>Microsoft Office PowerPoint</Application>
  <PresentationFormat>Předvádění na obrazovce 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Ingrid Majerová</cp:lastModifiedBy>
  <cp:revision>126</cp:revision>
  <dcterms:created xsi:type="dcterms:W3CDTF">2016-03-17T12:08:01Z</dcterms:created>
  <dcterms:modified xsi:type="dcterms:W3CDTF">2023-09-13T10:34:02Z</dcterms:modified>
</cp:coreProperties>
</file>