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310" r:id="rId6"/>
    <p:sldId id="311" r:id="rId7"/>
    <p:sldId id="312" r:id="rId8"/>
    <p:sldId id="313" r:id="rId9"/>
    <p:sldId id="314" r:id="rId10"/>
    <p:sldId id="316" r:id="rId11"/>
    <p:sldId id="317" r:id="rId12"/>
    <p:sldId id="318" r:id="rId13"/>
    <p:sldId id="263" r:id="rId14"/>
    <p:sldId id="319" r:id="rId15"/>
    <p:sldId id="320" r:id="rId16"/>
    <p:sldId id="321" r:id="rId17"/>
    <p:sldId id="323" r:id="rId18"/>
    <p:sldId id="322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277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CAPITAL MARKET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XI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 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present value S</a:t>
            </a:r>
            <a:r>
              <a:rPr lang="en-US" altLang="cs-CZ" sz="1400" dirty="0">
                <a:latin typeface="Arial" panose="020B0604020202020204" pitchFamily="34" charset="0"/>
              </a:rPr>
              <a:t>0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future returns Sn (the amount you get for n years) will then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at a constant rate of interest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equal to: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where 1 / (1 + 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r>
              <a:rPr lang="en-US" altLang="cs-CZ" sz="2200" dirty="0">
                <a:latin typeface="Arial" panose="020B0604020202020204" pitchFamily="34" charset="0"/>
              </a:rPr>
              <a:t>)n is discount, which shows how many times the present value of amounts Sn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lower, which is obtained at the end of the nth year on a constant interest rate 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endParaRPr lang="en-US" altLang="cs-CZ" sz="1600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27393"/>
            <a:ext cx="3457513" cy="7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07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assuming that there is no risk, household</a:t>
            </a:r>
            <a:r>
              <a:rPr lang="cs-CZ" altLang="cs-CZ" sz="2200" dirty="0">
                <a:latin typeface="Arial" panose="020B0604020202020204" pitchFamily="34" charset="0"/>
              </a:rPr>
              <a:t>s </a:t>
            </a:r>
            <a:r>
              <a:rPr lang="en-US" altLang="cs-CZ" sz="2200" dirty="0" err="1">
                <a:latin typeface="Arial" panose="020B0604020202020204" pitchFamily="34" charset="0"/>
              </a:rPr>
              <a:t>mak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 decisions about savings at a given time preferences based on interest rates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size of savings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given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long </a:t>
            </a:r>
            <a:r>
              <a:rPr lang="cs-CZ" altLang="cs-CZ" sz="2200" dirty="0">
                <a:latin typeface="Arial" panose="020B0604020202020204" pitchFamily="34" charset="0"/>
              </a:rPr>
              <a:t>run - </a:t>
            </a:r>
            <a:r>
              <a:rPr lang="en-US" altLang="cs-CZ" sz="2200" dirty="0">
                <a:latin typeface="Arial" panose="020B0604020202020204" pitchFamily="34" charset="0"/>
              </a:rPr>
              <a:t>growth of interest rate leads to the growth of savings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savings are an increasing function of interest rates and are determined based on the time preference</a:t>
            </a:r>
          </a:p>
        </p:txBody>
      </p:sp>
    </p:spTree>
    <p:extLst>
      <p:ext uri="{BB962C8B-B14F-4D97-AF65-F5344CB8AC3E}">
        <p14:creationId xmlns:p14="http://schemas.microsoft.com/office/powerpoint/2010/main" val="3749366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(SHORT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111739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Rental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=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Supply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fixed</a:t>
            </a:r>
            <a:r>
              <a:rPr lang="cs-CZ" sz="2200" dirty="0">
                <a:latin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short</a:t>
            </a:r>
            <a:r>
              <a:rPr lang="cs-CZ" sz="2200" dirty="0">
                <a:latin typeface="Arial" panose="020B0604020202020204" pitchFamily="34" charset="0"/>
              </a:rPr>
              <a:t> run 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103" t="11999" r="5408" b="8563"/>
          <a:stretch/>
        </p:blipFill>
        <p:spPr>
          <a:xfrm>
            <a:off x="4607169" y="2523744"/>
            <a:ext cx="4242817" cy="28529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(LONG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111739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Supply </a:t>
            </a:r>
            <a:r>
              <a:rPr lang="cs-CZ" sz="2200" dirty="0" err="1">
                <a:latin typeface="Arial" panose="020B0604020202020204" pitchFamily="34" charset="0"/>
              </a:rPr>
              <a:t>curve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increasing</a:t>
            </a:r>
            <a:r>
              <a:rPr lang="cs-CZ" sz="2200" dirty="0">
                <a:latin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</a:rPr>
              <a:t> long run 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4415" y="2199480"/>
            <a:ext cx="4028188" cy="352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9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DEMAND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rate of return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en-US" altLang="cs-CZ" sz="2200" dirty="0">
                <a:latin typeface="Arial" panose="020B0604020202020204" pitchFamily="34" charset="0"/>
              </a:rPr>
              <a:t> capital is therefore without the risk and uncertainty equal to the market interest rate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perfectly competitive conditions.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interest rate, </a:t>
            </a:r>
            <a:r>
              <a:rPr lang="en-US" altLang="cs-CZ" sz="2200" dirty="0" err="1">
                <a:latin typeface="Arial" panose="020B0604020202020204" pitchFamily="34" charset="0"/>
              </a:rPr>
              <a:t>ie</a:t>
            </a:r>
            <a:r>
              <a:rPr lang="en-US" altLang="cs-CZ" sz="2200" dirty="0">
                <a:latin typeface="Arial" panose="020B0604020202020204" pitchFamily="34" charset="0"/>
              </a:rPr>
              <a:t> cost of any additional unit of capital is lower than the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en-US" altLang="cs-CZ" sz="2200" dirty="0">
                <a:latin typeface="Arial" panose="020B0604020202020204" pitchFamily="34" charset="0"/>
              </a:rPr>
              <a:t> of the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marginal product, firms will purchase additional units of capital and expand production up to the point when both variables </a:t>
            </a:r>
            <a:r>
              <a:rPr lang="cs-CZ" altLang="cs-CZ" sz="2200" dirty="0" err="1">
                <a:latin typeface="Arial" panose="020B0604020202020204" pitchFamily="34" charset="0"/>
              </a:rPr>
              <a:t>equal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Demand for capital is thus determined by the revenue of the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marginal product and is dependent on the interest rate (with the growth of interest rate decreases the demand for capital and vice versa).</a:t>
            </a:r>
          </a:p>
        </p:txBody>
      </p:sp>
    </p:spTree>
    <p:extLst>
      <p:ext uri="{BB962C8B-B14F-4D97-AF65-F5344CB8AC3E}">
        <p14:creationId xmlns:p14="http://schemas.microsoft.com/office/powerpoint/2010/main" val="392711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DEMAND ON THE CAPITAL MARKET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3505" y="1627632"/>
            <a:ext cx="3054096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</a:rPr>
              <a:t>Demand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decreasing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function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interest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rate</a:t>
            </a:r>
            <a:r>
              <a:rPr lang="cs-CZ" sz="2200" dirty="0">
                <a:latin typeface="Arial" panose="020B0604020202020204" pitchFamily="34" charset="0"/>
              </a:rPr>
              <a:t> and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determined</a:t>
            </a:r>
            <a:r>
              <a:rPr lang="cs-CZ" sz="2200" dirty="0">
                <a:latin typeface="Arial" panose="020B0604020202020204" pitchFamily="34" charset="0"/>
              </a:rPr>
              <a:t> by </a:t>
            </a:r>
            <a:r>
              <a:rPr lang="cs-CZ" sz="2200" dirty="0" err="1">
                <a:latin typeface="Arial" panose="020B0604020202020204" pitchFamily="34" charset="0"/>
              </a:rPr>
              <a:t>revenue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marginal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product</a:t>
            </a:r>
            <a:r>
              <a:rPr lang="cs-CZ" sz="2200" dirty="0">
                <a:latin typeface="Arial" panose="020B0604020202020204" pitchFamily="34" charset="0"/>
              </a:rPr>
              <a:t>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7012" t="22044" r="49208" b="22747"/>
          <a:stretch/>
        </p:blipFill>
        <p:spPr>
          <a:xfrm>
            <a:off x="4607169" y="2166799"/>
            <a:ext cx="3750447" cy="35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01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ntersection</a:t>
            </a:r>
            <a:r>
              <a:rPr lang="en-US" altLang="cs-CZ" sz="2200" dirty="0">
                <a:latin typeface="Arial" panose="020B0604020202020204" pitchFamily="34" charset="0"/>
              </a:rPr>
              <a:t> of the demand curve for capital and the supply curve for capital is a 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point of equilibrium in 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determined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equilibrium interest 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at a supply of capital and at a demand function for capital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This rate equates supply with demand and create 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market equilibrium </a:t>
            </a:r>
            <a:r>
              <a:rPr lang="cs-CZ" altLang="cs-CZ" sz="2200" dirty="0">
                <a:latin typeface="Arial" panose="020B0604020202020204" pitchFamily="34" charset="0"/>
              </a:rPr>
              <a:t>on </a:t>
            </a:r>
            <a:r>
              <a:rPr lang="en-US" altLang="cs-CZ" sz="2200" dirty="0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0771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EQUILIBRIUM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Equilibrium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b="10163"/>
          <a:stretch/>
        </p:blipFill>
        <p:spPr>
          <a:xfrm>
            <a:off x="4576763" y="2251627"/>
            <a:ext cx="3852101" cy="3324606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 rot="2486010" flipV="1">
            <a:off x="3652377" y="3709474"/>
            <a:ext cx="978408" cy="426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7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LONG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>
                <a:latin typeface="Arial" panose="020B0604020202020204" pitchFamily="34" charset="0"/>
              </a:rPr>
              <a:t>n the long term it is expected that households may decide to offer greater savings when the interest rate rises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upply</a:t>
            </a:r>
            <a:r>
              <a:rPr lang="en-US" altLang="cs-CZ" sz="2200" dirty="0">
                <a:latin typeface="Arial" panose="020B0604020202020204" pitchFamily="34" charset="0"/>
              </a:rPr>
              <a:t> on the capital market is therefore an increasing function of interest rates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upply</a:t>
            </a:r>
            <a:r>
              <a:rPr lang="en-US" altLang="cs-CZ" sz="2200" dirty="0">
                <a:latin typeface="Arial" panose="020B0604020202020204" pitchFamily="34" charset="0"/>
              </a:rPr>
              <a:t> curve for capital (long run) has a positive slope, because with the growth of interest rate increased willingness of households to generate savings</a:t>
            </a:r>
          </a:p>
        </p:txBody>
      </p:sp>
    </p:spTree>
    <p:extLst>
      <p:ext uri="{BB962C8B-B14F-4D97-AF65-F5344CB8AC3E}">
        <p14:creationId xmlns:p14="http://schemas.microsoft.com/office/powerpoint/2010/main" val="1499954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EQUILIBRIUM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361207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LONG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sp>
        <p:nvSpPr>
          <p:cNvPr id="3" name="Šipka doprava 2"/>
          <p:cNvSpPr/>
          <p:nvPr/>
        </p:nvSpPr>
        <p:spPr>
          <a:xfrm flipV="1">
            <a:off x="2144173" y="3308389"/>
            <a:ext cx="978408" cy="426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14060" r="11141"/>
          <a:stretch/>
        </p:blipFill>
        <p:spPr>
          <a:xfrm>
            <a:off x="3395499" y="2236506"/>
            <a:ext cx="4888965" cy="337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CAPITAL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MARKET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Supply on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Supply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Short</a:t>
            </a:r>
            <a:r>
              <a:rPr lang="cs-CZ" altLang="cs-CZ" sz="2200" dirty="0">
                <a:latin typeface="Arial" panose="020B0604020202020204" pitchFamily="34" charset="0"/>
              </a:rPr>
              <a:t> and Long Run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Demand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Equilibrium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Returns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EQULIBRIUM ON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 err="1">
                <a:latin typeface="Arial" panose="020B0604020202020204" pitchFamily="34" charset="0"/>
              </a:rPr>
              <a:t>quilibrium</a:t>
            </a:r>
            <a:r>
              <a:rPr lang="en-US" altLang="cs-CZ" sz="2200" dirty="0">
                <a:latin typeface="Arial" panose="020B0604020202020204" pitchFamily="34" charset="0"/>
              </a:rPr>
              <a:t> interest rate equalizes savings and investments.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G</a:t>
            </a:r>
            <a:r>
              <a:rPr lang="en-US" altLang="cs-CZ" sz="2200" dirty="0" err="1">
                <a:latin typeface="Arial" panose="020B0604020202020204" pitchFamily="34" charset="0"/>
              </a:rPr>
              <a:t>iven</a:t>
            </a:r>
            <a:r>
              <a:rPr lang="en-US" altLang="cs-CZ" sz="2200" dirty="0">
                <a:latin typeface="Arial" panose="020B0604020202020204" pitchFamily="34" charset="0"/>
              </a:rPr>
              <a:t> the existing technology </a:t>
            </a:r>
            <a:r>
              <a:rPr lang="cs-CZ" altLang="cs-CZ" sz="2200" dirty="0" err="1">
                <a:latin typeface="Arial" panose="020B0604020202020204" pitchFamily="34" charset="0"/>
              </a:rPr>
              <a:t>this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stimulates a demand for capital, which corresponds to the capital reserve created in the previous period in the 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, respectively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exhauste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all savings, to which </a:t>
            </a:r>
            <a:r>
              <a:rPr lang="en-US" altLang="cs-CZ" sz="2200" dirty="0" err="1">
                <a:latin typeface="Arial" panose="020B0604020202020204" pitchFamily="34" charset="0"/>
              </a:rPr>
              <a:t>th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interest rate encouraged the household in the long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aving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surpulus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decline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interest rate</a:t>
            </a:r>
            <a:r>
              <a:rPr lang="cs-CZ" altLang="cs-CZ" sz="2200" dirty="0">
                <a:latin typeface="Arial" panose="020B0604020202020204" pitchFamily="34" charset="0"/>
              </a:rPr>
              <a:t>     </a:t>
            </a:r>
            <a:r>
              <a:rPr lang="en-US" altLang="cs-CZ" sz="2200" dirty="0">
                <a:latin typeface="Arial" panose="020B0604020202020204" pitchFamily="34" charset="0"/>
              </a:rPr>
              <a:t> decline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savings and </a:t>
            </a:r>
            <a:r>
              <a:rPr lang="cs-CZ" altLang="cs-CZ" sz="2200" dirty="0" err="1">
                <a:latin typeface="Arial" panose="020B0604020202020204" pitchFamily="34" charset="0"/>
              </a:rPr>
              <a:t>increase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d</a:t>
            </a:r>
            <a:r>
              <a:rPr lang="en-US" altLang="cs-CZ" sz="2200" dirty="0" err="1">
                <a:latin typeface="Arial" panose="020B0604020202020204" pitchFamily="34" charset="0"/>
              </a:rPr>
              <a:t>emand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avings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shortage</a:t>
            </a:r>
            <a:r>
              <a:rPr lang="en-US" altLang="cs-CZ" sz="2200" dirty="0">
                <a:latin typeface="Arial" panose="020B0604020202020204" pitchFamily="34" charset="0"/>
              </a:rPr>
              <a:t>- the opposite effect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2775324" y="4041648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980605" y="4005072"/>
            <a:ext cx="365474" cy="36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514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EQULIBRIUM ON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nterest</a:t>
            </a:r>
            <a:r>
              <a:rPr lang="en-US" altLang="cs-CZ" sz="2200" dirty="0">
                <a:latin typeface="Arial" panose="020B0604020202020204" pitchFamily="34" charset="0"/>
              </a:rPr>
              <a:t> rate fulfills the function of a market price that </a:t>
            </a:r>
            <a:r>
              <a:rPr lang="cs-CZ" altLang="cs-CZ" sz="2200" dirty="0" err="1">
                <a:latin typeface="Arial" panose="020B0604020202020204" pitchFamily="34" charset="0"/>
              </a:rPr>
              <a:t>equal</a:t>
            </a:r>
            <a:r>
              <a:rPr lang="en-US" altLang="cs-CZ" sz="2200" dirty="0">
                <a:latin typeface="Arial" panose="020B0604020202020204" pitchFamily="34" charset="0"/>
              </a:rPr>
              <a:t>s supply and demand, and its movements lead to establishing an equilibrium on the capital market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nterest</a:t>
            </a:r>
            <a:r>
              <a:rPr lang="en-US" altLang="cs-CZ" sz="2200" dirty="0">
                <a:latin typeface="Arial" panose="020B0604020202020204" pitchFamily="34" charset="0"/>
              </a:rPr>
              <a:t> rate thus fulfills </a:t>
            </a:r>
            <a:r>
              <a:rPr lang="en-US" altLang="cs-CZ" sz="2200" b="1" dirty="0">
                <a:latin typeface="Arial" panose="020B0604020202020204" pitchFamily="34" charset="0"/>
              </a:rPr>
              <a:t>two important functions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leads the household to sacrifice current consumption, and increased the supply of capital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encourages firms to seek the most effective investment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504641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515119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RETURNS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>
                <a:latin typeface="Arial" panose="020B0604020202020204" pitchFamily="34" charset="0"/>
              </a:rPr>
              <a:t>n deciding whether to invest at all, or where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best to invest,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s need some measure of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return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R</a:t>
            </a:r>
            <a:r>
              <a:rPr lang="en-US" altLang="cs-CZ" sz="2200" dirty="0">
                <a:latin typeface="Arial" panose="020B0604020202020204" pitchFamily="34" charset="0"/>
              </a:rPr>
              <a:t>ate of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return - shows the net </a:t>
            </a:r>
            <a:r>
              <a:rPr lang="cs-CZ" altLang="cs-CZ" sz="2200" dirty="0">
                <a:latin typeface="Arial" panose="020B0604020202020204" pitchFamily="34" charset="0"/>
              </a:rPr>
              <a:t>return</a:t>
            </a:r>
            <a:r>
              <a:rPr lang="en-US" altLang="cs-CZ" sz="2200" dirty="0">
                <a:latin typeface="Arial" panose="020B0604020202020204" pitchFamily="34" charset="0"/>
              </a:rPr>
              <a:t> in monetary units per one year of each money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unit of invested capital (% per year)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estimat</a:t>
            </a:r>
            <a:r>
              <a:rPr lang="cs-CZ" altLang="cs-CZ" sz="2200" dirty="0">
                <a:latin typeface="Arial" panose="020B0604020202020204" pitchFamily="34" charset="0"/>
              </a:rPr>
              <a:t>ion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the potential </a:t>
            </a:r>
            <a:r>
              <a:rPr lang="cs-CZ" altLang="cs-CZ" sz="2200" dirty="0">
                <a:latin typeface="Arial" panose="020B0604020202020204" pitchFamily="34" charset="0"/>
              </a:rPr>
              <a:t>return</a:t>
            </a:r>
            <a:r>
              <a:rPr lang="en-US" altLang="cs-CZ" sz="2200" dirty="0">
                <a:latin typeface="Arial" panose="020B0604020202020204" pitchFamily="34" charset="0"/>
              </a:rPr>
              <a:t> rate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en-US" altLang="cs-CZ" sz="2200" dirty="0">
                <a:latin typeface="Arial" panose="020B0604020202020204" pitchFamily="34" charset="0"/>
              </a:rPr>
              <a:t> the investment project = the costs associated with the purchase of capital goods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en-US" altLang="cs-CZ" sz="2200" dirty="0">
                <a:latin typeface="Arial" panose="020B0604020202020204" pitchFamily="34" charset="0"/>
              </a:rPr>
              <a:t>calculated,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estimates the annual net </a:t>
            </a:r>
            <a:r>
              <a:rPr lang="cs-CZ" altLang="cs-CZ" sz="2200" dirty="0" err="1">
                <a:latin typeface="Arial" panose="020B0604020202020204" pitchFamily="34" charset="0"/>
              </a:rPr>
              <a:t>returns</a:t>
            </a:r>
            <a:r>
              <a:rPr lang="en-US" altLang="cs-CZ" sz="2200" dirty="0">
                <a:latin typeface="Arial" panose="020B0604020202020204" pitchFamily="34" charset="0"/>
              </a:rPr>
              <a:t> and </a:t>
            </a:r>
            <a:r>
              <a:rPr lang="en-US" altLang="cs-CZ" sz="2200" dirty="0" err="1">
                <a:latin typeface="Arial" panose="020B0604020202020204" pitchFamily="34" charset="0"/>
              </a:rPr>
              <a:t>divid</a:t>
            </a:r>
            <a:r>
              <a:rPr lang="cs-CZ" altLang="cs-CZ" sz="2200" dirty="0">
                <a:latin typeface="Arial" panose="020B0604020202020204" pitchFamily="34" charset="0"/>
              </a:rPr>
              <a:t>es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the calculated costs</a:t>
            </a:r>
          </a:p>
        </p:txBody>
      </p:sp>
    </p:spTree>
    <p:extLst>
      <p:ext uri="{BB962C8B-B14F-4D97-AF65-F5344CB8AC3E}">
        <p14:creationId xmlns:p14="http://schemas.microsoft.com/office/powerpoint/2010/main" val="315626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PRESENT AND FUTURE VALUE OF CAPITAL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626" y="1523285"/>
            <a:ext cx="5803686" cy="4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62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RETURNS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7303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Present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 PV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–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current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future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sum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investment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10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Future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FV –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present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plus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interest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730380"/>
              </a:xfrm>
              <a:prstGeom prst="rect">
                <a:avLst/>
              </a:prstGeom>
              <a:blipFill>
                <a:blip r:embed="rId2"/>
                <a:stretch>
                  <a:fillRect l="-791" t="-980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706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916953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RETURNS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Arial" panose="020B0604020202020204" pitchFamily="34" charset="0"/>
              </a:rPr>
              <a:t>F</a:t>
            </a:r>
            <a:r>
              <a:rPr lang="en-US" altLang="cs-CZ" sz="2400" b="1" dirty="0" err="1">
                <a:latin typeface="Arial" panose="020B0604020202020204" pitchFamily="34" charset="0"/>
              </a:rPr>
              <a:t>irm</a:t>
            </a:r>
            <a:r>
              <a:rPr lang="en-US" altLang="cs-CZ" sz="2400" b="1" dirty="0">
                <a:latin typeface="Arial" panose="020B0604020202020204" pitchFamily="34" charset="0"/>
              </a:rPr>
              <a:t> chooses that opportunity for investment, which is associated with the highest present value of the expected flow of future revenues</a:t>
            </a:r>
            <a:r>
              <a:rPr lang="cs-CZ" altLang="cs-CZ" sz="2400" b="1" dirty="0">
                <a:latin typeface="Arial" panose="020B0604020202020204" pitchFamily="34" charset="0"/>
              </a:rPr>
              <a:t>.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34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REVENUES, COSTS AND PROFIT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- the savings converted into investments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Secondary (derived) factor of production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Three forms: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Capital goods (construction, equipment and supplies)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Financial</a:t>
            </a:r>
            <a:r>
              <a:rPr lang="en-US" altLang="cs-CZ" sz="2000" dirty="0">
                <a:latin typeface="Arial" panose="020B0604020202020204" pitchFamily="34" charset="0"/>
              </a:rPr>
              <a:t> capital (securities)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Money</a:t>
            </a:r>
            <a:r>
              <a:rPr lang="en-US" altLang="cs-CZ" sz="2000" dirty="0">
                <a:latin typeface="Arial" panose="020B0604020202020204" pitchFamily="34" charset="0"/>
              </a:rPr>
              <a:t> capital (savings)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en-US" altLang="cs-CZ" sz="2200" dirty="0">
                <a:latin typeface="Arial" panose="020B0604020202020204" pitchFamily="34" charset="0"/>
              </a:rPr>
              <a:t> of capital - interest rate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        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=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goods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65" y="4658260"/>
            <a:ext cx="481610" cy="2653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goods are not consumed in the production process at once = wear out, so that their value is not transferred to the new products at once, but gradually in the form of depreciation or amortization.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Depreciation represent a significant part of production costs and significantly affect the magnitude of </a:t>
            </a:r>
            <a:r>
              <a:rPr lang="cs-CZ" altLang="cs-CZ" sz="2200" dirty="0">
                <a:latin typeface="Arial" panose="020B0604020202020204" pitchFamily="34" charset="0"/>
              </a:rPr>
              <a:t>profit.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Depreciation represent a significant source of </a:t>
            </a:r>
            <a:r>
              <a:rPr lang="cs-CZ" altLang="cs-CZ" sz="2200" dirty="0" err="1">
                <a:latin typeface="Arial" panose="020B0604020202020204" pitchFamily="34" charset="0"/>
              </a:rPr>
              <a:t>means</a:t>
            </a:r>
            <a:r>
              <a:rPr lang="en-US" altLang="cs-CZ" sz="2200" dirty="0">
                <a:latin typeface="Arial" panose="020B0604020202020204" pitchFamily="34" charset="0"/>
              </a:rPr>
              <a:t> for the purchase of new capital goods to replace the already worn-out capital goods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3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Total new investment in capital goods production or so-called. gross (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brutto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) investment (I</a:t>
                </a:r>
                <a:r>
                  <a:rPr lang="en-US" altLang="cs-CZ" sz="1600" dirty="0">
                    <a:latin typeface="Arial" panose="020B0604020202020204" pitchFamily="34" charset="0"/>
                  </a:rPr>
                  <a:t>B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) is thus divided into two components: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restitution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and net investment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b="1" dirty="0">
                    <a:latin typeface="Arial" panose="020B0604020202020204" pitchFamily="34" charset="0"/>
                  </a:rPr>
                  <a:t>Capital is an important production factor influencing the overall productivity growth and social wealth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blipFill>
                <a:blip r:embed="rId2"/>
                <a:stretch>
                  <a:fillRect l="-791" t="-1307" r="-863" b="-3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749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CAPITAL MARKET – CLASSICAL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Supply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capital market</a:t>
            </a: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  <a:r>
              <a:rPr lang="en-US" altLang="cs-CZ" sz="2200" dirty="0">
                <a:latin typeface="Arial" panose="020B0604020202020204" pitchFamily="34" charset="0"/>
              </a:rPr>
              <a:t>consists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savings 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economic subjects.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avings</a:t>
            </a:r>
            <a:r>
              <a:rPr lang="en-US" altLang="cs-CZ" sz="2200" dirty="0">
                <a:latin typeface="Arial" panose="020B0604020202020204" pitchFamily="34" charset="0"/>
              </a:rPr>
              <a:t> (current and term deposits, insurance, etc.) of households receive </a:t>
            </a:r>
            <a:r>
              <a:rPr lang="cs-CZ" altLang="cs-CZ" sz="2200" dirty="0">
                <a:latin typeface="Arial" panose="020B0604020202020204" pitchFamily="34" charset="0"/>
              </a:rPr>
              <a:t>on </a:t>
            </a:r>
            <a:r>
              <a:rPr lang="en-US" altLang="cs-CZ" sz="2200" dirty="0">
                <a:latin typeface="Arial" panose="020B0604020202020204" pitchFamily="34" charset="0"/>
              </a:rPr>
              <a:t>the capital market form of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en-US" altLang="cs-CZ" sz="2200" dirty="0">
                <a:latin typeface="Arial" panose="020B0604020202020204" pitchFamily="34" charset="0"/>
              </a:rPr>
              <a:t> offered to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demand for capital - given the need to finance the purchase of investment goods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Forms of fundraising - </a:t>
            </a:r>
            <a:r>
              <a:rPr lang="cs-CZ" altLang="cs-CZ" sz="2200" dirty="0" err="1">
                <a:latin typeface="Arial" panose="020B0604020202020204" pitchFamily="34" charset="0"/>
              </a:rPr>
              <a:t>loans</a:t>
            </a:r>
            <a:r>
              <a:rPr lang="en-US" altLang="cs-CZ" sz="2200" dirty="0">
                <a:latin typeface="Arial" panose="020B0604020202020204" pitchFamily="34" charset="0"/>
              </a:rPr>
              <a:t> from banks, income from sale of </a:t>
            </a:r>
            <a:r>
              <a:rPr lang="cs-CZ" altLang="cs-CZ" sz="2200" dirty="0" err="1">
                <a:latin typeface="Arial" panose="020B0604020202020204" pitchFamily="34" charset="0"/>
              </a:rPr>
              <a:t>own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securities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  <p:sp>
        <p:nvSpPr>
          <p:cNvPr id="3" name="Šipka doprava 2"/>
          <p:cNvSpPr/>
          <p:nvPr/>
        </p:nvSpPr>
        <p:spPr>
          <a:xfrm>
            <a:off x="3931920" y="1650071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22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Here</a:t>
            </a:r>
            <a:r>
              <a:rPr lang="cs-CZ" altLang="cs-CZ" sz="2200" dirty="0">
                <a:latin typeface="Arial" panose="020B0604020202020204" pitchFamily="34" charset="0"/>
              </a:rPr>
              <a:t> - </a:t>
            </a:r>
            <a:r>
              <a:rPr lang="cs-CZ" altLang="cs-CZ" sz="2200" dirty="0" err="1">
                <a:latin typeface="Arial" panose="020B0604020202020204" pitchFamily="34" charset="0"/>
              </a:rPr>
              <a:t>supply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savings (domestic) meet</a:t>
            </a:r>
            <a:r>
              <a:rPr lang="cs-CZ" altLang="cs-CZ" sz="2200" dirty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the demand for these savings (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s)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household must have a reason for savings (prefer immediate consumption) ....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reward for postponed consumption is interest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households </a:t>
            </a:r>
            <a:r>
              <a:rPr lang="cs-CZ" altLang="cs-CZ" sz="2000" dirty="0">
                <a:latin typeface="Arial" panose="020B0604020202020204" pitchFamily="34" charset="0"/>
              </a:rPr>
              <a:t>are </a:t>
            </a:r>
            <a:r>
              <a:rPr lang="en-US" altLang="cs-CZ" sz="2000" dirty="0">
                <a:latin typeface="Arial" panose="020B0604020202020204" pitchFamily="34" charset="0"/>
              </a:rPr>
              <a:t>not interested in the absolute amount of interest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en-US" altLang="cs-CZ" sz="2000" dirty="0">
                <a:latin typeface="Arial" panose="020B0604020202020204" pitchFamily="34" charset="0"/>
              </a:rPr>
              <a:t> the saved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amount, but </a:t>
            </a:r>
            <a:r>
              <a:rPr lang="en-US" altLang="cs-CZ" sz="2000" b="1" dirty="0">
                <a:latin typeface="Arial" panose="020B0604020202020204" pitchFamily="34" charset="0"/>
              </a:rPr>
              <a:t>the interest rate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694944" y="3417670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6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nterest</a:t>
            </a:r>
            <a:r>
              <a:rPr lang="en-US" altLang="cs-CZ" sz="2200" dirty="0">
                <a:latin typeface="Arial" panose="020B0604020202020204" pitchFamily="34" charset="0"/>
              </a:rPr>
              <a:t> rate (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r>
              <a:rPr lang="en-US" altLang="cs-CZ" sz="2200" dirty="0">
                <a:latin typeface="Arial" panose="020B0604020202020204" pitchFamily="34" charset="0"/>
              </a:rPr>
              <a:t>) - the ratio of net interest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en-US" altLang="cs-CZ" sz="2200" dirty="0">
                <a:latin typeface="Arial" panose="020B0604020202020204" pitchFamily="34" charset="0"/>
              </a:rPr>
              <a:t> the saved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amount over a given time period (usually one year) to </a:t>
            </a:r>
            <a:r>
              <a:rPr lang="en-US" altLang="cs-CZ" sz="2200" dirty="0" err="1">
                <a:latin typeface="Arial" panose="020B0604020202020204" pitchFamily="34" charset="0"/>
              </a:rPr>
              <a:t>th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saved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amount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  <a:ea typeface="Cambria Math" panose="02040503050406030204" pitchFamily="18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200" dirty="0">
                <a:latin typeface="Arial" panose="020B0604020202020204" pitchFamily="34" charset="0"/>
              </a:rPr>
              <a:t>S = interest and S</a:t>
            </a:r>
            <a:r>
              <a:rPr lang="en-US" altLang="cs-CZ" sz="1400" dirty="0">
                <a:latin typeface="Arial" panose="020B0604020202020204" pitchFamily="34" charset="0"/>
              </a:rPr>
              <a:t>0</a:t>
            </a:r>
            <a:r>
              <a:rPr lang="en-US" altLang="cs-CZ" sz="2200" dirty="0">
                <a:latin typeface="Arial" panose="020B0604020202020204" pitchFamily="34" charset="0"/>
              </a:rPr>
              <a:t> = savings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interest rate is usually expressed as a percentage p. a. (for one year)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1920240" y="2706814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48284"/>
            <a:ext cx="3274633" cy="7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35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At</a:t>
            </a:r>
            <a:r>
              <a:rPr lang="en-US" altLang="cs-CZ" sz="2200" dirty="0">
                <a:latin typeface="Arial" panose="020B0604020202020204" pitchFamily="34" charset="0"/>
              </a:rPr>
              <a:t> a given interest rate, the future value (S</a:t>
            </a:r>
            <a:r>
              <a:rPr lang="en-US" altLang="cs-CZ" sz="1600" dirty="0">
                <a:latin typeface="Arial" panose="020B0604020202020204" pitchFamily="34" charset="0"/>
              </a:rPr>
              <a:t>1</a:t>
            </a:r>
            <a:r>
              <a:rPr lang="en-US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present amount (S</a:t>
            </a:r>
            <a:r>
              <a:rPr lang="en-US" altLang="cs-CZ" sz="1600" dirty="0">
                <a:latin typeface="Arial" panose="020B0604020202020204" pitchFamily="34" charset="0"/>
              </a:rPr>
              <a:t>0</a:t>
            </a:r>
            <a:r>
              <a:rPr lang="en-US" altLang="cs-CZ" sz="2200" dirty="0">
                <a:latin typeface="Arial" panose="020B0604020202020204" pitchFamily="34" charset="0"/>
              </a:rPr>
              <a:t>) after one year will be equal to: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is generally possible the future value of the present amount from the year n (Sn)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en-US" altLang="cs-CZ" sz="2200" dirty="0">
                <a:latin typeface="Arial" panose="020B0604020202020204" pitchFamily="34" charset="0"/>
              </a:rPr>
              <a:t>assuming the interest rate does not change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expressed as follows: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where (1 + </a:t>
            </a:r>
            <a:r>
              <a:rPr lang="en-US" altLang="cs-CZ" sz="2000" dirty="0" err="1">
                <a:latin typeface="Arial" panose="020B0604020202020204" pitchFamily="34" charset="0"/>
              </a:rPr>
              <a:t>i</a:t>
            </a:r>
            <a:r>
              <a:rPr lang="en-US" altLang="cs-CZ" sz="2000" dirty="0">
                <a:latin typeface="Arial" panose="020B0604020202020204" pitchFamily="34" charset="0"/>
              </a:rPr>
              <a:t>)n tells us how many times the initial deposit in n years will increase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 a given interest rate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20662"/>
            <a:ext cx="3164905" cy="6800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267" y="4824950"/>
            <a:ext cx="3097469" cy="6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9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1071</TotalTime>
  <Words>1386</Words>
  <Application>Microsoft Office PowerPoint</Application>
  <PresentationFormat>Předvádění na obrazovce (4:3)</PresentationFormat>
  <Paragraphs>196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166</cp:revision>
  <dcterms:created xsi:type="dcterms:W3CDTF">2016-03-17T12:08:01Z</dcterms:created>
  <dcterms:modified xsi:type="dcterms:W3CDTF">2023-09-13T10:34:41Z</dcterms:modified>
</cp:coreProperties>
</file>