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63" r:id="rId6"/>
    <p:sldId id="310" r:id="rId7"/>
    <p:sldId id="303" r:id="rId8"/>
    <p:sldId id="313" r:id="rId9"/>
    <p:sldId id="314" r:id="rId10"/>
    <p:sldId id="278" r:id="rId11"/>
    <p:sldId id="311" r:id="rId12"/>
    <p:sldId id="315" r:id="rId13"/>
    <p:sldId id="316" r:id="rId14"/>
    <p:sldId id="318" r:id="rId15"/>
    <p:sldId id="317" r:id="rId16"/>
    <p:sldId id="319" r:id="rId17"/>
    <p:sldId id="320" r:id="rId18"/>
    <p:sldId id="321" r:id="rId19"/>
    <p:sldId id="322" r:id="rId20"/>
    <p:sldId id="323" r:id="rId21"/>
    <p:sldId id="324" r:id="rId22"/>
    <p:sldId id="326" r:id="rId23"/>
    <p:sldId id="325" r:id="rId24"/>
    <p:sldId id="327" r:id="rId25"/>
    <p:sldId id="328" r:id="rId26"/>
    <p:sldId id="277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1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625782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MARKET OF PRODUCTION FACTORS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LAND and LABOUR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X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Advanced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Microeconomics</a:t>
            </a:r>
            <a:r>
              <a:rPr lang="cs-CZ" altLang="cs-CZ" sz="1800" dirty="0">
                <a:latin typeface="Arial" panose="020B0604020202020204" pitchFamily="34" charset="0"/>
              </a:rPr>
              <a:t>/</a:t>
            </a:r>
            <a:r>
              <a:rPr lang="en-GB" altLang="cs-CZ" sz="1800" dirty="0">
                <a:latin typeface="Arial" panose="020B0604020202020204" pitchFamily="34" charset="0"/>
              </a:rPr>
              <a:t>EVS/</a:t>
            </a:r>
            <a:r>
              <a:rPr lang="cs-CZ" altLang="cs-CZ" sz="1800">
                <a:latin typeface="Arial" panose="020B0604020202020204" pitchFamily="34" charset="0"/>
              </a:rPr>
              <a:t>NAAMI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LABOUR DEMAND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64555" y="1994915"/>
            <a:ext cx="2721595" cy="3910584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err="1">
                <a:latin typeface="Arial" panose="020B0604020202020204" pitchFamily="34" charset="0"/>
              </a:rPr>
              <a:t>When</a:t>
            </a:r>
            <a:r>
              <a:rPr lang="cs-CZ" sz="2200" dirty="0">
                <a:latin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</a:rPr>
              <a:t>firm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uses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only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one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factor</a:t>
            </a:r>
            <a:r>
              <a:rPr lang="cs-CZ" sz="2200" dirty="0">
                <a:latin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</a:rPr>
              <a:t>that</a:t>
            </a:r>
            <a:r>
              <a:rPr lang="cs-CZ" sz="2200" dirty="0">
                <a:latin typeface="Arial" panose="020B0604020202020204" pitchFamily="34" charset="0"/>
              </a:rPr>
              <a:t> MRP </a:t>
            </a:r>
            <a:r>
              <a:rPr lang="cs-CZ" sz="2200" dirty="0" err="1">
                <a:latin typeface="Arial" panose="020B0604020202020204" pitchFamily="34" charset="0"/>
              </a:rPr>
              <a:t>curve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</a:rPr>
              <a:t>demand</a:t>
            </a:r>
            <a:r>
              <a:rPr lang="cs-CZ" sz="2200" b="1" dirty="0">
                <a:latin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</a:rPr>
              <a:t>curve</a:t>
            </a:r>
            <a:r>
              <a:rPr lang="cs-CZ" sz="2200" b="1" dirty="0">
                <a:latin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</a:rPr>
              <a:t>of</a:t>
            </a:r>
            <a:r>
              <a:rPr lang="cs-CZ" sz="2200" b="1" dirty="0">
                <a:latin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</a:rPr>
              <a:t>firm</a:t>
            </a:r>
            <a:endParaRPr lang="en-GB" sz="22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987" r="46584" b="16895"/>
          <a:stretch/>
        </p:blipFill>
        <p:spPr>
          <a:xfrm>
            <a:off x="4337050" y="2442341"/>
            <a:ext cx="4235450" cy="36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LABOUR SUPPLY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Work</a:t>
            </a:r>
            <a:r>
              <a:rPr lang="cs-CZ" altLang="cs-CZ" sz="2200" dirty="0">
                <a:latin typeface="Arial" panose="020B0604020202020204" pitchFamily="34" charset="0"/>
              </a:rPr>
              <a:t>in</a:t>
            </a:r>
            <a:r>
              <a:rPr lang="en-US" altLang="cs-CZ" sz="2200" dirty="0">
                <a:latin typeface="Arial" panose="020B0604020202020204" pitchFamily="34" charset="0"/>
              </a:rPr>
              <a:t>g </a:t>
            </a:r>
            <a:r>
              <a:rPr lang="cs-CZ" altLang="cs-CZ" sz="2200" dirty="0">
                <a:latin typeface="Arial" panose="020B0604020202020204" pitchFamily="34" charset="0"/>
              </a:rPr>
              <a:t>in a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home take up part of the day, the rest is free time.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 determine the market supply is advisable to assume only two possibilities for the use of time: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Work - which is leased for wage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Leisure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consumer</a:t>
            </a:r>
            <a:r>
              <a:rPr lang="cs-CZ" altLang="cs-CZ" sz="2200" dirty="0">
                <a:latin typeface="Arial" panose="020B0604020202020204" pitchFamily="34" charset="0"/>
              </a:rPr>
              <a:t>´s </a:t>
            </a:r>
            <a:r>
              <a:rPr lang="en-US" altLang="cs-CZ" sz="2200" dirty="0">
                <a:latin typeface="Arial" panose="020B0604020202020204" pitchFamily="34" charset="0"/>
              </a:rPr>
              <a:t>aim is to maximize benefits = how to maximize</a:t>
            </a:r>
            <a:r>
              <a:rPr lang="cs-CZ" altLang="cs-CZ" sz="2200" dirty="0">
                <a:latin typeface="Arial" panose="020B0604020202020204" pitchFamily="34" charset="0"/>
              </a:rPr>
              <a:t> utility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by </a:t>
            </a:r>
            <a:r>
              <a:rPr lang="en-US" altLang="cs-CZ" sz="2200" dirty="0">
                <a:latin typeface="Arial" panose="020B0604020202020204" pitchFamily="34" charset="0"/>
              </a:rPr>
              <a:t>dividing time between work in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and leisure.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2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INDIVIDUAL LABOUR SUPPLY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People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want to increase the number of hours until the marginal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 arising from goods obtained through the last hour of work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equal to the marginal utility of the last hour of free time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maximum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 is achieved when the marginal utility of additional units of time in both alternatives use of time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consistent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3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LABOUR SUPPLY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Changing wage rates have on a choice between work and leisure dual effect: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Substitution effect </a:t>
            </a:r>
            <a:r>
              <a:rPr lang="en-US" altLang="cs-CZ" sz="2000" dirty="0">
                <a:latin typeface="Arial" panose="020B0604020202020204" pitchFamily="34" charset="0"/>
              </a:rPr>
              <a:t>- with higher wage</a:t>
            </a:r>
            <a:r>
              <a:rPr lang="cs-CZ" altLang="cs-CZ" sz="2000" dirty="0">
                <a:latin typeface="Arial" panose="020B0604020202020204" pitchFamily="34" charset="0"/>
              </a:rPr>
              <a:t>,</a:t>
            </a:r>
            <a:r>
              <a:rPr lang="en-US" altLang="cs-CZ" sz="2000" dirty="0">
                <a:latin typeface="Arial" panose="020B0604020202020204" pitchFamily="34" charset="0"/>
              </a:rPr>
              <a:t> every hour of work brings a greater variety of goods and services, which leads to a tendency to work more at the expense of free time (resulting in increase of the offered amount of work).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Income effect </a:t>
            </a:r>
            <a:r>
              <a:rPr lang="en-US" altLang="cs-CZ" sz="2000" dirty="0">
                <a:latin typeface="Arial" panose="020B0604020202020204" pitchFamily="34" charset="0"/>
              </a:rPr>
              <a:t>- the higher wage increases real income (assuming that the prices of goods and services remain the same) and thus leads to a tendency to have more free time (leading to a reduction of the offered amount of work).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4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LABOUR SUPPLY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62000" y="2454736"/>
            <a:ext cx="2057400" cy="402226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BECKWARD BENDIDNG LABOUR SUPPLY CURVE</a:t>
            </a:r>
            <a:endParaRPr lang="en-GB" sz="22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093" y="2454737"/>
            <a:ext cx="5638800" cy="35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6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EQUILIBRIUM ON LABOUR MARKET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E</a:t>
            </a:r>
            <a:r>
              <a:rPr lang="en-US" altLang="cs-CZ" sz="2200" dirty="0" err="1">
                <a:latin typeface="Arial" panose="020B0604020202020204" pitchFamily="34" charset="0"/>
              </a:rPr>
              <a:t>quilibrium</a:t>
            </a:r>
            <a:r>
              <a:rPr lang="en-US" altLang="cs-CZ" sz="2200" dirty="0">
                <a:latin typeface="Arial" panose="020B0604020202020204" pitchFamily="34" charset="0"/>
              </a:rPr>
              <a:t> o</a:t>
            </a:r>
            <a:r>
              <a:rPr lang="cs-CZ" altLang="cs-CZ" sz="2200" dirty="0">
                <a:latin typeface="Arial" panose="020B0604020202020204" pitchFamily="34" charset="0"/>
              </a:rPr>
              <a:t>n</a:t>
            </a:r>
            <a:r>
              <a:rPr lang="en-US" altLang="cs-CZ" sz="2200" dirty="0">
                <a:latin typeface="Arial" panose="020B0604020202020204" pitchFamily="34" charset="0"/>
              </a:rPr>
              <a:t> the labor market occurs at the intersection point of the curve of </a:t>
            </a:r>
            <a:r>
              <a:rPr lang="en-US" altLang="cs-CZ" sz="2200" dirty="0" err="1">
                <a:latin typeface="Arial" panose="020B0604020202020204" pitchFamily="34" charset="0"/>
              </a:rPr>
              <a:t>labo</a:t>
            </a:r>
            <a:r>
              <a:rPr lang="cs-CZ" altLang="cs-CZ" sz="2200" dirty="0">
                <a:latin typeface="Arial" panose="020B0604020202020204" pitchFamily="34" charset="0"/>
              </a:rPr>
              <a:t>u</a:t>
            </a:r>
            <a:r>
              <a:rPr lang="en-US" altLang="cs-CZ" sz="2200" dirty="0">
                <a:latin typeface="Arial" panose="020B0604020202020204" pitchFamily="34" charset="0"/>
              </a:rPr>
              <a:t>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market supply and market demand for labor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L</a:t>
            </a:r>
            <a:r>
              <a:rPr lang="en-US" altLang="cs-CZ" sz="2200" dirty="0">
                <a:latin typeface="Arial" panose="020B0604020202020204" pitchFamily="34" charset="0"/>
              </a:rPr>
              <a:t>abo</a:t>
            </a:r>
            <a:r>
              <a:rPr lang="cs-CZ" altLang="cs-CZ" sz="2200" dirty="0">
                <a:latin typeface="Arial" panose="020B0604020202020204" pitchFamily="34" charset="0"/>
              </a:rPr>
              <a:t>u</a:t>
            </a:r>
            <a:r>
              <a:rPr lang="en-US" altLang="cs-CZ" sz="2200" dirty="0">
                <a:latin typeface="Arial" panose="020B0604020202020204" pitchFamily="34" charset="0"/>
              </a:rPr>
              <a:t>r supply - employees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D</a:t>
            </a:r>
            <a:r>
              <a:rPr lang="en-US" altLang="cs-CZ" sz="2200" dirty="0" err="1">
                <a:latin typeface="Arial" panose="020B0604020202020204" pitchFamily="34" charset="0"/>
              </a:rPr>
              <a:t>emand</a:t>
            </a:r>
            <a:r>
              <a:rPr lang="en-US" altLang="cs-CZ" sz="2200" dirty="0">
                <a:latin typeface="Arial" panose="020B0604020202020204" pitchFamily="34" charset="0"/>
              </a:rPr>
              <a:t> for </a:t>
            </a:r>
            <a:r>
              <a:rPr lang="en-US" altLang="cs-CZ" sz="2200" dirty="0" err="1">
                <a:latin typeface="Arial" panose="020B0604020202020204" pitchFamily="34" charset="0"/>
              </a:rPr>
              <a:t>labo</a:t>
            </a:r>
            <a:r>
              <a:rPr lang="cs-CZ" altLang="cs-CZ" sz="2200" dirty="0">
                <a:latin typeface="Arial" panose="020B0604020202020204" pitchFamily="34" charset="0"/>
              </a:rPr>
              <a:t>u</a:t>
            </a:r>
            <a:r>
              <a:rPr lang="en-US" altLang="cs-CZ" sz="2200" dirty="0">
                <a:latin typeface="Arial" panose="020B0604020202020204" pitchFamily="34" charset="0"/>
              </a:rPr>
              <a:t>r - employers (</a:t>
            </a:r>
            <a:r>
              <a:rPr lang="cs-CZ" altLang="cs-CZ" sz="2200" dirty="0" err="1">
                <a:latin typeface="Arial" panose="020B0604020202020204" pitchFamily="34" charset="0"/>
              </a:rPr>
              <a:t>firms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56" y="3661994"/>
            <a:ext cx="5245993" cy="30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9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MONOPSONY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M</a:t>
            </a:r>
            <a:r>
              <a:rPr lang="en-US" altLang="cs-CZ" sz="2200" dirty="0" err="1">
                <a:latin typeface="Arial" panose="020B0604020202020204" pitchFamily="34" charset="0"/>
              </a:rPr>
              <a:t>onopoly</a:t>
            </a:r>
            <a:r>
              <a:rPr lang="en-US" altLang="cs-CZ" sz="2200" dirty="0">
                <a:latin typeface="Arial" panose="020B0604020202020204" pitchFamily="34" charset="0"/>
              </a:rPr>
              <a:t> power </a:t>
            </a:r>
            <a:r>
              <a:rPr lang="cs-CZ" altLang="cs-CZ" sz="2200" dirty="0">
                <a:latin typeface="Arial" panose="020B0604020202020204" pitchFamily="34" charset="0"/>
              </a:rPr>
              <a:t>o</a:t>
            </a:r>
            <a:r>
              <a:rPr lang="en-US" altLang="cs-CZ" sz="2200" dirty="0">
                <a:latin typeface="Arial" panose="020B0604020202020204" pitchFamily="34" charset="0"/>
              </a:rPr>
              <a:t>n the </a:t>
            </a:r>
            <a:r>
              <a:rPr lang="cs-CZ" altLang="cs-CZ" sz="2200" dirty="0" err="1">
                <a:latin typeface="Arial" panose="020B0604020202020204" pitchFamily="34" charset="0"/>
              </a:rPr>
              <a:t>site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demand for </a:t>
            </a:r>
            <a:r>
              <a:rPr lang="en-US" altLang="cs-CZ" sz="2200" dirty="0" err="1">
                <a:latin typeface="Arial" panose="020B0604020202020204" pitchFamily="34" charset="0"/>
              </a:rPr>
              <a:t>labo</a:t>
            </a:r>
            <a:r>
              <a:rPr lang="cs-CZ" altLang="cs-CZ" sz="2200" dirty="0">
                <a:latin typeface="Arial" panose="020B0604020202020204" pitchFamily="34" charset="0"/>
              </a:rPr>
              <a:t>u</a:t>
            </a:r>
            <a:r>
              <a:rPr lang="en-US" altLang="cs-CZ" sz="2200" dirty="0">
                <a:latin typeface="Arial" panose="020B0604020202020204" pitchFamily="34" charset="0"/>
              </a:rPr>
              <a:t>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ingle buyer of a particular input (single employer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some</a:t>
            </a:r>
            <a:r>
              <a:rPr lang="en-US" altLang="cs-CZ" sz="2200" dirty="0">
                <a:latin typeface="Arial" panose="020B0604020202020204" pitchFamily="34" charset="0"/>
              </a:rPr>
              <a:t> specific skill</a:t>
            </a:r>
            <a:r>
              <a:rPr lang="cs-CZ" altLang="cs-CZ" sz="2200" dirty="0" err="1">
                <a:latin typeface="Arial" panose="020B0604020202020204" pitchFamily="34" charset="0"/>
              </a:rPr>
              <a:t>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worker</a:t>
            </a:r>
            <a:r>
              <a:rPr lang="en-US" altLang="cs-CZ" sz="2200" dirty="0">
                <a:latin typeface="Arial" panose="020B0604020202020204" pitchFamily="34" charset="0"/>
              </a:rPr>
              <a:t> or sole employer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work in a certain area)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M</a:t>
            </a:r>
            <a:r>
              <a:rPr lang="en-US" altLang="cs-CZ" sz="2200" dirty="0" err="1">
                <a:latin typeface="Arial" panose="020B0604020202020204" pitchFamily="34" charset="0"/>
              </a:rPr>
              <a:t>onopsony</a:t>
            </a:r>
            <a:r>
              <a:rPr lang="en-US" altLang="cs-CZ" sz="2200" dirty="0">
                <a:latin typeface="Arial" panose="020B0604020202020204" pitchFamily="34" charset="0"/>
              </a:rPr>
              <a:t> may affect the wages of their employees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</a:t>
            </a:r>
            <a:r>
              <a:rPr lang="en-US" altLang="cs-CZ" sz="2200" dirty="0" err="1">
                <a:latin typeface="Arial" panose="020B0604020202020204" pitchFamily="34" charset="0"/>
              </a:rPr>
              <a:t>monopsonist</a:t>
            </a:r>
            <a:r>
              <a:rPr lang="en-US" altLang="cs-CZ" sz="2200" dirty="0">
                <a:latin typeface="Arial" panose="020B0604020202020204" pitchFamily="34" charset="0"/>
              </a:rPr>
              <a:t> employer maximizes profits by choosing the employment level L, that equates the marginal revenue product (MRP) to the marginal cost MC, at point A.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4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MONOPSONY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1050" y="1409700"/>
            <a:ext cx="2781300" cy="5048250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M</a:t>
            </a:r>
            <a:r>
              <a:rPr lang="en-US" sz="2200" dirty="0" err="1"/>
              <a:t>onopsony</a:t>
            </a:r>
            <a:r>
              <a:rPr lang="en-US" sz="2200" dirty="0"/>
              <a:t> will hire a smaller quantity of </a:t>
            </a:r>
            <a:r>
              <a:rPr lang="en-US" sz="2200" dirty="0" err="1"/>
              <a:t>labo</a:t>
            </a:r>
            <a:r>
              <a:rPr lang="cs-CZ" sz="2200" dirty="0"/>
              <a:t>u</a:t>
            </a:r>
            <a:r>
              <a:rPr lang="en-US" sz="2200" dirty="0"/>
              <a:t>r at a lower wage rate</a:t>
            </a:r>
            <a:endParaRPr lang="cs-CZ" sz="22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9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The wage is determined on the supply curve, at point M, and is equal to w.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8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1" dirty="0"/>
              <a:t>DEADWEIGHT LOSS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1000" b="1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err="1"/>
              <a:t>Competitive</a:t>
            </a:r>
            <a:r>
              <a:rPr lang="cs-CZ" sz="2200" dirty="0"/>
              <a:t> market – </a:t>
            </a:r>
            <a:r>
              <a:rPr lang="cs-CZ" sz="2200" dirty="0" err="1"/>
              <a:t>wages</a:t>
            </a:r>
            <a:r>
              <a:rPr lang="cs-CZ" sz="2200" dirty="0"/>
              <a:t> and </a:t>
            </a:r>
            <a:r>
              <a:rPr lang="cs-CZ" sz="2200" dirty="0" err="1"/>
              <a:t>labour</a:t>
            </a:r>
            <a:r>
              <a:rPr lang="cs-CZ" sz="2200" dirty="0"/>
              <a:t> </a:t>
            </a:r>
            <a:r>
              <a:rPr lang="cs-CZ" sz="2200" dirty="0" err="1"/>
              <a:t>amount</a:t>
            </a:r>
            <a:r>
              <a:rPr lang="cs-CZ" sz="2200" dirty="0"/>
              <a:t> </a:t>
            </a:r>
            <a:r>
              <a:rPr lang="cs-CZ" sz="2200" dirty="0" err="1"/>
              <a:t>at</a:t>
            </a:r>
            <a:r>
              <a:rPr lang="cs-CZ" sz="2200" dirty="0"/>
              <a:t> C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2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1572" y="2128045"/>
            <a:ext cx="4139406" cy="4139406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H="1">
            <a:off x="6010275" y="4629150"/>
            <a:ext cx="323850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897" y="4913800"/>
            <a:ext cx="472455" cy="2662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45" y="4800600"/>
            <a:ext cx="369107" cy="208042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6097897" y="4629150"/>
            <a:ext cx="472455" cy="4177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182" y="4784795"/>
            <a:ext cx="579170" cy="524301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 flipH="1">
            <a:off x="6374164" y="4152900"/>
            <a:ext cx="325748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381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BILATERAL MONOPOLY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>
                <a:latin typeface="Arial" panose="020B0604020202020204" pitchFamily="34" charset="0"/>
              </a:rPr>
              <a:t>rises when there is a monopoly power on both the labor supply (</a:t>
            </a:r>
            <a:r>
              <a:rPr lang="en-US" altLang="cs-CZ" sz="2200" dirty="0" err="1">
                <a:latin typeface="Arial" panose="020B0604020202020204" pitchFamily="34" charset="0"/>
              </a:rPr>
              <a:t>labo</a:t>
            </a:r>
            <a:r>
              <a:rPr lang="cs-CZ" altLang="cs-CZ" sz="2200" dirty="0">
                <a:latin typeface="Arial" panose="020B0604020202020204" pitchFamily="34" charset="0"/>
              </a:rPr>
              <a:t>u</a:t>
            </a:r>
            <a:r>
              <a:rPr lang="en-US" altLang="cs-CZ" sz="2200" dirty="0">
                <a:latin typeface="Arial" panose="020B0604020202020204" pitchFamily="34" charset="0"/>
              </a:rPr>
              <a:t>r unions), and on the side of labor demand (monopsony)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interests of both sides are opposed (monopsony - a minimum wage, trade unions - the highest </a:t>
            </a:r>
            <a:r>
              <a:rPr lang="cs-CZ" altLang="cs-CZ" sz="2200" dirty="0" err="1">
                <a:latin typeface="Arial" panose="020B0604020202020204" pitchFamily="34" charset="0"/>
              </a:rPr>
              <a:t>wages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height of the real wage rate depends on the ratio of monopoly power of unions and monopsony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W</a:t>
            </a:r>
            <a:r>
              <a:rPr lang="en-US" altLang="cs-CZ" sz="2200" dirty="0">
                <a:latin typeface="Arial" panose="020B0604020202020204" pitchFamily="34" charset="0"/>
              </a:rPr>
              <a:t>ages are the result of collective agreements between both sides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9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BILATERAL MONOPOLY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819150" y="1924050"/>
            <a:ext cx="2781300" cy="3543300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Monopoly wage –wage </a:t>
            </a:r>
            <a:r>
              <a:rPr lang="cs-CZ" sz="2200" dirty="0" err="1"/>
              <a:t>required</a:t>
            </a:r>
            <a:r>
              <a:rPr lang="cs-CZ" sz="2200" dirty="0"/>
              <a:t> by </a:t>
            </a:r>
            <a:r>
              <a:rPr lang="cs-CZ" sz="2200" dirty="0" err="1"/>
              <a:t>unions</a:t>
            </a:r>
            <a:r>
              <a:rPr lang="cs-CZ" sz="2200" dirty="0"/>
              <a:t>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err="1"/>
              <a:t>Difference</a:t>
            </a:r>
            <a:r>
              <a:rPr lang="cs-CZ" sz="2200" dirty="0"/>
              <a:t> </a:t>
            </a:r>
            <a:r>
              <a:rPr lang="cs-CZ" sz="2200" dirty="0" err="1"/>
              <a:t>between</a:t>
            </a:r>
            <a:r>
              <a:rPr lang="cs-CZ" sz="2200" dirty="0"/>
              <a:t> </a:t>
            </a:r>
            <a:r>
              <a:rPr lang="cs-CZ" sz="2200" dirty="0" err="1"/>
              <a:t>required</a:t>
            </a:r>
            <a:r>
              <a:rPr lang="cs-CZ" sz="2200" dirty="0"/>
              <a:t> and </a:t>
            </a:r>
            <a:r>
              <a:rPr lang="cs-CZ" sz="2200" dirty="0" err="1"/>
              <a:t>offered</a:t>
            </a:r>
            <a:r>
              <a:rPr lang="cs-CZ" sz="2200" dirty="0"/>
              <a:t> </a:t>
            </a:r>
            <a:r>
              <a:rPr lang="cs-CZ" sz="2200" dirty="0" err="1"/>
              <a:t>wages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range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negotiation</a:t>
            </a:r>
            <a:r>
              <a:rPr lang="cs-CZ" sz="2200" dirty="0"/>
              <a:t>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200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3497" y="211455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3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Revenues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Costs</a:t>
            </a:r>
            <a:r>
              <a:rPr lang="cs-CZ" altLang="cs-CZ" sz="2200" dirty="0">
                <a:latin typeface="Arial" panose="020B0604020202020204" pitchFamily="34" charset="0"/>
              </a:rPr>
              <a:t> on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Market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Factors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Land Market and Land Rent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Labour</a:t>
            </a:r>
            <a:r>
              <a:rPr lang="cs-CZ" altLang="cs-CZ" sz="2200" dirty="0">
                <a:latin typeface="Arial" panose="020B0604020202020204" pitchFamily="34" charset="0"/>
              </a:rPr>
              <a:t> Market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Monopsony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Bilateral</a:t>
            </a:r>
            <a:r>
              <a:rPr lang="cs-CZ" altLang="cs-CZ" sz="2200" dirty="0">
                <a:latin typeface="Arial" panose="020B0604020202020204" pitchFamily="34" charset="0"/>
              </a:rPr>
              <a:t> Monopoly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MINIMUM WAGE AND THE ROLE OF LABOUR UNIONS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= </a:t>
            </a:r>
            <a:r>
              <a:rPr lang="cs-CZ" altLang="cs-CZ" sz="2200" dirty="0">
                <a:latin typeface="Arial" panose="020B0604020202020204" pitchFamily="34" charset="0"/>
              </a:rPr>
              <a:t>P</a:t>
            </a:r>
            <a:r>
              <a:rPr lang="en-US" altLang="cs-CZ" sz="2200" dirty="0">
                <a:latin typeface="Arial" panose="020B0604020202020204" pitchFamily="34" charset="0"/>
              </a:rPr>
              <a:t>rice regulation on the labor market, or wage regulation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Objectives: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guaranteeing a minimum income workers by the state → instrument of social policy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increase the motivation to find a job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increase employment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4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MINIMUM WAGES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819150" y="1924050"/>
            <a:ext cx="2781300" cy="35433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Minimum wage causes</a:t>
            </a:r>
            <a:r>
              <a:rPr lang="cs-CZ" sz="2200" dirty="0"/>
              <a:t> </a:t>
            </a:r>
            <a:r>
              <a:rPr lang="cs-CZ" sz="2200" dirty="0" err="1"/>
              <a:t>that</a:t>
            </a:r>
            <a:r>
              <a:rPr lang="en-US" sz="2200" dirty="0"/>
              <a:t> the labor market does not clear, there is excess of S</a:t>
            </a:r>
            <a:r>
              <a:rPr lang="cs-CZ" sz="2200" dirty="0"/>
              <a:t> </a:t>
            </a:r>
            <a:r>
              <a:rPr lang="en-US" sz="2200" dirty="0"/>
              <a:t>above D</a:t>
            </a:r>
            <a:endParaRPr lang="cs-CZ" sz="22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10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causing the emergence of </a:t>
            </a:r>
            <a:r>
              <a:rPr lang="en-US" sz="2200" b="1" dirty="0"/>
              <a:t>involuntary unemployment</a:t>
            </a:r>
            <a:endParaRPr lang="en-GB" sz="22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250" y="2204360"/>
            <a:ext cx="5111750" cy="34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50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834379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MINIMUM WAGES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17" y="1296044"/>
            <a:ext cx="7406108" cy="52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0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276225" y="720725"/>
            <a:ext cx="8477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DEVELOPMENT OF MINIMUM WAGES IN THE CZECH REPUBLIC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0" y="1748957"/>
            <a:ext cx="7967859" cy="45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276225" y="720725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DEVELOPMENT OF MINIMUM WAGES IN </a:t>
            </a:r>
            <a:r>
              <a:rPr lang="cs-CZ" altLang="cs-CZ" sz="2400" b="1">
                <a:latin typeface="Arial" panose="020B0604020202020204" pitchFamily="34" charset="0"/>
              </a:rPr>
              <a:t>THE EU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59" y="1551722"/>
            <a:ext cx="5206481" cy="51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3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REVENUES VARIABLES ON THE MARKET OF PRODUCTION FACTORS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M</a:t>
            </a:r>
            <a:r>
              <a:rPr lang="en-US" altLang="cs-CZ" sz="2200" b="1" dirty="0" err="1">
                <a:latin typeface="Arial" panose="020B0604020202020204" pitchFamily="34" charset="0"/>
              </a:rPr>
              <a:t>arginal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revenue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product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factor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(MRP</a:t>
            </a:r>
            <a:r>
              <a:rPr lang="cs-CZ" altLang="cs-CZ" sz="1400" dirty="0">
                <a:latin typeface="Arial" panose="020B0604020202020204" pitchFamily="34" charset="0"/>
              </a:rPr>
              <a:t>P</a:t>
            </a:r>
            <a:r>
              <a:rPr lang="en-US" altLang="cs-CZ" sz="1400" dirty="0">
                <a:latin typeface="Arial" panose="020B0604020202020204" pitchFamily="34" charset="0"/>
              </a:rPr>
              <a:t>F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how m</a:t>
            </a:r>
            <a:r>
              <a:rPr lang="cs-CZ" altLang="cs-CZ" sz="2000" dirty="0">
                <a:latin typeface="Arial" panose="020B0604020202020204" pitchFamily="34" charset="0"/>
              </a:rPr>
              <a:t>uch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revenue</a:t>
            </a:r>
            <a:r>
              <a:rPr lang="en-US" altLang="cs-CZ" sz="2000" dirty="0">
                <a:latin typeface="Arial" panose="020B0604020202020204" pitchFamily="34" charset="0"/>
              </a:rPr>
              <a:t> changes</a:t>
            </a:r>
            <a:r>
              <a:rPr lang="cs-CZ" altLang="cs-CZ" sz="2000" dirty="0">
                <a:latin typeface="Arial" panose="020B0604020202020204" pitchFamily="34" charset="0"/>
              </a:rPr>
              <a:t>, </a:t>
            </a:r>
            <a:r>
              <a:rPr lang="en-US" altLang="cs-CZ" sz="2000" dirty="0">
                <a:latin typeface="Arial" panose="020B0604020202020204" pitchFamily="34" charset="0"/>
              </a:rPr>
              <a:t>if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marginal product 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firm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changes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with</a:t>
            </a:r>
            <a:r>
              <a:rPr lang="cs-CZ" altLang="cs-CZ" sz="2000" dirty="0">
                <a:latin typeface="Arial" panose="020B0604020202020204" pitchFamily="34" charset="0"/>
              </a:rPr>
              <a:t> i</a:t>
            </a:r>
            <a:r>
              <a:rPr lang="en-US" altLang="cs-CZ" sz="2000" dirty="0" err="1">
                <a:latin typeface="Arial" panose="020B0604020202020204" pitchFamily="34" charset="0"/>
              </a:rPr>
              <a:t>nvolvement</a:t>
            </a:r>
            <a:r>
              <a:rPr lang="en-US" altLang="cs-CZ" sz="2000" dirty="0">
                <a:latin typeface="Arial" panose="020B0604020202020204" pitchFamily="34" charset="0"/>
              </a:rPr>
              <a:t> of additional </a:t>
            </a:r>
            <a:r>
              <a:rPr lang="cs-CZ" altLang="cs-CZ" sz="2000" dirty="0">
                <a:latin typeface="Arial" panose="020B0604020202020204" pitchFamily="34" charset="0"/>
              </a:rPr>
              <a:t>P</a:t>
            </a:r>
            <a:r>
              <a:rPr lang="en-US" altLang="cs-CZ" sz="2000" dirty="0">
                <a:latin typeface="Arial" panose="020B0604020202020204" pitchFamily="34" charset="0"/>
              </a:rPr>
              <a:t>F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A</a:t>
            </a:r>
            <a:r>
              <a:rPr lang="en-US" altLang="cs-CZ" sz="2200" b="1" dirty="0" err="1">
                <a:latin typeface="Arial" panose="020B0604020202020204" pitchFamily="34" charset="0"/>
              </a:rPr>
              <a:t>verage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revenue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product</a:t>
            </a:r>
            <a:r>
              <a:rPr lang="en-US" altLang="cs-CZ" sz="2200" b="1" dirty="0">
                <a:latin typeface="Arial" panose="020B0604020202020204" pitchFamily="34" charset="0"/>
              </a:rPr>
              <a:t> of </a:t>
            </a:r>
            <a:r>
              <a:rPr lang="cs-CZ" altLang="cs-CZ" sz="2200" b="1" dirty="0" err="1">
                <a:latin typeface="Arial" panose="020B0604020202020204" pitchFamily="34" charset="0"/>
              </a:rPr>
              <a:t>factor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(ARP</a:t>
            </a:r>
            <a:r>
              <a:rPr lang="cs-CZ" altLang="cs-CZ" sz="1400" dirty="0">
                <a:latin typeface="Arial" panose="020B0604020202020204" pitchFamily="34" charset="0"/>
              </a:rPr>
              <a:t>P</a:t>
            </a:r>
            <a:r>
              <a:rPr lang="en-US" altLang="cs-CZ" sz="1400" dirty="0">
                <a:latin typeface="Arial" panose="020B0604020202020204" pitchFamily="34" charset="0"/>
              </a:rPr>
              <a:t>F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how many units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goods</a:t>
            </a:r>
            <a:r>
              <a:rPr lang="en-US" altLang="cs-CZ" sz="2000" dirty="0">
                <a:latin typeface="Arial" panose="020B0604020202020204" pitchFamily="34" charset="0"/>
              </a:rPr>
              <a:t> on average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per unit of </a:t>
            </a:r>
            <a:r>
              <a:rPr lang="cs-CZ" altLang="cs-CZ" sz="2000" dirty="0">
                <a:latin typeface="Arial" panose="020B0604020202020204" pitchFamily="34" charset="0"/>
              </a:rPr>
              <a:t>P</a:t>
            </a:r>
            <a:r>
              <a:rPr lang="en-US" altLang="cs-CZ" sz="2000" dirty="0">
                <a:latin typeface="Arial" panose="020B0604020202020204" pitchFamily="34" charset="0"/>
              </a:rPr>
              <a:t>F(</a:t>
            </a:r>
            <a:r>
              <a:rPr lang="en-US" altLang="cs-CZ" sz="2000" dirty="0" err="1">
                <a:latin typeface="Arial" panose="020B0604020202020204" pitchFamily="34" charset="0"/>
              </a:rPr>
              <a:t>eg</a:t>
            </a:r>
            <a:r>
              <a:rPr lang="en-US" altLang="cs-CZ" sz="2000" dirty="0">
                <a:latin typeface="Arial" panose="020B0604020202020204" pitchFamily="34" charset="0"/>
              </a:rPr>
              <a:t>. how much, on average, one worker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produces)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MRP and ARP normally first </a:t>
            </a:r>
            <a:r>
              <a:rPr lang="en-US" altLang="cs-CZ" sz="2200" dirty="0" err="1">
                <a:latin typeface="Arial" panose="020B0604020202020204" pitchFamily="34" charset="0"/>
              </a:rPr>
              <a:t>ris</a:t>
            </a:r>
            <a:r>
              <a:rPr lang="cs-CZ" altLang="cs-CZ" sz="2200" dirty="0">
                <a:latin typeface="Arial" panose="020B0604020202020204" pitchFamily="34" charset="0"/>
              </a:rPr>
              <a:t>e</a:t>
            </a:r>
            <a:r>
              <a:rPr lang="en-US" altLang="cs-CZ" sz="2200" dirty="0">
                <a:latin typeface="Arial" panose="020B0604020202020204" pitchFamily="34" charset="0"/>
              </a:rPr>
              <a:t> and then fall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First</a:t>
            </a:r>
            <a:r>
              <a:rPr lang="cs-CZ" altLang="cs-CZ" sz="2000" dirty="0">
                <a:latin typeface="Arial" panose="020B0604020202020204" pitchFamily="34" charset="0"/>
              </a:rPr>
              <a:t>,</a:t>
            </a:r>
            <a:r>
              <a:rPr lang="en-US" altLang="cs-CZ" sz="2000" dirty="0">
                <a:latin typeface="Arial" panose="020B0604020202020204" pitchFamily="34" charset="0"/>
              </a:rPr>
              <a:t> additional unit of </a:t>
            </a:r>
            <a:r>
              <a:rPr lang="cs-CZ" altLang="cs-CZ" sz="2000" dirty="0">
                <a:latin typeface="Arial" panose="020B0604020202020204" pitchFamily="34" charset="0"/>
              </a:rPr>
              <a:t>P</a:t>
            </a:r>
            <a:r>
              <a:rPr lang="en-US" altLang="cs-CZ" sz="2000" dirty="0">
                <a:latin typeface="Arial" panose="020B0604020202020204" pitchFamily="34" charset="0"/>
              </a:rPr>
              <a:t>F produces more than the previous unit - the division of labor, specialization, etc. </a:t>
            </a:r>
            <a:r>
              <a:rPr lang="cs-CZ" altLang="cs-CZ" sz="2000" dirty="0">
                <a:latin typeface="Arial" panose="020B0604020202020204" pitchFamily="34" charset="0"/>
              </a:rPr>
              <a:t>are </a:t>
            </a:r>
            <a:r>
              <a:rPr lang="en-US" altLang="cs-CZ" sz="2000" dirty="0">
                <a:latin typeface="Arial" panose="020B0604020202020204" pitchFamily="34" charset="0"/>
              </a:rPr>
              <a:t>reflected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later the additional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unit 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P</a:t>
            </a:r>
            <a:r>
              <a:rPr lang="en-US" altLang="cs-CZ" sz="2000" dirty="0">
                <a:latin typeface="Arial" panose="020B0604020202020204" pitchFamily="34" charset="0"/>
              </a:rPr>
              <a:t>F produces less than the previous unit - the law of diminishing marginal returns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5" y="4151377"/>
            <a:ext cx="481610" cy="2792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MARGINAL AND AVERAGE VARIABLES ON THE MARKET OF PRODUCTION FACTORS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571501" y="1790700"/>
            <a:ext cx="2914650" cy="41147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MRP 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ARP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curves follow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MP and AP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</a:rPr>
              <a:t>shape of the curve depends on the type of competition - </a:t>
            </a:r>
            <a:r>
              <a:rPr lang="cs-CZ" sz="2200" dirty="0" err="1">
                <a:latin typeface="Arial" panose="020B0604020202020204" pitchFamily="34" charset="0"/>
              </a:rPr>
              <a:t>they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</a:rPr>
              <a:t>are flatter in perfect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one</a:t>
            </a:r>
            <a:r>
              <a:rPr lang="en-US" sz="2200" dirty="0">
                <a:latin typeface="Arial" panose="020B0604020202020204" pitchFamily="34" charset="0"/>
              </a:rPr>
              <a:t> and steeper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</a:rPr>
              <a:t>in imperfect competition </a:t>
            </a:r>
            <a:endParaRPr lang="cs-CZ" sz="2200" dirty="0">
              <a:latin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69" t="37912" r="4471" b="-1491"/>
          <a:stretch/>
        </p:blipFill>
        <p:spPr>
          <a:xfrm>
            <a:off x="3486150" y="2731447"/>
            <a:ext cx="5540619" cy="30557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COSTS VARIABLES ON THE MARKET OF PRODUCTION FACTORS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828085"/>
            <a:ext cx="847725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Marginal Factor Costs (MFC) </a:t>
            </a:r>
            <a:r>
              <a:rPr lang="en-US" altLang="cs-CZ" sz="2200" dirty="0">
                <a:latin typeface="Arial" panose="020B0604020202020204" pitchFamily="34" charset="0"/>
              </a:rPr>
              <a:t>- change in total cost due to the additional involvement of </a:t>
            </a:r>
            <a:r>
              <a:rPr lang="cs-CZ" altLang="cs-CZ" sz="2200" dirty="0" err="1">
                <a:latin typeface="Arial" panose="020B0604020202020204" pitchFamily="34" charset="0"/>
              </a:rPr>
              <a:t>factor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Average Factor Costs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(AFC) </a:t>
            </a:r>
            <a:r>
              <a:rPr lang="en-US" altLang="cs-CZ" sz="2200" dirty="0">
                <a:latin typeface="Arial" panose="020B0604020202020204" pitchFamily="34" charset="0"/>
              </a:rPr>
              <a:t>– costs</a:t>
            </a:r>
            <a:r>
              <a:rPr lang="cs-CZ" altLang="cs-CZ" sz="2200" dirty="0">
                <a:latin typeface="Arial" panose="020B0604020202020204" pitchFamily="34" charset="0"/>
              </a:rPr>
              <a:t> on t</a:t>
            </a:r>
            <a:r>
              <a:rPr lang="en-US" altLang="cs-CZ" sz="2200" dirty="0">
                <a:latin typeface="Arial" panose="020B0604020202020204" pitchFamily="34" charset="0"/>
              </a:rPr>
              <a:t>he unit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involved </a:t>
            </a:r>
            <a:r>
              <a:rPr lang="cs-CZ" altLang="cs-CZ" sz="2200" dirty="0" err="1">
                <a:latin typeface="Arial" panose="020B0604020202020204" pitchFamily="34" charset="0"/>
              </a:rPr>
              <a:t>factor</a:t>
            </a:r>
            <a:r>
              <a:rPr lang="en-US" altLang="cs-CZ" sz="2200" dirty="0">
                <a:latin typeface="Arial" panose="020B0604020202020204" pitchFamily="34" charset="0"/>
              </a:rPr>
              <a:t> (how much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pays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one unit of </a:t>
            </a:r>
            <a:r>
              <a:rPr lang="cs-CZ" altLang="cs-CZ" sz="2200" dirty="0" err="1">
                <a:latin typeface="Arial" panose="020B0604020202020204" pitchFamily="34" charset="0"/>
              </a:rPr>
              <a:t>factor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= </a:t>
            </a:r>
            <a:r>
              <a:rPr lang="cs-CZ" altLang="cs-CZ" sz="2200" dirty="0" err="1">
                <a:latin typeface="Arial" panose="020B0604020202020204" pitchFamily="34" charset="0"/>
              </a:rPr>
              <a:t>land</a:t>
            </a:r>
            <a:r>
              <a:rPr lang="en-US" altLang="cs-CZ" sz="2200" dirty="0">
                <a:latin typeface="Arial" panose="020B0604020202020204" pitchFamily="34" charset="0"/>
              </a:rPr>
              <a:t>, L = </a:t>
            </a:r>
            <a:r>
              <a:rPr lang="en-US" altLang="cs-CZ" sz="2200" dirty="0" err="1">
                <a:latin typeface="Arial" panose="020B0604020202020204" pitchFamily="34" charset="0"/>
              </a:rPr>
              <a:t>Labour</a:t>
            </a:r>
            <a:r>
              <a:rPr lang="en-US" altLang="cs-CZ" sz="2200" dirty="0">
                <a:latin typeface="Arial" panose="020B0604020202020204" pitchFamily="34" charset="0"/>
              </a:rPr>
              <a:t> (number of units of work), K = capital (number of units of capital)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AFC</a:t>
            </a:r>
            <a:r>
              <a:rPr lang="en-US" altLang="cs-CZ" sz="1600" b="1" dirty="0">
                <a:latin typeface="Arial" panose="020B0604020202020204" pitchFamily="34" charset="0"/>
              </a:rPr>
              <a:t>K</a:t>
            </a:r>
            <a:r>
              <a:rPr lang="en-US" altLang="cs-CZ" sz="2200" b="1" dirty="0">
                <a:latin typeface="Arial" panose="020B0604020202020204" pitchFamily="34" charset="0"/>
              </a:rPr>
              <a:t> = TC / K = </a:t>
            </a:r>
            <a:r>
              <a:rPr lang="en-US" altLang="cs-CZ" sz="2200" b="1" dirty="0" err="1">
                <a:latin typeface="Arial" panose="020B0604020202020204" pitchFamily="34" charset="0"/>
              </a:rPr>
              <a:t>i.K</a:t>
            </a:r>
            <a:r>
              <a:rPr lang="en-US" altLang="cs-CZ" sz="2200" b="1" dirty="0">
                <a:latin typeface="Arial" panose="020B0604020202020204" pitchFamily="34" charset="0"/>
              </a:rPr>
              <a:t> / K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= </a:t>
            </a:r>
            <a:r>
              <a:rPr lang="en-US" altLang="cs-CZ" sz="2200" b="1" dirty="0" err="1">
                <a:latin typeface="Arial" panose="020B0604020202020204" pitchFamily="34" charset="0"/>
              </a:rPr>
              <a:t>i</a:t>
            </a: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AFC</a:t>
            </a:r>
            <a:r>
              <a:rPr lang="en-US" altLang="cs-CZ" sz="1600" b="1" dirty="0">
                <a:latin typeface="Arial" panose="020B0604020202020204" pitchFamily="34" charset="0"/>
              </a:rPr>
              <a:t>L</a:t>
            </a:r>
            <a:r>
              <a:rPr lang="en-US" altLang="cs-CZ" sz="2200" b="1" dirty="0">
                <a:latin typeface="Arial" panose="020B0604020202020204" pitchFamily="34" charset="0"/>
              </a:rPr>
              <a:t> = TC / L = </a:t>
            </a:r>
            <a:r>
              <a:rPr lang="en-US" altLang="cs-CZ" sz="2200" b="1" dirty="0" err="1">
                <a:latin typeface="Arial" panose="020B0604020202020204" pitchFamily="34" charset="0"/>
              </a:rPr>
              <a:t>w.L</a:t>
            </a:r>
            <a:r>
              <a:rPr lang="en-US" altLang="cs-CZ" sz="2200" b="1" dirty="0">
                <a:latin typeface="Arial" panose="020B0604020202020204" pitchFamily="34" charset="0"/>
              </a:rPr>
              <a:t> / L = w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factor</a:t>
            </a:r>
            <a:r>
              <a:rPr lang="cs-CZ" altLang="cs-CZ" sz="2200" dirty="0">
                <a:latin typeface="Arial" panose="020B0604020202020204" pitchFamily="34" charset="0"/>
              </a:rPr>
              <a:t>: </a:t>
            </a:r>
            <a:r>
              <a:rPr lang="en-US" altLang="cs-CZ" sz="2200" dirty="0">
                <a:latin typeface="Arial" panose="020B0604020202020204" pitchFamily="34" charset="0"/>
              </a:rPr>
              <a:t>r = land rent, w = wage rate, </a:t>
            </a:r>
            <a:r>
              <a:rPr lang="en-US" altLang="cs-CZ" sz="2200" dirty="0" err="1">
                <a:latin typeface="Arial" panose="020B0604020202020204" pitchFamily="34" charset="0"/>
              </a:rPr>
              <a:t>i</a:t>
            </a:r>
            <a:r>
              <a:rPr lang="en-US" altLang="cs-CZ" sz="2200" dirty="0">
                <a:latin typeface="Arial" panose="020B0604020202020204" pitchFamily="34" charset="0"/>
              </a:rPr>
              <a:t> = interest rate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MARKET OF PRODUCTION FACTOR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COSTS VARIABLES ON THE MARKET OF PRODUCTION FACTORS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497388" y="1770634"/>
            <a:ext cx="4041775" cy="871146"/>
          </a:xfrm>
        </p:spPr>
        <p:txBody>
          <a:bodyPr/>
          <a:lstStyle/>
          <a:p>
            <a:pPr algn="ctr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Imperfect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482223" y="1921055"/>
            <a:ext cx="3669982" cy="460196"/>
          </a:xfrm>
        </p:spPr>
        <p:txBody>
          <a:bodyPr/>
          <a:lstStyle/>
          <a:p>
            <a:pPr algn="ctr"/>
            <a:r>
              <a:rPr lang="cs-CZ" altLang="cs-CZ" dirty="0" err="1">
                <a:latin typeface="Arial" panose="020B0604020202020204" pitchFamily="34" charset="0"/>
              </a:rPr>
              <a:t>Perfect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Competiton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1" y="2947743"/>
            <a:ext cx="4089400" cy="30670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68" y="2947743"/>
            <a:ext cx="3213881" cy="30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LAND MARKET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828085"/>
            <a:ext cx="8477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Land rent (r) - the price for renting land. Land use brings </a:t>
            </a:r>
            <a:r>
              <a:rPr lang="cs-CZ" altLang="cs-CZ" sz="2200" dirty="0" err="1">
                <a:latin typeface="Arial" panose="020B0604020202020204" pitchFamily="34" charset="0"/>
              </a:rPr>
              <a:t>land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rent if the total supply of land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fixed (perfectly inelastic) and there is no other possibility 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its</a:t>
            </a:r>
            <a:r>
              <a:rPr lang="en-US" altLang="cs-CZ" sz="2200" dirty="0">
                <a:latin typeface="Arial" panose="020B0604020202020204" pitchFamily="34" charset="0"/>
              </a:rPr>
              <a:t> using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r - is </a:t>
            </a:r>
            <a:r>
              <a:rPr lang="en-US" altLang="cs-CZ" sz="2200" b="1" dirty="0">
                <a:latin typeface="Arial" panose="020B0604020202020204" pitchFamily="34" charset="0"/>
              </a:rPr>
              <a:t>pure economic rent </a:t>
            </a:r>
            <a:r>
              <a:rPr lang="en-US" altLang="cs-CZ" sz="2200" dirty="0">
                <a:latin typeface="Arial" panose="020B0604020202020204" pitchFamily="34" charset="0"/>
              </a:rPr>
              <a:t>- income paid for services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factor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with</a:t>
            </a:r>
            <a:r>
              <a:rPr lang="en-US" altLang="cs-CZ" sz="2200" dirty="0">
                <a:latin typeface="Arial" panose="020B0604020202020204" pitchFamily="34" charset="0"/>
              </a:rPr>
              <a:t> fixed supply (it can also be labor - </a:t>
            </a:r>
            <a:r>
              <a:rPr lang="en-US" altLang="cs-CZ" sz="2200" dirty="0" err="1">
                <a:latin typeface="Arial" panose="020B0604020202020204" pitchFamily="34" charset="0"/>
              </a:rPr>
              <a:t>eg</a:t>
            </a:r>
            <a:r>
              <a:rPr lang="en-US" altLang="cs-CZ" sz="2200" dirty="0">
                <a:latin typeface="Arial" panose="020B0604020202020204" pitchFamily="34" charset="0"/>
              </a:rPr>
              <a:t>. extraordinary singers, sportsmen ...)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amount of rent is determined </a:t>
            </a:r>
            <a:r>
              <a:rPr lang="cs-CZ" altLang="cs-CZ" sz="2200" dirty="0">
                <a:latin typeface="Arial" panose="020B0604020202020204" pitchFamily="34" charset="0"/>
              </a:rPr>
              <a:t>by </a:t>
            </a:r>
            <a:r>
              <a:rPr lang="en-US" altLang="cs-CZ" sz="2200" dirty="0">
                <a:latin typeface="Arial" panose="020B0604020202020204" pitchFamily="34" charset="0"/>
              </a:rPr>
              <a:t>the rate of land rent and the amount of leased land.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Land rent can arise </a:t>
            </a:r>
            <a:r>
              <a:rPr lang="cs-CZ" altLang="cs-CZ" sz="2200" dirty="0">
                <a:latin typeface="Arial" panose="020B0604020202020204" pitchFamily="34" charset="0"/>
              </a:rPr>
              <a:t>by</a:t>
            </a:r>
            <a:r>
              <a:rPr lang="en-US" altLang="cs-CZ" sz="2200" dirty="0">
                <a:latin typeface="Arial" panose="020B0604020202020204" pitchFamily="34" charset="0"/>
              </a:rPr>
              <a:t>: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Cultivation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particular crop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M</a:t>
            </a:r>
            <a:r>
              <a:rPr lang="en-US" altLang="cs-CZ" sz="2000" dirty="0" err="1">
                <a:latin typeface="Arial" panose="020B0604020202020204" pitchFamily="34" charset="0"/>
              </a:rPr>
              <a:t>ining</a:t>
            </a:r>
            <a:r>
              <a:rPr lang="en-US" altLang="cs-CZ" sz="2000" dirty="0">
                <a:latin typeface="Arial" panose="020B0604020202020204" pitchFamily="34" charset="0"/>
              </a:rPr>
              <a:t> of raw materials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R</a:t>
            </a:r>
            <a:r>
              <a:rPr lang="en-US" altLang="cs-CZ" sz="2000" dirty="0" err="1">
                <a:latin typeface="Arial" panose="020B0604020202020204" pitchFamily="34" charset="0"/>
              </a:rPr>
              <a:t>ental</a:t>
            </a:r>
            <a:r>
              <a:rPr lang="en-US" altLang="cs-CZ" sz="2000" dirty="0">
                <a:latin typeface="Arial" panose="020B0604020202020204" pitchFamily="34" charset="0"/>
              </a:rPr>
              <a:t> of building land</a:t>
            </a:r>
          </a:p>
        </p:txBody>
      </p:sp>
    </p:spTree>
    <p:extLst>
      <p:ext uri="{BB962C8B-B14F-4D97-AF65-F5344CB8AC3E}">
        <p14:creationId xmlns:p14="http://schemas.microsoft.com/office/powerpoint/2010/main" val="233871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LAND MARKET AND LAND RENT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64555" y="1994915"/>
            <a:ext cx="2721595" cy="3910584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Land rent </a:t>
            </a:r>
            <a:r>
              <a:rPr lang="cs-CZ" altLang="cs-CZ" sz="2200" dirty="0">
                <a:latin typeface="Arial" panose="020B0604020202020204" pitchFamily="34" charset="0"/>
              </a:rPr>
              <a:t>– </a:t>
            </a:r>
            <a:r>
              <a:rPr lang="cs-CZ" altLang="cs-CZ" sz="2200" dirty="0" err="1">
                <a:latin typeface="Arial" panose="020B0604020202020204" pitchFamily="34" charset="0"/>
              </a:rPr>
              <a:t>periodical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payment</a:t>
            </a:r>
            <a:r>
              <a:rPr lang="cs-CZ" altLang="cs-CZ" sz="2200" dirty="0">
                <a:latin typeface="Arial" panose="020B0604020202020204" pitchFamily="34" charset="0"/>
              </a:rPr>
              <a:t> by a </a:t>
            </a:r>
            <a:r>
              <a:rPr lang="cs-CZ" altLang="cs-CZ" sz="2200" dirty="0" err="1">
                <a:latin typeface="Arial" panose="020B0604020202020204" pitchFamily="34" charset="0"/>
              </a:rPr>
              <a:t>landuser</a:t>
            </a:r>
            <a:r>
              <a:rPr lang="cs-CZ" altLang="cs-CZ" sz="2200" dirty="0">
                <a:latin typeface="Arial" panose="020B0604020202020204" pitchFamily="34" charset="0"/>
              </a:rPr>
              <a:t> to a </a:t>
            </a:r>
            <a:r>
              <a:rPr lang="cs-CZ" altLang="cs-CZ" sz="2200" dirty="0" err="1">
                <a:latin typeface="Arial" panose="020B0604020202020204" pitchFamily="34" charset="0"/>
              </a:rPr>
              <a:t>landowner</a:t>
            </a:r>
            <a:endParaRPr lang="en-GB" sz="22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143" y="2033301"/>
            <a:ext cx="5111750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LABOUR MARKET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Perfect competitive </a:t>
            </a:r>
            <a:r>
              <a:rPr lang="cs-CZ" altLang="cs-CZ" sz="2200" b="1" dirty="0" err="1">
                <a:latin typeface="Arial" panose="020B0604020202020204" pitchFamily="34" charset="0"/>
              </a:rPr>
              <a:t>labour</a:t>
            </a:r>
            <a:r>
              <a:rPr lang="en-US" altLang="cs-CZ" sz="2200" b="1" dirty="0">
                <a:latin typeface="Arial" panose="020B0604020202020204" pitchFamily="34" charset="0"/>
              </a:rPr>
              <a:t> market</a:t>
            </a:r>
            <a:r>
              <a:rPr lang="en-US" altLang="cs-CZ" sz="2200" dirty="0">
                <a:latin typeface="Arial" panose="020B0604020202020204" pitchFamily="34" charset="0"/>
              </a:rPr>
              <a:t>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 large number of firms requesting </a:t>
            </a:r>
            <a:r>
              <a:rPr lang="cs-CZ" altLang="cs-CZ" sz="2000" dirty="0" err="1">
                <a:latin typeface="Arial" panose="020B0604020202020204" pitchFamily="34" charset="0"/>
              </a:rPr>
              <a:t>labour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price of labor (wage rate)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objective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towards the </a:t>
            </a:r>
            <a:r>
              <a:rPr lang="cs-CZ" altLang="cs-CZ" sz="2000" dirty="0" err="1">
                <a:latin typeface="Arial" panose="020B0604020202020204" pitchFamily="34" charset="0"/>
              </a:rPr>
              <a:t>firm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and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en-US" altLang="cs-CZ" sz="2000" dirty="0">
                <a:latin typeface="Arial" panose="020B0604020202020204" pitchFamily="34" charset="0"/>
              </a:rPr>
              <a:t> given </a:t>
            </a:r>
            <a:r>
              <a:rPr lang="cs-CZ" altLang="cs-CZ" sz="2000" dirty="0">
                <a:latin typeface="Arial" panose="020B0604020202020204" pitchFamily="34" charset="0"/>
              </a:rPr>
              <a:t>by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market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MFC</a:t>
            </a:r>
            <a:r>
              <a:rPr lang="en-US" altLang="cs-CZ" sz="1400" dirty="0">
                <a:latin typeface="Arial" panose="020B0604020202020204" pitchFamily="34" charset="0"/>
              </a:rPr>
              <a:t>L</a:t>
            </a:r>
            <a:r>
              <a:rPr lang="en-US" altLang="cs-CZ" sz="2000" dirty="0">
                <a:latin typeface="Arial" panose="020B0604020202020204" pitchFamily="34" charset="0"/>
              </a:rPr>
              <a:t> = AFC</a:t>
            </a:r>
            <a:r>
              <a:rPr lang="en-US" altLang="cs-CZ" sz="1400" dirty="0">
                <a:latin typeface="Arial" panose="020B0604020202020204" pitchFamily="34" charset="0"/>
              </a:rPr>
              <a:t>L</a:t>
            </a:r>
            <a:r>
              <a:rPr lang="en-US" altLang="cs-CZ" sz="2000" dirty="0">
                <a:latin typeface="Arial" panose="020B0604020202020204" pitchFamily="34" charset="0"/>
              </a:rPr>
              <a:t> = w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Imperfect </a:t>
            </a:r>
            <a:r>
              <a:rPr lang="en-US" altLang="cs-CZ" sz="2200" b="1" dirty="0" err="1">
                <a:latin typeface="Arial" panose="020B0604020202020204" pitchFamily="34" charset="0"/>
              </a:rPr>
              <a:t>competi</a:t>
            </a:r>
            <a:r>
              <a:rPr lang="cs-CZ" altLang="cs-CZ" sz="2200" b="1" dirty="0" err="1">
                <a:latin typeface="Arial" panose="020B0604020202020204" pitchFamily="34" charset="0"/>
              </a:rPr>
              <a:t>tive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labour</a:t>
            </a:r>
            <a:r>
              <a:rPr lang="cs-CZ" altLang="cs-CZ" sz="2200" b="1" dirty="0">
                <a:latin typeface="Arial" panose="020B0604020202020204" pitchFamily="34" charset="0"/>
              </a:rPr>
              <a:t> market</a:t>
            </a:r>
            <a:r>
              <a:rPr lang="en-US" altLang="cs-CZ" sz="2200" b="1" dirty="0">
                <a:latin typeface="Arial" panose="020B0604020202020204" pitchFamily="34" charset="0"/>
              </a:rPr>
              <a:t>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wage rigidities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regulation of wages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10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1109</TotalTime>
  <Words>1283</Words>
  <Application>Microsoft Office PowerPoint</Application>
  <PresentationFormat>Předvádění na obrazovce (4:3)</PresentationFormat>
  <Paragraphs>164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Ingrid Majerová</cp:lastModifiedBy>
  <cp:revision>161</cp:revision>
  <dcterms:created xsi:type="dcterms:W3CDTF">2016-03-17T12:08:01Z</dcterms:created>
  <dcterms:modified xsi:type="dcterms:W3CDTF">2023-09-13T10:34:29Z</dcterms:modified>
</cp:coreProperties>
</file>