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83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1" r:id="rId20"/>
    <p:sldId id="280" r:id="rId21"/>
    <p:sldId id="282" r:id="rId2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jerova@opf.slu.cz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BASIC TERMS AND CONTEXT OF ECONOMICS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</a:t>
            </a:r>
            <a:r>
              <a:rPr lang="en-GB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</a:rPr>
              <a:t>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RARENESS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 goods - </a:t>
            </a:r>
            <a:r>
              <a:rPr lang="en-US" altLang="cs-CZ" sz="2200" dirty="0">
                <a:latin typeface="Arial" panose="020B0604020202020204" pitchFamily="34" charset="0"/>
              </a:rPr>
              <a:t>items that man needs or she desires</a:t>
            </a:r>
            <a:r>
              <a:rPr lang="en-US" altLang="cs-CZ" sz="1800" dirty="0">
                <a:latin typeface="Arial" panose="020B0604020202020204" pitchFamily="34" charset="0"/>
              </a:rPr>
              <a:t> 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- </a:t>
            </a:r>
            <a:r>
              <a:rPr lang="en-US" altLang="cs-CZ" sz="2000" dirty="0">
                <a:latin typeface="Arial" panose="020B0604020202020204" pitchFamily="34" charset="0"/>
              </a:rPr>
              <a:t>Economic goods are characterized by their rarity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All goods are characterized by two properties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usefulness (satisfies the needs)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availability (scarcity)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Rare good </a:t>
            </a:r>
            <a:r>
              <a:rPr lang="en-US" altLang="cs-CZ" sz="2200" dirty="0">
                <a:latin typeface="Arial" panose="020B0604020202020204" pitchFamily="34" charset="0"/>
              </a:rPr>
              <a:t>- a subject that is useful, but it is shortcoming to satisfy the needs.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Free </a:t>
            </a:r>
            <a:r>
              <a:rPr lang="cs-CZ" altLang="cs-CZ" sz="2200" b="1" dirty="0" err="1">
                <a:latin typeface="Arial" panose="020B0604020202020204" pitchFamily="34" charset="0"/>
              </a:rPr>
              <a:t>good</a:t>
            </a:r>
            <a:r>
              <a:rPr lang="en-US" altLang="cs-CZ" sz="2200" b="1" dirty="0">
                <a:latin typeface="Arial" panose="020B0604020202020204" pitchFamily="34" charset="0"/>
              </a:rPr>
              <a:t> - a subject that is useful and also freely available.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6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Production - </a:t>
            </a:r>
            <a:r>
              <a:rPr lang="en-US" altLang="cs-CZ" sz="2200" dirty="0">
                <a:latin typeface="Arial" panose="020B0604020202020204" pitchFamily="34" charset="0"/>
              </a:rPr>
              <a:t>the process of transformation of natural resources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en-US" altLang="cs-CZ" sz="2200" dirty="0">
                <a:latin typeface="Arial" panose="020B0604020202020204" pitchFamily="34" charset="0"/>
              </a:rPr>
              <a:t>through factors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to economic goods that satisfy needs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 man must produce most of the goods from natural sources, which can be found in nature in limited or unlimited amount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b</a:t>
            </a:r>
            <a:r>
              <a:rPr lang="en-US" altLang="cs-CZ" sz="2000" dirty="0" err="1">
                <a:latin typeface="Arial" panose="020B0604020202020204" pitchFamily="34" charset="0"/>
              </a:rPr>
              <a:t>ut</a:t>
            </a:r>
            <a:r>
              <a:rPr lang="en-US" altLang="cs-CZ" sz="2000" dirty="0">
                <a:latin typeface="Arial" panose="020B0604020202020204" pitchFamily="34" charset="0"/>
              </a:rPr>
              <a:t> these resources by themselves are useless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978" y="429310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54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production of economic goods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hum</a:t>
            </a:r>
            <a:r>
              <a:rPr lang="en-US" altLang="cs-CZ" sz="2200" dirty="0">
                <a:latin typeface="Arial" panose="020B0604020202020204" pitchFamily="34" charset="0"/>
              </a:rPr>
              <a:t>an uses rare goods - </a:t>
            </a:r>
            <a:r>
              <a:rPr lang="en-US" altLang="cs-CZ" sz="2200" b="1" dirty="0">
                <a:latin typeface="Arial" panose="020B0604020202020204" pitchFamily="34" charset="0"/>
              </a:rPr>
              <a:t>Factors of Production - F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Land - A </a:t>
            </a:r>
            <a:r>
              <a:rPr lang="en-US" altLang="cs-CZ" sz="2200" dirty="0">
                <a:latin typeface="Arial" panose="020B0604020202020204" pitchFamily="34" charset="0"/>
              </a:rPr>
              <a:t>- is a product of nature, but it is not a free good. Land rent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>
                <a:latin typeface="Arial" panose="020B0604020202020204" pitchFamily="34" charset="0"/>
              </a:rPr>
              <a:t> revenue from the land. </a:t>
            </a:r>
            <a:r>
              <a:rPr lang="cs-CZ" altLang="cs-CZ" sz="2200" dirty="0">
                <a:latin typeface="Arial" panose="020B0604020202020204" pitchFamily="34" charset="0"/>
              </a:rPr>
              <a:t>Land</a:t>
            </a:r>
            <a:r>
              <a:rPr lang="en-US" altLang="cs-CZ" sz="2200" dirty="0">
                <a:latin typeface="Arial" panose="020B0604020202020204" pitchFamily="34" charset="0"/>
              </a:rPr>
              <a:t> is a part of natural resources.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PRIMARY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Labor - L </a:t>
            </a:r>
            <a:r>
              <a:rPr lang="en-US" altLang="cs-CZ" sz="2200" dirty="0">
                <a:latin typeface="Arial" panose="020B0604020202020204" pitchFamily="34" charset="0"/>
              </a:rPr>
              <a:t>- is a human activity, the </a:t>
            </a:r>
            <a:r>
              <a:rPr lang="cs-CZ" altLang="cs-CZ" sz="2200" dirty="0" err="1">
                <a:latin typeface="Arial" panose="020B0604020202020204" pitchFamily="34" charset="0"/>
              </a:rPr>
              <a:t>holder</a:t>
            </a:r>
            <a:r>
              <a:rPr lang="en-US" altLang="cs-CZ" sz="2200" dirty="0">
                <a:latin typeface="Arial" panose="020B0604020202020204" pitchFamily="34" charset="0"/>
              </a:rPr>
              <a:t> is human. The result of the use of labor is wage.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PRIMARY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Capital - K </a:t>
            </a:r>
            <a:r>
              <a:rPr lang="en-US" altLang="cs-CZ" sz="2200" dirty="0">
                <a:latin typeface="Arial" panose="020B0604020202020204" pitchFamily="34" charset="0"/>
              </a:rPr>
              <a:t>- goods that were made to participate in the production of other goods.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Capital</a:t>
            </a:r>
            <a:r>
              <a:rPr lang="en-US" altLang="cs-CZ" sz="2200" dirty="0">
                <a:latin typeface="Arial" panose="020B0604020202020204" pitchFamily="34" charset="0"/>
              </a:rPr>
              <a:t> - is not made for immediate consumption, but to become a production factor. Capital can also be called capital goods. The result of using capital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profit</a:t>
            </a:r>
            <a:r>
              <a:rPr lang="en-US" altLang="cs-CZ" sz="2200" dirty="0">
                <a:latin typeface="Arial" panose="020B0604020202020204" pitchFamily="34" charset="0"/>
              </a:rPr>
              <a:t> or interest.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SECONDARY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Technology</a:t>
            </a:r>
            <a:r>
              <a:rPr lang="en-US" altLang="cs-CZ" sz="2200" dirty="0">
                <a:latin typeface="Arial" panose="020B0604020202020204" pitchFamily="34" charset="0"/>
              </a:rPr>
              <a:t> - a special form of capital, which has no material form (thoughts, ideas, original approach). Can significantly multiply the effects of labor and capital.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Income from the production factors have motivational character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                         </a:t>
            </a:r>
            <a:r>
              <a:rPr lang="en-US" altLang="cs-CZ" sz="2200" b="1" dirty="0">
                <a:latin typeface="Arial" panose="020B0604020202020204" pitchFamily="34" charset="0"/>
              </a:rPr>
              <a:t>driving force of the economic system.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694" y="5233404"/>
            <a:ext cx="597460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8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High production efficiency is conditioned by high returns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production factors.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Law of Diminishing Returns </a:t>
            </a:r>
            <a:r>
              <a:rPr lang="en-US" altLang="cs-CZ" sz="2200" dirty="0">
                <a:latin typeface="Arial" panose="020B0604020202020204" pitchFamily="34" charset="0"/>
              </a:rPr>
              <a:t>- return of one factor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whose volume increases, will decrease.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Valid only assuming that output is increasing due to the growth of a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r>
              <a:rPr lang="en-US" altLang="cs-CZ" sz="2200" dirty="0">
                <a:latin typeface="Arial" panose="020B0604020202020204" pitchFamily="34" charset="0"/>
              </a:rPr>
              <a:t> factor of production </a:t>
            </a:r>
            <a:r>
              <a:rPr lang="cs-CZ" altLang="cs-CZ" sz="2200" dirty="0" err="1">
                <a:latin typeface="Arial" panose="020B0604020202020204" pitchFamily="34" charset="0"/>
              </a:rPr>
              <a:t>when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volume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other factors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unchanged.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1" y="2379565"/>
            <a:ext cx="838272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THREE TYPES OF 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Increasing Returns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en-US" altLang="cs-CZ" sz="2200" b="1" dirty="0">
                <a:latin typeface="Arial" panose="020B0604020202020204" pitchFamily="34" charset="0"/>
              </a:rPr>
              <a:t> Scale </a:t>
            </a:r>
            <a:r>
              <a:rPr lang="en-US" altLang="cs-CZ" sz="2200" dirty="0">
                <a:latin typeface="Arial" panose="020B0604020202020204" pitchFamily="34" charset="0"/>
              </a:rPr>
              <a:t>- growth in the volume of </a:t>
            </a:r>
            <a:r>
              <a:rPr lang="en-US" altLang="cs-CZ" sz="2200" dirty="0" err="1">
                <a:latin typeface="Arial" panose="020B0604020202020204" pitchFamily="34" charset="0"/>
              </a:rPr>
              <a:t>usedproduction</a:t>
            </a:r>
            <a:r>
              <a:rPr lang="en-US" altLang="cs-CZ" sz="2200" dirty="0">
                <a:latin typeface="Arial" panose="020B0604020202020204" pitchFamily="34" charset="0"/>
              </a:rPr>
              <a:t> factors leads to more rapid growth of revenues from them.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Constant </a:t>
            </a:r>
            <a:r>
              <a:rPr lang="cs-CZ" altLang="cs-CZ" sz="2200" b="1" dirty="0">
                <a:latin typeface="Arial" panose="020B0604020202020204" pitchFamily="34" charset="0"/>
              </a:rPr>
              <a:t>R</a:t>
            </a:r>
            <a:r>
              <a:rPr lang="en-US" altLang="cs-CZ" sz="2200" b="1" dirty="0" err="1">
                <a:latin typeface="Arial" panose="020B0604020202020204" pitchFamily="34" charset="0"/>
              </a:rPr>
              <a:t>eturns</a:t>
            </a:r>
            <a:r>
              <a:rPr lang="en-US" altLang="cs-CZ" sz="2200" b="1" dirty="0">
                <a:latin typeface="Arial" panose="020B0604020202020204" pitchFamily="34" charset="0"/>
              </a:rPr>
              <a:t> of </a:t>
            </a:r>
            <a:r>
              <a:rPr lang="cs-CZ" altLang="cs-CZ" sz="2200" b="1" dirty="0">
                <a:latin typeface="Arial" panose="020B0604020202020204" pitchFamily="34" charset="0"/>
              </a:rPr>
              <a:t>S</a:t>
            </a:r>
            <a:r>
              <a:rPr lang="en-US" altLang="cs-CZ" sz="2200" b="1" dirty="0" err="1">
                <a:latin typeface="Arial" panose="020B0604020202020204" pitchFamily="34" charset="0"/>
              </a:rPr>
              <a:t>cale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income from production factors increases proportionally with the growth of the </a:t>
            </a:r>
            <a:r>
              <a:rPr lang="cs-CZ" altLang="cs-CZ" sz="2200" dirty="0" err="1">
                <a:latin typeface="Arial" panose="020B0604020202020204" pitchFamily="34" charset="0"/>
              </a:rPr>
              <a:t>scale</a:t>
            </a:r>
            <a:r>
              <a:rPr lang="en-US" altLang="cs-CZ" sz="2200" dirty="0">
                <a:latin typeface="Arial" panose="020B0604020202020204" pitchFamily="34" charset="0"/>
              </a:rPr>
              <a:t> of their involvement in the production.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Diminishing Returns of Scale </a:t>
            </a:r>
            <a:r>
              <a:rPr lang="en-US" altLang="cs-CZ" sz="2200" dirty="0">
                <a:latin typeface="Arial" panose="020B0604020202020204" pitchFamily="34" charset="0"/>
              </a:rPr>
              <a:t>- revenue growth in factors of production is lower than the growth of these factors.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78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MODELS IN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economic relations are displayed by the models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economic model </a:t>
            </a:r>
            <a:r>
              <a:rPr lang="en-US" altLang="cs-CZ" sz="2200" dirty="0">
                <a:latin typeface="Arial" panose="020B0604020202020204" pitchFamily="34" charset="0"/>
              </a:rPr>
              <a:t>is a (no</a:t>
            </a:r>
            <a:r>
              <a:rPr lang="cs-CZ" altLang="cs-CZ" sz="2200" dirty="0">
                <a:latin typeface="Arial" panose="020B0604020202020204" pitchFamily="34" charset="0"/>
              </a:rPr>
              <a:t>n</a:t>
            </a:r>
            <a:r>
              <a:rPr lang="en-US" altLang="cs-CZ" sz="2200" dirty="0">
                <a:latin typeface="Arial" panose="020B0604020202020204" pitchFamily="34" charset="0"/>
              </a:rPr>
              <a:t>)formalized displaying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real functioning economy, whose main aim is to simplify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described economic system, </a:t>
            </a:r>
            <a:r>
              <a:rPr lang="cs-CZ" altLang="cs-CZ" sz="2200" dirty="0" err="1">
                <a:latin typeface="Arial" panose="020B0604020202020204" pitchFamily="34" charset="0"/>
              </a:rPr>
              <a:t>keeping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its essential characteristics.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      It can be formulated: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buNone/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verbally,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g</a:t>
            </a:r>
            <a:r>
              <a:rPr lang="en-US" altLang="cs-CZ" sz="2000" dirty="0" err="1">
                <a:latin typeface="Arial" panose="020B0604020202020204" pitchFamily="34" charset="0"/>
              </a:rPr>
              <a:t>raphic</a:t>
            </a:r>
            <a:r>
              <a:rPr lang="cs-CZ" altLang="cs-CZ" sz="2000" dirty="0" err="1">
                <a:latin typeface="Arial" panose="020B0604020202020204" pitchFamily="34" charset="0"/>
              </a:rPr>
              <a:t>ally</a:t>
            </a:r>
            <a:r>
              <a:rPr lang="cs-CZ" altLang="cs-CZ" sz="2000" dirty="0">
                <a:latin typeface="Arial" panose="020B0604020202020204" pitchFamily="34" charset="0"/>
              </a:rPr>
              <a:t>,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mathematically.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081" y="3916668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23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FUNCTION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Mathematical formulation of the relationship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,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in which the values of a number of independent variables determine the value of one dependent 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         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linear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                          and                  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nonlinear</a:t>
                </a: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0" dirty="0"/>
                  <a:t>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altLang="cs-CZ" sz="22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		</a:t>
                </a: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blipFill>
                <a:blip r:embed="rId2"/>
                <a:stretch>
                  <a:fillRect t="-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8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GRAPH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graphical representation of the function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</a:t>
            </a:r>
            <a:r>
              <a:rPr lang="en-US" altLang="cs-CZ" sz="2200" dirty="0" err="1">
                <a:latin typeface="Arial" panose="020B0604020202020204" pitchFamily="34" charset="0"/>
              </a:rPr>
              <a:t>lteration</a:t>
            </a:r>
            <a:r>
              <a:rPr lang="en-US" altLang="cs-CZ" sz="2200" dirty="0">
                <a:latin typeface="Arial" panose="020B0604020202020204" pitchFamily="34" charset="0"/>
              </a:rPr>
              <a:t> of function is expressed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slope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slope 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linear function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graph is expressed mathematically </a:t>
            </a:r>
            <a:r>
              <a:rPr lang="cs-CZ" altLang="cs-CZ" sz="2200" dirty="0">
                <a:latin typeface="Arial" panose="020B0604020202020204" pitchFamily="34" charset="0"/>
              </a:rPr>
              <a:t>by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derivative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	</a:t>
            </a: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998" y="2780728"/>
            <a:ext cx="6154114" cy="30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41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derivative</a:t>
            </a:r>
            <a:r>
              <a:rPr lang="en-US" altLang="cs-CZ" sz="2200" dirty="0">
                <a:latin typeface="Arial" panose="020B0604020202020204" pitchFamily="34" charset="0"/>
              </a:rPr>
              <a:t> is changing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dependent variable related to infinitely small change in the independent variable.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Economics interprets the </a:t>
            </a:r>
            <a:r>
              <a:rPr lang="en-US" altLang="cs-CZ" sz="2200" b="1" dirty="0">
                <a:latin typeface="Arial" panose="020B0604020202020204" pitchFamily="34" charset="0"/>
              </a:rPr>
              <a:t>first derivative </a:t>
            </a:r>
            <a:r>
              <a:rPr lang="en-US" altLang="cs-CZ" sz="2200" dirty="0">
                <a:latin typeface="Arial" panose="020B0604020202020204" pitchFamily="34" charset="0"/>
              </a:rPr>
              <a:t>of the total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function as its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marginal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Marginal value </a:t>
            </a:r>
            <a:r>
              <a:rPr lang="en-US" altLang="cs-CZ" sz="2200" dirty="0">
                <a:latin typeface="Arial" panose="020B0604020202020204" pitchFamily="34" charset="0"/>
              </a:rPr>
              <a:t>expresses increase in the dependent variable due to changes in the independent variable by one unit.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 err="1">
                <a:latin typeface="Arial" panose="020B0604020202020204" pitchFamily="34" charset="0"/>
              </a:rPr>
              <a:t>lso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determine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average value </a:t>
            </a:r>
            <a:r>
              <a:rPr lang="en-US" altLang="cs-CZ" sz="2200" dirty="0">
                <a:latin typeface="Arial" panose="020B0604020202020204" pitchFamily="34" charset="0"/>
              </a:rPr>
              <a:t>(the </a:t>
            </a:r>
            <a:r>
              <a:rPr lang="cs-CZ" altLang="cs-CZ" sz="2200" dirty="0" err="1">
                <a:latin typeface="Arial" panose="020B0604020202020204" pitchFamily="34" charset="0"/>
              </a:rPr>
              <a:t>share</a:t>
            </a:r>
            <a:r>
              <a:rPr lang="en-US" altLang="cs-CZ" sz="2200" dirty="0">
                <a:latin typeface="Arial" panose="020B0604020202020204" pitchFamily="34" charset="0"/>
              </a:rPr>
              <a:t> of dependent variable per unit of the independent variable)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0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FIRST…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>
                <a:latin typeface="Arial" panose="020B0604020202020204" pitchFamily="34" charset="0"/>
              </a:rPr>
              <a:t>Basic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informations</a:t>
            </a:r>
            <a:r>
              <a:rPr lang="en-GB" altLang="cs-CZ" sz="2400" b="1" cap="all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441450"/>
            <a:ext cx="8477250" cy="815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Name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Ingrid Majerova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Office: A 203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E-mail: </a:t>
            </a:r>
            <a:r>
              <a:rPr lang="cs-CZ" altLang="cs-CZ" sz="2200" dirty="0">
                <a:latin typeface="Arial" panose="020B0604020202020204" pitchFamily="34" charset="0"/>
                <a:hlinkClick r:id="rId2"/>
              </a:rPr>
              <a:t>majerova@opf.slu.cz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Consulting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hours</a:t>
            </a:r>
            <a:r>
              <a:rPr lang="cs-CZ" altLang="cs-CZ" sz="2200" dirty="0">
                <a:latin typeface="Arial" panose="020B0604020202020204" pitchFamily="34" charset="0"/>
              </a:rPr>
              <a:t>: 	</a:t>
            </a:r>
            <a:r>
              <a:rPr lang="cs-CZ" altLang="cs-CZ" sz="2200" dirty="0" err="1">
                <a:latin typeface="Arial" panose="020B0604020202020204" pitchFamily="34" charset="0"/>
              </a:rPr>
              <a:t>Mondays</a:t>
            </a:r>
            <a:r>
              <a:rPr lang="cs-CZ" altLang="cs-CZ" sz="2200" dirty="0">
                <a:latin typeface="Arial" panose="020B0604020202020204" pitchFamily="34" charset="0"/>
              </a:rPr>
              <a:t> 	3:30 – 4:30 p. m.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		</a:t>
            </a:r>
            <a:r>
              <a:rPr lang="cs-CZ" altLang="cs-CZ" sz="2200" dirty="0" err="1">
                <a:latin typeface="Arial" panose="020B0604020202020204" pitchFamily="34" charset="0"/>
              </a:rPr>
              <a:t>Wednesday</a:t>
            </a:r>
            <a:r>
              <a:rPr lang="cs-CZ" altLang="cs-CZ" sz="2200" dirty="0">
                <a:latin typeface="Arial" panose="020B0604020202020204" pitchFamily="34" charset="0"/>
              </a:rPr>
              <a:t>	7:30 – 8:30 a. m.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Info</a:t>
            </a:r>
            <a:r>
              <a:rPr lang="cs-CZ" altLang="cs-CZ" sz="2200" dirty="0">
                <a:latin typeface="Arial" panose="020B0604020202020204" pitchFamily="34" charset="0"/>
              </a:rPr>
              <a:t>: IS SU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  <a:r>
              <a:rPr lang="cs-CZ" altLang="cs-CZ" sz="2200" dirty="0" err="1">
                <a:latin typeface="Arial" panose="020B0604020202020204" pitchFamily="34" charset="0"/>
              </a:rPr>
              <a:t>Moodle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3969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THE END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618298" y="3096053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THANK YOU FOR YOUR ATTENTION . . </a:t>
            </a:r>
            <a:r>
              <a:rPr lang="cs-CZ" altLang="cs-CZ" sz="2200">
                <a:latin typeface="Arial" panose="020B0604020202020204" pitchFamily="34" charset="0"/>
              </a:rPr>
              <a:t>. 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12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MARKET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24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What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Economics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?</a:t>
            </a: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Branches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Kinds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Economics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Production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S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cale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….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Models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</a:t>
            </a:r>
            <a:r>
              <a:rPr kumimoji="0" lang="cs-CZ" altLang="cs-CZ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E</a:t>
            </a:r>
            <a:r>
              <a:rPr kumimoji="0" lang="cs-CZ" altLang="cs-CZ" sz="2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conomics</a:t>
            </a:r>
            <a:r>
              <a:rPr kumimoji="0" lang="cs-CZ" altLang="cs-CZ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endParaRPr kumimoji="0" lang="en-GB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5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WHAT IS ECONOMICS 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Introduction to the study of economic disciplines is a general economic theory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deals with the regularities of society</a:t>
            </a:r>
            <a:r>
              <a:rPr lang="cs-CZ" altLang="cs-CZ" sz="2000" dirty="0">
                <a:latin typeface="Arial" panose="020B0604020202020204" pitchFamily="34" charset="0"/>
              </a:rPr>
              <a:t>´</a:t>
            </a:r>
            <a:r>
              <a:rPr lang="en-US" altLang="cs-CZ" sz="2000" dirty="0">
                <a:latin typeface="Arial" panose="020B0604020202020204" pitchFamily="34" charset="0"/>
              </a:rPr>
              <a:t>s economic life,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describes abstract mechanisms of their functioning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that help to understand the logic of real economic processes</a:t>
            </a:r>
            <a:r>
              <a:rPr lang="en-US" altLang="cs-CZ" sz="1800" dirty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err="1">
                <a:latin typeface="Arial" panose="020B0604020202020204" pitchFamily="34" charset="0"/>
              </a:rPr>
              <a:t>Econom</a:t>
            </a:r>
            <a:r>
              <a:rPr lang="cs-CZ" altLang="cs-CZ" sz="2200" b="1" dirty="0" err="1">
                <a:latin typeface="Arial" panose="020B0604020202020204" pitchFamily="34" charset="0"/>
              </a:rPr>
              <a:t>ics</a:t>
            </a:r>
            <a:r>
              <a:rPr lang="en-US" altLang="cs-CZ" sz="2200" b="1" dirty="0">
                <a:latin typeface="Arial" panose="020B0604020202020204" pitchFamily="34" charset="0"/>
              </a:rPr>
              <a:t> therefore examines how scarce resources are used to produce useful commodities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ECONOMICS IS SCIENCE, ECONOMY</a:t>
            </a:r>
            <a:r>
              <a:rPr lang="cs-CZ" altLang="cs-CZ" sz="2200" b="1" dirty="0">
                <a:latin typeface="Arial" panose="020B0604020202020204" pitchFamily="34" charset="0"/>
              </a:rPr>
              <a:t> IS</a:t>
            </a:r>
            <a:r>
              <a:rPr lang="en-US" altLang="cs-CZ" sz="2200" b="1" dirty="0">
                <a:latin typeface="Arial" panose="020B0604020202020204" pitchFamily="34" charset="0"/>
              </a:rPr>
              <a:t> REALITY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BRANCHES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branch </a:t>
            </a:r>
            <a:r>
              <a:rPr lang="en-US" altLang="cs-CZ" sz="2200" dirty="0">
                <a:latin typeface="Arial" panose="020B0604020202020204" pitchFamily="34" charset="0"/>
              </a:rPr>
              <a:t>- asserts that the criterion of truthfulness is the possibility of mathematical proof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 PROFIT = ...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Social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branch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rejects mathematics in economics, economics is a science of human behavior and production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UNABLE TO WRITE INTO FORMULAS….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KINDS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branch </a:t>
            </a:r>
            <a:r>
              <a:rPr lang="en-US" altLang="cs-CZ" sz="2200" dirty="0">
                <a:latin typeface="Arial" panose="020B0604020202020204" pitchFamily="34" charset="0"/>
              </a:rPr>
              <a:t>- asserts that the criterion of truthfulness is the possibility of mathematical proof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 PROFIT = ...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Social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branch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rejects mathematics in economics, economics is a science of human behavior and production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UNABLE TO WRITE INTO FORMULAS….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7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POSITIVE AND NORMATIVE 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Positive economics - </a:t>
            </a:r>
            <a:r>
              <a:rPr lang="en-US" altLang="cs-CZ" sz="2200" dirty="0">
                <a:latin typeface="Arial" panose="020B0604020202020204" pitchFamily="34" charset="0"/>
              </a:rPr>
              <a:t>accepts the economic reality as it is. Its aim is to describe this reality and find in it regularities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f</a:t>
            </a:r>
            <a:r>
              <a:rPr lang="en-US" altLang="cs-CZ" sz="2200" dirty="0" err="1">
                <a:latin typeface="Arial" panose="020B0604020202020204" pitchFamily="34" charset="0"/>
              </a:rPr>
              <a:t>unctioning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INFLATION IS</a:t>
            </a:r>
            <a:r>
              <a:rPr lang="en-US" altLang="cs-CZ" sz="2200" dirty="0">
                <a:latin typeface="Arial" panose="020B0604020202020204" pitchFamily="34" charset="0"/>
              </a:rPr>
              <a:t> 1%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Normative economics - </a:t>
            </a:r>
            <a:r>
              <a:rPr lang="en-US" altLang="cs-CZ" sz="2200" dirty="0">
                <a:latin typeface="Arial" panose="020B0604020202020204" pitchFamily="34" charset="0"/>
              </a:rPr>
              <a:t>exploring of reality is just the starting point.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en-US" altLang="cs-CZ" sz="2200" dirty="0">
                <a:latin typeface="Arial" panose="020B0604020202020204" pitchFamily="34" charset="0"/>
              </a:rPr>
              <a:t> evaluates the </a:t>
            </a:r>
            <a:r>
              <a:rPr lang="cs-CZ" altLang="cs-CZ" sz="2200" dirty="0" err="1">
                <a:latin typeface="Arial" panose="020B0604020202020204" pitchFamily="34" charset="0"/>
              </a:rPr>
              <a:t>established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facts</a:t>
            </a:r>
            <a:r>
              <a:rPr lang="en-US" altLang="cs-CZ" sz="2200" dirty="0">
                <a:latin typeface="Arial" panose="020B0604020202020204" pitchFamily="34" charset="0"/>
              </a:rPr>
              <a:t> and evaluate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en-US" altLang="cs-CZ" sz="2200" dirty="0">
                <a:latin typeface="Arial" panose="020B0604020202020204" pitchFamily="34" charset="0"/>
              </a:rPr>
              <a:t> usually critically. The aim of normative economics is to construct a prototype of more perfect economic system, play an active role in the development of human society.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NATIONAL BANK ANNOUNCED 2</a:t>
            </a:r>
            <a:r>
              <a:rPr lang="en-US" altLang="cs-CZ" sz="2200" dirty="0">
                <a:latin typeface="Arial" panose="020B0604020202020204" pitchFamily="34" charset="0"/>
              </a:rPr>
              <a:t>%</a:t>
            </a:r>
            <a:r>
              <a:rPr lang="cs-CZ" altLang="cs-CZ" sz="2200" dirty="0">
                <a:latin typeface="Arial" panose="020B0604020202020204" pitchFamily="34" charset="0"/>
              </a:rPr>
              <a:t> INFLATION.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41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MICROECONOMICS AND MACROECONOMICS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Positive economics </a:t>
            </a:r>
            <a:r>
              <a:rPr lang="en-US" altLang="cs-CZ" sz="2200" dirty="0">
                <a:latin typeface="Arial" panose="020B0604020202020204" pitchFamily="34" charset="0"/>
              </a:rPr>
              <a:t>is divided into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Microeconomics</a:t>
            </a:r>
            <a:r>
              <a:rPr lang="en-US" altLang="cs-CZ" sz="2000" dirty="0">
                <a:latin typeface="Arial" panose="020B0604020202020204" pitchFamily="34" charset="0"/>
              </a:rPr>
              <a:t> - examines the behavior of individual economic entities (individuals, households, firms), the state and development of individual markets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 PRICES </a:t>
            </a:r>
            <a:r>
              <a:rPr lang="cs-CZ" altLang="cs-CZ" sz="2000" dirty="0">
                <a:latin typeface="Arial" panose="020B0604020202020204" pitchFamily="34" charset="0"/>
              </a:rPr>
              <a:t>ON MOBILE PHONE MARKET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Macroeconomics - </a:t>
            </a:r>
            <a:r>
              <a:rPr lang="en-US" altLang="cs-CZ" sz="2000" dirty="0">
                <a:latin typeface="Arial" panose="020B0604020202020204" pitchFamily="34" charset="0"/>
              </a:rPr>
              <a:t>deals with the economy as a whole and is the basis of economic policy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cs-CZ" altLang="cs-CZ" sz="2000" dirty="0">
                <a:latin typeface="Arial" panose="020B0604020202020204" pitchFamily="34" charset="0"/>
              </a:rPr>
              <a:t>INFLATION IN THE ECONOMY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5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INPUTS AND OUTPUTS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which are used by companies in manufacturing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FLOUR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Outputs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that are either consumed or used for further production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840" y="4040311"/>
            <a:ext cx="1835055" cy="121930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93" y="3854367"/>
            <a:ext cx="1585097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17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298</TotalTime>
  <Words>1197</Words>
  <Application>Microsoft Office PowerPoint</Application>
  <PresentationFormat>Předvádění na obrazovce 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48</cp:revision>
  <dcterms:created xsi:type="dcterms:W3CDTF">2016-03-17T12:08:01Z</dcterms:created>
  <dcterms:modified xsi:type="dcterms:W3CDTF">2020-10-08T09:05:12Z</dcterms:modified>
</cp:coreProperties>
</file>