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265" r:id="rId6"/>
    <p:sldId id="266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4" r:id="rId15"/>
    <p:sldId id="273" r:id="rId16"/>
    <p:sldId id="275" r:id="rId17"/>
    <p:sldId id="276" r:id="rId18"/>
    <p:sldId id="277" r:id="rId19"/>
    <p:sldId id="278" r:id="rId20"/>
    <p:sldId id="279" r:id="rId21"/>
    <p:sldId id="285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85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18. 1. 2018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THEORY OF RATIONAL CHOISE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III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Dr. 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MICROECONOMICS</a:t>
            </a:r>
            <a:r>
              <a:rPr lang="en-GB" altLang="cs-CZ" sz="1800" smtClean="0">
                <a:latin typeface="Arial" panose="020B0604020202020204" pitchFamily="34" charset="0"/>
              </a:rPr>
              <a:t>/EVS/NAMIB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cardinalism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(origin of the word cardinal </a:t>
            </a:r>
            <a:r>
              <a:rPr lang="cs-CZ" altLang="cs-CZ" sz="2200" dirty="0" smtClean="0">
                <a:latin typeface="Arial" panose="020B0604020202020204" pitchFamily="34" charset="0"/>
              </a:rPr>
              <a:t>=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crusial</a:t>
            </a:r>
            <a:r>
              <a:rPr lang="en-US" altLang="cs-CZ" sz="2200" dirty="0" smtClean="0">
                <a:latin typeface="Arial" panose="020B0604020202020204" pitchFamily="34" charset="0"/>
              </a:rPr>
              <a:t>) </a:t>
            </a:r>
            <a:r>
              <a:rPr lang="en-US" altLang="cs-CZ" sz="2200" dirty="0">
                <a:latin typeface="Arial" panose="020B0604020202020204" pitchFamily="34" charset="0"/>
              </a:rPr>
              <a:t>considers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</a:t>
            </a:r>
            <a:r>
              <a:rPr lang="en-US" altLang="cs-CZ" sz="2200" dirty="0" smtClean="0">
                <a:latin typeface="Arial" panose="020B0604020202020204" pitchFamily="34" charset="0"/>
              </a:rPr>
              <a:t>as </a:t>
            </a:r>
            <a:r>
              <a:rPr lang="en-US" altLang="cs-CZ" sz="2200" dirty="0">
                <a:latin typeface="Arial" panose="020B0604020202020204" pitchFamily="34" charset="0"/>
              </a:rPr>
              <a:t>a measurable </a:t>
            </a:r>
            <a:r>
              <a:rPr lang="cs-CZ" altLang="cs-CZ" sz="2200" dirty="0" smtClean="0">
                <a:latin typeface="Arial" panose="020B0604020202020204" pitchFamily="34" charset="0"/>
              </a:rPr>
              <a:t>unit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cardinal </a:t>
            </a:r>
            <a:r>
              <a:rPr lang="en-US" altLang="cs-CZ" sz="2200" dirty="0">
                <a:latin typeface="Arial" panose="020B0604020202020204" pitchFamily="34" charset="0"/>
              </a:rPr>
              <a:t>units -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utilities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</a:t>
            </a:r>
            <a:r>
              <a:rPr lang="en-US" altLang="cs-CZ" sz="2200" dirty="0" err="1">
                <a:latin typeface="Arial" panose="020B0604020202020204" pitchFamily="34" charset="0"/>
              </a:rPr>
              <a:t>Willian</a:t>
            </a:r>
            <a:r>
              <a:rPr lang="en-US" altLang="cs-CZ" sz="2200" dirty="0">
                <a:latin typeface="Arial" panose="020B0604020202020204" pitchFamily="34" charset="0"/>
              </a:rPr>
              <a:t> Stanley Jevons, 1871, neoclassical school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other representatives - Carl </a:t>
            </a:r>
            <a:r>
              <a:rPr lang="en-US" altLang="cs-CZ" sz="2200" dirty="0" err="1">
                <a:latin typeface="Arial" panose="020B0604020202020204" pitchFamily="34" charset="0"/>
              </a:rPr>
              <a:t>Menger</a:t>
            </a:r>
            <a:r>
              <a:rPr lang="en-US" altLang="cs-CZ" sz="2200" dirty="0">
                <a:latin typeface="Arial" panose="020B0604020202020204" pitchFamily="34" charset="0"/>
              </a:rPr>
              <a:t>, Herrmann Heinrich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Gossen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benefit is measured by the total utility and marginal </a:t>
            </a:r>
            <a:r>
              <a:rPr lang="en-US" altLang="cs-CZ" sz="2200" dirty="0" smtClean="0">
                <a:latin typeface="Arial" panose="020B0604020202020204" pitchFamily="34" charset="0"/>
              </a:rPr>
              <a:t>utility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TOTAL </a:t>
            </a:r>
            <a:r>
              <a:rPr lang="en-US" altLang="cs-CZ" sz="2200" b="1" dirty="0">
                <a:latin typeface="Arial" panose="020B0604020202020204" pitchFamily="34" charset="0"/>
              </a:rPr>
              <a:t>UTILITY (TU) </a:t>
            </a:r>
            <a:r>
              <a:rPr lang="en-US" altLang="cs-CZ" sz="2200" dirty="0">
                <a:latin typeface="Arial" panose="020B0604020202020204" pitchFamily="34" charset="0"/>
              </a:rPr>
              <a:t>-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from total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consumption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20" y="2644278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20" y="4883692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9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CARDINAL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4111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 smtClean="0">
                    <a:latin typeface="Arial" panose="020B0604020202020204" pitchFamily="34" charset="0"/>
                  </a:rPr>
                  <a:t>MARGINAL UTILITY (MU) </a:t>
                </a:r>
                <a:r>
                  <a:rPr lang="en-US" altLang="cs-CZ" sz="2200" b="1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- change in total utility generated by a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goods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consumption by one unit (Jevons, 1862)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altLang="cs-CZ" sz="2200" dirty="0">
                          <a:latin typeface="Arial" panose="020B0604020202020204" pitchFamily="34" charset="0"/>
                        </a:rPr>
                        <m:t>Mux</m:t>
                      </m:r>
                      <m:r>
                        <m:rPr>
                          <m:nor/>
                        </m:rPr>
                        <a:rPr lang="cs-CZ" altLang="cs-CZ" sz="2200" dirty="0">
                          <a:latin typeface="Arial" panose="020B0604020202020204" pitchFamily="34" charset="0"/>
                        </a:rPr>
                        <m:t> =</m:t>
                      </m:r>
                      <m:f>
                        <m:fPr>
                          <m:ctrlP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  <m:t>△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𝑇𝑈</m:t>
                          </m:r>
                        </m:num>
                        <m:den>
                          <m:r>
                            <a:rPr lang="cs-CZ" altLang="cs-CZ" sz="2200" i="1" smtClean="0">
                              <a:latin typeface="Cambria Math" panose="02040503050406030204" pitchFamily="18" charset="0"/>
                            </a:rPr>
                            <m:t>△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MU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the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most important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characteristic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MU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that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DECREASES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smtClean="0">
                    <a:latin typeface="Arial" panose="020B0604020202020204" pitchFamily="34" charset="0"/>
                  </a:rPr>
                  <a:t>          </a:t>
                </a:r>
                <a:r>
                  <a:rPr lang="en-US" altLang="cs-CZ" sz="2200" b="1" dirty="0" smtClean="0">
                    <a:latin typeface="Arial" panose="020B0604020202020204" pitchFamily="34" charset="0"/>
                  </a:rPr>
                  <a:t>Law </a:t>
                </a:r>
                <a:r>
                  <a:rPr lang="en-US" altLang="cs-CZ" sz="2200" b="1" dirty="0">
                    <a:latin typeface="Arial" panose="020B0604020202020204" pitchFamily="34" charset="0"/>
                  </a:rPr>
                  <a:t>of diminishing marginal utility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,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or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the </a:t>
                </a:r>
                <a:r>
                  <a:rPr lang="en-US" altLang="cs-CZ" sz="2200" b="1" i="1" dirty="0">
                    <a:latin typeface="Arial" panose="020B0604020202020204" pitchFamily="34" charset="0"/>
                  </a:rPr>
                  <a:t>first </a:t>
                </a:r>
                <a:r>
                  <a:rPr lang="en-US" altLang="cs-CZ" sz="2200" b="1" i="1" dirty="0" err="1" smtClean="0">
                    <a:latin typeface="Arial" panose="020B0604020202020204" pitchFamily="34" charset="0"/>
                  </a:rPr>
                  <a:t>Gossen</a:t>
                </a:r>
                <a:r>
                  <a:rPr lang="en-US" altLang="cs-CZ" sz="2200" b="1" i="1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b="1" i="1" dirty="0">
                    <a:latin typeface="Arial" panose="020B0604020202020204" pitchFamily="34" charset="0"/>
                  </a:rPr>
                  <a:t>law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says that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consumers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utility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from the satisfaction of each of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hi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s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consumption is declining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as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increasing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hi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s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degree of saturation</a:t>
                </a:r>
                <a:endParaRPr lang="en-GB" altLang="cs-CZ" sz="2200" dirty="0" smtClean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4111767"/>
              </a:xfrm>
              <a:prstGeom prst="rect">
                <a:avLst/>
              </a:prstGeom>
              <a:blipFill>
                <a:blip r:embed="rId2"/>
                <a:stretch>
                  <a:fillRect l="-791" t="-890" r="-863" b="-22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812" y="4225324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8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C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onsumers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</a:t>
            </a:r>
            <a:r>
              <a:rPr lang="en-US" altLang="cs-CZ" sz="2200" dirty="0">
                <a:latin typeface="Arial" panose="020B0604020202020204" pitchFamily="34" charset="0"/>
              </a:rPr>
              <a:t>has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tende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ncy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</a:t>
            </a:r>
            <a:r>
              <a:rPr lang="en-US" altLang="cs-CZ" sz="2200" dirty="0" smtClean="0">
                <a:latin typeface="Arial" panose="020B0604020202020204" pitchFamily="34" charset="0"/>
              </a:rPr>
              <a:t>decline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with </a:t>
            </a:r>
            <a:r>
              <a:rPr lang="en-US" altLang="cs-CZ" sz="2200" dirty="0">
                <a:latin typeface="Arial" panose="020B0604020202020204" pitchFamily="34" charset="0"/>
              </a:rPr>
              <a:t>consumption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for example: the amount of beer consumed after a busy tourist outlet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Carl </a:t>
            </a:r>
            <a:r>
              <a:rPr lang="en-US" altLang="cs-CZ" sz="2200" dirty="0" err="1">
                <a:latin typeface="Arial" panose="020B0604020202020204" pitchFamily="34" charset="0"/>
              </a:rPr>
              <a:t>Menger</a:t>
            </a:r>
            <a:r>
              <a:rPr lang="en-US" altLang="cs-CZ" sz="2200" dirty="0">
                <a:latin typeface="Arial" panose="020B0604020202020204" pitchFamily="34" charset="0"/>
              </a:rPr>
              <a:t> (1841-1921 Austrian School) </a:t>
            </a:r>
            <a:r>
              <a:rPr lang="en-US" altLang="cs-CZ" sz="2200" dirty="0" smtClean="0">
                <a:latin typeface="Arial" panose="020B0604020202020204" pitchFamily="34" charset="0"/>
              </a:rPr>
              <a:t>expressed </a:t>
            </a:r>
            <a:r>
              <a:rPr lang="en-US" altLang="cs-CZ" sz="2200" dirty="0">
                <a:latin typeface="Arial" panose="020B0604020202020204" pitchFamily="34" charset="0"/>
              </a:rPr>
              <a:t>numerically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above law with </a:t>
            </a:r>
            <a:r>
              <a:rPr lang="en-US" altLang="cs-CZ" sz="2200" dirty="0">
                <a:latin typeface="Arial" panose="020B0604020202020204" pitchFamily="34" charset="0"/>
              </a:rPr>
              <a:t>a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MENGER RANGE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28" y="1981775"/>
            <a:ext cx="725487" cy="286537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216" y="3819084"/>
            <a:ext cx="4166768" cy="253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7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consumers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</a:t>
            </a:r>
            <a:r>
              <a:rPr lang="en-US" altLang="cs-CZ" sz="2200" dirty="0" smtClean="0">
                <a:latin typeface="Arial" panose="020B0604020202020204" pitchFamily="34" charset="0"/>
              </a:rPr>
              <a:t>increase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more </a:t>
            </a:r>
            <a:r>
              <a:rPr lang="en-US" altLang="cs-CZ" sz="2200" dirty="0" smtClean="0">
                <a:latin typeface="Arial" panose="020B0604020202020204" pitchFamily="34" charset="0"/>
              </a:rPr>
              <a:t>slowly</a:t>
            </a:r>
            <a:r>
              <a:rPr lang="cs-CZ" altLang="cs-CZ" sz="2200" dirty="0" smtClean="0">
                <a:latin typeface="Arial" panose="020B0604020202020204" pitchFamily="34" charset="0"/>
              </a:rPr>
              <a:t> w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growth of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consumed</a:t>
            </a:r>
            <a:r>
              <a:rPr lang="cs-CZ" altLang="cs-CZ" sz="2200" dirty="0" smtClean="0">
                <a:latin typeface="Arial" panose="020B0604020202020204" pitchFamily="34" charset="0"/>
              </a:rPr>
              <a:t> q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uantity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SATURATION POINT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err="1" smtClean="0">
                <a:latin typeface="Arial" panose="020B0604020202020204" pitchFamily="34" charset="0"/>
              </a:rPr>
              <a:t>maxTU</a:t>
            </a:r>
            <a:r>
              <a:rPr lang="en-US" altLang="cs-CZ" sz="2200" dirty="0" smtClean="0">
                <a:latin typeface="Arial" panose="020B0604020202020204" pitchFamily="34" charset="0"/>
              </a:rPr>
              <a:t> =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MU equals 0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t</a:t>
            </a:r>
            <a:r>
              <a:rPr lang="en-US" altLang="cs-CZ" sz="2200" dirty="0" smtClean="0">
                <a:latin typeface="Arial" panose="020B0604020202020204" pitchFamily="34" charset="0"/>
              </a:rPr>
              <a:t>hen </a:t>
            </a:r>
            <a:r>
              <a:rPr lang="en-US" altLang="cs-CZ" sz="2200" dirty="0">
                <a:latin typeface="Arial" panose="020B0604020202020204" pitchFamily="34" charset="0"/>
              </a:rPr>
              <a:t>the total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declining and marginal </a:t>
            </a:r>
            <a:r>
              <a:rPr lang="cs-CZ" altLang="cs-CZ" sz="2200" dirty="0">
                <a:latin typeface="Arial" panose="020B0604020202020204" pitchFamily="34" charset="0"/>
              </a:rPr>
              <a:t>u</a:t>
            </a:r>
            <a:r>
              <a:rPr lang="cs-CZ" altLang="cs-CZ" sz="2200" dirty="0" smtClean="0">
                <a:latin typeface="Arial" panose="020B0604020202020204" pitchFamily="34" charset="0"/>
              </a:rPr>
              <a:t>tility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negative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2674" y="1557244"/>
            <a:ext cx="2950720" cy="421270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61" y="4639043"/>
            <a:ext cx="563912" cy="34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</a:t>
            </a:r>
            <a:r>
              <a:rPr lang="cs-CZ" altLang="cs-CZ" sz="2400" b="1" dirty="0" smtClean="0">
                <a:latin typeface="Arial" panose="020B0604020202020204" pitchFamily="34" charset="0"/>
              </a:rPr>
              <a:t>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contrast to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cardinalism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this approach </a:t>
            </a:r>
            <a:r>
              <a:rPr lang="en-US" altLang="cs-CZ" sz="2200" dirty="0" smtClean="0">
                <a:latin typeface="Arial" panose="020B0604020202020204" pitchFamily="34" charset="0"/>
              </a:rPr>
              <a:t>argue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that the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can not be measured, just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arrange</a:t>
            </a:r>
            <a:r>
              <a:rPr lang="cs-CZ" altLang="cs-CZ" sz="2200" dirty="0" smtClean="0">
                <a:latin typeface="Arial" panose="020B0604020202020204" pitchFamily="34" charset="0"/>
              </a:rPr>
              <a:t> to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ordinal </a:t>
            </a:r>
            <a:r>
              <a:rPr lang="en-US" altLang="cs-CZ" sz="2200" dirty="0" smtClean="0">
                <a:latin typeface="Arial" panose="020B0604020202020204" pitchFamily="34" charset="0"/>
              </a:rPr>
              <a:t>scale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       </a:t>
            </a:r>
            <a:r>
              <a:rPr lang="en-US" altLang="cs-CZ" sz="2200" dirty="0">
                <a:latin typeface="Arial" panose="020B0604020202020204" pitchFamily="34" charset="0"/>
              </a:rPr>
              <a:t>goods are arranged so that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lowest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l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ocated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prior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second </a:t>
            </a:r>
            <a:r>
              <a:rPr lang="en-US" altLang="cs-CZ" sz="2200" dirty="0">
                <a:latin typeface="Arial" panose="020B0604020202020204" pitchFamily="34" charset="0"/>
              </a:rPr>
              <a:t>lowest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etc., etc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r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epresentatives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b="1" dirty="0">
                <a:latin typeface="Arial" panose="020B0604020202020204" pitchFamily="34" charset="0"/>
              </a:rPr>
              <a:t>Vilfredo Pareto, Francis </a:t>
            </a:r>
            <a:r>
              <a:rPr lang="en-US" altLang="cs-CZ" sz="2200" b="1" dirty="0" err="1">
                <a:latin typeface="Arial" panose="020B0604020202020204" pitchFamily="34" charset="0"/>
              </a:rPr>
              <a:t>Ysidro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b="1" dirty="0" err="1">
                <a:latin typeface="Arial" panose="020B0604020202020204" pitchFamily="34" charset="0"/>
              </a:rPr>
              <a:t>Egdeworth</a:t>
            </a:r>
            <a:r>
              <a:rPr lang="en-US" altLang="cs-CZ" sz="2200" b="1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</a:t>
            </a:r>
            <a:r>
              <a:rPr lang="en-US" altLang="cs-CZ" sz="2200" b="1" dirty="0">
                <a:latin typeface="Arial" panose="020B0604020202020204" pitchFamily="34" charset="0"/>
              </a:rPr>
              <a:t> John Richard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H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iks</a:t>
            </a:r>
            <a:endParaRPr lang="en-US" altLang="cs-CZ" sz="2200" b="1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H</a:t>
            </a:r>
            <a:r>
              <a:rPr lang="cs-CZ" altLang="cs-CZ" sz="2200" dirty="0" smtClean="0">
                <a:latin typeface="Arial" panose="020B0604020202020204" pitchFamily="34" charset="0"/>
              </a:rPr>
              <a:t>OW THEN I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THIS </a:t>
            </a:r>
            <a:r>
              <a:rPr lang="en-US" altLang="cs-CZ" sz="2200" dirty="0" smtClean="0">
                <a:latin typeface="Arial" panose="020B0604020202020204" pitchFamily="34" charset="0"/>
              </a:rPr>
              <a:t>APPROACH</a:t>
            </a:r>
            <a:r>
              <a:rPr lang="cs-CZ" altLang="cs-CZ" sz="2200" dirty="0" smtClean="0">
                <a:latin typeface="Arial" panose="020B0604020202020204" pitchFamily="34" charset="0"/>
              </a:rPr>
              <a:t> WORKING</a:t>
            </a:r>
            <a:r>
              <a:rPr lang="en-US" altLang="cs-CZ" sz="2200" dirty="0" smtClean="0">
                <a:latin typeface="Arial" panose="020B0604020202020204" pitchFamily="34" charset="0"/>
              </a:rPr>
              <a:t>?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12" y="262185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71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</a:t>
            </a:r>
            <a:r>
              <a:rPr lang="cs-CZ" altLang="cs-CZ" sz="2400" b="1" dirty="0" smtClean="0">
                <a:latin typeface="Arial" panose="020B0604020202020204" pitchFamily="34" charset="0"/>
              </a:rPr>
              <a:t>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base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approach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indifference analysis, </a:t>
            </a:r>
            <a:r>
              <a:rPr lang="en-US" altLang="cs-CZ" sz="2200" b="1" dirty="0">
                <a:latin typeface="Arial" panose="020B0604020202020204" pitchFamily="34" charset="0"/>
              </a:rPr>
              <a:t>or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theory of consumer behavior</a:t>
            </a:r>
            <a:r>
              <a:rPr lang="en-US" altLang="cs-CZ" sz="2200" dirty="0">
                <a:latin typeface="Arial" panose="020B0604020202020204" pitchFamily="34" charset="0"/>
              </a:rPr>
              <a:t> (</a:t>
            </a:r>
            <a:r>
              <a:rPr lang="en-US" altLang="cs-CZ" sz="2200" dirty="0" smtClean="0">
                <a:latin typeface="Arial" panose="020B0604020202020204" pitchFamily="34" charset="0"/>
              </a:rPr>
              <a:t>creator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Vilfredo Pareto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The principle of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c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onsumer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substitution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consumer </a:t>
            </a:r>
            <a:r>
              <a:rPr lang="en-US" altLang="cs-CZ" sz="2200" dirty="0" smtClean="0">
                <a:latin typeface="Arial" panose="020B0604020202020204" pitchFamily="34" charset="0"/>
              </a:rPr>
              <a:t>chooses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between goods that are substitutes, a combination that brings him the same satisfaction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graphically –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INDIFFERENCE CURVE </a:t>
            </a:r>
            <a:r>
              <a:rPr lang="cs-CZ" altLang="cs-CZ" sz="2200" dirty="0" smtClean="0">
                <a:latin typeface="Arial" panose="020B0604020202020204" pitchFamily="34" charset="0"/>
              </a:rPr>
              <a:t>(IC)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whose author is F.Y. Edgeworth (1881)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IC shows all baskets that bring the same level of utility - consumer is indifferent </a:t>
            </a:r>
            <a:r>
              <a:rPr lang="en-US" altLang="cs-CZ" sz="2200" dirty="0" smtClean="0">
                <a:latin typeface="Arial" panose="020B0604020202020204" pitchFamily="34" charset="0"/>
              </a:rPr>
              <a:t>to </a:t>
            </a:r>
            <a:r>
              <a:rPr lang="en-US" altLang="cs-CZ" sz="2200" dirty="0">
                <a:latin typeface="Arial" panose="020B0604020202020204" pitchFamily="34" charset="0"/>
              </a:rPr>
              <a:t>the fact that </a:t>
            </a:r>
            <a:r>
              <a:rPr lang="en-US" altLang="cs-CZ" sz="2200" dirty="0" smtClean="0">
                <a:latin typeface="Arial" panose="020B0604020202020204" pitchFamily="34" charset="0"/>
              </a:rPr>
              <a:t>basket </a:t>
            </a:r>
            <a:r>
              <a:rPr lang="cs-CZ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 smtClean="0">
                <a:latin typeface="Arial" panose="020B0604020202020204" pitchFamily="34" charset="0"/>
              </a:rPr>
              <a:t>will consume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40" y="3956879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Slope</a:t>
            </a:r>
            <a:r>
              <a:rPr lang="cs-CZ" altLang="cs-CZ" sz="2200" dirty="0" smtClean="0">
                <a:latin typeface="Arial" panose="020B0604020202020204" pitchFamily="34" charset="0"/>
              </a:rPr>
              <a:t> 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IC shows </a:t>
            </a:r>
            <a:r>
              <a:rPr lang="en-US" altLang="cs-CZ" sz="2200" dirty="0">
                <a:latin typeface="Arial" panose="020B0604020202020204" pitchFamily="34" charset="0"/>
              </a:rPr>
              <a:t>the degree of substitutability of two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THE RATE OF SUBSTITUTION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Arial" panose="020B0604020202020204" pitchFamily="34" charset="0"/>
              </a:rPr>
              <a:t>ratio, in </a:t>
            </a:r>
            <a:r>
              <a:rPr lang="en-US" sz="2200" dirty="0" smtClean="0">
                <a:latin typeface="Arial" panose="020B0604020202020204" pitchFamily="34" charset="0"/>
              </a:rPr>
              <a:t>which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one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goods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is replaced by a second </a:t>
            </a:r>
            <a:r>
              <a:rPr lang="cs-CZ" sz="2200" dirty="0" err="1" smtClean="0">
                <a:latin typeface="Arial" panose="020B0604020202020204" pitchFamily="34" charset="0"/>
              </a:rPr>
              <a:t>one</a:t>
            </a:r>
            <a:endParaRPr 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265" y="2934286"/>
            <a:ext cx="563912" cy="345909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02200" y="1980406"/>
            <a:ext cx="3275352" cy="324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</a:t>
            </a:r>
            <a:r>
              <a:rPr lang="cs-CZ" altLang="cs-CZ" sz="2400" b="1" dirty="0" smtClean="0">
                <a:latin typeface="Arial" panose="020B0604020202020204" pitchFamily="34" charset="0"/>
              </a:rPr>
              <a:t>RDINAL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331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smtClean="0">
                    <a:latin typeface="Arial" panose="020B0604020202020204" pitchFamily="34" charset="0"/>
                  </a:rPr>
                  <a:t>For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consumer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decision is crucial 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MARGINAL RATE OF SUBSTITUTION in </a:t>
                </a:r>
                <a:r>
                  <a:rPr lang="cs-CZ" altLang="cs-CZ" sz="2200" b="1" dirty="0" err="1" smtClean="0">
                    <a:latin typeface="Arial" panose="020B0604020202020204" pitchFamily="34" charset="0"/>
                  </a:rPr>
                  <a:t>consumption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, </a:t>
                </a:r>
                <a:r>
                  <a:rPr lang="cs-CZ" altLang="cs-CZ" sz="2200" b="1" dirty="0" err="1" smtClean="0">
                    <a:latin typeface="Arial" panose="020B0604020202020204" pitchFamily="34" charset="0"/>
                  </a:rPr>
                  <a:t>MRSc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(author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J. Hicks, 1939)</a:t>
                </a: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err="1">
                    <a:latin typeface="Arial" panose="020B0604020202020204" pitchFamily="34" charset="0"/>
                  </a:rPr>
                  <a:t>MRSc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 is ratio in which the consumer replaces a small loss of one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goods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by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addition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second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one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so 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that his satisfaction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remains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un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changed</a:t>
                </a: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eaLnBrk="1" hangingPunct="1">
                  <a:spcBef>
                    <a:spcPct val="0"/>
                  </a:spcBef>
                  <a:defRPr/>
                </a:pPr>
                <a:endParaRPr lang="cs-CZ" altLang="cs-CZ" sz="2200" b="1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400" b="1" dirty="0" err="1" smtClean="0">
                    <a:latin typeface="Arial" panose="020B0604020202020204" pitchFamily="34" charset="0"/>
                  </a:rPr>
                  <a:t>MRSc</a:t>
                </a:r>
                <a:r>
                  <a:rPr lang="cs-CZ" altLang="cs-CZ" sz="2400" b="1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=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altLang="cs-CZ" sz="22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num>
                      <m:den>
                        <m:r>
                          <a:rPr lang="cs-CZ" altLang="cs-CZ" sz="22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altLang="cs-CZ" sz="2200" b="1" i="0" smtClean="0">
                            <a:latin typeface="Cambria Math" panose="02040503050406030204" pitchFamily="18" charset="0"/>
                          </a:rPr>
                          <m:t>𝚫</m:t>
                        </m:r>
                        <m: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  <m:r>
                      <a:rPr lang="cs-CZ" altLang="cs-CZ" sz="2200" b="1" i="1" smtClean="0">
                        <a:latin typeface="Cambria Math" panose="02040503050406030204" pitchFamily="18" charset="0"/>
                      </a:rPr>
                      <m:t>= </m:t>
                    </m:r>
                    <m:box>
                      <m:boxPr>
                        <m:ctrlPr>
                          <a:rPr lang="cs-CZ" altLang="cs-CZ" sz="2200" b="1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  <m:t>𝑴𝑼𝒙</m:t>
                            </m:r>
                          </m:num>
                          <m:den>
                            <m:r>
                              <a:rPr lang="cs-CZ" altLang="cs-CZ" sz="2200" b="1" i="1" smtClean="0">
                                <a:latin typeface="Cambria Math" panose="02040503050406030204" pitchFamily="18" charset="0"/>
                              </a:rPr>
                              <m:t>𝑴𝑼𝒚</m:t>
                            </m:r>
                          </m:den>
                        </m:f>
                      </m:e>
                    </m:box>
                  </m:oMath>
                </a14:m>
                <a:endParaRPr lang="en-GB" altLang="cs-CZ" sz="2200" b="1" dirty="0" smtClean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331425"/>
              </a:xfrm>
              <a:prstGeom prst="rect">
                <a:avLst/>
              </a:prstGeom>
              <a:blipFill>
                <a:blip r:embed="rId2"/>
                <a:stretch>
                  <a:fillRect l="-791" t="-1099" r="-1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820" y="4158047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</a:t>
            </a:r>
            <a:r>
              <a:rPr lang="en-US" altLang="cs-CZ" sz="2200" dirty="0" smtClean="0">
                <a:latin typeface="Arial" panose="020B0604020202020204" pitchFamily="34" charset="0"/>
              </a:rPr>
              <a:t>set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>
                <a:latin typeface="Arial" panose="020B0604020202020204" pitchFamily="34" charset="0"/>
              </a:rPr>
              <a:t>indifference </a:t>
            </a:r>
            <a:r>
              <a:rPr lang="en-US" altLang="cs-CZ" sz="2200" dirty="0" smtClean="0">
                <a:latin typeface="Arial" panose="020B0604020202020204" pitchFamily="34" charset="0"/>
              </a:rPr>
              <a:t>curves form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INDIFFERENCE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MAP 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each </a:t>
            </a:r>
            <a:r>
              <a:rPr lang="en-US" altLang="cs-CZ" sz="2200" dirty="0">
                <a:latin typeface="Arial" panose="020B0604020202020204" pitchFamily="34" charset="0"/>
              </a:rPr>
              <a:t>upper curve shows higher utility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consumers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97" y="3025726"/>
            <a:ext cx="563912" cy="345909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01836" y="2116113"/>
            <a:ext cx="3718882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Bending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the curves is dependent on the degree of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substitution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a) limited degree of substitution (salad and Coca-Cola)</a:t>
            </a: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b) a high degree of substitution (a salad and mushrooms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 smtClean="0"/>
              <a:t>	     a) </a:t>
            </a:r>
            <a:r>
              <a:rPr lang="cs-CZ" sz="2200" dirty="0" err="1" smtClean="0"/>
              <a:t>components</a:t>
            </a:r>
            <a:r>
              <a:rPr lang="cs-CZ" sz="2200" dirty="0" smtClean="0"/>
              <a:t>                            b) </a:t>
            </a:r>
            <a:r>
              <a:rPr lang="cs-CZ" sz="2200" dirty="0" err="1" smtClean="0"/>
              <a:t>substitutes</a:t>
            </a:r>
            <a:endParaRPr lang="cs-CZ" sz="2200" dirty="0" smtClean="0"/>
          </a:p>
          <a:p>
            <a:pPr>
              <a:spcBef>
                <a:spcPct val="0"/>
              </a:spcBef>
              <a:defRPr/>
            </a:pPr>
            <a:endParaRPr lang="cs-CZ" sz="2200" dirty="0" smtClean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</a:t>
            </a:r>
            <a:r>
              <a:rPr lang="cs-CZ" sz="2200" dirty="0" smtClean="0"/>
              <a:t>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05" y="2735448"/>
            <a:ext cx="563912" cy="345909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500"/>
          <a:stretch/>
        </p:blipFill>
        <p:spPr>
          <a:xfrm>
            <a:off x="1554480" y="3200400"/>
            <a:ext cx="6419087" cy="339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Rational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Choise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Theory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Consumer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Preferences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Cardinal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Approach </a:t>
            </a:r>
            <a:r>
              <a:rPr lang="en-US" altLang="cs-CZ" sz="2200" dirty="0">
                <a:latin typeface="Arial" panose="020B0604020202020204" pitchFamily="34" charset="0"/>
              </a:rPr>
              <a:t>to </a:t>
            </a:r>
            <a:r>
              <a:rPr lang="cs-CZ" altLang="cs-CZ" sz="2200" dirty="0">
                <a:latin typeface="Arial" panose="020B0604020202020204" pitchFamily="34" charset="0"/>
              </a:rPr>
              <a:t>M</a:t>
            </a:r>
            <a:r>
              <a:rPr lang="en-US" altLang="cs-CZ" sz="2200" dirty="0" err="1">
                <a:latin typeface="Arial" panose="020B0604020202020204" pitchFamily="34" charset="0"/>
              </a:rPr>
              <a:t>easurement</a:t>
            </a:r>
            <a:r>
              <a:rPr lang="en-US" altLang="cs-CZ" sz="2200" dirty="0">
                <a:latin typeface="Arial" panose="020B0604020202020204" pitchFamily="34" charset="0"/>
              </a:rPr>
              <a:t> of </a:t>
            </a:r>
            <a:r>
              <a:rPr lang="cs-CZ" altLang="cs-CZ" sz="2200" dirty="0">
                <a:latin typeface="Arial" panose="020B0604020202020204" pitchFamily="34" charset="0"/>
              </a:rPr>
              <a:t>U</a:t>
            </a:r>
            <a:r>
              <a:rPr lang="en-US" altLang="cs-CZ" sz="2200" dirty="0" err="1">
                <a:latin typeface="Arial" panose="020B0604020202020204" pitchFamily="34" charset="0"/>
              </a:rPr>
              <a:t>tility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Ordinal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Approach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Measurement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Utility  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730752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Alternative display of 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b="1" dirty="0" smtClean="0">
                <a:latin typeface="Arial" panose="020B0604020202020204" pitchFamily="34" charset="0"/>
              </a:rPr>
              <a:t>    INDIFFERENCE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>
                <a:latin typeface="Arial" panose="020B0604020202020204" pitchFamily="34" charset="0"/>
              </a:rPr>
              <a:t>MAP 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 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5947">
            <a:off x="3568573" y="2829974"/>
            <a:ext cx="833442" cy="511241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10201" y="2163763"/>
            <a:ext cx="3429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89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O</a:t>
            </a:r>
            <a:r>
              <a:rPr lang="cs-CZ" altLang="cs-CZ" sz="2400" b="1" dirty="0" smtClean="0">
                <a:latin typeface="Arial" panose="020B0604020202020204" pitchFamily="34" charset="0"/>
              </a:rPr>
              <a:t>RDINAL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Characteristics of IC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curves are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CONVEX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to </a:t>
            </a:r>
            <a:r>
              <a:rPr lang="en-US" altLang="cs-CZ" sz="2200" dirty="0">
                <a:latin typeface="Arial" panose="020B0604020202020204" pitchFamily="34" charset="0"/>
              </a:rPr>
              <a:t>the beginning - the marginal rate of substitution increases as the consumer progresses along IC upwards (increasingly </a:t>
            </a:r>
            <a:r>
              <a:rPr lang="en-US" altLang="cs-CZ" sz="2200" dirty="0" smtClean="0">
                <a:latin typeface="Arial" panose="020B0604020202020204" pitchFamily="34" charset="0"/>
              </a:rPr>
              <a:t>replaces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x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y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curves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DECREASING SHAPE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a reduction in the consumption of one good is offset by increasing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consumption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second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Thecurves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NEVER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CROSS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other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if so, the consumer is irrational (not confess </a:t>
            </a:r>
            <a:r>
              <a:rPr lang="en-US" altLang="cs-CZ" sz="2200" dirty="0" smtClean="0">
                <a:latin typeface="Arial" panose="020B0604020202020204" pitchFamily="34" charset="0"/>
              </a:rPr>
              <a:t>in</a:t>
            </a:r>
            <a:r>
              <a:rPr lang="cs-CZ" altLang="cs-CZ" sz="2200" dirty="0" smtClean="0">
                <a:latin typeface="Arial" panose="020B0604020202020204" pitchFamily="34" charset="0"/>
              </a:rPr>
              <a:t> his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preferences and all combinations would be equally satisfactory)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164" y="1610228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9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BUT!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above characteristics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valid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desirable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goods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positive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s)</a:t>
            </a:r>
          </a:p>
          <a:p>
            <a:pPr>
              <a:spcBef>
                <a:spcPct val="0"/>
              </a:spcBef>
              <a:defRPr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IC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(X)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undesirable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neuter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endParaRPr lang="cs-CZ" sz="2200" dirty="0"/>
          </a:p>
          <a:p>
            <a:pPr>
              <a:spcBef>
                <a:spcPct val="0"/>
              </a:spcBef>
              <a:defRPr/>
            </a:pPr>
            <a:r>
              <a:rPr lang="cs-CZ" sz="2200" dirty="0" smtClean="0"/>
              <a:t>	    </a:t>
            </a:r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 </a:t>
            </a:r>
            <a:r>
              <a:rPr lang="cs-CZ" sz="2200" dirty="0" smtClean="0"/>
              <a:t>                     a) </a:t>
            </a:r>
            <a:r>
              <a:rPr lang="cs-CZ" sz="2200" dirty="0" err="1" smtClean="0"/>
              <a:t>undesirable</a:t>
            </a:r>
            <a:r>
              <a:rPr lang="cs-CZ" sz="2200" dirty="0" smtClean="0"/>
              <a:t> </a:t>
            </a:r>
            <a:r>
              <a:rPr lang="cs-CZ" sz="2200" dirty="0" err="1" smtClean="0"/>
              <a:t>goods</a:t>
            </a:r>
            <a:r>
              <a:rPr lang="cs-CZ" sz="2200" dirty="0" smtClean="0"/>
              <a:t>              b) neuter </a:t>
            </a:r>
            <a:r>
              <a:rPr lang="cs-CZ" sz="2200" dirty="0" err="1" smtClean="0"/>
              <a:t>goods</a:t>
            </a:r>
            <a:endParaRPr lang="cs-CZ" sz="2200" dirty="0" smtClean="0"/>
          </a:p>
          <a:p>
            <a:pPr>
              <a:spcBef>
                <a:spcPct val="0"/>
              </a:spcBef>
              <a:defRPr/>
            </a:pPr>
            <a:endParaRPr lang="cs-CZ" sz="2200" dirty="0" smtClean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</a:t>
            </a:r>
            <a:r>
              <a:rPr lang="cs-CZ" sz="2200" dirty="0" smtClean="0"/>
              <a:t>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097" y="3140591"/>
            <a:ext cx="563912" cy="345909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16985"/>
          <a:stretch/>
        </p:blipFill>
        <p:spPr>
          <a:xfrm>
            <a:off x="1504823" y="3772601"/>
            <a:ext cx="2705100" cy="237216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4"/>
          <a:srcRect b="12134"/>
          <a:stretch/>
        </p:blipFill>
        <p:spPr>
          <a:xfrm>
            <a:off x="4571999" y="3582543"/>
            <a:ext cx="326294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7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01169" y="1298448"/>
            <a:ext cx="8600724" cy="1901952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BUT! </a:t>
            </a: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IC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perfect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substitutes and perfect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complements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slope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sz="2200" dirty="0" smtClean="0"/>
              <a:t>                      a) </a:t>
            </a:r>
            <a:r>
              <a:rPr lang="cs-CZ" sz="2200" dirty="0" err="1" smtClean="0"/>
              <a:t>perfect</a:t>
            </a:r>
            <a:r>
              <a:rPr lang="cs-CZ" sz="2200" dirty="0" smtClean="0"/>
              <a:t> </a:t>
            </a:r>
            <a:r>
              <a:rPr lang="cs-CZ" sz="2200" dirty="0" err="1" smtClean="0"/>
              <a:t>substitutes</a:t>
            </a:r>
            <a:r>
              <a:rPr lang="cs-CZ" sz="2200" dirty="0" smtClean="0"/>
              <a:t>          b) </a:t>
            </a:r>
            <a:r>
              <a:rPr lang="cs-CZ" sz="2200" dirty="0" err="1" smtClean="0"/>
              <a:t>perfect</a:t>
            </a:r>
            <a:r>
              <a:rPr lang="cs-CZ" sz="2200" dirty="0" smtClean="0"/>
              <a:t> </a:t>
            </a:r>
            <a:r>
              <a:rPr lang="cs-CZ" sz="2200" dirty="0" err="1" smtClean="0"/>
              <a:t>complements</a:t>
            </a:r>
            <a:endParaRPr lang="cs-CZ" sz="2200" dirty="0" smtClean="0"/>
          </a:p>
          <a:p>
            <a:pPr>
              <a:spcBef>
                <a:spcPct val="0"/>
              </a:spcBef>
              <a:defRPr/>
            </a:pPr>
            <a:endParaRPr lang="cs-CZ" sz="2200" dirty="0" smtClean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</a:t>
            </a:r>
            <a:r>
              <a:rPr lang="cs-CZ" sz="2200" dirty="0" smtClean="0"/>
              <a:t>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689" y="3027445"/>
            <a:ext cx="563912" cy="345909"/>
          </a:xfrm>
          <a:prstGeom prst="rect">
            <a:avLst/>
          </a:prstGeom>
        </p:spPr>
      </p:pic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390" t="31786" r="7756" b="8587"/>
          <a:stretch/>
        </p:blipFill>
        <p:spPr>
          <a:xfrm>
            <a:off x="1371600" y="3664142"/>
            <a:ext cx="6309359" cy="297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ORDINAL APPROACH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225917" y="1471400"/>
            <a:ext cx="3852307" cy="4088151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SATIATION AND POINT OF BLISS</a:t>
            </a:r>
          </a:p>
          <a:p>
            <a:pPr>
              <a:spcBef>
                <a:spcPct val="0"/>
              </a:spcBef>
              <a:defRPr/>
            </a:pP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Level of utility increases with approximation to the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saturation point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(which is the top of the "utility hill").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cs-CZ" sz="2200" dirty="0" smtClean="0"/>
          </a:p>
          <a:p>
            <a:pPr>
              <a:spcBef>
                <a:spcPct val="0"/>
              </a:spcBef>
              <a:defRPr/>
            </a:pPr>
            <a:endParaRPr lang="cs-CZ" sz="2200" dirty="0" smtClean="0"/>
          </a:p>
          <a:p>
            <a:pPr>
              <a:spcBef>
                <a:spcPct val="0"/>
              </a:spcBef>
              <a:defRPr/>
            </a:pPr>
            <a:r>
              <a:rPr lang="cs-CZ" sz="2200" dirty="0"/>
              <a:t>	</a:t>
            </a:r>
            <a:r>
              <a:rPr lang="cs-CZ" sz="2200" dirty="0" smtClean="0"/>
              <a:t>	</a:t>
            </a:r>
            <a:endParaRPr lang="cs-CZ" sz="2200" dirty="0">
              <a:latin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113" y="4011777"/>
            <a:ext cx="563912" cy="345909"/>
          </a:xfrm>
          <a:prstGeom prst="rect">
            <a:avLst/>
          </a:prstGeom>
        </p:spPr>
      </p:pic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94953" y="2302397"/>
            <a:ext cx="4077078" cy="344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2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2" name="Obdélník 1"/>
          <p:cNvSpPr/>
          <p:nvPr/>
        </p:nvSpPr>
        <p:spPr>
          <a:xfrm>
            <a:off x="2382811" y="3244334"/>
            <a:ext cx="437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260621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RATIONAL CHOISE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People are rational creatures, with their own interests 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                </a:t>
            </a:r>
            <a:r>
              <a:rPr lang="en-US" altLang="cs-CZ" sz="2200" b="1" dirty="0" smtClean="0">
                <a:latin typeface="Arial" panose="020B0604020202020204" pitchFamily="34" charset="0"/>
              </a:rPr>
              <a:t>"</a:t>
            </a:r>
            <a:r>
              <a:rPr lang="en-US" altLang="cs-CZ" sz="2200" b="1" dirty="0">
                <a:latin typeface="Arial" panose="020B0604020202020204" pitchFamily="34" charset="0"/>
              </a:rPr>
              <a:t>homo 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economicus</a:t>
            </a:r>
            <a:r>
              <a:rPr lang="cs-CZ" altLang="cs-CZ" sz="2200" b="1" dirty="0" smtClean="0">
                <a:latin typeface="Arial" panose="020B0604020202020204" pitchFamily="34" charset="0"/>
              </a:rPr>
              <a:t>“.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Every </a:t>
            </a:r>
            <a:r>
              <a:rPr lang="en-US" altLang="cs-CZ" sz="2200" dirty="0">
                <a:latin typeface="Arial" panose="020B0604020202020204" pitchFamily="34" charset="0"/>
              </a:rPr>
              <a:t>individual makes decisions addressed to maximize his personal well-being based on a reasonable assessment of all the </a:t>
            </a:r>
            <a:r>
              <a:rPr lang="en-US" altLang="cs-CZ" sz="2200" dirty="0" smtClean="0">
                <a:latin typeface="Arial" panose="020B0604020202020204" pitchFamily="34" charset="0"/>
              </a:rPr>
              <a:t>facts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Consumer </a:t>
            </a:r>
            <a:r>
              <a:rPr lang="en-US" altLang="cs-CZ" sz="2200" dirty="0">
                <a:latin typeface="Arial" panose="020B0604020202020204" pitchFamily="34" charset="0"/>
              </a:rPr>
              <a:t>makes the decision to such option that provides the greatest benefits (satisfaction)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smallest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effort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Adam Smith (1723-1790), before Aristotle (350 l. Ex. K.), Francois Quesnay (ca. 1750) - the primary economic </a:t>
            </a:r>
            <a:r>
              <a:rPr lang="en-US" altLang="cs-CZ" sz="2200" dirty="0" smtClean="0">
                <a:latin typeface="Arial" panose="020B0604020202020204" pitchFamily="34" charset="0"/>
              </a:rPr>
              <a:t>stimulus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everyone is his own interest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97" y="1928154"/>
            <a:ext cx="883997" cy="347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>
                <a:latin typeface="Arial" pitchFamily="34" charset="0"/>
                <a:cs typeface="Arial" pitchFamily="34" charset="0"/>
              </a:rPr>
              <a:t>THEORY OF RATIONAL CHOISE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THEORY OF RATIONAL CHOISE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At present, the idea of "homo </a:t>
            </a:r>
            <a:r>
              <a:rPr lang="en-US" altLang="cs-CZ" sz="2200" dirty="0" err="1">
                <a:latin typeface="Arial" panose="020B0604020202020204" pitchFamily="34" charset="0"/>
              </a:rPr>
              <a:t>economicus</a:t>
            </a:r>
            <a:r>
              <a:rPr lang="en-US" altLang="cs-CZ" sz="2200" dirty="0">
                <a:latin typeface="Arial" panose="020B0604020202020204" pitchFamily="34" charset="0"/>
              </a:rPr>
              <a:t>" is known as the </a:t>
            </a:r>
            <a:r>
              <a:rPr lang="en-US" altLang="cs-CZ" sz="2200" b="1" dirty="0">
                <a:latin typeface="Arial" panose="020B0604020202020204" pitchFamily="34" charset="0"/>
              </a:rPr>
              <a:t>theory of rational consumer choice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people make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>
                <a:latin typeface="Arial" panose="020B0604020202020204" pitchFamily="34" charset="0"/>
              </a:rPr>
              <a:t>variety of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economic decisions based on the costs and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(bank robber </a:t>
            </a:r>
            <a:r>
              <a:rPr lang="en-US" altLang="cs-CZ" sz="2200" dirty="0" smtClean="0">
                <a:latin typeface="Arial" panose="020B0604020202020204" pitchFamily="34" charset="0"/>
              </a:rPr>
              <a:t>– benefits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˃ </a:t>
            </a:r>
            <a:r>
              <a:rPr lang="en-US" altLang="cs-CZ" sz="2200" dirty="0">
                <a:latin typeface="Arial" panose="020B0604020202020204" pitchFamily="34" charset="0"/>
              </a:rPr>
              <a:t>costs)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1992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Gary Becker (Nobel Prize </a:t>
            </a:r>
            <a:r>
              <a:rPr lang="cs-CZ" altLang="cs-CZ" sz="2200" dirty="0" smtClean="0">
                <a:latin typeface="Arial" panose="020B0604020202020204" pitchFamily="34" charset="0"/>
              </a:rPr>
              <a:t>in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Economics in </a:t>
            </a:r>
            <a:r>
              <a:rPr lang="en-US" altLang="cs-CZ" sz="2200" dirty="0" smtClean="0">
                <a:latin typeface="Arial" panose="020B0604020202020204" pitchFamily="34" charset="0"/>
              </a:rPr>
              <a:t>TR</a:t>
            </a:r>
            <a:r>
              <a:rPr lang="cs-CZ" altLang="cs-CZ" sz="2200" dirty="0" smtClean="0">
                <a:latin typeface="Arial" panose="020B0604020202020204" pitchFamily="34" charset="0"/>
              </a:rPr>
              <a:t>Ch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applications for family crimes and human capital)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idea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TR</a:t>
            </a:r>
            <a:r>
              <a:rPr lang="cs-CZ" altLang="cs-CZ" sz="2200" dirty="0" smtClean="0">
                <a:latin typeface="Arial" panose="020B0604020202020204" pitchFamily="34" charset="0"/>
              </a:rPr>
              <a:t>Ch</a:t>
            </a:r>
            <a:r>
              <a:rPr lang="en-US" altLang="cs-CZ" sz="2200" dirty="0" smtClean="0">
                <a:latin typeface="Arial" panose="020B0604020202020204" pitchFamily="34" charset="0"/>
              </a:rPr>
              <a:t> realistic</a:t>
            </a:r>
            <a:r>
              <a:rPr lang="en-US" altLang="cs-CZ" sz="2200" dirty="0">
                <a:latin typeface="Arial" panose="020B0604020202020204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0" y="2604810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354879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CONSUMER THEORY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consumer consumes -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select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combination of goods and services </a:t>
            </a:r>
            <a:r>
              <a:rPr lang="en-US" altLang="cs-CZ" sz="2200" dirty="0" smtClean="0">
                <a:latin typeface="Arial" panose="020B0604020202020204" pitchFamily="34" charset="0"/>
              </a:rPr>
              <a:t>at </a:t>
            </a:r>
            <a:r>
              <a:rPr lang="en-US" altLang="cs-CZ" sz="2200" dirty="0">
                <a:latin typeface="Arial" panose="020B0604020202020204" pitchFamily="34" charset="0"/>
              </a:rPr>
              <a:t>a given level of </a:t>
            </a:r>
            <a:r>
              <a:rPr lang="en-US" altLang="cs-CZ" sz="2200" dirty="0" smtClean="0">
                <a:latin typeface="Arial" panose="020B0604020202020204" pitchFamily="34" charset="0"/>
              </a:rPr>
              <a:t>income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en-US" altLang="cs-CZ" sz="2200" dirty="0" smtClean="0">
                <a:latin typeface="Arial" panose="020B0604020202020204" pitchFamily="34" charset="0"/>
              </a:rPr>
              <a:t> bring </a:t>
            </a:r>
            <a:r>
              <a:rPr lang="en-US" altLang="cs-CZ" sz="2200" dirty="0">
                <a:latin typeface="Arial" panose="020B0604020202020204" pitchFamily="34" charset="0"/>
              </a:rPr>
              <a:t>the greatest possible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Two </a:t>
            </a:r>
            <a:r>
              <a:rPr lang="en-US" altLang="cs-CZ" sz="2200" dirty="0">
                <a:latin typeface="Arial" panose="020B0604020202020204" pitchFamily="34" charset="0"/>
              </a:rPr>
              <a:t>questions: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 WHICH COMBINATION IS THE BEST  FOR ME</a:t>
            </a:r>
            <a:r>
              <a:rPr lang="en-US" altLang="cs-CZ" sz="2000" dirty="0" smtClean="0">
                <a:latin typeface="Arial" panose="020B0604020202020204" pitchFamily="34" charset="0"/>
              </a:rPr>
              <a:t>?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CAN I AFFORD </a:t>
            </a:r>
            <a:r>
              <a:rPr lang="en-US" altLang="cs-CZ" sz="2000" dirty="0" smtClean="0">
                <a:latin typeface="Arial" panose="020B0604020202020204" pitchFamily="34" charset="0"/>
              </a:rPr>
              <a:t>THIS </a:t>
            </a:r>
            <a:r>
              <a:rPr lang="en-US" altLang="cs-CZ" sz="2000" dirty="0">
                <a:latin typeface="Arial" panose="020B0604020202020204" pitchFamily="34" charset="0"/>
              </a:rPr>
              <a:t>COMBINATION</a:t>
            </a:r>
            <a:r>
              <a:rPr lang="en-US" altLang="cs-CZ" sz="2000" dirty="0" smtClean="0">
                <a:latin typeface="Arial" panose="020B0604020202020204" pitchFamily="34" charset="0"/>
              </a:rPr>
              <a:t>?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Certain precisely specified combinations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commodities</a:t>
            </a:r>
            <a:r>
              <a:rPr lang="en-US" altLang="cs-CZ" sz="2200" dirty="0" smtClean="0">
                <a:latin typeface="Arial" panose="020B0604020202020204" pitchFamily="34" charset="0"/>
              </a:rPr>
              <a:t> – </a:t>
            </a:r>
            <a:r>
              <a:rPr lang="cs-CZ" altLang="cs-CZ" sz="2200" dirty="0" smtClean="0">
                <a:latin typeface="Arial" panose="020B0604020202020204" pitchFamily="34" charset="0"/>
              </a:rPr>
              <a:t>CONSUMER BASKET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limited amount of financial resources that we have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determined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to combine - BUDGET </a:t>
            </a:r>
            <a:r>
              <a:rPr lang="cs-CZ" altLang="cs-CZ" sz="2200" dirty="0" smtClean="0">
                <a:latin typeface="Arial" panose="020B0604020202020204" pitchFamily="34" charset="0"/>
              </a:rPr>
              <a:t>CONSTRAINT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cs-CZ" sz="2200" b="1" dirty="0" err="1">
                <a:latin typeface="Arial" panose="020B0604020202020204" pitchFamily="34" charset="0"/>
              </a:rPr>
              <a:t>Px</a:t>
            </a:r>
            <a:r>
              <a:rPr lang="en-US" altLang="cs-CZ" sz="2200" b="1" dirty="0">
                <a:latin typeface="Arial" panose="020B0604020202020204" pitchFamily="34" charset="0"/>
              </a:rPr>
              <a:t>. x + </a:t>
            </a:r>
            <a:r>
              <a:rPr lang="en-US" altLang="cs-CZ" sz="2200" b="1" dirty="0" err="1">
                <a:latin typeface="Arial" panose="020B0604020202020204" pitchFamily="34" charset="0"/>
              </a:rPr>
              <a:t>Py</a:t>
            </a:r>
            <a:r>
              <a:rPr lang="en-US" altLang="cs-CZ" sz="2200" b="1" dirty="0">
                <a:latin typeface="Arial" panose="020B0604020202020204" pitchFamily="34" charset="0"/>
              </a:rPr>
              <a:t>. y = I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35" y="3297559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3548795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6" y="72624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CONSUMER THEORY</a:t>
            </a:r>
            <a:endParaRPr lang="en-GB" altLang="cs-CZ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457200" y="1557244"/>
            <a:ext cx="3236976" cy="4568919"/>
          </a:xfrm>
        </p:spPr>
        <p:txBody>
          <a:bodyPr/>
          <a:lstStyle/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 set of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consumption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baskets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obtains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en-US" altLang="cs-CZ" sz="2200" dirty="0" smtClean="0">
                <a:latin typeface="Arial" panose="020B0604020202020204" pitchFamily="34" charset="0"/>
              </a:rPr>
              <a:t>the budget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constraint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MARKET  </a:t>
            </a:r>
            <a:r>
              <a:rPr lang="cs-CZ" altLang="cs-CZ" sz="2200" dirty="0">
                <a:latin typeface="Arial" panose="020B0604020202020204" pitchFamily="34" charset="0"/>
              </a:rPr>
              <a:t>O</a:t>
            </a:r>
            <a:r>
              <a:rPr lang="cs-CZ" altLang="cs-CZ" sz="2200" dirty="0" smtClean="0">
                <a:latin typeface="Arial" panose="020B0604020202020204" pitchFamily="34" charset="0"/>
              </a:rPr>
              <a:t>PPORTUNITY SET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Border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market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opportunit</a:t>
            </a:r>
            <a:r>
              <a:rPr lang="cs-CZ" altLang="cs-CZ" sz="2200" dirty="0" smtClean="0">
                <a:latin typeface="Arial" panose="020B0604020202020204" pitchFamily="34" charset="0"/>
              </a:rPr>
              <a:t>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set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form</a:t>
            </a: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BUDGET LINE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(BL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dirty="0">
                <a:latin typeface="Arial" panose="020B0604020202020204" pitchFamily="34" charset="0"/>
              </a:rPr>
              <a:t> 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119" t="8021" r="27906" b="11470"/>
          <a:stretch/>
        </p:blipFill>
        <p:spPr>
          <a:xfrm>
            <a:off x="3554234" y="1792223"/>
            <a:ext cx="5589766" cy="4059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-1" y="174592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THEORY OF RATIONAL CHOISE</a:t>
            </a: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457200" y="995448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sz="2400" b="1" dirty="0"/>
              <a:t>CHANGES IN THE BUDGET LINE</a:t>
            </a:r>
            <a:endParaRPr lang="en-GB" sz="2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087"/>
          <a:stretch/>
        </p:blipFill>
        <p:spPr>
          <a:xfrm>
            <a:off x="379193" y="1597392"/>
            <a:ext cx="8385612" cy="459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7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CONSUMER THEORY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budget </a:t>
            </a:r>
            <a:r>
              <a:rPr lang="cs-CZ" altLang="cs-CZ" sz="2200" dirty="0" smtClean="0">
                <a:latin typeface="Arial" panose="020B0604020202020204" pitchFamily="34" charset="0"/>
              </a:rPr>
              <a:t>line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negatively sloped line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slope expresses the willingness of consumers to substitute one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commodity</a:t>
            </a:r>
            <a:r>
              <a:rPr lang="cs-CZ" altLang="cs-CZ" sz="2200" dirty="0" smtClean="0">
                <a:latin typeface="Arial" panose="020B0604020202020204" pitchFamily="34" charset="0"/>
              </a:rPr>
              <a:t> by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another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lope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determined </a:t>
            </a:r>
            <a:r>
              <a:rPr lang="en-US" altLang="cs-CZ" sz="2200" dirty="0">
                <a:latin typeface="Arial" panose="020B0604020202020204" pitchFamily="34" charset="0"/>
              </a:rPr>
              <a:t>by dividing the price of the good x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y (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Px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/ </a:t>
            </a:r>
            <a:r>
              <a:rPr lang="en-US" altLang="cs-CZ" sz="2200" dirty="0" err="1">
                <a:latin typeface="Arial" panose="020B0604020202020204" pitchFamily="34" charset="0"/>
              </a:rPr>
              <a:t>Py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s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lope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known </a:t>
            </a:r>
            <a:r>
              <a:rPr lang="cs-CZ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 smtClean="0">
                <a:latin typeface="Arial" panose="020B0604020202020204" pitchFamily="34" charset="0"/>
              </a:rPr>
              <a:t>economic </a:t>
            </a:r>
            <a:r>
              <a:rPr lang="en-US" altLang="cs-CZ" sz="2200" dirty="0">
                <a:latin typeface="Arial" panose="020B0604020202020204" pitchFamily="34" charset="0"/>
              </a:rPr>
              <a:t>theory </a:t>
            </a:r>
            <a:r>
              <a:rPr lang="en-US" altLang="cs-CZ" sz="2200" dirty="0" smtClean="0">
                <a:latin typeface="Arial" panose="020B0604020202020204" pitchFamily="34" charset="0"/>
              </a:rPr>
              <a:t>as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MARGINAL RATE OF SUBSTITUTION IN THE EXCHANGE 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MRSe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= 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Px</a:t>
            </a:r>
            <a:r>
              <a:rPr lang="cs-CZ" altLang="cs-CZ" sz="2200" b="1" dirty="0" smtClean="0">
                <a:latin typeface="Arial" panose="020B0604020202020204" pitchFamily="34" charset="0"/>
              </a:rPr>
              <a:t>/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Py</a:t>
            </a:r>
            <a:r>
              <a:rPr lang="cs-CZ" altLang="cs-CZ" sz="2200" b="1" dirty="0" smtClean="0">
                <a:latin typeface="Arial" panose="020B0604020202020204" pitchFamily="34" charset="0"/>
              </a:rPr>
              <a:t>                          </a:t>
            </a:r>
            <a:endParaRPr lang="en-US" altLang="cs-CZ" sz="2200" b="1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027" y="5679455"/>
            <a:ext cx="724222" cy="2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8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THEORY OF RATIONAL CHOISE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CONSUMER PREFERENCES 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Consumer preferences - findings that one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is better (more useful) than the </a:t>
            </a:r>
            <a:r>
              <a:rPr lang="en-US" altLang="cs-CZ" sz="2200" dirty="0" smtClean="0">
                <a:latin typeface="Arial" panose="020B0604020202020204" pitchFamily="34" charset="0"/>
              </a:rPr>
              <a:t>other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How to describe the consumer's preferences?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UTILITY ...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we prefer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before y</a:t>
            </a:r>
            <a:r>
              <a:rPr lang="en-US" altLang="cs-CZ" sz="2200" dirty="0">
                <a:latin typeface="Arial" panose="020B0604020202020204" pitchFamily="34" charset="0"/>
              </a:rPr>
              <a:t>, if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consumption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x bring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better </a:t>
            </a:r>
            <a:r>
              <a:rPr lang="cs-CZ" altLang="cs-CZ" sz="2200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than the consumption of goods </a:t>
            </a:r>
            <a:r>
              <a:rPr lang="en-US" altLang="cs-CZ" sz="2200" dirty="0" smtClean="0">
                <a:latin typeface="Arial" panose="020B0604020202020204" pitchFamily="34" charset="0"/>
              </a:rPr>
              <a:t>y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But how we can measure the </a:t>
            </a:r>
            <a:r>
              <a:rPr lang="cs-CZ" altLang="cs-CZ" sz="2200" b="1" dirty="0" smtClean="0">
                <a:latin typeface="Arial" panose="020B0604020202020204" pitchFamily="34" charset="0"/>
              </a:rPr>
              <a:t>utility</a:t>
            </a:r>
            <a:r>
              <a:rPr lang="en-US" altLang="cs-CZ" sz="2200" b="1" dirty="0" smtClean="0">
                <a:latin typeface="Arial" panose="020B0604020202020204" pitchFamily="34" charset="0"/>
              </a:rPr>
              <a:t>?</a:t>
            </a: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   two approaches - cardinal and ordinal version</a:t>
            </a:r>
            <a:endParaRPr lang="en-GB" altLang="cs-CZ" sz="2200" b="1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570" y="3639115"/>
            <a:ext cx="724222" cy="28469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570" y="5322604"/>
            <a:ext cx="72548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4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298</TotalTime>
  <Words>1223</Words>
  <Application>Microsoft Office PowerPoint</Application>
  <PresentationFormat>Předvádění na obrazovce (4:3)</PresentationFormat>
  <Paragraphs>208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majerova</cp:lastModifiedBy>
  <cp:revision>58</cp:revision>
  <dcterms:created xsi:type="dcterms:W3CDTF">2016-03-17T12:08:01Z</dcterms:created>
  <dcterms:modified xsi:type="dcterms:W3CDTF">2018-01-18T08:44:31Z</dcterms:modified>
</cp:coreProperties>
</file>