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79" r:id="rId5"/>
    <p:sldId id="258" r:id="rId6"/>
    <p:sldId id="303" r:id="rId7"/>
    <p:sldId id="278" r:id="rId8"/>
    <p:sldId id="310" r:id="rId9"/>
    <p:sldId id="263" r:id="rId10"/>
    <p:sldId id="311" r:id="rId11"/>
    <p:sldId id="312" r:id="rId12"/>
    <p:sldId id="313" r:id="rId13"/>
    <p:sldId id="314" r:id="rId14"/>
    <p:sldId id="315" r:id="rId15"/>
    <p:sldId id="317" r:id="rId16"/>
    <p:sldId id="316" r:id="rId17"/>
    <p:sldId id="318" r:id="rId18"/>
    <p:sldId id="319" r:id="rId19"/>
    <p:sldId id="321" r:id="rId20"/>
    <p:sldId id="322" r:id="rId21"/>
    <p:sldId id="323" r:id="rId22"/>
    <p:sldId id="324" r:id="rId23"/>
    <p:sldId id="325" r:id="rId24"/>
    <p:sldId id="327" r:id="rId25"/>
    <p:sldId id="330" r:id="rId26"/>
    <p:sldId id="326" r:id="rId27"/>
    <p:sldId id="331" r:id="rId28"/>
    <p:sldId id="329" r:id="rId29"/>
    <p:sldId id="328" r:id="rId30"/>
    <p:sldId id="332" r:id="rId31"/>
    <p:sldId id="333" r:id="rId32"/>
    <p:sldId id="334" r:id="rId33"/>
    <p:sldId id="277" r:id="rId3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11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BEHAVIOUR OF FIRM IN IMPERFECT COMPETITION 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IX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Dr. </a:t>
            </a:r>
            <a:r>
              <a:rPr lang="cs-CZ" altLang="cs-CZ" sz="1800" smtClean="0">
                <a:latin typeface="Arial" panose="020B0604020202020204" pitchFamily="34" charset="0"/>
              </a:rPr>
              <a:t>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MICROECONOMICS</a:t>
            </a:r>
            <a:r>
              <a:rPr lang="en-GB" altLang="cs-CZ" sz="1800" dirty="0" smtClean="0">
                <a:latin typeface="Arial" panose="020B0604020202020204" pitchFamily="34" charset="0"/>
              </a:rPr>
              <a:t>/</a:t>
            </a:r>
            <a:r>
              <a:rPr lang="cs-CZ" altLang="cs-CZ" sz="1800" dirty="0" smtClean="0">
                <a:latin typeface="Arial" panose="020B0604020202020204" pitchFamily="34" charset="0"/>
              </a:rPr>
              <a:t>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MARGINAL AND AVERAGE REVENUE IN</a:t>
            </a:r>
            <a:r>
              <a:rPr lang="en-US" altLang="cs-CZ" sz="2400" b="1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IMPERFECT COMPETITION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Definition of unit revenues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MARGINAL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MR </a:t>
            </a:r>
            <a:r>
              <a:rPr lang="en-US" altLang="cs-CZ" sz="2200" dirty="0">
                <a:latin typeface="Arial" panose="020B0604020202020204" pitchFamily="34" charset="0"/>
              </a:rPr>
              <a:t>= </a:t>
            </a:r>
            <a:r>
              <a:rPr lang="cs-CZ" alt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200" dirty="0">
                <a:latin typeface="Arial" panose="020B0604020202020204" pitchFamily="34" charset="0"/>
              </a:rPr>
              <a:t>TR /</a:t>
            </a:r>
            <a:r>
              <a:rPr lang="en-US" altLang="cs-CZ" sz="2200" dirty="0" smtClean="0">
                <a:latin typeface="Arial" panose="020B0604020202020204" pitchFamily="34" charset="0"/>
              </a:rPr>
              <a:t>△Q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AVERAGE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AR </a:t>
            </a:r>
            <a:r>
              <a:rPr lang="en-US" altLang="cs-CZ" sz="2200" dirty="0">
                <a:latin typeface="Arial" panose="020B0604020202020204" pitchFamily="34" charset="0"/>
              </a:rPr>
              <a:t>= TR / Q = P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Two fundamental differences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against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perfect </a:t>
            </a:r>
            <a:r>
              <a:rPr lang="en-US" altLang="cs-CZ" sz="2200" dirty="0">
                <a:latin typeface="Arial" panose="020B0604020202020204" pitchFamily="34" charset="0"/>
              </a:rPr>
              <a:t>competition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AR and MR curves have a negative slope, which is the result of a negative slope individual demand curves.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curve MR is not identical with the curve of the AR, but decreases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faster</a:t>
            </a:r>
            <a:r>
              <a:rPr lang="en-US" altLang="cs-CZ" sz="2000" dirty="0" smtClean="0">
                <a:latin typeface="Arial" panose="020B0604020202020204" pitchFamily="34" charset="0"/>
              </a:rPr>
              <a:t>.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MARGINAL REVENUE IN</a:t>
            </a:r>
            <a:r>
              <a:rPr lang="en-US" altLang="cs-CZ" sz="2400" b="1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IMPERFECT COMPETITION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Because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 </a:t>
            </a:r>
            <a:r>
              <a:rPr lang="en-US" altLang="cs-CZ" sz="2200" dirty="0">
                <a:latin typeface="Arial" panose="020B0604020202020204" pitchFamily="34" charset="0"/>
              </a:rPr>
              <a:t>curve</a:t>
            </a:r>
            <a:r>
              <a:rPr lang="en-US" altLang="cs-CZ" sz="2200" dirty="0" smtClean="0">
                <a:latin typeface="Arial" panose="020B0604020202020204" pitchFamily="34" charset="0"/>
              </a:rPr>
              <a:t> decreases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the case of imperfect competition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marginal revenue (MR) decreases with the increase of production </a:t>
            </a:r>
            <a:r>
              <a:rPr lang="cs-CZ" altLang="cs-CZ" sz="2200" dirty="0" smtClean="0">
                <a:latin typeface="Arial" panose="020B0604020202020204" pitchFamily="34" charset="0"/>
              </a:rPr>
              <a:t>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</a:t>
            </a:r>
            <a:r>
              <a:rPr lang="en-US" altLang="cs-CZ" sz="2200" dirty="0">
                <a:latin typeface="Arial" panose="020B0604020202020204" pitchFamily="34" charset="0"/>
              </a:rPr>
              <a:t>must be lower than the price at which the last unit is sold (MR </a:t>
            </a:r>
            <a:r>
              <a:rPr lang="en-US" altLang="cs-CZ" sz="2200" dirty="0" smtClean="0">
                <a:latin typeface="Arial" panose="020B0604020202020204" pitchFamily="34" charset="0"/>
              </a:rPr>
              <a:t>&lt;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</a:t>
            </a:r>
            <a:r>
              <a:rPr lang="en-US" altLang="cs-CZ" sz="2200" dirty="0">
                <a:latin typeface="Arial" panose="020B0604020202020204" pitchFamily="34" charset="0"/>
              </a:rPr>
              <a:t>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MR is, like TR, influenced by the elasticity of demand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 smtClean="0">
                <a:latin typeface="Arial" panose="020B0604020202020204" pitchFamily="34" charset="0"/>
              </a:rPr>
              <a:t>MR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en-US" altLang="cs-CZ" sz="2000" b="1" dirty="0" smtClean="0">
                <a:latin typeface="Arial" panose="020B0604020202020204" pitchFamily="34" charset="0"/>
              </a:rPr>
              <a:t>&gt; </a:t>
            </a:r>
            <a:r>
              <a:rPr lang="en-US" altLang="cs-CZ" sz="2000" b="1" dirty="0">
                <a:latin typeface="Arial" panose="020B0604020202020204" pitchFamily="34" charset="0"/>
              </a:rPr>
              <a:t>0 - if demand is elastic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= 0 - if demand is unitary elastic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</a:t>
            </a:r>
            <a:r>
              <a:rPr lang="en-US" altLang="cs-CZ" sz="2000" b="1" dirty="0" smtClean="0">
                <a:latin typeface="Arial" panose="020B0604020202020204" pitchFamily="34" charset="0"/>
              </a:rPr>
              <a:t>&lt;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en-US" altLang="cs-CZ" sz="2000" b="1" dirty="0" smtClean="0">
                <a:latin typeface="Arial" panose="020B0604020202020204" pitchFamily="34" charset="0"/>
              </a:rPr>
              <a:t>0 </a:t>
            </a:r>
            <a:r>
              <a:rPr lang="en-US" altLang="cs-CZ" sz="2000" b="1" dirty="0">
                <a:latin typeface="Arial" panose="020B0604020202020204" pitchFamily="34" charset="0"/>
              </a:rPr>
              <a:t>- if demand is inelastic</a:t>
            </a:r>
            <a:endParaRPr lang="en-GB" altLang="cs-CZ" sz="20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is the opposite of perfect competition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basic assumptions for the existence of a monopoly: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Existence of a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producer </a:t>
            </a:r>
            <a:r>
              <a:rPr lang="en-US" altLang="cs-CZ" sz="2000" dirty="0" smtClean="0">
                <a:latin typeface="Arial" panose="020B0604020202020204" pitchFamily="34" charset="0"/>
              </a:rPr>
              <a:t>(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000" dirty="0" smtClean="0">
                <a:latin typeface="Arial" panose="020B0604020202020204" pitchFamily="34" charset="0"/>
              </a:rPr>
              <a:t>) </a:t>
            </a:r>
            <a:r>
              <a:rPr lang="en-US" altLang="cs-CZ" sz="2000" dirty="0">
                <a:latin typeface="Arial" panose="020B0604020202020204" pitchFamily="34" charset="0"/>
              </a:rPr>
              <a:t>on the market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P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roduct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differentiation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Barriers to entry by other firms in the industry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 of the monopoly is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producer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>
                <a:latin typeface="Arial" panose="020B0604020202020204" pitchFamily="34" charset="0"/>
              </a:rPr>
              <a:t>the goods, the production is the production the whole industry.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Individual demand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=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market demand</a:t>
            </a:r>
            <a:endParaRPr lang="en-GB" altLang="cs-CZ" sz="20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EQUILIBRIUM OF 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Unlike the perfect competition individual demand curves </a:t>
            </a:r>
            <a:r>
              <a:rPr lang="en-US" altLang="cs-CZ" sz="2200" dirty="0" smtClean="0">
                <a:latin typeface="Arial" panose="020B0604020202020204" pitchFamily="34" charset="0"/>
              </a:rPr>
              <a:t>decreases.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Marginal revenue curve decreases faster than the demand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MR = MC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P </a:t>
            </a:r>
            <a:r>
              <a:rPr lang="cs-CZ" altLang="cs-CZ" sz="2200" dirty="0" smtClean="0">
                <a:latin typeface="Arial" panose="020B0604020202020204" pitchFamily="34" charset="0"/>
                <a:ea typeface="Cambria Math" panose="02040503050406030204" pitchFamily="18" charset="0"/>
              </a:rPr>
              <a:t>&gt; MC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significant difference from the perfect competition is the fact that the monopoly itself sets the price of its production. Because it is the only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producer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on the market, </a:t>
            </a:r>
            <a:r>
              <a:rPr lang="cs-CZ" altLang="cs-CZ" sz="2200" dirty="0" smtClean="0">
                <a:latin typeface="Arial" panose="020B0604020202020204" pitchFamily="34" charset="0"/>
              </a:rPr>
              <a:t>sels </a:t>
            </a:r>
            <a:r>
              <a:rPr lang="en-US" altLang="cs-CZ" sz="2200" dirty="0" smtClean="0">
                <a:latin typeface="Arial" panose="020B0604020202020204" pitchFamily="34" charset="0"/>
              </a:rPr>
              <a:t>at </a:t>
            </a:r>
            <a:r>
              <a:rPr lang="en-US" altLang="cs-CZ" sz="2200" dirty="0">
                <a:latin typeface="Arial" panose="020B0604020202020204" pitchFamily="34" charset="0"/>
              </a:rPr>
              <a:t>a price that maximizes its profits.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However</a:t>
            </a:r>
            <a:r>
              <a:rPr lang="en-US" altLang="cs-CZ" sz="2200" b="1" dirty="0">
                <a:latin typeface="Arial" panose="020B0604020202020204" pitchFamily="34" charset="0"/>
              </a:rPr>
              <a:t>, the buyer must be willing to accept this price.</a:t>
            </a:r>
            <a:endParaRPr lang="en-GB" altLang="cs-CZ" sz="20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2873995" cy="464515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quantum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from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perfect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070261" y="25811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876" y="5221200"/>
            <a:ext cx="1012024" cy="548688"/>
          </a:xfrm>
          <a:prstGeom prst="rect">
            <a:avLst/>
          </a:prstGeom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3792" y="1740408"/>
            <a:ext cx="47434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SUPPLY CURVE OF 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monopoly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 </a:t>
            </a:r>
            <a:r>
              <a:rPr lang="en-US" altLang="cs-CZ" sz="2200" dirty="0">
                <a:latin typeface="Arial" panose="020B0604020202020204" pitchFamily="34" charset="0"/>
              </a:rPr>
              <a:t>curve does not exist, because there is not one relationship between price and quantity.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in perfect competition may offer different quantities at different prices.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a monopoly, the company may offer different quantities for the same price or the same quantities at different prices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     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we </a:t>
            </a:r>
            <a:r>
              <a:rPr lang="en-US" altLang="cs-CZ" sz="2200" b="1" dirty="0">
                <a:latin typeface="Arial" panose="020B0604020202020204" pitchFamily="34" charset="0"/>
              </a:rPr>
              <a:t>can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NOT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clearly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determine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the supply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curve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monopoly</a:t>
            </a:r>
            <a:endParaRPr lang="en-GB" altLang="cs-CZ" sz="2000" b="1" dirty="0" smtClean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05" y="4752787"/>
            <a:ext cx="66452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MONOPOLY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707762"/>
                <a:ext cx="8477250" cy="5035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In terms of monopoly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supply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curve does not exist, because there is not one relationship between price and quantity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.</a:t>
                </a: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Monopoly power is the ability to set the price higher than the marginal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cost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.</a:t>
                </a:r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degree of monopoly power can be expressed by Lerner index (L).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𝑀𝐶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To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express </a:t>
                </a:r>
                <a:r>
                  <a:rPr lang="cs-CZ" altLang="cs-CZ" sz="2200" dirty="0" err="1" smtClean="0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monopoly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power is used:</a:t>
                </a:r>
              </a:p>
              <a:p>
                <a:pPr marL="1028700" lvl="1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The degree of concentration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-% share of the strongest </a:t>
                </a:r>
                <a:r>
                  <a:rPr lang="cs-CZ" altLang="cs-CZ" sz="2000" dirty="0" err="1" smtClean="0">
                    <a:latin typeface="Arial" panose="020B0604020202020204" pitchFamily="34" charset="0"/>
                  </a:rPr>
                  <a:t>fir</a:t>
                </a:r>
                <a:r>
                  <a:rPr lang="cs-CZ" altLang="cs-CZ" sz="2000" dirty="0" err="1">
                    <a:latin typeface="Arial" panose="020B0604020202020204" pitchFamily="34" charset="0"/>
                  </a:rPr>
                  <a:t>m</a:t>
                </a:r>
                <a:r>
                  <a:rPr lang="en-US" altLang="cs-CZ" sz="2000" dirty="0" smtClean="0">
                    <a:latin typeface="Arial" panose="020B0604020202020204" pitchFamily="34" charset="0"/>
                  </a:rPr>
                  <a:t>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in the industry on the production of industry</a:t>
                </a:r>
              </a:p>
              <a:p>
                <a:pPr marL="1028700" lvl="1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Profit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questionable </a:t>
                </a:r>
                <a:r>
                  <a:rPr lang="en-US" altLang="cs-CZ" sz="2000" dirty="0" smtClean="0">
                    <a:latin typeface="Arial" panose="020B0604020202020204" pitchFamily="34" charset="0"/>
                  </a:rPr>
                  <a:t>criterion</a:t>
                </a:r>
                <a:endParaRPr lang="en-US" altLang="cs-CZ" sz="2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707762"/>
                <a:ext cx="8477250" cy="5035033"/>
              </a:xfrm>
              <a:prstGeom prst="rect">
                <a:avLst/>
              </a:prstGeom>
              <a:blipFill>
                <a:blip r:embed="rId2"/>
                <a:stretch>
                  <a:fillRect l="-791" t="-7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225" y="4333046"/>
            <a:ext cx="1044728" cy="6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559364" y="106613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INEFFICIENCY OF THE MONOPOLY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power, which leads to the determination of the price above the marginal cost, is in terms of society </a:t>
            </a:r>
            <a:r>
              <a:rPr lang="en-US" altLang="cs-CZ" sz="2200" b="1" dirty="0">
                <a:latin typeface="Arial" panose="020B0604020202020204" pitchFamily="34" charset="0"/>
              </a:rPr>
              <a:t>inefficient </a:t>
            </a:r>
            <a:r>
              <a:rPr lang="en-US" altLang="cs-CZ" sz="2200" dirty="0">
                <a:latin typeface="Arial" panose="020B0604020202020204" pitchFamily="34" charset="0"/>
              </a:rPr>
              <a:t>(inefficient production).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is not led </a:t>
            </a:r>
            <a:r>
              <a:rPr lang="cs-CZ" altLang="cs-CZ" sz="2200" dirty="0" smtClean="0">
                <a:latin typeface="Arial" panose="020B0604020202020204" pitchFamily="34" charset="0"/>
              </a:rPr>
              <a:t>by a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market mechanism </a:t>
            </a:r>
            <a:r>
              <a:rPr lang="en-US" altLang="cs-CZ" sz="2200" dirty="0" smtClean="0">
                <a:latin typeface="Arial" panose="020B0604020202020204" pitchFamily="34" charset="0"/>
              </a:rPr>
              <a:t>for </a:t>
            </a:r>
            <a:r>
              <a:rPr lang="en-US" altLang="cs-CZ" sz="2200" dirty="0">
                <a:latin typeface="Arial" panose="020B0604020202020204" pitchFamily="34" charset="0"/>
              </a:rPr>
              <a:t>optimum utilization of social resources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                  </a:t>
            </a:r>
            <a:r>
              <a:rPr lang="en-US" altLang="cs-CZ" sz="2000" b="1" dirty="0">
                <a:latin typeface="Arial" panose="020B0604020202020204" pitchFamily="34" charset="0"/>
              </a:rPr>
              <a:t>monopoly determines price - no market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33" y="4246918"/>
            <a:ext cx="664522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SURPULUS OF PRODUCER AND CONSUMER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2"/>
            <a:ext cx="2873995" cy="4205581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MONOPOLY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COMPARISON WITH PERFECT COMPETITION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377030" y="2096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57" y="4641822"/>
            <a:ext cx="1012024" cy="548688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95144" y="1627632"/>
            <a:ext cx="3590487" cy="505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REGULATION OF THE MONOPOLY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</a:t>
            </a:r>
            <a:r>
              <a:rPr lang="en-US" altLang="cs-CZ" sz="2200" dirty="0" smtClean="0">
                <a:latin typeface="Arial" panose="020B0604020202020204" pitchFamily="34" charset="0"/>
              </a:rPr>
              <a:t>monopoly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resources are not fully utilized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are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available to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those that are used, are used inefficiently.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most </a:t>
            </a:r>
            <a:r>
              <a:rPr lang="en-US" altLang="cs-CZ" sz="2200" dirty="0" smtClean="0">
                <a:latin typeface="Arial" panose="020B0604020202020204" pitchFamily="34" charset="0"/>
              </a:rPr>
              <a:t>important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rectifier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tools </a:t>
            </a:r>
            <a:r>
              <a:rPr lang="en-US" altLang="cs-CZ" sz="2200" dirty="0">
                <a:latin typeface="Arial" panose="020B0604020202020204" pitchFamily="34" charset="0"/>
              </a:rPr>
              <a:t>are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Antitrust laws - those prohibiting certain behavior in the marketplace and reduce the monopoly power of different ways.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ax </a:t>
            </a:r>
            <a:r>
              <a:rPr lang="en-US" altLang="cs-CZ" sz="2000" dirty="0">
                <a:latin typeface="Arial" panose="020B0604020202020204" pitchFamily="34" charset="0"/>
              </a:rPr>
              <a:t>policy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ability to convert a monopoly to state ownership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P</a:t>
            </a:r>
            <a:r>
              <a:rPr lang="en-US" altLang="cs-CZ" sz="2000" dirty="0" smtClean="0">
                <a:latin typeface="Arial" panose="020B0604020202020204" pitchFamily="34" charset="0"/>
              </a:rPr>
              <a:t>rice </a:t>
            </a:r>
            <a:r>
              <a:rPr lang="en-US" altLang="cs-CZ" sz="2000" dirty="0">
                <a:latin typeface="Arial" panose="020B0604020202020204" pitchFamily="34" charset="0"/>
              </a:rPr>
              <a:t>regulation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Imperfect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Revenues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Imperfect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Monopoly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Oligopoly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Monopolistic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PRICE REGULATION OF MONOPOLY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554480"/>
            <a:ext cx="2831990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regulation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alllows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monopoly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determine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so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high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covers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average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9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regulation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monopoly profit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not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created</a:t>
            </a:r>
            <a:r>
              <a:rPr lang="cs-CZ" altLang="cs-CZ" sz="2200" dirty="0" smtClean="0">
                <a:latin typeface="Arial" panose="020B0604020202020204" pitchFamily="34" charset="0"/>
              </a:rPr>
              <a:t> and monopoly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realizes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normal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profit</a:t>
            </a:r>
            <a:endParaRPr 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5595" y="2305685"/>
            <a:ext cx="5228303" cy="336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MONOPSONY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Monopsony is the opposite of monopoly and represents a market in which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only one buyer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onopsony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power is the ability of the buyer to influence the price in his </a:t>
            </a:r>
            <a:r>
              <a:rPr lang="en-US" altLang="cs-CZ" sz="2200" dirty="0" smtClean="0">
                <a:latin typeface="Arial" panose="020B0604020202020204" pitchFamily="34" charset="0"/>
              </a:rPr>
              <a:t>favor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allows </a:t>
            </a:r>
            <a:r>
              <a:rPr lang="en-US" altLang="cs-CZ" sz="2200" dirty="0">
                <a:latin typeface="Arial" panose="020B0604020202020204" pitchFamily="34" charset="0"/>
              </a:rPr>
              <a:t>you to purchase goods at a lower price than in conditions of perfect competition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state as the only buyer of military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9" y="4876786"/>
            <a:ext cx="664522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is a market structure that prevails in practice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 features of oligopoly: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existence of several companies in industry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Usually differentiated 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Barriers to entry that prevented attracting new firms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Behavior of firms in oligopoly is influenced by their mutual dependence (each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produces</a:t>
            </a:r>
            <a:r>
              <a:rPr lang="cs-CZ" altLang="cs-CZ" sz="2200" dirty="0" smtClean="0">
                <a:latin typeface="Arial" panose="020B0604020202020204" pitchFamily="34" charset="0"/>
              </a:rPr>
              <a:t> a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part of </a:t>
            </a:r>
            <a:r>
              <a:rPr lang="en-US" altLang="cs-CZ" sz="2200" dirty="0" smtClean="0">
                <a:latin typeface="Arial" panose="020B0604020202020204" pitchFamily="34" charset="0"/>
              </a:rPr>
              <a:t>industry</a:t>
            </a:r>
            <a:r>
              <a:rPr lang="en-US" altLang="cs-CZ" sz="2200" dirty="0">
                <a:latin typeface="Arial" panose="020B0604020202020204" pitchFamily="34" charset="0"/>
              </a:rPr>
              <a:t>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There are several models of oligopolies.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Collusive</a:t>
            </a:r>
            <a:r>
              <a:rPr lang="cs-CZ" altLang="cs-CZ" sz="2200" dirty="0" smtClean="0">
                <a:latin typeface="Arial" panose="020B0604020202020204" pitchFamily="34" charset="0"/>
              </a:rPr>
              <a:t> oligopoly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Cartel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Oligopoly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dominant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Non-c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ollusive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oligopoly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cs-CZ" altLang="cs-CZ" sz="800" b="1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b="1" dirty="0" err="1" smtClean="0">
                <a:latin typeface="Arial" panose="020B0604020202020204" pitchFamily="34" charset="0"/>
              </a:rPr>
              <a:t>Cournot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–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Chamberlin´s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–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Stackelberg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model </a:t>
            </a:r>
          </a:p>
          <a:p>
            <a:pPr marL="1428750" lvl="2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DUOPOLY –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two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sellers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428750" lvl="2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Game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theory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</a:p>
          <a:p>
            <a:pPr lvl="2" indent="0" eaLnBrk="1" hangingPunct="1">
              <a:spcBef>
                <a:spcPct val="0"/>
              </a:spcBef>
              <a:buNone/>
              <a:defRPr/>
            </a:pPr>
            <a:endParaRPr lang="cs-CZ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 err="1">
                <a:latin typeface="Arial" panose="020B0604020202020204" pitchFamily="34" charset="0"/>
              </a:rPr>
              <a:t>Sweezy’s</a:t>
            </a:r>
            <a:r>
              <a:rPr lang="en-US" altLang="cs-CZ" sz="2000" b="1" dirty="0">
                <a:latin typeface="Arial" panose="020B0604020202020204" pitchFamily="34" charset="0"/>
              </a:rPr>
              <a:t> Kinked Demand Curve Model</a:t>
            </a:r>
            <a:endParaRPr lang="cs-CZ" altLang="cs-CZ" sz="20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COLLUSIVE 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ollusive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oligopoly </a:t>
            </a:r>
            <a:r>
              <a:rPr lang="en-US" altLang="cs-CZ" sz="2200" dirty="0" smtClean="0">
                <a:latin typeface="Arial" panose="020B0604020202020204" pitchFamily="34" charset="0"/>
              </a:rPr>
              <a:t>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arises </a:t>
            </a:r>
            <a:r>
              <a:rPr lang="en-US" altLang="cs-CZ" sz="2200" dirty="0">
                <a:latin typeface="Arial" panose="020B0604020202020204" pitchFamily="34" charset="0"/>
              </a:rPr>
              <a:t>in a situation where several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firms</a:t>
            </a:r>
            <a:r>
              <a:rPr lang="en-US" altLang="cs-CZ" sz="2200" dirty="0" smtClean="0">
                <a:latin typeface="Arial" panose="020B0604020202020204" pitchFamily="34" charset="0"/>
              </a:rPr>
              <a:t> sell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same or similar products find that their prices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similar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and that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mutual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price war would </a:t>
            </a:r>
            <a:r>
              <a:rPr lang="en-US" altLang="cs-CZ" sz="2200" dirty="0" smtClean="0">
                <a:latin typeface="Arial" panose="020B0604020202020204" pitchFamily="34" charset="0"/>
              </a:rPr>
              <a:t>weaken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them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More advantageous for them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to </a:t>
            </a:r>
            <a:r>
              <a:rPr lang="en-US" altLang="cs-CZ" sz="2000" dirty="0">
                <a:latin typeface="Arial" panose="020B0604020202020204" pitchFamily="34" charset="0"/>
              </a:rPr>
              <a:t>increase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their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profits by increasing prices on the market or </a:t>
            </a:r>
            <a:r>
              <a:rPr lang="cs-CZ" altLang="cs-CZ" sz="2000" dirty="0" smtClean="0">
                <a:latin typeface="Arial" panose="020B0604020202020204" pitchFamily="34" charset="0"/>
              </a:rPr>
              <a:t>by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division</a:t>
            </a:r>
            <a:r>
              <a:rPr lang="en-US" altLang="cs-CZ" sz="2000" dirty="0" smtClean="0">
                <a:latin typeface="Arial" panose="020B0604020202020204" pitchFamily="34" charset="0"/>
              </a:rPr>
              <a:t>.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Company enters into a secret agreement and set monopoly prices for individual companies or production quotas - each company oligopoly then behaves like a monopoly.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Cartel - </a:t>
            </a:r>
            <a:r>
              <a:rPr lang="cs-CZ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greement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about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advantageous </a:t>
            </a:r>
            <a:r>
              <a:rPr lang="en-US" altLang="cs-CZ" sz="2200" dirty="0">
                <a:latin typeface="Arial" panose="020B0604020202020204" pitchFamily="34" charset="0"/>
              </a:rPr>
              <a:t>cooperation (OPEC, the gas station ...).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COLLUSIVE OLIGOPOLY 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305685"/>
            <a:ext cx="2831990" cy="2174876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profit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like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porfit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monopoly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abnormal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profit</a:t>
            </a:r>
            <a:endParaRPr 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781" y="2067203"/>
            <a:ext cx="4809111" cy="42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OLIGOPOLY WITH DOMINANT FIRM 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554480"/>
            <a:ext cx="2831990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dominant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better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leave</a:t>
            </a:r>
            <a:r>
              <a:rPr lang="cs-CZ" altLang="cs-CZ" sz="2200" dirty="0" smtClean="0">
                <a:latin typeface="Arial" panose="020B0604020202020204" pitchFamily="34" charset="0"/>
              </a:rPr>
              <a:t> a part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weaker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competitor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b="1" dirty="0" err="1" smtClean="0">
                <a:latin typeface="Arial" panose="020B0604020202020204" pitchFamily="34" charset="0"/>
              </a:rPr>
              <a:t>Smaller</a:t>
            </a:r>
            <a:r>
              <a:rPr lang="cs-CZ" sz="2200" b="1" dirty="0" smtClean="0">
                <a:latin typeface="Arial" panose="020B0604020202020204" pitchFamily="34" charset="0"/>
              </a:rPr>
              <a:t> </a:t>
            </a:r>
            <a:r>
              <a:rPr lang="cs-CZ" sz="2200" b="1" dirty="0" err="1" smtClean="0">
                <a:latin typeface="Arial" panose="020B0604020202020204" pitchFamily="34" charset="0"/>
              </a:rPr>
              <a:t>firm</a:t>
            </a:r>
            <a:r>
              <a:rPr lang="cs-CZ" sz="2200" b="1" dirty="0" smtClean="0">
                <a:latin typeface="Arial" panose="020B0604020202020204" pitchFamily="34" charset="0"/>
              </a:rPr>
              <a:t> </a:t>
            </a:r>
            <a:r>
              <a:rPr lang="cs-CZ" sz="2200" b="1" dirty="0" err="1" smtClean="0">
                <a:latin typeface="Arial" panose="020B0604020202020204" pitchFamily="34" charset="0"/>
              </a:rPr>
              <a:t>respect</a:t>
            </a:r>
            <a:r>
              <a:rPr lang="cs-CZ" sz="2200" b="1" dirty="0" smtClean="0">
                <a:latin typeface="Arial" panose="020B0604020202020204" pitchFamily="34" charset="0"/>
              </a:rPr>
              <a:t> </a:t>
            </a:r>
            <a:r>
              <a:rPr lang="cs-CZ" sz="2200" b="1" dirty="0" err="1" smtClean="0">
                <a:latin typeface="Arial" panose="020B0604020202020204" pitchFamily="34" charset="0"/>
              </a:rPr>
              <a:t>the</a:t>
            </a:r>
            <a:r>
              <a:rPr lang="cs-CZ" sz="2200" b="1" dirty="0" smtClean="0">
                <a:latin typeface="Arial" panose="020B0604020202020204" pitchFamily="34" charset="0"/>
              </a:rPr>
              <a:t> </a:t>
            </a:r>
            <a:r>
              <a:rPr lang="cs-CZ" sz="2200" b="1" dirty="0" err="1" smtClean="0">
                <a:latin typeface="Arial" panose="020B0604020202020204" pitchFamily="34" charset="0"/>
              </a:rPr>
              <a:t>prices</a:t>
            </a:r>
            <a:r>
              <a:rPr lang="cs-CZ" sz="2200" b="1" dirty="0" smtClean="0">
                <a:latin typeface="Arial" panose="020B0604020202020204" pitchFamily="34" charset="0"/>
              </a:rPr>
              <a:t> </a:t>
            </a:r>
            <a:r>
              <a:rPr lang="cs-CZ" sz="2200" b="1" dirty="0" err="1" smtClean="0">
                <a:latin typeface="Arial" panose="020B0604020202020204" pitchFamily="34" charset="0"/>
              </a:rPr>
              <a:t>of</a:t>
            </a:r>
            <a:r>
              <a:rPr lang="cs-CZ" sz="2200" b="1" dirty="0" smtClean="0">
                <a:latin typeface="Arial" panose="020B0604020202020204" pitchFamily="34" charset="0"/>
              </a:rPr>
              <a:t> dominant </a:t>
            </a:r>
            <a:r>
              <a:rPr lang="cs-CZ" sz="2200" b="1" dirty="0" err="1" smtClean="0">
                <a:latin typeface="Arial" panose="020B0604020202020204" pitchFamily="34" charset="0"/>
              </a:rPr>
              <a:t>firm</a:t>
            </a:r>
            <a:r>
              <a:rPr lang="cs-CZ" sz="2200" b="1" dirty="0" smtClean="0">
                <a:latin typeface="Arial" panose="020B0604020202020204" pitchFamily="34" charset="0"/>
              </a:rPr>
              <a:t> in </a:t>
            </a:r>
            <a:r>
              <a:rPr lang="cs-CZ" sz="2200" b="1" dirty="0" err="1" smtClean="0">
                <a:latin typeface="Arial" panose="020B0604020202020204" pitchFamily="34" charset="0"/>
              </a:rPr>
              <a:t>industry</a:t>
            </a:r>
            <a:endParaRPr 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WHY?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343"/>
          <a:stretch/>
        </p:blipFill>
        <p:spPr>
          <a:xfrm>
            <a:off x="4244974" y="1865376"/>
            <a:ext cx="4816201" cy="396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DUOPOLY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19453" y="1513742"/>
            <a:ext cx="3763385" cy="501507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He </a:t>
            </a:r>
            <a:r>
              <a:rPr lang="cs-CZ" sz="2200" dirty="0" err="1" smtClean="0">
                <a:latin typeface="Arial" panose="020B0604020202020204" pitchFamily="34" charset="0"/>
              </a:rPr>
              <a:t>sellers</a:t>
            </a:r>
            <a:r>
              <a:rPr lang="cs-CZ" sz="2200" dirty="0" smtClean="0">
                <a:latin typeface="Arial" panose="020B0604020202020204" pitchFamily="34" charset="0"/>
              </a:rPr>
              <a:t> are independent and </a:t>
            </a:r>
            <a:r>
              <a:rPr 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sz="2200" dirty="0" smtClean="0">
                <a:latin typeface="Arial" panose="020B0604020202020204" pitchFamily="34" charset="0"/>
              </a:rPr>
              <a:t> to také </a:t>
            </a:r>
            <a:r>
              <a:rPr lang="cs-CZ" sz="2200" dirty="0" err="1" smtClean="0">
                <a:latin typeface="Arial" panose="020B0604020202020204" pitchFamily="34" charset="0"/>
              </a:rPr>
              <a:t>into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account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efffect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his </a:t>
            </a:r>
            <a:r>
              <a:rPr lang="cs-CZ" sz="2200" dirty="0" err="1" smtClean="0">
                <a:latin typeface="Arial" panose="020B0604020202020204" pitchFamily="34" charset="0"/>
              </a:rPr>
              <a:t>policy</a:t>
            </a:r>
            <a:r>
              <a:rPr lang="cs-CZ" sz="2200" dirty="0" smtClean="0">
                <a:latin typeface="Arial" panose="020B0604020202020204" pitchFamily="34" charset="0"/>
              </a:rPr>
              <a:t> on his rival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Cournot</a:t>
            </a:r>
            <a:r>
              <a:rPr lang="cs-CZ" sz="2200" dirty="0" smtClean="0">
                <a:latin typeface="Arial" panose="020B0604020202020204" pitchFamily="34" charset="0"/>
              </a:rPr>
              <a:t> – </a:t>
            </a:r>
            <a:r>
              <a:rPr lang="cs-CZ" sz="2200" dirty="0" err="1" smtClean="0">
                <a:latin typeface="Arial" panose="020B0604020202020204" pitchFamily="34" charset="0"/>
              </a:rPr>
              <a:t>firms</a:t>
            </a:r>
            <a:r>
              <a:rPr lang="cs-CZ" sz="2200" dirty="0" smtClean="0">
                <a:latin typeface="Arial" panose="020B0604020202020204" pitchFamily="34" charset="0"/>
              </a:rPr>
              <a:t> do not </a:t>
            </a:r>
            <a:r>
              <a:rPr lang="cs-CZ" sz="2200" dirty="0" err="1" smtClean="0">
                <a:latin typeface="Arial" panose="020B0604020202020204" pitchFamily="34" charset="0"/>
              </a:rPr>
              <a:t>recognize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independence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Chamberlin</a:t>
            </a:r>
            <a:r>
              <a:rPr lang="cs-CZ" sz="2200" dirty="0" smtClean="0">
                <a:latin typeface="Arial" panose="020B0604020202020204" pitchFamily="34" charset="0"/>
              </a:rPr>
              <a:t> – </a:t>
            </a:r>
            <a:r>
              <a:rPr lang="cs-CZ" sz="2200" dirty="0" err="1" smtClean="0">
                <a:latin typeface="Arial" panose="020B0604020202020204" pitchFamily="34" charset="0"/>
              </a:rPr>
              <a:t>firms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recognize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it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Stackelberg</a:t>
            </a:r>
            <a:r>
              <a:rPr lang="cs-CZ" sz="2200" dirty="0" smtClean="0">
                <a:latin typeface="Arial" panose="020B0604020202020204" pitchFamily="34" charset="0"/>
              </a:rPr>
              <a:t> – </a:t>
            </a:r>
            <a:r>
              <a:rPr lang="cs-CZ" sz="2200" dirty="0" err="1" smtClean="0">
                <a:latin typeface="Arial" panose="020B0604020202020204" pitchFamily="34" charset="0"/>
              </a:rPr>
              <a:t>one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leader and </a:t>
            </a:r>
            <a:r>
              <a:rPr lang="cs-CZ" sz="2200" dirty="0" err="1" smtClean="0">
                <a:latin typeface="Arial" panose="020B0604020202020204" pitchFamily="34" charset="0"/>
              </a:rPr>
              <a:t>one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follower</a:t>
            </a:r>
            <a:r>
              <a:rPr lang="cs-CZ" sz="2200" dirty="0" smtClean="0">
                <a:latin typeface="Arial" panose="020B0604020202020204" pitchFamily="34" charset="0"/>
              </a:rPr>
              <a:t> (</a:t>
            </a:r>
            <a:r>
              <a:rPr lang="cs-CZ" sz="2200" dirty="0" err="1" smtClean="0">
                <a:latin typeface="Arial" panose="020B0604020202020204" pitchFamily="34" charset="0"/>
              </a:rPr>
              <a:t>extention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</a:rPr>
              <a:t>Cournot</a:t>
            </a:r>
            <a:r>
              <a:rPr lang="cs-CZ" sz="2200" dirty="0" smtClean="0">
                <a:latin typeface="Arial" panose="020B0604020202020204" pitchFamily="34" charset="0"/>
              </a:rPr>
              <a:t> model)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383" y="2728999"/>
            <a:ext cx="384081" cy="323116"/>
          </a:xfrm>
          <a:prstGeom prst="rect">
            <a:avLst/>
          </a:prstGeom>
        </p:spPr>
      </p:pic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748" t="10954" r="5316"/>
          <a:stretch/>
        </p:blipFill>
        <p:spPr>
          <a:xfrm>
            <a:off x="4085484" y="1811048"/>
            <a:ext cx="5054901" cy="437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KINKED DEMAND MODEL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42106" y="1554480"/>
            <a:ext cx="4101878" cy="5175504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</a:rPr>
              <a:t>Suppose</a:t>
            </a:r>
            <a:r>
              <a:rPr lang="en-US" sz="2200" dirty="0">
                <a:latin typeface="Arial" panose="020B0604020202020204" pitchFamily="34" charset="0"/>
              </a:rPr>
              <a:t>, the prevailing price of an oligopoly product in the market </a:t>
            </a:r>
            <a:r>
              <a:rPr lang="en-US" sz="2200" dirty="0" smtClean="0">
                <a:latin typeface="Arial" panose="020B0604020202020204" pitchFamily="34" charset="0"/>
              </a:rPr>
              <a:t>is</a:t>
            </a:r>
            <a:r>
              <a:rPr lang="cs-CZ" sz="2200" dirty="0" smtClean="0">
                <a:latin typeface="Arial" panose="020B0604020202020204" pitchFamily="34" charset="0"/>
              </a:rPr>
              <a:t>       . </a:t>
            </a:r>
            <a:r>
              <a:rPr lang="en-US" sz="2200" dirty="0" smtClean="0">
                <a:latin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</a:rPr>
              <a:t>one seller increases the price above </a:t>
            </a:r>
            <a:r>
              <a:rPr 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sz="2200" dirty="0" smtClean="0">
                <a:latin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</a:rPr>
              <a:t>rival sellers will keep the prices of their </a:t>
            </a:r>
            <a:r>
              <a:rPr lang="en-US" sz="2200" dirty="0" smtClean="0">
                <a:latin typeface="Arial" panose="020B0604020202020204" pitchFamily="34" charset="0"/>
              </a:rPr>
              <a:t>products.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</a:rPr>
              <a:t>As </a:t>
            </a:r>
            <a:r>
              <a:rPr lang="en-US" sz="2200" dirty="0">
                <a:latin typeface="Arial" panose="020B0604020202020204" pitchFamily="34" charset="0"/>
              </a:rPr>
              <a:t>a result of high price charged by the firm, buyers will shift to products of other sellers who have kept their prices at the old level. 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8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</a:rPr>
              <a:t>Consequently</a:t>
            </a:r>
            <a:r>
              <a:rPr lang="en-US" sz="2200" dirty="0">
                <a:latin typeface="Arial" panose="020B0604020202020204" pitchFamily="34" charset="0"/>
              </a:rPr>
              <a:t>, sales of the first seller will drop considerably.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1558" y="2067203"/>
            <a:ext cx="3819525" cy="3848100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174702" flipV="1">
            <a:off x="1947185" y="2409534"/>
            <a:ext cx="400091" cy="149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83" y="2728999"/>
            <a:ext cx="384081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Monopolistic competition is the closest to perfect competition.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Basic assumptions of monopolistic competition: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large number of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000" dirty="0" smtClean="0">
                <a:latin typeface="Arial" panose="020B0604020202020204" pitchFamily="34" charset="0"/>
              </a:rPr>
              <a:t>s </a:t>
            </a:r>
            <a:r>
              <a:rPr lang="en-US" altLang="cs-CZ" sz="2000" dirty="0">
                <a:latin typeface="Arial" panose="020B0604020202020204" pitchFamily="34" charset="0"/>
              </a:rPr>
              <a:t>in the industry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differentiated 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absence of entry </a:t>
            </a:r>
            <a:r>
              <a:rPr lang="en-US" altLang="cs-CZ" sz="2000" dirty="0" smtClean="0">
                <a:latin typeface="Arial" panose="020B0604020202020204" pitchFamily="34" charset="0"/>
              </a:rPr>
              <a:t>barriers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firms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into </a:t>
            </a:r>
            <a:r>
              <a:rPr lang="en-US" altLang="cs-CZ" sz="2000" dirty="0">
                <a:latin typeface="Arial" panose="020B0604020202020204" pitchFamily="34" charset="0"/>
              </a:rPr>
              <a:t>the industry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Each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produces enough differentiated product that sets its own price - behaves like a monopoly.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Imperfect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r>
              <a:rPr lang="cs-CZ" altLang="cs-CZ" sz="2200" dirty="0" smtClean="0">
                <a:latin typeface="Arial" panose="020B0604020202020204" pitchFamily="34" charset="0"/>
              </a:rPr>
              <a:t> has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three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forms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Monopoly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Oligopoly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cs-CZ" altLang="cs-CZ" sz="2000" b="1" dirty="0" err="1" smtClean="0">
                <a:latin typeface="Arial" panose="020B0604020202020204" pitchFamily="34" charset="0"/>
              </a:rPr>
              <a:t>Monopolistic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competition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will focus on the characteristics of imperfect competition, which are common for all three forms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main feature of imperfect competition -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produces a differentiated product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has </a:t>
            </a:r>
            <a:r>
              <a:rPr lang="en-US" altLang="cs-CZ" sz="2200" dirty="0">
                <a:latin typeface="Arial" panose="020B0604020202020204" pitchFamily="34" charset="0"/>
              </a:rPr>
              <a:t>a significant share of the market).</a:t>
            </a:r>
            <a:endParaRPr lang="en-US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73203"/>
            <a:ext cx="84772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has a monopoly over its production and demand curve for production </a:t>
            </a:r>
            <a:r>
              <a:rPr lang="en-US" altLang="cs-CZ" sz="2200" dirty="0" smtClean="0">
                <a:latin typeface="Arial" panose="020B0604020202020204" pitchFamily="34" charset="0"/>
              </a:rPr>
              <a:t>is </a:t>
            </a:r>
            <a:r>
              <a:rPr lang="en-US" altLang="cs-CZ" sz="2200" dirty="0">
                <a:latin typeface="Arial" panose="020B0604020202020204" pitchFamily="34" charset="0"/>
              </a:rPr>
              <a:t>highly elastic, because other companies offer substitutes.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short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run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can </a:t>
            </a:r>
            <a:r>
              <a:rPr lang="en-US" altLang="cs-CZ" sz="2200" dirty="0">
                <a:latin typeface="Arial" panose="020B0604020202020204" pitchFamily="34" charset="0"/>
              </a:rPr>
              <a:t>realize monopoly profits - the slope of the demand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long run</a:t>
            </a:r>
            <a:r>
              <a:rPr lang="en-US" altLang="cs-CZ" sz="2200" dirty="0">
                <a:latin typeface="Arial" panose="020B0604020202020204" pitchFamily="34" charset="0"/>
              </a:rPr>
              <a:t>, however, this monopoly profit is compressed to zero due to movement between industries. Monopoly profits attract competition and demand for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's </a:t>
            </a:r>
            <a:r>
              <a:rPr lang="en-US" altLang="cs-CZ" sz="2200" dirty="0">
                <a:latin typeface="Arial" panose="020B0604020202020204" pitchFamily="34" charset="0"/>
              </a:rPr>
              <a:t>production drops. New companies are coming into the industry until the monopoly profit is zero.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523755" y="108648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MONOPOLISTIC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41" y="2283242"/>
            <a:ext cx="8811118" cy="330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REVENUES, COSTS AND PROFIT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can affect the market price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rate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price influencing depends </a:t>
            </a:r>
            <a:r>
              <a:rPr lang="en-US" altLang="cs-CZ" sz="2200" dirty="0">
                <a:latin typeface="Arial" panose="020B0604020202020204" pitchFamily="34" charset="0"/>
              </a:rPr>
              <a:t>on the specific form of competition).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Because of the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form</a:t>
            </a:r>
            <a:r>
              <a:rPr lang="en-US" altLang="cs-CZ" sz="2000" dirty="0" smtClean="0">
                <a:latin typeface="Arial" panose="020B0604020202020204" pitchFamily="34" charset="0"/>
              </a:rPr>
              <a:t>'s product differs from those of other companies, the company can set its price.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Imperfect competition - a market in which </a:t>
            </a:r>
            <a:r>
              <a:rPr lang="en-US" altLang="cs-CZ" sz="2200" dirty="0" smtClean="0">
                <a:latin typeface="Arial" panose="020B0604020202020204" pitchFamily="34" charset="0"/>
              </a:rPr>
              <a:t>is one </a:t>
            </a:r>
            <a:r>
              <a:rPr lang="en-US" altLang="cs-CZ" sz="2200" dirty="0">
                <a:latin typeface="Arial" panose="020B0604020202020204" pitchFamily="34" charset="0"/>
              </a:rPr>
              <a:t>seller (the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), </a:t>
            </a:r>
            <a:r>
              <a:rPr lang="en-US" altLang="cs-CZ" sz="2200" dirty="0">
                <a:latin typeface="Arial" panose="020B0604020202020204" pitchFamily="34" charset="0"/>
              </a:rPr>
              <a:t>which may affect the market price.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Deciding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imperfectly competitive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more inclusive - to select the optimal production volume, determine the price, ...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INDIVIDUAL DEMAND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/>
          <a:srcRect r="6645" b="7871"/>
          <a:stretch/>
        </p:blipFill>
        <p:spPr>
          <a:xfrm>
            <a:off x="241099" y="1831068"/>
            <a:ext cx="8501354" cy="31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MAIN CAUSES OF IMPERFECT COMPETITION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Cost </a:t>
            </a:r>
            <a:r>
              <a:rPr lang="en-US" altLang="cs-CZ" sz="2200" dirty="0">
                <a:latin typeface="Arial" panose="020B0604020202020204" pitchFamily="34" charset="0"/>
              </a:rPr>
              <a:t>conditions - in the form of </a:t>
            </a:r>
            <a:r>
              <a:rPr lang="en-US" altLang="cs-CZ" sz="2200" dirty="0" smtClean="0">
                <a:latin typeface="Arial" panose="020B0604020202020204" pitchFamily="34" charset="0"/>
              </a:rPr>
              <a:t>so-called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e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conomies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of scale</a:t>
            </a:r>
            <a:r>
              <a:rPr lang="en-US" altLang="cs-CZ" sz="2200" dirty="0">
                <a:latin typeface="Arial" panose="020B0604020202020204" pitchFamily="34" charset="0"/>
              </a:rPr>
              <a:t>. In the production of large volumes of production costs </a:t>
            </a: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calculated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larger number of products = average costs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en-US" altLang="cs-CZ" sz="2200" dirty="0" smtClean="0">
                <a:latin typeface="Arial" panose="020B0604020202020204" pitchFamily="34" charset="0"/>
              </a:rPr>
              <a:t> growth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declin</a:t>
            </a: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Barriers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competition: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Legal restrictions </a:t>
            </a:r>
            <a:r>
              <a:rPr lang="en-US" altLang="cs-CZ" sz="2000" dirty="0">
                <a:latin typeface="Arial" panose="020B0604020202020204" pitchFamily="34" charset="0"/>
              </a:rPr>
              <a:t>- trademark, patent, copyright, ... gives owners exclusive rights to produce the product.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Product differentiation </a:t>
            </a:r>
            <a:r>
              <a:rPr lang="en-US" altLang="cs-CZ" sz="2000" dirty="0">
                <a:latin typeface="Arial" panose="020B0604020202020204" pitchFamily="34" charset="0"/>
              </a:rPr>
              <a:t>- each producer comes to market with a production that differs from that of the competition.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OTHER FACTORS</a:t>
            </a:r>
            <a:r>
              <a:rPr lang="en-US" altLang="cs-CZ" sz="2400" b="1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OF IMPERFECT COMPETITION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Lack of awareness of market actors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Ownership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 important production </a:t>
            </a:r>
            <a:r>
              <a:rPr lang="en-US" altLang="cs-CZ" sz="2200" dirty="0">
                <a:latin typeface="Arial" panose="020B0604020202020204" pitchFamily="34" charset="0"/>
              </a:rPr>
              <a:t>factor </a:t>
            </a:r>
            <a:r>
              <a:rPr lang="cs-CZ" altLang="cs-CZ" sz="2200" dirty="0" smtClean="0">
                <a:latin typeface="Arial" panose="020B0604020202020204" pitchFamily="34" charset="0"/>
              </a:rPr>
              <a:t>„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hands</a:t>
            </a:r>
            <a:r>
              <a:rPr lang="cs-CZ" altLang="cs-CZ" sz="2200" dirty="0" smtClean="0">
                <a:latin typeface="Arial" panose="020B0604020202020204" pitchFamily="34" charset="0"/>
              </a:rPr>
              <a:t>“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one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State intervention in the market mechanism (price regulation)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Political circumstances (the emergence of OPEC - the </a:t>
            </a:r>
            <a:r>
              <a:rPr lang="en-US" altLang="cs-CZ" sz="2200" dirty="0" err="1">
                <a:latin typeface="Arial" panose="020B0604020202020204" pitchFamily="34" charset="0"/>
              </a:rPr>
              <a:t>Organisation</a:t>
            </a:r>
            <a:r>
              <a:rPr lang="en-US" altLang="cs-CZ" sz="2200" dirty="0">
                <a:latin typeface="Arial" panose="020B0604020202020204" pitchFamily="34" charset="0"/>
              </a:rPr>
              <a:t> of Petrol Exporting Countries)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1627632"/>
            <a:ext cx="3823564" cy="464515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TOTAL REVENUES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MARGINAL AND AVERAGE REVENUES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900" y="1632744"/>
            <a:ext cx="3152140" cy="5133931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>
            <a:off x="4070261" y="25811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876" y="5221200"/>
            <a:ext cx="1012024" cy="548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BEHAVIOUR OF FIRM IN IMPERFECT COMPETITION 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983411"/>
            <a:ext cx="847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TOTAL REVENUES IN</a:t>
            </a:r>
            <a:r>
              <a:rPr lang="en-US" altLang="cs-CZ" sz="2400" b="1" dirty="0" smtClean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IMPERFECT COMPETITION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707762"/>
            <a:ext cx="847725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total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production is obtained from the equation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TR </a:t>
            </a:r>
            <a:r>
              <a:rPr lang="en-US" altLang="cs-CZ" sz="2200" dirty="0">
                <a:latin typeface="Arial" panose="020B0604020202020204" pitchFamily="34" charset="0"/>
              </a:rPr>
              <a:t>= P.Q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Total </a:t>
            </a:r>
            <a:r>
              <a:rPr lang="en-US" altLang="cs-CZ" sz="2200" dirty="0" smtClean="0">
                <a:latin typeface="Arial" panose="020B0604020202020204" pitchFamily="34" charset="0"/>
              </a:rPr>
              <a:t>revenue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may rise or fall (depending on the elasticity of demand for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firm´s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production).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of </a:t>
            </a:r>
            <a:r>
              <a:rPr lang="en-US" altLang="cs-CZ" sz="2000" dirty="0" err="1">
                <a:latin typeface="Arial" panose="020B0604020202020204" pitchFamily="34" charset="0"/>
              </a:rPr>
              <a:t>sold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production</a:t>
            </a:r>
            <a:r>
              <a:rPr lang="en-US" altLang="cs-CZ" sz="2000" dirty="0" smtClean="0">
                <a:latin typeface="Arial" panose="020B0604020202020204" pitchFamily="34" charset="0"/>
              </a:rPr>
              <a:t> is </a:t>
            </a:r>
            <a:r>
              <a:rPr lang="en-US" altLang="cs-CZ" sz="2000" dirty="0">
                <a:latin typeface="Arial" panose="020B0604020202020204" pitchFamily="34" charset="0"/>
              </a:rPr>
              <a:t>greater than the percentage decrease in prices, so although price 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dec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rease</a:t>
            </a:r>
            <a:r>
              <a:rPr lang="en-US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>
                <a:latin typeface="Arial" panose="020B0604020202020204" pitchFamily="34" charset="0"/>
              </a:rPr>
              <a:t>, the total income grows</a:t>
            </a:r>
            <a:r>
              <a:rPr lang="en-US" altLang="cs-CZ" sz="2000" dirty="0" smtClean="0">
                <a:latin typeface="Arial" panose="020B0604020202020204" pitchFamily="34" charset="0"/>
              </a:rPr>
              <a:t>.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inelastic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of </a:t>
            </a:r>
            <a:r>
              <a:rPr lang="en-US" altLang="cs-CZ" sz="2000" dirty="0" smtClean="0">
                <a:latin typeface="Arial" panose="020B0604020202020204" pitchFamily="34" charset="0"/>
              </a:rPr>
              <a:t>sold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production is </a:t>
            </a:r>
            <a:r>
              <a:rPr lang="en-US" altLang="cs-CZ" sz="2000" dirty="0">
                <a:latin typeface="Arial" panose="020B0604020202020204" pitchFamily="34" charset="0"/>
              </a:rPr>
              <a:t>less than the percentage decrease in prices, </a:t>
            </a:r>
            <a:r>
              <a:rPr lang="en-US" altLang="cs-CZ" sz="2000" dirty="0" smtClean="0">
                <a:latin typeface="Arial" panose="020B0604020202020204" pitchFamily="34" charset="0"/>
              </a:rPr>
              <a:t>if </a:t>
            </a:r>
            <a:r>
              <a:rPr lang="en-US" altLang="cs-CZ" sz="2000" dirty="0">
                <a:latin typeface="Arial" panose="020B0604020202020204" pitchFamily="34" charset="0"/>
              </a:rPr>
              <a:t>the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reduces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price</a:t>
            </a:r>
            <a:r>
              <a:rPr lang="en-US" altLang="cs-CZ" sz="2000" dirty="0" smtClean="0">
                <a:latin typeface="Arial" panose="020B0604020202020204" pitchFamily="34" charset="0"/>
              </a:rPr>
              <a:t>, </a:t>
            </a:r>
            <a:r>
              <a:rPr lang="en-US" altLang="cs-CZ" sz="2000" dirty="0">
                <a:latin typeface="Arial" panose="020B0604020202020204" pitchFamily="34" charset="0"/>
              </a:rPr>
              <a:t>its total income is </a:t>
            </a:r>
            <a:r>
              <a:rPr lang="en-US" altLang="cs-CZ" sz="2000" dirty="0" smtClean="0">
                <a:latin typeface="Arial" panose="020B0604020202020204" pitchFamily="34" charset="0"/>
              </a:rPr>
              <a:t>de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creas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1027</TotalTime>
  <Words>1802</Words>
  <Application>Microsoft Office PowerPoint</Application>
  <PresentationFormat>Předvádění na obrazovce (4:3)</PresentationFormat>
  <Paragraphs>285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majerova</cp:lastModifiedBy>
  <cp:revision>164</cp:revision>
  <dcterms:created xsi:type="dcterms:W3CDTF">2016-03-17T12:08:01Z</dcterms:created>
  <dcterms:modified xsi:type="dcterms:W3CDTF">2019-09-11T08:48:12Z</dcterms:modified>
</cp:coreProperties>
</file>