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4" r:id="rId4"/>
    <p:sldId id="279" r:id="rId5"/>
    <p:sldId id="258" r:id="rId6"/>
    <p:sldId id="303" r:id="rId7"/>
    <p:sldId id="278" r:id="rId8"/>
    <p:sldId id="310" r:id="rId9"/>
    <p:sldId id="263" r:id="rId10"/>
    <p:sldId id="311" r:id="rId11"/>
    <p:sldId id="312" r:id="rId12"/>
    <p:sldId id="313" r:id="rId13"/>
    <p:sldId id="314" r:id="rId14"/>
    <p:sldId id="315" r:id="rId15"/>
    <p:sldId id="317" r:id="rId16"/>
    <p:sldId id="316" r:id="rId17"/>
    <p:sldId id="318" r:id="rId18"/>
    <p:sldId id="319" r:id="rId19"/>
    <p:sldId id="321" r:id="rId20"/>
    <p:sldId id="322" r:id="rId21"/>
    <p:sldId id="323" r:id="rId22"/>
    <p:sldId id="324" r:id="rId23"/>
    <p:sldId id="325" r:id="rId24"/>
    <p:sldId id="327" r:id="rId25"/>
    <p:sldId id="330" r:id="rId26"/>
    <p:sldId id="326" r:id="rId27"/>
    <p:sldId id="331" r:id="rId28"/>
    <p:sldId id="329" r:id="rId29"/>
    <p:sldId id="328" r:id="rId30"/>
    <p:sldId id="332" r:id="rId31"/>
    <p:sldId id="333" r:id="rId32"/>
    <p:sldId id="334" r:id="rId33"/>
    <p:sldId id="277" r:id="rId3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0" y="1110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625782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BEHAVIOUR OF FIRM IN IMPERFECT COMPETITION 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LESSON IX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smtClean="0">
                <a:latin typeface="Arial" panose="020B0604020202020204" pitchFamily="34" charset="0"/>
              </a:rPr>
              <a:t>Dr. </a:t>
            </a:r>
            <a:r>
              <a:rPr lang="cs-CZ" altLang="cs-CZ" sz="1800" smtClean="0">
                <a:latin typeface="Arial" panose="020B0604020202020204" pitchFamily="34" charset="0"/>
              </a:rPr>
              <a:t>Ingrid Majerova</a:t>
            </a:r>
            <a:endParaRPr lang="en-GB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smtClean="0">
                <a:latin typeface="Arial" panose="020B0604020202020204" pitchFamily="34" charset="0"/>
              </a:rPr>
              <a:t>MICROECONOMICS</a:t>
            </a:r>
            <a:r>
              <a:rPr lang="en-GB" altLang="cs-CZ" sz="1800" dirty="0" smtClean="0">
                <a:latin typeface="Arial" panose="020B0604020202020204" pitchFamily="34" charset="0"/>
              </a:rPr>
              <a:t>/</a:t>
            </a:r>
            <a:r>
              <a:rPr lang="cs-CZ" altLang="cs-CZ" sz="1800" dirty="0" smtClean="0">
                <a:latin typeface="Arial" panose="020B0604020202020204" pitchFamily="34" charset="0"/>
              </a:rPr>
              <a:t>EVS/NAMIB</a:t>
            </a:r>
            <a:endParaRPr lang="en-GB" altLang="cs-CZ" sz="18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MARGINAL AND AVERAGE REVENUE IN</a:t>
            </a:r>
            <a:r>
              <a:rPr lang="en-US" altLang="cs-CZ" sz="2400" b="1" dirty="0" smtClean="0">
                <a:latin typeface="Arial" panose="020B0604020202020204" pitchFamily="34" charset="0"/>
              </a:rPr>
              <a:t> </a:t>
            </a:r>
            <a:r>
              <a:rPr lang="en-US" altLang="cs-CZ" sz="2400" b="1" dirty="0">
                <a:latin typeface="Arial" panose="020B0604020202020204" pitchFamily="34" charset="0"/>
              </a:rPr>
              <a:t>IMPERFECT COMPETITION</a:t>
            </a:r>
            <a:endParaRPr lang="cs-CZ" altLang="cs-CZ" sz="2400" b="1" dirty="0" smtClean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707762"/>
            <a:ext cx="8477250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Definition of unit revenues</a:t>
            </a:r>
            <a:r>
              <a:rPr lang="en-US" altLang="cs-CZ" sz="2200" dirty="0" smtClean="0">
                <a:latin typeface="Arial" panose="020B0604020202020204" pitchFamily="34" charset="0"/>
              </a:rPr>
              <a:t>: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8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smtClean="0">
                <a:latin typeface="Arial" panose="020B0604020202020204" pitchFamily="34" charset="0"/>
              </a:rPr>
              <a:t>MARGINAL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MR </a:t>
            </a:r>
            <a:r>
              <a:rPr lang="en-US" altLang="cs-CZ" sz="2200" dirty="0">
                <a:latin typeface="Arial" panose="020B0604020202020204" pitchFamily="34" charset="0"/>
              </a:rPr>
              <a:t>= </a:t>
            </a:r>
            <a:r>
              <a:rPr lang="cs-CZ" alt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△</a:t>
            </a:r>
            <a:r>
              <a:rPr lang="en-US" altLang="cs-CZ" sz="2200" dirty="0">
                <a:latin typeface="Arial" panose="020B0604020202020204" pitchFamily="34" charset="0"/>
              </a:rPr>
              <a:t>TR /</a:t>
            </a:r>
            <a:r>
              <a:rPr lang="en-US" altLang="cs-CZ" sz="2200" dirty="0" smtClean="0">
                <a:latin typeface="Arial" panose="020B0604020202020204" pitchFamily="34" charset="0"/>
              </a:rPr>
              <a:t>△Q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smtClean="0">
                <a:latin typeface="Arial" panose="020B0604020202020204" pitchFamily="34" charset="0"/>
              </a:rPr>
              <a:t>AVERAGE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AR </a:t>
            </a:r>
            <a:r>
              <a:rPr lang="en-US" altLang="cs-CZ" sz="2200" dirty="0">
                <a:latin typeface="Arial" panose="020B0604020202020204" pitchFamily="34" charset="0"/>
              </a:rPr>
              <a:t>= TR / Q = P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Two fundamental differences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against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perfect </a:t>
            </a:r>
            <a:r>
              <a:rPr lang="en-US" altLang="cs-CZ" sz="2200" dirty="0">
                <a:latin typeface="Arial" panose="020B0604020202020204" pitchFamily="34" charset="0"/>
              </a:rPr>
              <a:t>competition</a:t>
            </a:r>
            <a:r>
              <a:rPr lang="en-US" altLang="cs-CZ" sz="2200" dirty="0" smtClean="0">
                <a:latin typeface="Arial" panose="020B0604020202020204" pitchFamily="34" charset="0"/>
              </a:rPr>
              <a:t>: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8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AR and MR curves have a negative slope, which is the result of a negative slope individual demand curves.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curve MR is not identical with the curve of the AR, but decreases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faster</a:t>
            </a:r>
            <a:r>
              <a:rPr lang="en-US" altLang="cs-CZ" sz="2000" dirty="0" smtClean="0">
                <a:latin typeface="Arial" panose="020B0604020202020204" pitchFamily="34" charset="0"/>
              </a:rPr>
              <a:t>.</a:t>
            </a:r>
            <a:endParaRPr lang="en-US" altLang="cs-CZ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GB" altLang="cs-CZ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50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MARGINAL REVENUE IN</a:t>
            </a:r>
            <a:r>
              <a:rPr lang="en-US" altLang="cs-CZ" sz="2400" b="1" dirty="0" smtClean="0">
                <a:latin typeface="Arial" panose="020B0604020202020204" pitchFamily="34" charset="0"/>
              </a:rPr>
              <a:t> </a:t>
            </a:r>
            <a:r>
              <a:rPr lang="en-US" altLang="cs-CZ" sz="2400" b="1" dirty="0">
                <a:latin typeface="Arial" panose="020B0604020202020204" pitchFamily="34" charset="0"/>
              </a:rPr>
              <a:t>IMPERFECT COMPETITION</a:t>
            </a:r>
            <a:endParaRPr lang="cs-CZ" altLang="cs-CZ" sz="2400" b="1" dirty="0" smtClean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707762"/>
            <a:ext cx="8477250" cy="338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Because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demand </a:t>
            </a:r>
            <a:r>
              <a:rPr lang="en-US" altLang="cs-CZ" sz="2200" dirty="0">
                <a:latin typeface="Arial" panose="020B0604020202020204" pitchFamily="34" charset="0"/>
              </a:rPr>
              <a:t>curve</a:t>
            </a:r>
            <a:r>
              <a:rPr lang="en-US" altLang="cs-CZ" sz="2200" dirty="0" smtClean="0">
                <a:latin typeface="Arial" panose="020B0604020202020204" pitchFamily="34" charset="0"/>
              </a:rPr>
              <a:t> decreases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in </a:t>
            </a:r>
            <a:r>
              <a:rPr lang="en-US" altLang="cs-CZ" sz="2200" dirty="0">
                <a:latin typeface="Arial" panose="020B0604020202020204" pitchFamily="34" charset="0"/>
              </a:rPr>
              <a:t>the case of imperfect competition</a:t>
            </a:r>
            <a:r>
              <a:rPr lang="en-US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>
                <a:latin typeface="Arial" panose="020B0604020202020204" pitchFamily="34" charset="0"/>
              </a:rPr>
              <a:t>marginal revenue (MR) decreases with the increase of production </a:t>
            </a:r>
            <a:r>
              <a:rPr lang="cs-CZ" altLang="cs-CZ" sz="2200" dirty="0" smtClean="0">
                <a:latin typeface="Arial" panose="020B0604020202020204" pitchFamily="34" charset="0"/>
              </a:rPr>
              <a:t>as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well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and </a:t>
            </a:r>
            <a:r>
              <a:rPr lang="en-US" altLang="cs-CZ" sz="2200" dirty="0">
                <a:latin typeface="Arial" panose="020B0604020202020204" pitchFamily="34" charset="0"/>
              </a:rPr>
              <a:t>must be lower than the price at which the last unit is sold (MR </a:t>
            </a:r>
            <a:r>
              <a:rPr lang="en-US" altLang="cs-CZ" sz="2200" dirty="0" smtClean="0">
                <a:latin typeface="Arial" panose="020B0604020202020204" pitchFamily="34" charset="0"/>
              </a:rPr>
              <a:t>&lt;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P</a:t>
            </a:r>
            <a:r>
              <a:rPr lang="en-US" altLang="cs-CZ" sz="2200" dirty="0">
                <a:latin typeface="Arial" panose="020B0604020202020204" pitchFamily="34" charset="0"/>
              </a:rPr>
              <a:t>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MR is, like TR, influenced by the elasticity of demand</a:t>
            </a:r>
            <a:r>
              <a:rPr lang="en-US" altLang="cs-CZ" sz="2200" dirty="0" smtClean="0">
                <a:latin typeface="Arial" panose="020B0604020202020204" pitchFamily="34" charset="0"/>
              </a:rPr>
              <a:t>: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b="1" dirty="0" smtClean="0">
                <a:latin typeface="Arial" panose="020B0604020202020204" pitchFamily="34" charset="0"/>
              </a:rPr>
              <a:t>MR</a:t>
            </a:r>
            <a:r>
              <a:rPr lang="cs-CZ" altLang="cs-CZ" sz="2000" b="1" dirty="0" smtClean="0">
                <a:latin typeface="Arial" panose="020B0604020202020204" pitchFamily="34" charset="0"/>
              </a:rPr>
              <a:t> </a:t>
            </a:r>
            <a:r>
              <a:rPr lang="en-US" altLang="cs-CZ" sz="2000" b="1" dirty="0" smtClean="0">
                <a:latin typeface="Arial" panose="020B0604020202020204" pitchFamily="34" charset="0"/>
              </a:rPr>
              <a:t>&gt; </a:t>
            </a:r>
            <a:r>
              <a:rPr lang="en-US" altLang="cs-CZ" sz="2000" b="1" dirty="0">
                <a:latin typeface="Arial" panose="020B0604020202020204" pitchFamily="34" charset="0"/>
              </a:rPr>
              <a:t>0 - if demand is elastic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MR = 0 - if demand is unitary elastic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MR </a:t>
            </a:r>
            <a:r>
              <a:rPr lang="en-US" altLang="cs-CZ" sz="2000" b="1" dirty="0" smtClean="0">
                <a:latin typeface="Arial" panose="020B0604020202020204" pitchFamily="34" charset="0"/>
              </a:rPr>
              <a:t>&lt;</a:t>
            </a:r>
            <a:r>
              <a:rPr lang="cs-CZ" altLang="cs-CZ" sz="2000" b="1" dirty="0" smtClean="0">
                <a:latin typeface="Arial" panose="020B0604020202020204" pitchFamily="34" charset="0"/>
              </a:rPr>
              <a:t> </a:t>
            </a:r>
            <a:r>
              <a:rPr lang="en-US" altLang="cs-CZ" sz="2000" b="1" dirty="0" smtClean="0">
                <a:latin typeface="Arial" panose="020B0604020202020204" pitchFamily="34" charset="0"/>
              </a:rPr>
              <a:t>0 </a:t>
            </a:r>
            <a:r>
              <a:rPr lang="en-US" altLang="cs-CZ" sz="2000" b="1" dirty="0">
                <a:latin typeface="Arial" panose="020B0604020202020204" pitchFamily="34" charset="0"/>
              </a:rPr>
              <a:t>- if demand is inelastic</a:t>
            </a:r>
            <a:endParaRPr lang="en-GB" altLang="cs-CZ" sz="2000" b="1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58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MONOPOLY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707762"/>
            <a:ext cx="8477250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Monopoly is the opposite of perfect competition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basic assumptions for the existence of a monopoly: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Existence of a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one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producer </a:t>
            </a:r>
            <a:r>
              <a:rPr lang="en-US" altLang="cs-CZ" sz="2000" dirty="0" smtClean="0">
                <a:latin typeface="Arial" panose="020B0604020202020204" pitchFamily="34" charset="0"/>
              </a:rPr>
              <a:t>(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firm</a:t>
            </a:r>
            <a:r>
              <a:rPr lang="en-US" altLang="cs-CZ" sz="2000" dirty="0" smtClean="0">
                <a:latin typeface="Arial" panose="020B0604020202020204" pitchFamily="34" charset="0"/>
              </a:rPr>
              <a:t>) </a:t>
            </a:r>
            <a:r>
              <a:rPr lang="en-US" altLang="cs-CZ" sz="2000" dirty="0">
                <a:latin typeface="Arial" panose="020B0604020202020204" pitchFamily="34" charset="0"/>
              </a:rPr>
              <a:t>on the market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P</a:t>
            </a:r>
            <a:r>
              <a:rPr lang="en-US" altLang="cs-CZ" sz="2000" dirty="0" err="1" smtClean="0">
                <a:latin typeface="Arial" panose="020B0604020202020204" pitchFamily="34" charset="0"/>
              </a:rPr>
              <a:t>roduct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differentiation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Barriers to entry by other firms in the industry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Because of the monopoly is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only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producer </a:t>
            </a:r>
            <a:r>
              <a:rPr lang="en-US" altLang="cs-CZ" sz="2200" dirty="0" smtClean="0">
                <a:latin typeface="Arial" panose="020B0604020202020204" pitchFamily="34" charset="0"/>
              </a:rPr>
              <a:t>of </a:t>
            </a:r>
            <a:r>
              <a:rPr lang="en-US" altLang="cs-CZ" sz="2200" dirty="0">
                <a:latin typeface="Arial" panose="020B0604020202020204" pitchFamily="34" charset="0"/>
              </a:rPr>
              <a:t>the goods, the production is the production the whole industry.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Individual demand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=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market demand</a:t>
            </a:r>
            <a:endParaRPr lang="en-GB" altLang="cs-CZ" sz="2000" b="1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85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EQUILIBRIUM OF MONOPOLY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707762"/>
            <a:ext cx="8477250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Unlike the perfect competition individual demand curves </a:t>
            </a:r>
            <a:r>
              <a:rPr lang="en-US" altLang="cs-CZ" sz="2200" dirty="0" smtClean="0">
                <a:latin typeface="Arial" panose="020B0604020202020204" pitchFamily="34" charset="0"/>
              </a:rPr>
              <a:t>decreases.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Marginal revenue curve decreases faster than the demand curve.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MR = MC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P </a:t>
            </a:r>
            <a:r>
              <a:rPr lang="cs-CZ" altLang="cs-CZ" sz="2200" dirty="0" smtClean="0">
                <a:latin typeface="Arial" panose="020B0604020202020204" pitchFamily="34" charset="0"/>
                <a:ea typeface="Cambria Math" panose="02040503050406030204" pitchFamily="18" charset="0"/>
              </a:rPr>
              <a:t>&gt; MC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A </a:t>
            </a:r>
            <a:r>
              <a:rPr lang="en-US" altLang="cs-CZ" sz="2200" dirty="0">
                <a:latin typeface="Arial" panose="020B0604020202020204" pitchFamily="34" charset="0"/>
              </a:rPr>
              <a:t>significant difference from the perfect competition is the fact that the monopoly itself sets the price of its production. Because it is the only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producer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on the market, </a:t>
            </a:r>
            <a:r>
              <a:rPr lang="cs-CZ" altLang="cs-CZ" sz="2200" dirty="0" smtClean="0">
                <a:latin typeface="Arial" panose="020B0604020202020204" pitchFamily="34" charset="0"/>
              </a:rPr>
              <a:t>sels </a:t>
            </a:r>
            <a:r>
              <a:rPr lang="en-US" altLang="cs-CZ" sz="2200" dirty="0" smtClean="0">
                <a:latin typeface="Arial" panose="020B0604020202020204" pitchFamily="34" charset="0"/>
              </a:rPr>
              <a:t>at </a:t>
            </a:r>
            <a:r>
              <a:rPr lang="en-US" altLang="cs-CZ" sz="2200" dirty="0">
                <a:latin typeface="Arial" panose="020B0604020202020204" pitchFamily="34" charset="0"/>
              </a:rPr>
              <a:t>a price that maximizes its profits.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 smtClean="0">
                <a:latin typeface="Arial" panose="020B0604020202020204" pitchFamily="34" charset="0"/>
              </a:rPr>
              <a:t>However</a:t>
            </a:r>
            <a:r>
              <a:rPr lang="en-US" altLang="cs-CZ" sz="2200" b="1" dirty="0">
                <a:latin typeface="Arial" panose="020B0604020202020204" pitchFamily="34" charset="0"/>
              </a:rPr>
              <a:t>, the buyer must be willing to accept this price.</a:t>
            </a:r>
            <a:endParaRPr lang="en-GB" altLang="cs-CZ" sz="2000" b="1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64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REVENUES IN IMPERFECT COMPETITION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783605" y="1627632"/>
            <a:ext cx="2873995" cy="4645152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Price</a:t>
            </a:r>
            <a:r>
              <a:rPr lang="cs-CZ" altLang="cs-CZ" sz="2200" dirty="0" smtClean="0">
                <a:latin typeface="Arial" panose="020B0604020202020204" pitchFamily="34" charset="0"/>
              </a:rPr>
              <a:t>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quantum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production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different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from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that</a:t>
            </a:r>
            <a:r>
              <a:rPr lang="cs-CZ" altLang="cs-CZ" sz="2200" dirty="0" smtClean="0">
                <a:latin typeface="Arial" panose="020B0604020202020204" pitchFamily="34" charset="0"/>
              </a:rPr>
              <a:t> in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perfect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competition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4070261" y="258119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6876" y="5221200"/>
            <a:ext cx="1012024" cy="548688"/>
          </a:xfrm>
          <a:prstGeom prst="rect">
            <a:avLst/>
          </a:prstGeom>
        </p:spPr>
      </p:pic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23792" y="1740408"/>
            <a:ext cx="474345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56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SUPPLY CURVE OF MONOPOLY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707762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 terms of monopoly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supply </a:t>
            </a:r>
            <a:r>
              <a:rPr lang="en-US" altLang="cs-CZ" sz="2200" dirty="0">
                <a:latin typeface="Arial" panose="020B0604020202020204" pitchFamily="34" charset="0"/>
              </a:rPr>
              <a:t>curve does not exist, because there is not one relationship between price and quantity.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Firm in perfect competition may offer different quantities at different prices.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 a monopoly, the company may offer different quantities for the same price or the same quantities at different prices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         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we </a:t>
            </a:r>
            <a:r>
              <a:rPr lang="en-US" altLang="cs-CZ" sz="2200" b="1" dirty="0">
                <a:latin typeface="Arial" panose="020B0604020202020204" pitchFamily="34" charset="0"/>
              </a:rPr>
              <a:t>can </a:t>
            </a:r>
            <a:r>
              <a:rPr lang="cs-CZ" altLang="cs-CZ" sz="2200" b="1" dirty="0" smtClean="0">
                <a:latin typeface="Arial" panose="020B0604020202020204" pitchFamily="34" charset="0"/>
              </a:rPr>
              <a:t>NOT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clearly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determine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the supply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curve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monopoly</a:t>
            </a:r>
            <a:endParaRPr lang="en-GB" altLang="cs-CZ" sz="2000" b="1" dirty="0" smtClean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505" y="4752787"/>
            <a:ext cx="664522" cy="39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14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THE MONOPOLY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707762"/>
                <a:ext cx="8477250" cy="50350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 smtClean="0">
                    <a:latin typeface="Arial" panose="020B0604020202020204" pitchFamily="34" charset="0"/>
                  </a:rPr>
                  <a:t>In terms of monopoly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supply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curve does not exist, because there is not one relationship between price and quantity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.</a:t>
                </a:r>
                <a:endParaRPr lang="cs-CZ" altLang="cs-CZ" sz="2200" dirty="0" smtClean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800" dirty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Monopoly power is the ability to set the price higher than the marginal 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cost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s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.</a:t>
                </a:r>
                <a:endParaRPr lang="cs-CZ" altLang="cs-CZ" sz="2200" dirty="0" smtClean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800" dirty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The degree of monopoly power can be expressed by Lerner index (L).</a:t>
                </a: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𝑀𝐶</m:t>
                          </m:r>
                        </m:num>
                        <m:den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</m:oMath>
                  </m:oMathPara>
                </a14:m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 smtClean="0">
                    <a:latin typeface="Arial" panose="020B0604020202020204" pitchFamily="34" charset="0"/>
                  </a:rPr>
                  <a:t>To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express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monopoly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power is used:</a:t>
                </a:r>
              </a:p>
              <a:p>
                <a:pPr marL="1028700" lvl="1" eaLnBrk="1" hangingPunct="1">
                  <a:spcBef>
                    <a:spcPct val="0"/>
                  </a:spcBef>
                  <a:defRPr/>
                </a:pPr>
                <a:r>
                  <a:rPr lang="en-US" altLang="cs-CZ" sz="2000" b="1" dirty="0">
                    <a:latin typeface="Arial" panose="020B0604020202020204" pitchFamily="34" charset="0"/>
                  </a:rPr>
                  <a:t>The degree of concentration </a:t>
                </a:r>
                <a:r>
                  <a:rPr lang="en-US" altLang="cs-CZ" sz="2000" dirty="0">
                    <a:latin typeface="Arial" panose="020B0604020202020204" pitchFamily="34" charset="0"/>
                  </a:rPr>
                  <a:t>-% share of the strongest </a:t>
                </a:r>
                <a:r>
                  <a:rPr lang="cs-CZ" altLang="cs-CZ" sz="2000" dirty="0" err="1" smtClean="0">
                    <a:latin typeface="Arial" panose="020B0604020202020204" pitchFamily="34" charset="0"/>
                  </a:rPr>
                  <a:t>fir</a:t>
                </a:r>
                <a:r>
                  <a:rPr lang="cs-CZ" altLang="cs-CZ" sz="2000" dirty="0" err="1">
                    <a:latin typeface="Arial" panose="020B0604020202020204" pitchFamily="34" charset="0"/>
                  </a:rPr>
                  <a:t>m</a:t>
                </a:r>
                <a:r>
                  <a:rPr lang="en-US" altLang="cs-CZ" sz="2000" dirty="0" smtClean="0">
                    <a:latin typeface="Arial" panose="020B0604020202020204" pitchFamily="34" charset="0"/>
                  </a:rPr>
                  <a:t> </a:t>
                </a:r>
                <a:r>
                  <a:rPr lang="en-US" altLang="cs-CZ" sz="2000" dirty="0">
                    <a:latin typeface="Arial" panose="020B0604020202020204" pitchFamily="34" charset="0"/>
                  </a:rPr>
                  <a:t>in the industry on the production of industry</a:t>
                </a:r>
              </a:p>
              <a:p>
                <a:pPr marL="1028700" lvl="1" eaLnBrk="1" hangingPunct="1">
                  <a:spcBef>
                    <a:spcPct val="0"/>
                  </a:spcBef>
                  <a:defRPr/>
                </a:pPr>
                <a:r>
                  <a:rPr lang="en-US" altLang="cs-CZ" sz="2000" b="1" dirty="0">
                    <a:latin typeface="Arial" panose="020B0604020202020204" pitchFamily="34" charset="0"/>
                  </a:rPr>
                  <a:t>Profit </a:t>
                </a:r>
                <a:r>
                  <a:rPr lang="en-US" altLang="cs-CZ" sz="2000" dirty="0">
                    <a:latin typeface="Arial" panose="020B0604020202020204" pitchFamily="34" charset="0"/>
                  </a:rPr>
                  <a:t>- questionable </a:t>
                </a:r>
                <a:r>
                  <a:rPr lang="en-US" altLang="cs-CZ" sz="2000" dirty="0" smtClean="0">
                    <a:latin typeface="Arial" panose="020B0604020202020204" pitchFamily="34" charset="0"/>
                  </a:rPr>
                  <a:t>criterion</a:t>
                </a:r>
                <a:endParaRPr lang="en-US" altLang="cs-CZ" sz="20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707762"/>
                <a:ext cx="8477250" cy="5035033"/>
              </a:xfrm>
              <a:prstGeom prst="rect">
                <a:avLst/>
              </a:prstGeom>
              <a:blipFill>
                <a:blip r:embed="rId2"/>
                <a:stretch>
                  <a:fillRect l="-791" t="-72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1225" y="4333046"/>
            <a:ext cx="1044728" cy="62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61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559364" y="106613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INEFFICIENCY OF THE MONOPOLY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873203"/>
            <a:ext cx="847725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Monopoly power, which leads to the determination of the price above the marginal cost, is in terms of society </a:t>
            </a:r>
            <a:r>
              <a:rPr lang="en-US" altLang="cs-CZ" sz="2200" b="1" dirty="0">
                <a:latin typeface="Arial" panose="020B0604020202020204" pitchFamily="34" charset="0"/>
              </a:rPr>
              <a:t>inefficient </a:t>
            </a:r>
            <a:r>
              <a:rPr lang="en-US" altLang="cs-CZ" sz="2200" dirty="0">
                <a:latin typeface="Arial" panose="020B0604020202020204" pitchFamily="34" charset="0"/>
              </a:rPr>
              <a:t>(inefficient production).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Monopoly is not led </a:t>
            </a:r>
            <a:r>
              <a:rPr lang="cs-CZ" altLang="cs-CZ" sz="2200" dirty="0" smtClean="0">
                <a:latin typeface="Arial" panose="020B0604020202020204" pitchFamily="34" charset="0"/>
              </a:rPr>
              <a:t>by a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market mechanism </a:t>
            </a:r>
            <a:r>
              <a:rPr lang="en-US" altLang="cs-CZ" sz="2200" dirty="0" smtClean="0">
                <a:latin typeface="Arial" panose="020B0604020202020204" pitchFamily="34" charset="0"/>
              </a:rPr>
              <a:t>for </a:t>
            </a:r>
            <a:r>
              <a:rPr lang="en-US" altLang="cs-CZ" sz="2200" dirty="0">
                <a:latin typeface="Arial" panose="020B0604020202020204" pitchFamily="34" charset="0"/>
              </a:rPr>
              <a:t>optimum utilization of social resources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000" b="1" dirty="0" smtClean="0">
                <a:latin typeface="Arial" panose="020B0604020202020204" pitchFamily="34" charset="0"/>
              </a:rPr>
              <a:t>                  </a:t>
            </a:r>
            <a:r>
              <a:rPr lang="en-US" altLang="cs-CZ" sz="2000" b="1" dirty="0">
                <a:latin typeface="Arial" panose="020B0604020202020204" pitchFamily="34" charset="0"/>
              </a:rPr>
              <a:t>monopoly determines price - no market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233" y="4246918"/>
            <a:ext cx="664522" cy="39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8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SURPULUS OF PRODUCER AND CONSUMER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783605" y="2067202"/>
            <a:ext cx="2873995" cy="4205581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MONOPOLY 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COMPARISON WITH PERFECT COMPETITION</a:t>
            </a: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3377030" y="20968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57" y="4641822"/>
            <a:ext cx="1012024" cy="548688"/>
          </a:xfrm>
          <a:prstGeom prst="rect">
            <a:avLst/>
          </a:prstGeom>
        </p:spPr>
      </p:pic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95144" y="1627632"/>
            <a:ext cx="3590487" cy="505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12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REGULATION OF THE MONOPOLY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873203"/>
            <a:ext cx="8477250" cy="3447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 terms of </a:t>
            </a:r>
            <a:r>
              <a:rPr lang="en-US" altLang="cs-CZ" sz="2200" dirty="0" smtClean="0">
                <a:latin typeface="Arial" panose="020B0604020202020204" pitchFamily="34" charset="0"/>
              </a:rPr>
              <a:t>monopoly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resources are not fully utilized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that</a:t>
            </a:r>
            <a:r>
              <a:rPr lang="cs-CZ" altLang="cs-CZ" sz="2200" dirty="0" smtClean="0">
                <a:latin typeface="Arial" panose="020B0604020202020204" pitchFamily="34" charset="0"/>
              </a:rPr>
              <a:t> are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available to 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firm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and those that are used, are used inefficiently.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most </a:t>
            </a:r>
            <a:r>
              <a:rPr lang="en-US" altLang="cs-CZ" sz="2200" dirty="0" smtClean="0">
                <a:latin typeface="Arial" panose="020B0604020202020204" pitchFamily="34" charset="0"/>
              </a:rPr>
              <a:t>important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rectifier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tools </a:t>
            </a:r>
            <a:r>
              <a:rPr lang="en-US" altLang="cs-CZ" sz="2200" dirty="0">
                <a:latin typeface="Arial" panose="020B0604020202020204" pitchFamily="34" charset="0"/>
              </a:rPr>
              <a:t>are</a:t>
            </a:r>
            <a:r>
              <a:rPr lang="en-US" altLang="cs-CZ" sz="2200" dirty="0" smtClean="0">
                <a:latin typeface="Arial" panose="020B0604020202020204" pitchFamily="34" charset="0"/>
              </a:rPr>
              <a:t>: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8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Antitrust laws - those prohibiting certain behavior in the marketplace and reduce the monopoly power of different ways.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T</a:t>
            </a:r>
            <a:r>
              <a:rPr lang="en-US" altLang="cs-CZ" sz="2000" dirty="0" smtClean="0">
                <a:latin typeface="Arial" panose="020B0604020202020204" pitchFamily="34" charset="0"/>
              </a:rPr>
              <a:t>ax </a:t>
            </a:r>
            <a:r>
              <a:rPr lang="en-US" altLang="cs-CZ" sz="2000" dirty="0">
                <a:latin typeface="Arial" panose="020B0604020202020204" pitchFamily="34" charset="0"/>
              </a:rPr>
              <a:t>policy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ability to convert a monopoly to state ownership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P</a:t>
            </a:r>
            <a:r>
              <a:rPr lang="en-US" altLang="cs-CZ" sz="2000" dirty="0" smtClean="0">
                <a:latin typeface="Arial" panose="020B0604020202020204" pitchFamily="34" charset="0"/>
              </a:rPr>
              <a:t>rice </a:t>
            </a:r>
            <a:r>
              <a:rPr lang="en-US" altLang="cs-CZ" sz="2000" dirty="0">
                <a:latin typeface="Arial" panose="020B0604020202020204" pitchFamily="34" charset="0"/>
              </a:rPr>
              <a:t>regulation</a:t>
            </a:r>
            <a:endParaRPr lang="en-US" altLang="cs-CZ" sz="2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55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cs-CZ" sz="2400" b="1" cap="all" dirty="0" smtClean="0">
                <a:latin typeface="Arial" panose="020B0604020202020204" pitchFamily="34" charset="0"/>
              </a:rPr>
              <a:t>Outline of the lecture </a:t>
            </a: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20675" y="1551722"/>
            <a:ext cx="847725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Imperfect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Competition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Firm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Revenues</a:t>
            </a:r>
            <a:r>
              <a:rPr lang="cs-CZ" altLang="cs-CZ" sz="2200" dirty="0" smtClean="0">
                <a:latin typeface="Arial" panose="020B0604020202020204" pitchFamily="34" charset="0"/>
              </a:rPr>
              <a:t> in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Imperfect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Competition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Monopoly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Oligopoly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Monopolistic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Competition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n-GB" altLang="cs-CZ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12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PRICE REGULATION OF MONOPOLY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783605" y="1554480"/>
            <a:ext cx="2831990" cy="5175504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price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regulation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alllows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monopoly to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determine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price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only</a:t>
            </a:r>
            <a:r>
              <a:rPr lang="cs-CZ" altLang="cs-CZ" sz="2200" dirty="0" smtClean="0">
                <a:latin typeface="Arial" panose="020B0604020202020204" pitchFamily="34" charset="0"/>
              </a:rPr>
              <a:t> so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high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covers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average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costs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9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By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price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regulation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monopoly profit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not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created</a:t>
            </a:r>
            <a:r>
              <a:rPr lang="cs-CZ" altLang="cs-CZ" sz="2200" dirty="0" smtClean="0">
                <a:latin typeface="Arial" panose="020B0604020202020204" pitchFamily="34" charset="0"/>
              </a:rPr>
              <a:t> and monopoly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realizes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only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normal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profit</a:t>
            </a:r>
            <a:endParaRPr lang="cs-CZ" sz="2200" b="1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5595" y="2305685"/>
            <a:ext cx="5228303" cy="336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26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MONOPSONY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873203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Monopsony is the opposite of monopoly and represents a market in which </a:t>
            </a:r>
            <a:r>
              <a:rPr lang="en-US" altLang="cs-CZ" sz="2200" dirty="0" smtClean="0">
                <a:latin typeface="Arial" panose="020B0604020202020204" pitchFamily="34" charset="0"/>
              </a:rPr>
              <a:t>is </a:t>
            </a:r>
            <a:r>
              <a:rPr lang="en-US" altLang="cs-CZ" sz="2200" dirty="0">
                <a:latin typeface="Arial" panose="020B0604020202020204" pitchFamily="34" charset="0"/>
              </a:rPr>
              <a:t>only one buyer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M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onopsony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power is the ability of the buyer to influence the price in his </a:t>
            </a:r>
            <a:r>
              <a:rPr lang="en-US" altLang="cs-CZ" sz="2200" dirty="0" smtClean="0">
                <a:latin typeface="Arial" panose="020B0604020202020204" pitchFamily="34" charset="0"/>
              </a:rPr>
              <a:t>favor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It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allows </a:t>
            </a:r>
            <a:r>
              <a:rPr lang="en-US" altLang="cs-CZ" sz="2200" dirty="0">
                <a:latin typeface="Arial" panose="020B0604020202020204" pitchFamily="34" charset="0"/>
              </a:rPr>
              <a:t>you to purchase goods at a lower price than in conditions of perfect competition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           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state as the only buyer of military production</a:t>
            </a:r>
            <a:endParaRPr lang="en-US" altLang="cs-CZ" sz="2000" b="1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579" y="4876786"/>
            <a:ext cx="664522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69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OLIGOPOLY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873203"/>
            <a:ext cx="847725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Oligopoly is a market structure that prevails in practice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Characteristic features of oligopoly: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existence of several companies in industry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Usually differentiated product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Barriers to entry that prevented attracting new firms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Behavior of firms in oligopoly is influenced by their mutual dependence (each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firm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produces</a:t>
            </a:r>
            <a:r>
              <a:rPr lang="cs-CZ" altLang="cs-CZ" sz="2200" dirty="0" smtClean="0">
                <a:latin typeface="Arial" panose="020B0604020202020204" pitchFamily="34" charset="0"/>
              </a:rPr>
              <a:t> a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part of </a:t>
            </a:r>
            <a:r>
              <a:rPr lang="en-US" altLang="cs-CZ" sz="2200" dirty="0" smtClean="0">
                <a:latin typeface="Arial" panose="020B0604020202020204" pitchFamily="34" charset="0"/>
              </a:rPr>
              <a:t>industry</a:t>
            </a:r>
            <a:r>
              <a:rPr lang="en-US" altLang="cs-CZ" sz="2200" dirty="0">
                <a:latin typeface="Arial" panose="020B0604020202020204" pitchFamily="34" charset="0"/>
              </a:rPr>
              <a:t>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There are several models of oligopolies.</a:t>
            </a:r>
            <a:endParaRPr lang="en-US" altLang="cs-CZ" sz="2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16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OLIGOPOLY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873203"/>
            <a:ext cx="8477250" cy="340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Collusive</a:t>
            </a:r>
            <a:r>
              <a:rPr lang="cs-CZ" altLang="cs-CZ" sz="2200" dirty="0" smtClean="0">
                <a:latin typeface="Arial" panose="020B0604020202020204" pitchFamily="34" charset="0"/>
              </a:rPr>
              <a:t> oligopoly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Cartel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Oligopoly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with</a:t>
            </a:r>
            <a:r>
              <a:rPr lang="cs-CZ" altLang="cs-CZ" sz="2200" dirty="0" smtClean="0">
                <a:latin typeface="Arial" panose="020B0604020202020204" pitchFamily="34" charset="0"/>
              </a:rPr>
              <a:t> dominant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firm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Non-c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ollusive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oligopoly 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endParaRPr lang="cs-CZ" altLang="cs-CZ" sz="800" b="1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b="1" dirty="0" err="1" smtClean="0">
                <a:latin typeface="Arial" panose="020B0604020202020204" pitchFamily="34" charset="0"/>
              </a:rPr>
              <a:t>Cournot</a:t>
            </a:r>
            <a:r>
              <a:rPr lang="cs-CZ" altLang="cs-CZ" sz="2000" b="1" dirty="0" smtClean="0">
                <a:latin typeface="Arial" panose="020B0604020202020204" pitchFamily="34" charset="0"/>
              </a:rPr>
              <a:t> – </a:t>
            </a:r>
            <a:r>
              <a:rPr lang="cs-CZ" altLang="cs-CZ" sz="2000" b="1" dirty="0" err="1" smtClean="0">
                <a:latin typeface="Arial" panose="020B0604020202020204" pitchFamily="34" charset="0"/>
              </a:rPr>
              <a:t>Chamberlin´s</a:t>
            </a:r>
            <a:r>
              <a:rPr lang="cs-CZ" altLang="cs-CZ" sz="2000" b="1" dirty="0" smtClean="0">
                <a:latin typeface="Arial" panose="020B0604020202020204" pitchFamily="34" charset="0"/>
              </a:rPr>
              <a:t> – </a:t>
            </a:r>
            <a:r>
              <a:rPr lang="cs-CZ" altLang="cs-CZ" sz="2000" b="1" dirty="0" err="1" smtClean="0">
                <a:latin typeface="Arial" panose="020B0604020202020204" pitchFamily="34" charset="0"/>
              </a:rPr>
              <a:t>Stackelberg</a:t>
            </a:r>
            <a:r>
              <a:rPr lang="cs-CZ" altLang="cs-CZ" sz="2000" b="1" dirty="0" smtClean="0">
                <a:latin typeface="Arial" panose="020B0604020202020204" pitchFamily="34" charset="0"/>
              </a:rPr>
              <a:t> model </a:t>
            </a:r>
          </a:p>
          <a:p>
            <a:pPr marL="1428750" lvl="2" eaLnBrk="1" hangingPunct="1">
              <a:spcBef>
                <a:spcPct val="0"/>
              </a:spcBef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DUOPOLY –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only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two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sellers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marL="1428750" lvl="2" eaLnBrk="1" hangingPunct="1">
              <a:spcBef>
                <a:spcPct val="0"/>
              </a:spcBef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Game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theory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</a:p>
          <a:p>
            <a:pPr lvl="2" indent="0" eaLnBrk="1" hangingPunct="1">
              <a:spcBef>
                <a:spcPct val="0"/>
              </a:spcBef>
              <a:buNone/>
              <a:defRPr/>
            </a:pPr>
            <a:endParaRPr lang="cs-CZ" altLang="cs-CZ" sz="8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b="1" dirty="0" err="1">
                <a:latin typeface="Arial" panose="020B0604020202020204" pitchFamily="34" charset="0"/>
              </a:rPr>
              <a:t>Sweezy’s</a:t>
            </a:r>
            <a:r>
              <a:rPr lang="en-US" altLang="cs-CZ" sz="2000" b="1" dirty="0">
                <a:latin typeface="Arial" panose="020B0604020202020204" pitchFamily="34" charset="0"/>
              </a:rPr>
              <a:t> Kinked Demand Curve Model</a:t>
            </a:r>
            <a:endParaRPr lang="cs-CZ" altLang="cs-CZ" sz="2000" b="1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9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12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COLLUSIVE OLIGOPOLY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873203"/>
            <a:ext cx="8477250" cy="3924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C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ollusive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oligopoly </a:t>
            </a:r>
            <a:r>
              <a:rPr lang="en-US" altLang="cs-CZ" sz="2200" dirty="0" smtClean="0">
                <a:latin typeface="Arial" panose="020B0604020202020204" pitchFamily="34" charset="0"/>
              </a:rPr>
              <a:t>–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arises </a:t>
            </a:r>
            <a:r>
              <a:rPr lang="en-US" altLang="cs-CZ" sz="2200" dirty="0">
                <a:latin typeface="Arial" panose="020B0604020202020204" pitchFamily="34" charset="0"/>
              </a:rPr>
              <a:t>in a situation where several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firms</a:t>
            </a:r>
            <a:r>
              <a:rPr lang="en-US" altLang="cs-CZ" sz="2200" dirty="0" smtClean="0">
                <a:latin typeface="Arial" panose="020B0604020202020204" pitchFamily="34" charset="0"/>
              </a:rPr>
              <a:t> sell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ing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same or similar products find that their prices 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similar</a:t>
            </a:r>
            <a:r>
              <a:rPr lang="en-US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>
                <a:latin typeface="Arial" panose="020B0604020202020204" pitchFamily="34" charset="0"/>
              </a:rPr>
              <a:t>and that 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mutual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price war would </a:t>
            </a:r>
            <a:r>
              <a:rPr lang="en-US" altLang="cs-CZ" sz="2200" dirty="0" smtClean="0">
                <a:latin typeface="Arial" panose="020B0604020202020204" pitchFamily="34" charset="0"/>
              </a:rPr>
              <a:t>weaken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them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9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More advantageous for them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 smtClean="0">
                <a:latin typeface="Arial" panose="020B0604020202020204" pitchFamily="34" charset="0"/>
              </a:rPr>
              <a:t>to </a:t>
            </a:r>
            <a:r>
              <a:rPr lang="en-US" altLang="cs-CZ" sz="2000" dirty="0">
                <a:latin typeface="Arial" panose="020B0604020202020204" pitchFamily="34" charset="0"/>
              </a:rPr>
              <a:t>increase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their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profits by increasing prices on the market or </a:t>
            </a:r>
            <a:r>
              <a:rPr lang="cs-CZ" altLang="cs-CZ" sz="2000" dirty="0" smtClean="0">
                <a:latin typeface="Arial" panose="020B0604020202020204" pitchFamily="34" charset="0"/>
              </a:rPr>
              <a:t>by </a:t>
            </a:r>
            <a:r>
              <a:rPr lang="en-US" altLang="cs-CZ" sz="2000" dirty="0" smtClean="0">
                <a:latin typeface="Arial" panose="020B0604020202020204" pitchFamily="34" charset="0"/>
              </a:rPr>
              <a:t>market </a:t>
            </a:r>
            <a:r>
              <a:rPr lang="en-US" altLang="cs-CZ" sz="2000" dirty="0">
                <a:latin typeface="Arial" panose="020B0604020202020204" pitchFamily="34" charset="0"/>
              </a:rPr>
              <a:t>division</a:t>
            </a:r>
            <a:r>
              <a:rPr lang="en-US" altLang="cs-CZ" sz="2000" dirty="0" smtClean="0">
                <a:latin typeface="Arial" panose="020B0604020202020204" pitchFamily="34" charset="0"/>
              </a:rPr>
              <a:t>.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endParaRPr lang="en-US" altLang="cs-CZ" sz="8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Company enters into a secret agreement and set monopoly prices for individual companies or production quotas - each company oligopoly then behaves like a monopoly.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Cartel - </a:t>
            </a:r>
            <a:r>
              <a:rPr lang="cs-CZ" altLang="cs-CZ" sz="2200" dirty="0" smtClean="0">
                <a:latin typeface="Arial" panose="020B0604020202020204" pitchFamily="34" charset="0"/>
              </a:rPr>
              <a:t>a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greement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about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advantageous </a:t>
            </a:r>
            <a:r>
              <a:rPr lang="en-US" altLang="cs-CZ" sz="2200" dirty="0">
                <a:latin typeface="Arial" panose="020B0604020202020204" pitchFamily="34" charset="0"/>
              </a:rPr>
              <a:t>cooperation (OPEC, the gas station ...).</a:t>
            </a:r>
            <a:endParaRPr lang="en-US" altLang="cs-CZ" sz="2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62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COLLUSIVE OLIGOPOLY 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783605" y="2305685"/>
            <a:ext cx="2831990" cy="2174876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profit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like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porfit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monopoly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abnormal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profit</a:t>
            </a:r>
            <a:endParaRPr lang="cs-CZ" sz="2200" b="1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2781" y="2067203"/>
            <a:ext cx="4809111" cy="421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52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OLIGOPOLY WITH DOMINANT FIRM 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783605" y="1554480"/>
            <a:ext cx="2831990" cy="5175504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For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dominant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firm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better</a:t>
            </a:r>
            <a:r>
              <a:rPr lang="cs-CZ" altLang="cs-CZ" sz="2200" dirty="0" smtClean="0">
                <a:latin typeface="Arial" panose="020B0604020202020204" pitchFamily="34" charset="0"/>
              </a:rPr>
              <a:t> to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leave</a:t>
            </a:r>
            <a:r>
              <a:rPr lang="cs-CZ" altLang="cs-CZ" sz="2200" dirty="0" smtClean="0">
                <a:latin typeface="Arial" panose="020B0604020202020204" pitchFamily="34" charset="0"/>
              </a:rPr>
              <a:t> a part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market to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weaker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competitor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b="1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b="1" dirty="0" err="1" smtClean="0">
                <a:latin typeface="Arial" panose="020B0604020202020204" pitchFamily="34" charset="0"/>
              </a:rPr>
              <a:t>Smaller</a:t>
            </a:r>
            <a:r>
              <a:rPr lang="cs-CZ" sz="2200" b="1" dirty="0" smtClean="0">
                <a:latin typeface="Arial" panose="020B0604020202020204" pitchFamily="34" charset="0"/>
              </a:rPr>
              <a:t> </a:t>
            </a:r>
            <a:r>
              <a:rPr lang="cs-CZ" sz="2200" b="1" dirty="0" err="1" smtClean="0">
                <a:latin typeface="Arial" panose="020B0604020202020204" pitchFamily="34" charset="0"/>
              </a:rPr>
              <a:t>firm</a:t>
            </a:r>
            <a:r>
              <a:rPr lang="cs-CZ" sz="2200" b="1" dirty="0" smtClean="0">
                <a:latin typeface="Arial" panose="020B0604020202020204" pitchFamily="34" charset="0"/>
              </a:rPr>
              <a:t> </a:t>
            </a:r>
            <a:r>
              <a:rPr lang="cs-CZ" sz="2200" b="1" dirty="0" err="1" smtClean="0">
                <a:latin typeface="Arial" panose="020B0604020202020204" pitchFamily="34" charset="0"/>
              </a:rPr>
              <a:t>respect</a:t>
            </a:r>
            <a:r>
              <a:rPr lang="cs-CZ" sz="2200" b="1" dirty="0" smtClean="0">
                <a:latin typeface="Arial" panose="020B0604020202020204" pitchFamily="34" charset="0"/>
              </a:rPr>
              <a:t> </a:t>
            </a:r>
            <a:r>
              <a:rPr lang="cs-CZ" sz="2200" b="1" dirty="0" err="1" smtClean="0">
                <a:latin typeface="Arial" panose="020B0604020202020204" pitchFamily="34" charset="0"/>
              </a:rPr>
              <a:t>the</a:t>
            </a:r>
            <a:r>
              <a:rPr lang="cs-CZ" sz="2200" b="1" dirty="0" smtClean="0">
                <a:latin typeface="Arial" panose="020B0604020202020204" pitchFamily="34" charset="0"/>
              </a:rPr>
              <a:t> </a:t>
            </a:r>
            <a:r>
              <a:rPr lang="cs-CZ" sz="2200" b="1" dirty="0" err="1" smtClean="0">
                <a:latin typeface="Arial" panose="020B0604020202020204" pitchFamily="34" charset="0"/>
              </a:rPr>
              <a:t>prices</a:t>
            </a:r>
            <a:r>
              <a:rPr lang="cs-CZ" sz="2200" b="1" dirty="0" smtClean="0">
                <a:latin typeface="Arial" panose="020B0604020202020204" pitchFamily="34" charset="0"/>
              </a:rPr>
              <a:t> </a:t>
            </a:r>
            <a:r>
              <a:rPr lang="cs-CZ" sz="2200" b="1" dirty="0" err="1" smtClean="0">
                <a:latin typeface="Arial" panose="020B0604020202020204" pitchFamily="34" charset="0"/>
              </a:rPr>
              <a:t>of</a:t>
            </a:r>
            <a:r>
              <a:rPr lang="cs-CZ" sz="2200" b="1" dirty="0" smtClean="0">
                <a:latin typeface="Arial" panose="020B0604020202020204" pitchFamily="34" charset="0"/>
              </a:rPr>
              <a:t> dominant </a:t>
            </a:r>
            <a:r>
              <a:rPr lang="cs-CZ" sz="2200" b="1" dirty="0" err="1" smtClean="0">
                <a:latin typeface="Arial" panose="020B0604020202020204" pitchFamily="34" charset="0"/>
              </a:rPr>
              <a:t>firm</a:t>
            </a:r>
            <a:r>
              <a:rPr lang="cs-CZ" sz="2200" b="1" dirty="0" smtClean="0">
                <a:latin typeface="Arial" panose="020B0604020202020204" pitchFamily="34" charset="0"/>
              </a:rPr>
              <a:t> in </a:t>
            </a:r>
            <a:r>
              <a:rPr lang="cs-CZ" sz="2200" b="1" dirty="0" err="1" smtClean="0">
                <a:latin typeface="Arial" panose="020B0604020202020204" pitchFamily="34" charset="0"/>
              </a:rPr>
              <a:t>industry</a:t>
            </a:r>
            <a:endParaRPr lang="cs-CZ" sz="2200" b="1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b="1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 smtClean="0">
                <a:latin typeface="Arial" panose="020B0604020202020204" pitchFamily="34" charset="0"/>
              </a:rPr>
              <a:t>WHY?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343"/>
          <a:stretch/>
        </p:blipFill>
        <p:spPr>
          <a:xfrm>
            <a:off x="4244974" y="1865376"/>
            <a:ext cx="4816201" cy="3968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47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DUOPOLY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219453" y="1513742"/>
            <a:ext cx="3763385" cy="5015074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 smtClean="0">
                <a:latin typeface="Arial" panose="020B0604020202020204" pitchFamily="34" charset="0"/>
              </a:rPr>
              <a:t>He </a:t>
            </a:r>
            <a:r>
              <a:rPr lang="cs-CZ" sz="2200" dirty="0" err="1" smtClean="0">
                <a:latin typeface="Arial" panose="020B0604020202020204" pitchFamily="34" charset="0"/>
              </a:rPr>
              <a:t>sellers</a:t>
            </a:r>
            <a:r>
              <a:rPr lang="cs-CZ" sz="2200" dirty="0" smtClean="0">
                <a:latin typeface="Arial" panose="020B0604020202020204" pitchFamily="34" charset="0"/>
              </a:rPr>
              <a:t> are independent and </a:t>
            </a:r>
            <a:r>
              <a:rPr lang="cs-CZ" sz="2200" dirty="0" err="1" smtClean="0">
                <a:latin typeface="Arial" panose="020B0604020202020204" pitchFamily="34" charset="0"/>
              </a:rPr>
              <a:t>have</a:t>
            </a:r>
            <a:r>
              <a:rPr lang="cs-CZ" sz="2200" dirty="0" smtClean="0">
                <a:latin typeface="Arial" panose="020B0604020202020204" pitchFamily="34" charset="0"/>
              </a:rPr>
              <a:t> to také </a:t>
            </a:r>
            <a:r>
              <a:rPr lang="cs-CZ" sz="2200" dirty="0" err="1" smtClean="0">
                <a:latin typeface="Arial" panose="020B0604020202020204" pitchFamily="34" charset="0"/>
              </a:rPr>
              <a:t>into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account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efffect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sz="2200" dirty="0" smtClean="0">
                <a:latin typeface="Arial" panose="020B0604020202020204" pitchFamily="34" charset="0"/>
              </a:rPr>
              <a:t> his </a:t>
            </a:r>
            <a:r>
              <a:rPr lang="cs-CZ" sz="2200" dirty="0" err="1" smtClean="0">
                <a:latin typeface="Arial" panose="020B0604020202020204" pitchFamily="34" charset="0"/>
              </a:rPr>
              <a:t>policy</a:t>
            </a:r>
            <a:r>
              <a:rPr lang="cs-CZ" sz="2200" dirty="0" smtClean="0">
                <a:latin typeface="Arial" panose="020B0604020202020204" pitchFamily="34" charset="0"/>
              </a:rPr>
              <a:t> on his rival 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8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 err="1" smtClean="0">
                <a:latin typeface="Arial" panose="020B0604020202020204" pitchFamily="34" charset="0"/>
              </a:rPr>
              <a:t>Cournot</a:t>
            </a:r>
            <a:r>
              <a:rPr lang="cs-CZ" sz="2200" dirty="0" smtClean="0">
                <a:latin typeface="Arial" panose="020B0604020202020204" pitchFamily="34" charset="0"/>
              </a:rPr>
              <a:t> – </a:t>
            </a:r>
            <a:r>
              <a:rPr lang="cs-CZ" sz="2200" dirty="0" err="1" smtClean="0">
                <a:latin typeface="Arial" panose="020B0604020202020204" pitchFamily="34" charset="0"/>
              </a:rPr>
              <a:t>firms</a:t>
            </a:r>
            <a:r>
              <a:rPr lang="cs-CZ" sz="2200" dirty="0" smtClean="0">
                <a:latin typeface="Arial" panose="020B0604020202020204" pitchFamily="34" charset="0"/>
              </a:rPr>
              <a:t> do not </a:t>
            </a:r>
            <a:r>
              <a:rPr lang="cs-CZ" sz="2200" dirty="0" err="1" smtClean="0">
                <a:latin typeface="Arial" panose="020B0604020202020204" pitchFamily="34" charset="0"/>
              </a:rPr>
              <a:t>recognize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their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independence</a:t>
            </a: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8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 err="1" smtClean="0">
                <a:latin typeface="Arial" panose="020B0604020202020204" pitchFamily="34" charset="0"/>
              </a:rPr>
              <a:t>Chamberlin</a:t>
            </a:r>
            <a:r>
              <a:rPr lang="cs-CZ" sz="2200" dirty="0" smtClean="0">
                <a:latin typeface="Arial" panose="020B0604020202020204" pitchFamily="34" charset="0"/>
              </a:rPr>
              <a:t> – </a:t>
            </a:r>
            <a:r>
              <a:rPr lang="cs-CZ" sz="2200" dirty="0" err="1" smtClean="0">
                <a:latin typeface="Arial" panose="020B0604020202020204" pitchFamily="34" charset="0"/>
              </a:rPr>
              <a:t>firms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recognize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it</a:t>
            </a: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8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 err="1" smtClean="0">
                <a:latin typeface="Arial" panose="020B0604020202020204" pitchFamily="34" charset="0"/>
              </a:rPr>
              <a:t>Stackelberg</a:t>
            </a:r>
            <a:r>
              <a:rPr lang="cs-CZ" sz="2200" dirty="0" smtClean="0">
                <a:latin typeface="Arial" panose="020B0604020202020204" pitchFamily="34" charset="0"/>
              </a:rPr>
              <a:t> – </a:t>
            </a:r>
            <a:r>
              <a:rPr lang="cs-CZ" sz="2200" dirty="0" err="1" smtClean="0">
                <a:latin typeface="Arial" panose="020B0604020202020204" pitchFamily="34" charset="0"/>
              </a:rPr>
              <a:t>one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firm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sz="2200" dirty="0" smtClean="0">
                <a:latin typeface="Arial" panose="020B0604020202020204" pitchFamily="34" charset="0"/>
              </a:rPr>
              <a:t> leader and </a:t>
            </a:r>
            <a:r>
              <a:rPr lang="cs-CZ" sz="2200" dirty="0" err="1" smtClean="0">
                <a:latin typeface="Arial" panose="020B0604020202020204" pitchFamily="34" charset="0"/>
              </a:rPr>
              <a:t>one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follower</a:t>
            </a:r>
            <a:r>
              <a:rPr lang="cs-CZ" sz="2200" dirty="0" smtClean="0">
                <a:latin typeface="Arial" panose="020B0604020202020204" pitchFamily="34" charset="0"/>
              </a:rPr>
              <a:t> (</a:t>
            </a:r>
            <a:r>
              <a:rPr lang="cs-CZ" sz="2200" dirty="0" err="1" smtClean="0">
                <a:latin typeface="Arial" panose="020B0604020202020204" pitchFamily="34" charset="0"/>
              </a:rPr>
              <a:t>extention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Cournot</a:t>
            </a:r>
            <a:r>
              <a:rPr lang="cs-CZ" sz="2200" dirty="0" smtClean="0">
                <a:latin typeface="Arial" panose="020B0604020202020204" pitchFamily="34" charset="0"/>
              </a:rPr>
              <a:t> model)</a:t>
            </a: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383" y="2728999"/>
            <a:ext cx="384081" cy="323116"/>
          </a:xfrm>
          <a:prstGeom prst="rect">
            <a:avLst/>
          </a:prstGeom>
        </p:spPr>
      </p:pic>
      <p:pic>
        <p:nvPicPr>
          <p:cNvPr id="12" name="Zástupný symbol pro obsah 11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8748" t="10954" r="5316"/>
          <a:stretch/>
        </p:blipFill>
        <p:spPr>
          <a:xfrm>
            <a:off x="4085484" y="1811048"/>
            <a:ext cx="5054901" cy="437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35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KINKED DEMAND MODEL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342106" y="1554480"/>
            <a:ext cx="4101878" cy="5175504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latin typeface="Arial" panose="020B0604020202020204" pitchFamily="34" charset="0"/>
              </a:rPr>
              <a:t>Suppose</a:t>
            </a:r>
            <a:r>
              <a:rPr lang="en-US" sz="2200" dirty="0">
                <a:latin typeface="Arial" panose="020B0604020202020204" pitchFamily="34" charset="0"/>
              </a:rPr>
              <a:t>, the prevailing price of an oligopoly product in the market </a:t>
            </a:r>
            <a:r>
              <a:rPr lang="en-US" sz="2200" dirty="0" smtClean="0">
                <a:latin typeface="Arial" panose="020B0604020202020204" pitchFamily="34" charset="0"/>
              </a:rPr>
              <a:t>is</a:t>
            </a:r>
            <a:r>
              <a:rPr lang="cs-CZ" sz="2200" dirty="0" smtClean="0">
                <a:latin typeface="Arial" panose="020B0604020202020204" pitchFamily="34" charset="0"/>
              </a:rPr>
              <a:t>       . </a:t>
            </a:r>
            <a:r>
              <a:rPr lang="en-US" sz="2200" dirty="0" smtClean="0">
                <a:latin typeface="Arial" panose="020B0604020202020204" pitchFamily="34" charset="0"/>
              </a:rPr>
              <a:t>If </a:t>
            </a:r>
            <a:r>
              <a:rPr lang="en-US" sz="2200" dirty="0">
                <a:latin typeface="Arial" panose="020B0604020202020204" pitchFamily="34" charset="0"/>
              </a:rPr>
              <a:t>one seller increases the price above </a:t>
            </a:r>
            <a:r>
              <a:rPr lang="cs-CZ" sz="2200" dirty="0" err="1" smtClean="0">
                <a:latin typeface="Arial" panose="020B0604020202020204" pitchFamily="34" charset="0"/>
              </a:rPr>
              <a:t>it</a:t>
            </a:r>
            <a:r>
              <a:rPr lang="en-US" sz="2200" dirty="0" smtClean="0">
                <a:latin typeface="Arial" panose="020B0604020202020204" pitchFamily="34" charset="0"/>
              </a:rPr>
              <a:t>, </a:t>
            </a:r>
            <a:r>
              <a:rPr lang="en-US" sz="2200" dirty="0">
                <a:latin typeface="Arial" panose="020B0604020202020204" pitchFamily="34" charset="0"/>
              </a:rPr>
              <a:t>rival sellers will keep the prices of their </a:t>
            </a:r>
            <a:r>
              <a:rPr lang="en-US" sz="2200" dirty="0" smtClean="0">
                <a:latin typeface="Arial" panose="020B0604020202020204" pitchFamily="34" charset="0"/>
              </a:rPr>
              <a:t>products.</a:t>
            </a: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8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latin typeface="Arial" panose="020B0604020202020204" pitchFamily="34" charset="0"/>
              </a:rPr>
              <a:t>As </a:t>
            </a:r>
            <a:r>
              <a:rPr lang="en-US" sz="2200" dirty="0">
                <a:latin typeface="Arial" panose="020B0604020202020204" pitchFamily="34" charset="0"/>
              </a:rPr>
              <a:t>a result of high price charged by the firm, buyers will shift to products of other sellers who have kept their prices at the old level. </a:t>
            </a: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8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latin typeface="Arial" panose="020B0604020202020204" pitchFamily="34" charset="0"/>
              </a:rPr>
              <a:t>Consequently</a:t>
            </a:r>
            <a:r>
              <a:rPr lang="en-US" sz="2200" dirty="0">
                <a:latin typeface="Arial" panose="020B0604020202020204" pitchFamily="34" charset="0"/>
              </a:rPr>
              <a:t>, sales of the first seller will drop considerably.</a:t>
            </a: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51558" y="2067203"/>
            <a:ext cx="3819525" cy="3848100"/>
          </a:xfrm>
          <a:prstGeom prst="rect">
            <a:avLst/>
          </a:prstGeom>
        </p:spPr>
      </p:pic>
      <p:sp>
        <p:nvSpPr>
          <p:cNvPr id="7" name="Šipka doprava 6"/>
          <p:cNvSpPr/>
          <p:nvPr/>
        </p:nvSpPr>
        <p:spPr>
          <a:xfrm rot="2174702" flipV="1">
            <a:off x="1947185" y="2409534"/>
            <a:ext cx="400091" cy="1490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383" y="2728999"/>
            <a:ext cx="384081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2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MONOPOLISTIC 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873203"/>
            <a:ext cx="847725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Monopolistic competition is the closest to perfect competition.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Basic assumptions of monopolistic competition: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A large number of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firm</a:t>
            </a:r>
            <a:r>
              <a:rPr lang="en-US" altLang="cs-CZ" sz="2000" dirty="0" smtClean="0">
                <a:latin typeface="Arial" panose="020B0604020202020204" pitchFamily="34" charset="0"/>
              </a:rPr>
              <a:t>s </a:t>
            </a:r>
            <a:r>
              <a:rPr lang="en-US" altLang="cs-CZ" sz="2000" dirty="0">
                <a:latin typeface="Arial" panose="020B0604020202020204" pitchFamily="34" charset="0"/>
              </a:rPr>
              <a:t>in the industry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A differentiated product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absence of entry </a:t>
            </a:r>
            <a:r>
              <a:rPr lang="en-US" altLang="cs-CZ" sz="2000" dirty="0" smtClean="0">
                <a:latin typeface="Arial" panose="020B0604020202020204" pitchFamily="34" charset="0"/>
              </a:rPr>
              <a:t>barriers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for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firms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 smtClean="0">
                <a:latin typeface="Arial" panose="020B0604020202020204" pitchFamily="34" charset="0"/>
              </a:rPr>
              <a:t>into </a:t>
            </a:r>
            <a:r>
              <a:rPr lang="en-US" altLang="cs-CZ" sz="2000" dirty="0">
                <a:latin typeface="Arial" panose="020B0604020202020204" pitchFamily="34" charset="0"/>
              </a:rPr>
              <a:t>the industry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Each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firm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produces enough differentiated product that sets its own price - behaves like a monopoly.</a:t>
            </a:r>
            <a:endParaRPr lang="en-US" altLang="cs-CZ" sz="2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39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IMPERFECT 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707762"/>
            <a:ext cx="8477250" cy="338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Imperfect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competition</a:t>
            </a:r>
            <a:r>
              <a:rPr lang="cs-CZ" altLang="cs-CZ" sz="2200" dirty="0" smtClean="0">
                <a:latin typeface="Arial" panose="020B0604020202020204" pitchFamily="34" charset="0"/>
              </a:rPr>
              <a:t> has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three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forms</a:t>
            </a:r>
            <a:r>
              <a:rPr lang="cs-CZ" altLang="cs-CZ" sz="2200" dirty="0" smtClean="0">
                <a:latin typeface="Arial" panose="020B0604020202020204" pitchFamily="34" charset="0"/>
              </a:rPr>
              <a:t>: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cs-CZ" altLang="cs-CZ" sz="2000" b="1" dirty="0" smtClean="0">
                <a:latin typeface="Arial" panose="020B0604020202020204" pitchFamily="34" charset="0"/>
              </a:rPr>
              <a:t>Monopoly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cs-CZ" altLang="cs-CZ" sz="2000" b="1" dirty="0" smtClean="0">
                <a:latin typeface="Arial" panose="020B0604020202020204" pitchFamily="34" charset="0"/>
              </a:rPr>
              <a:t>Oligopoly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cs-CZ" altLang="cs-CZ" sz="2000" b="1" dirty="0" err="1" smtClean="0">
                <a:latin typeface="Arial" panose="020B0604020202020204" pitchFamily="34" charset="0"/>
              </a:rPr>
              <a:t>Monopolistic</a:t>
            </a:r>
            <a:r>
              <a:rPr lang="cs-CZ" altLang="cs-CZ" sz="2000" b="1" dirty="0" smtClean="0">
                <a:latin typeface="Arial" panose="020B0604020202020204" pitchFamily="34" charset="0"/>
              </a:rPr>
              <a:t> </a:t>
            </a:r>
            <a:r>
              <a:rPr lang="cs-CZ" altLang="cs-CZ" sz="2000" b="1" dirty="0" err="1" smtClean="0">
                <a:latin typeface="Arial" panose="020B0604020202020204" pitchFamily="34" charset="0"/>
              </a:rPr>
              <a:t>competition</a:t>
            </a:r>
            <a:endParaRPr lang="en-US" altLang="cs-CZ" sz="2000" b="1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We will focus on the characteristics of imperfect competition, which are common for all three forms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main feature of imperfect competition - 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firm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produces a differentiated product </a:t>
            </a:r>
            <a:r>
              <a:rPr lang="en-US" altLang="cs-CZ" sz="2200" dirty="0" smtClean="0">
                <a:latin typeface="Arial" panose="020B0604020202020204" pitchFamily="34" charset="0"/>
              </a:rPr>
              <a:t>(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has </a:t>
            </a:r>
            <a:r>
              <a:rPr lang="en-US" altLang="cs-CZ" sz="2200" dirty="0">
                <a:latin typeface="Arial" panose="020B0604020202020204" pitchFamily="34" charset="0"/>
              </a:rPr>
              <a:t>a significant share of the market).</a:t>
            </a:r>
            <a:endParaRPr lang="en-US" altLang="cs-CZ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96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MONOPOLISTIC 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873203"/>
            <a:ext cx="847725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Firm has a monopoly over its production and demand curve for production </a:t>
            </a:r>
            <a:r>
              <a:rPr lang="en-US" altLang="cs-CZ" sz="2200" dirty="0" smtClean="0">
                <a:latin typeface="Arial" panose="020B0604020202020204" pitchFamily="34" charset="0"/>
              </a:rPr>
              <a:t>is </a:t>
            </a:r>
            <a:r>
              <a:rPr lang="en-US" altLang="cs-CZ" sz="2200" dirty="0">
                <a:latin typeface="Arial" panose="020B0604020202020204" pitchFamily="34" charset="0"/>
              </a:rPr>
              <a:t>highly elastic, because other companies offer substitutes.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In the short </a:t>
            </a:r>
            <a:r>
              <a:rPr lang="cs-CZ" altLang="cs-CZ" sz="2200" b="1" dirty="0" smtClean="0">
                <a:latin typeface="Arial" panose="020B0604020202020204" pitchFamily="34" charset="0"/>
              </a:rPr>
              <a:t>run </a:t>
            </a:r>
            <a:r>
              <a:rPr lang="cs-CZ" altLang="cs-CZ" sz="2200" dirty="0" smtClean="0">
                <a:latin typeface="Arial" panose="020B0604020202020204" pitchFamily="34" charset="0"/>
              </a:rPr>
              <a:t>-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firm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can </a:t>
            </a:r>
            <a:r>
              <a:rPr lang="en-US" altLang="cs-CZ" sz="2200" dirty="0">
                <a:latin typeface="Arial" panose="020B0604020202020204" pitchFamily="34" charset="0"/>
              </a:rPr>
              <a:t>realize monopoly profits - the slope of the demand curve.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In the long run</a:t>
            </a:r>
            <a:r>
              <a:rPr lang="en-US" altLang="cs-CZ" sz="2200" dirty="0">
                <a:latin typeface="Arial" panose="020B0604020202020204" pitchFamily="34" charset="0"/>
              </a:rPr>
              <a:t>, however, this monopoly profit is compressed to zero due to movement between industries. Monopoly profits attract competition and demand for 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firm</a:t>
            </a:r>
            <a:r>
              <a:rPr lang="en-US" altLang="cs-CZ" sz="2200" dirty="0" smtClean="0">
                <a:latin typeface="Arial" panose="020B0604020202020204" pitchFamily="34" charset="0"/>
              </a:rPr>
              <a:t>'s </a:t>
            </a:r>
            <a:r>
              <a:rPr lang="en-US" altLang="cs-CZ" sz="2200" dirty="0">
                <a:latin typeface="Arial" panose="020B0604020202020204" pitchFamily="34" charset="0"/>
              </a:rPr>
              <a:t>production drops. New companies are coming into the industry until the monopoly profit is zero.</a:t>
            </a:r>
            <a:endParaRPr lang="en-US" altLang="cs-CZ" sz="2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09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523755" y="1086485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MONOPOLISTIC COMPETITION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441" y="2283242"/>
            <a:ext cx="8811118" cy="330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20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REVENUES, COSTS AND PROFIT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42106" y="2930398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THANK YOU FOR YOUR ATTENTION…</a:t>
            </a:r>
          </a:p>
        </p:txBody>
      </p:sp>
    </p:spTree>
    <p:extLst>
      <p:ext uri="{BB962C8B-B14F-4D97-AF65-F5344CB8AC3E}">
        <p14:creationId xmlns:p14="http://schemas.microsoft.com/office/powerpoint/2010/main" val="406477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IMPERFECT COMPETITION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fIrm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can affect the market price </a:t>
            </a:r>
            <a:r>
              <a:rPr lang="en-US" altLang="cs-CZ" sz="2200" dirty="0" smtClean="0">
                <a:latin typeface="Arial" panose="020B0604020202020204" pitchFamily="34" charset="0"/>
              </a:rPr>
              <a:t>(</a:t>
            </a: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en-US" altLang="cs-CZ" sz="2200" dirty="0" smtClean="0">
                <a:latin typeface="Arial" panose="020B0604020202020204" pitchFamily="34" charset="0"/>
              </a:rPr>
              <a:t>rate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en-US" altLang="cs-CZ" sz="2200" dirty="0" smtClean="0">
                <a:latin typeface="Arial" panose="020B0604020202020204" pitchFamily="34" charset="0"/>
              </a:rPr>
              <a:t> price influencing depends </a:t>
            </a:r>
            <a:r>
              <a:rPr lang="en-US" altLang="cs-CZ" sz="2200" dirty="0">
                <a:latin typeface="Arial" panose="020B0604020202020204" pitchFamily="34" charset="0"/>
              </a:rPr>
              <a:t>on the specific form of competition).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en-US" altLang="cs-CZ" sz="2000" dirty="0" smtClean="0">
                <a:latin typeface="Arial" panose="020B0604020202020204" pitchFamily="34" charset="0"/>
              </a:rPr>
              <a:t>Because of the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form</a:t>
            </a:r>
            <a:r>
              <a:rPr lang="en-US" altLang="cs-CZ" sz="2000" dirty="0" smtClean="0">
                <a:latin typeface="Arial" panose="020B0604020202020204" pitchFamily="34" charset="0"/>
              </a:rPr>
              <a:t>'s product differs from those of other companies, the company can set its price.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Imperfect competition - a market in which </a:t>
            </a:r>
            <a:r>
              <a:rPr lang="en-US" altLang="cs-CZ" sz="2200" dirty="0" smtClean="0">
                <a:latin typeface="Arial" panose="020B0604020202020204" pitchFamily="34" charset="0"/>
              </a:rPr>
              <a:t>is one </a:t>
            </a:r>
            <a:r>
              <a:rPr lang="en-US" altLang="cs-CZ" sz="2200" dirty="0">
                <a:latin typeface="Arial" panose="020B0604020202020204" pitchFamily="34" charset="0"/>
              </a:rPr>
              <a:t>seller (the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firm</a:t>
            </a:r>
            <a:r>
              <a:rPr lang="en-US" altLang="cs-CZ" sz="2200" dirty="0" smtClean="0">
                <a:latin typeface="Arial" panose="020B0604020202020204" pitchFamily="34" charset="0"/>
              </a:rPr>
              <a:t>), </a:t>
            </a:r>
            <a:r>
              <a:rPr lang="en-US" altLang="cs-CZ" sz="2200" dirty="0">
                <a:latin typeface="Arial" panose="020B0604020202020204" pitchFamily="34" charset="0"/>
              </a:rPr>
              <a:t>which may affect the market price.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Deciding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imperfectly competitive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firm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is more inclusive - to select the optimal production volume, determine the price, ...</a:t>
            </a:r>
            <a:endParaRPr lang="en-GB" altLang="cs-CZ" sz="20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ovéPole 8"/>
          <p:cNvSpPr txBox="1">
            <a:spLocks noChangeArrowheads="1"/>
          </p:cNvSpPr>
          <p:nvPr/>
        </p:nvSpPr>
        <p:spPr bwMode="auto">
          <a:xfrm>
            <a:off x="377451" y="720725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INDIVIDUAL DEMAND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2"/>
          <a:srcRect r="6645" b="7871"/>
          <a:stretch/>
        </p:blipFill>
        <p:spPr>
          <a:xfrm>
            <a:off x="241099" y="1831068"/>
            <a:ext cx="8501354" cy="312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23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>
                <a:latin typeface="Arial" panose="020B0604020202020204" pitchFamily="34" charset="0"/>
              </a:rPr>
              <a:t>MAIN CAUSES OF IMPERFECT COMPETITION</a:t>
            </a:r>
            <a:endParaRPr lang="cs-CZ" altLang="cs-CZ" sz="2400" b="1" dirty="0" smtClean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707762"/>
            <a:ext cx="8477250" cy="335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Cost </a:t>
            </a:r>
            <a:r>
              <a:rPr lang="en-US" altLang="cs-CZ" sz="2200" dirty="0">
                <a:latin typeface="Arial" panose="020B0604020202020204" pitchFamily="34" charset="0"/>
              </a:rPr>
              <a:t>conditions - in the form of </a:t>
            </a:r>
            <a:r>
              <a:rPr lang="en-US" altLang="cs-CZ" sz="2200" dirty="0" smtClean="0">
                <a:latin typeface="Arial" panose="020B0604020202020204" pitchFamily="34" charset="0"/>
              </a:rPr>
              <a:t>so-called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b="1" dirty="0" smtClean="0">
                <a:latin typeface="Arial" panose="020B0604020202020204" pitchFamily="34" charset="0"/>
              </a:rPr>
              <a:t>e</a:t>
            </a:r>
            <a:r>
              <a:rPr lang="en-US" altLang="cs-CZ" sz="2200" b="1" dirty="0" err="1" smtClean="0">
                <a:latin typeface="Arial" panose="020B0604020202020204" pitchFamily="34" charset="0"/>
              </a:rPr>
              <a:t>conomies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of scale</a:t>
            </a:r>
            <a:r>
              <a:rPr lang="en-US" altLang="cs-CZ" sz="2200" dirty="0">
                <a:latin typeface="Arial" panose="020B0604020202020204" pitchFamily="34" charset="0"/>
              </a:rPr>
              <a:t>. In the production of large volumes of production costs </a:t>
            </a:r>
            <a:r>
              <a:rPr lang="cs-CZ" altLang="cs-CZ" sz="2200" dirty="0" smtClean="0">
                <a:latin typeface="Arial" panose="020B0604020202020204" pitchFamily="34" charset="0"/>
              </a:rPr>
              <a:t>are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calculated</a:t>
            </a:r>
            <a:r>
              <a:rPr lang="cs-CZ" altLang="cs-CZ" sz="2200" dirty="0" smtClean="0">
                <a:latin typeface="Arial" panose="020B0604020202020204" pitchFamily="34" charset="0"/>
              </a:rPr>
              <a:t> to </a:t>
            </a:r>
            <a:r>
              <a:rPr lang="en-US" altLang="cs-CZ" sz="2200" dirty="0" smtClean="0">
                <a:latin typeface="Arial" panose="020B0604020202020204" pitchFamily="34" charset="0"/>
              </a:rPr>
              <a:t>a </a:t>
            </a:r>
            <a:r>
              <a:rPr lang="en-US" altLang="cs-CZ" sz="2200" dirty="0">
                <a:latin typeface="Arial" panose="020B0604020202020204" pitchFamily="34" charset="0"/>
              </a:rPr>
              <a:t>larger number of products = average costs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with</a:t>
            </a:r>
            <a:r>
              <a:rPr lang="en-US" altLang="cs-CZ" sz="2200" dirty="0" smtClean="0">
                <a:latin typeface="Arial" panose="020B0604020202020204" pitchFamily="34" charset="0"/>
              </a:rPr>
              <a:t> growth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production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declin</a:t>
            </a:r>
            <a:r>
              <a:rPr lang="cs-CZ" altLang="cs-CZ" sz="2200" dirty="0" smtClean="0">
                <a:latin typeface="Arial" panose="020B0604020202020204" pitchFamily="34" charset="0"/>
              </a:rPr>
              <a:t>e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Barriers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of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competition: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Legal restrictions </a:t>
            </a:r>
            <a:r>
              <a:rPr lang="en-US" altLang="cs-CZ" sz="2000" dirty="0">
                <a:latin typeface="Arial" panose="020B0604020202020204" pitchFamily="34" charset="0"/>
              </a:rPr>
              <a:t>- trademark, patent, copyright, ... gives owners exclusive rights to produce the product.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Product differentiation </a:t>
            </a:r>
            <a:r>
              <a:rPr lang="en-US" altLang="cs-CZ" sz="2000" dirty="0">
                <a:latin typeface="Arial" panose="020B0604020202020204" pitchFamily="34" charset="0"/>
              </a:rPr>
              <a:t>- each producer comes to market with a production that differs from that of the competition.</a:t>
            </a:r>
            <a:endParaRPr lang="en-GB" altLang="cs-CZ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59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OTHER FACTORS</a:t>
            </a:r>
            <a:r>
              <a:rPr lang="en-US" altLang="cs-CZ" sz="2400" b="1" dirty="0" smtClean="0">
                <a:latin typeface="Arial" panose="020B0604020202020204" pitchFamily="34" charset="0"/>
              </a:rPr>
              <a:t> </a:t>
            </a:r>
            <a:r>
              <a:rPr lang="en-US" altLang="cs-CZ" sz="2400" b="1" dirty="0">
                <a:latin typeface="Arial" panose="020B0604020202020204" pitchFamily="34" charset="0"/>
              </a:rPr>
              <a:t>OF IMPERFECT COMPETITION</a:t>
            </a:r>
            <a:endParaRPr lang="cs-CZ" altLang="cs-CZ" sz="2400" b="1" dirty="0" smtClean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707762"/>
            <a:ext cx="847725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Lack of awareness of market actors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Ownership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 important production </a:t>
            </a:r>
            <a:r>
              <a:rPr lang="en-US" altLang="cs-CZ" sz="2200" dirty="0">
                <a:latin typeface="Arial" panose="020B0604020202020204" pitchFamily="34" charset="0"/>
              </a:rPr>
              <a:t>factor </a:t>
            </a:r>
            <a:r>
              <a:rPr lang="cs-CZ" altLang="cs-CZ" sz="2200" dirty="0" smtClean="0">
                <a:latin typeface="Arial" panose="020B0604020202020204" pitchFamily="34" charset="0"/>
              </a:rPr>
              <a:t>„</a:t>
            </a:r>
            <a:r>
              <a:rPr lang="en-US" altLang="cs-CZ" sz="2200" dirty="0" smtClean="0">
                <a:latin typeface="Arial" panose="020B0604020202020204" pitchFamily="34" charset="0"/>
              </a:rPr>
              <a:t>in </a:t>
            </a: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en-US" altLang="cs-CZ" sz="2200" dirty="0" smtClean="0">
                <a:latin typeface="Arial" panose="020B0604020202020204" pitchFamily="34" charset="0"/>
              </a:rPr>
              <a:t>hands</a:t>
            </a:r>
            <a:r>
              <a:rPr lang="cs-CZ" altLang="cs-CZ" sz="2200" dirty="0" smtClean="0">
                <a:latin typeface="Arial" panose="020B0604020202020204" pitchFamily="34" charset="0"/>
              </a:rPr>
              <a:t>“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of one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firm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State intervention in the market mechanism (price regulation)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Political circumstances (the emergence of OPEC - the </a:t>
            </a:r>
            <a:r>
              <a:rPr lang="en-US" altLang="cs-CZ" sz="2200" dirty="0" err="1">
                <a:latin typeface="Arial" panose="020B0604020202020204" pitchFamily="34" charset="0"/>
              </a:rPr>
              <a:t>Organisation</a:t>
            </a:r>
            <a:r>
              <a:rPr lang="en-US" altLang="cs-CZ" sz="2200" dirty="0">
                <a:latin typeface="Arial" panose="020B0604020202020204" pitchFamily="34" charset="0"/>
              </a:rPr>
              <a:t> of Petrol Exporting Countries)</a:t>
            </a:r>
            <a:endParaRPr lang="en-GB" altLang="cs-CZ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40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REVENUES IN IMPERFECT COMPETITION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783605" y="1627632"/>
            <a:ext cx="3823564" cy="4645152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TOTAL REVENUES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 smtClean="0">
                <a:latin typeface="Arial" panose="020B0604020202020204" pitchFamily="34" charset="0"/>
              </a:rPr>
              <a:t>MARGINAL AND AVERAGE REVENUES</a:t>
            </a:r>
            <a:endParaRPr lang="en-GB" dirty="0"/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68900" y="1632744"/>
            <a:ext cx="3152140" cy="5133931"/>
          </a:xfrm>
          <a:prstGeom prst="rect">
            <a:avLst/>
          </a:prstGeom>
        </p:spPr>
      </p:pic>
      <p:sp>
        <p:nvSpPr>
          <p:cNvPr id="6" name="Šipka doprava 5"/>
          <p:cNvSpPr/>
          <p:nvPr/>
        </p:nvSpPr>
        <p:spPr>
          <a:xfrm>
            <a:off x="4070261" y="258119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6876" y="5221200"/>
            <a:ext cx="1012024" cy="5486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BEHAVIOUR OF FIRM IN IMPERFECT COMPETITION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983411"/>
            <a:ext cx="8477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TOTAL REVENUES IN</a:t>
            </a:r>
            <a:r>
              <a:rPr lang="en-US" altLang="cs-CZ" sz="2400" b="1" dirty="0" smtClean="0">
                <a:latin typeface="Arial" panose="020B0604020202020204" pitchFamily="34" charset="0"/>
              </a:rPr>
              <a:t> </a:t>
            </a:r>
            <a:r>
              <a:rPr lang="en-US" altLang="cs-CZ" sz="2400" b="1" dirty="0">
                <a:latin typeface="Arial" panose="020B0604020202020204" pitchFamily="34" charset="0"/>
              </a:rPr>
              <a:t>IMPERFECT COMPETITION</a:t>
            </a:r>
            <a:endParaRPr lang="cs-CZ" altLang="cs-CZ" sz="2400" b="1" dirty="0" smtClean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707762"/>
            <a:ext cx="8477250" cy="410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total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quantity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of production is obtained from the equation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TR </a:t>
            </a:r>
            <a:r>
              <a:rPr lang="en-US" altLang="cs-CZ" sz="2200" dirty="0">
                <a:latin typeface="Arial" panose="020B0604020202020204" pitchFamily="34" charset="0"/>
              </a:rPr>
              <a:t>= P.Q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Total </a:t>
            </a:r>
            <a:r>
              <a:rPr lang="en-US" altLang="cs-CZ" sz="2200" dirty="0" smtClean="0">
                <a:latin typeface="Arial" panose="020B0604020202020204" pitchFamily="34" charset="0"/>
              </a:rPr>
              <a:t>revenue</a:t>
            </a: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may rise or fall (depending on the elasticity of demand for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firm´s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production).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Demand is elastic </a:t>
            </a:r>
            <a:r>
              <a:rPr lang="en-US" altLang="cs-CZ" sz="2000" dirty="0">
                <a:latin typeface="Arial" panose="020B0604020202020204" pitchFamily="34" charset="0"/>
              </a:rPr>
              <a:t>- percentage growth in the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quantity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of </a:t>
            </a:r>
            <a:r>
              <a:rPr lang="en-US" altLang="cs-CZ" sz="2000" dirty="0" err="1">
                <a:latin typeface="Arial" panose="020B0604020202020204" pitchFamily="34" charset="0"/>
              </a:rPr>
              <a:t>sold</a:t>
            </a:r>
            <a:r>
              <a:rPr lang="en-US" altLang="cs-CZ" sz="2000" dirty="0" err="1" smtClean="0">
                <a:latin typeface="Arial" panose="020B0604020202020204" pitchFamily="34" charset="0"/>
              </a:rPr>
              <a:t>production</a:t>
            </a:r>
            <a:r>
              <a:rPr lang="en-US" altLang="cs-CZ" sz="2000" dirty="0" smtClean="0">
                <a:latin typeface="Arial" panose="020B0604020202020204" pitchFamily="34" charset="0"/>
              </a:rPr>
              <a:t> is </a:t>
            </a:r>
            <a:r>
              <a:rPr lang="en-US" altLang="cs-CZ" sz="2000" dirty="0">
                <a:latin typeface="Arial" panose="020B0604020202020204" pitchFamily="34" charset="0"/>
              </a:rPr>
              <a:t>greater than the percentage decrease in prices, so although price </a:t>
            </a:r>
            <a:r>
              <a:rPr lang="en-US" altLang="cs-CZ" sz="2000" dirty="0" err="1" smtClean="0">
                <a:latin typeface="Arial" panose="020B0604020202020204" pitchFamily="34" charset="0"/>
              </a:rPr>
              <a:t>dec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rease</a:t>
            </a:r>
            <a:r>
              <a:rPr lang="en-US" altLang="cs-CZ" sz="2000" dirty="0" smtClean="0">
                <a:latin typeface="Arial" panose="020B0604020202020204" pitchFamily="34" charset="0"/>
              </a:rPr>
              <a:t>s</a:t>
            </a:r>
            <a:r>
              <a:rPr lang="en-US" altLang="cs-CZ" sz="2000" dirty="0">
                <a:latin typeface="Arial" panose="020B0604020202020204" pitchFamily="34" charset="0"/>
              </a:rPr>
              <a:t>, the total income grows</a:t>
            </a:r>
            <a:r>
              <a:rPr lang="en-US" altLang="cs-CZ" sz="2000" dirty="0" smtClean="0">
                <a:latin typeface="Arial" panose="020B0604020202020204" pitchFamily="34" charset="0"/>
              </a:rPr>
              <a:t>.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endParaRPr lang="en-US" altLang="cs-CZ" sz="9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b="1" dirty="0">
                <a:latin typeface="Arial" panose="020B0604020202020204" pitchFamily="34" charset="0"/>
              </a:rPr>
              <a:t>Demand is inelastic </a:t>
            </a:r>
            <a:r>
              <a:rPr lang="en-US" altLang="cs-CZ" sz="2000" dirty="0">
                <a:latin typeface="Arial" panose="020B0604020202020204" pitchFamily="34" charset="0"/>
              </a:rPr>
              <a:t>- percentage growth in the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quantity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of </a:t>
            </a:r>
            <a:r>
              <a:rPr lang="en-US" altLang="cs-CZ" sz="2000" dirty="0" smtClean="0">
                <a:latin typeface="Arial" panose="020B0604020202020204" pitchFamily="34" charset="0"/>
              </a:rPr>
              <a:t>sold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 smtClean="0">
                <a:latin typeface="Arial" panose="020B0604020202020204" pitchFamily="34" charset="0"/>
              </a:rPr>
              <a:t>production is </a:t>
            </a:r>
            <a:r>
              <a:rPr lang="en-US" altLang="cs-CZ" sz="2000" dirty="0">
                <a:latin typeface="Arial" panose="020B0604020202020204" pitchFamily="34" charset="0"/>
              </a:rPr>
              <a:t>less than the percentage decrease in prices, </a:t>
            </a:r>
            <a:r>
              <a:rPr lang="en-US" altLang="cs-CZ" sz="2000" dirty="0" smtClean="0">
                <a:latin typeface="Arial" panose="020B0604020202020204" pitchFamily="34" charset="0"/>
              </a:rPr>
              <a:t>if </a:t>
            </a:r>
            <a:r>
              <a:rPr lang="en-US" altLang="cs-CZ" sz="2000" dirty="0">
                <a:latin typeface="Arial" panose="020B0604020202020204" pitchFamily="34" charset="0"/>
              </a:rPr>
              <a:t>the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firm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reduces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the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price</a:t>
            </a:r>
            <a:r>
              <a:rPr lang="en-US" altLang="cs-CZ" sz="2000" dirty="0" smtClean="0">
                <a:latin typeface="Arial" panose="020B0604020202020204" pitchFamily="34" charset="0"/>
              </a:rPr>
              <a:t>, </a:t>
            </a:r>
            <a:r>
              <a:rPr lang="en-US" altLang="cs-CZ" sz="2000" dirty="0">
                <a:latin typeface="Arial" panose="020B0604020202020204" pitchFamily="34" charset="0"/>
              </a:rPr>
              <a:t>its total income is </a:t>
            </a:r>
            <a:r>
              <a:rPr lang="en-US" altLang="cs-CZ" sz="2000" dirty="0" smtClean="0">
                <a:latin typeface="Arial" panose="020B0604020202020204" pitchFamily="34" charset="0"/>
              </a:rPr>
              <a:t>de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creas</a:t>
            </a:r>
            <a:r>
              <a:rPr lang="en-US" altLang="cs-CZ" sz="2000" dirty="0" err="1" smtClean="0">
                <a:latin typeface="Arial" panose="020B0604020202020204" pitchFamily="34" charset="0"/>
              </a:rPr>
              <a:t>ing</a:t>
            </a:r>
            <a:r>
              <a:rPr lang="en-US" altLang="cs-CZ" sz="2000" dirty="0">
                <a:latin typeface="Arial" panose="020B0604020202020204" pitchFamily="34" charset="0"/>
              </a:rPr>
              <a:t>.</a:t>
            </a:r>
            <a:endParaRPr lang="en-GB" altLang="cs-CZ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05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1027</TotalTime>
  <Words>1802</Words>
  <Application>Microsoft Office PowerPoint</Application>
  <PresentationFormat>Předvádění na obrazovce (4:3)</PresentationFormat>
  <Paragraphs>285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Cambria Math</vt:lpstr>
      <vt:lpstr>Motiv sady Office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majerova</cp:lastModifiedBy>
  <cp:revision>164</cp:revision>
  <dcterms:created xsi:type="dcterms:W3CDTF">2016-03-17T12:08:01Z</dcterms:created>
  <dcterms:modified xsi:type="dcterms:W3CDTF">2019-09-11T08:48:12Z</dcterms:modified>
</cp:coreProperties>
</file>