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58" r:id="rId5"/>
    <p:sldId id="265" r:id="rId6"/>
    <p:sldId id="266" r:id="rId7"/>
    <p:sldId id="267" r:id="rId8"/>
    <p:sldId id="263" r:id="rId9"/>
    <p:sldId id="268" r:id="rId10"/>
    <p:sldId id="269" r:id="rId11"/>
    <p:sldId id="270" r:id="rId12"/>
    <p:sldId id="271" r:id="rId13"/>
    <p:sldId id="272" r:id="rId14"/>
    <p:sldId id="273" r:id="rId15"/>
    <p:sldId id="262" r:id="rId16"/>
    <p:sldId id="274" r:id="rId17"/>
    <p:sldId id="275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8" r:id="rId28"/>
    <p:sldId id="287" r:id="rId29"/>
    <p:sldId id="277" r:id="rId3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54" autoAdjust="0"/>
    <p:restoredTop sz="94660"/>
  </p:normalViewPr>
  <p:slideViewPr>
    <p:cSldViewPr snapToGrid="0">
      <p:cViewPr varScale="1">
        <p:scale>
          <a:sx n="60" d="100"/>
          <a:sy n="60" d="100"/>
        </p:scale>
        <p:origin x="43" y="576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10.09.2019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10.09.2019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10.09.2019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10.09.2019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10.09.2019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10.09.2019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10.09.2019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LESSON V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Dr. Ingrid Majerová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MICROECONOMICS</a:t>
            </a:r>
            <a:r>
              <a:rPr lang="en-GB" altLang="cs-CZ" sz="1800" dirty="0">
                <a:latin typeface="Arial" panose="020B0604020202020204" pitchFamily="34" charset="0"/>
              </a:rPr>
              <a:t>/</a:t>
            </a:r>
            <a:r>
              <a:rPr lang="cs-CZ" altLang="cs-CZ" sz="1800" dirty="0">
                <a:latin typeface="Arial" panose="020B0604020202020204" pitchFamily="34" charset="0"/>
              </a:rPr>
              <a:t>EVS/NAMIB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44047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Marginal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product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altLang="cs-CZ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altLang="cs-CZ" sz="220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altLang="cs-CZ" sz="220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𝑃𝐹</m:t>
                          </m:r>
                        </m:den>
                      </m:f>
                    </m:oMath>
                  </m:oMathPara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Another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important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variable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– 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AVERAGE PRODUCT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AP -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defined as the product produced by every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variable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input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𝐴𝑃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num>
                        <m:den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𝑃𝐹</m:t>
                          </m:r>
                        </m:den>
                      </m:f>
                    </m:oMath>
                  </m:oMathPara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there is a mutual linkage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between the total, marginal and average product</a:t>
                </a: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4404796"/>
              </a:xfrm>
              <a:prstGeom prst="rect">
                <a:avLst/>
              </a:prstGeom>
              <a:blipFill>
                <a:blip r:embed="rId2"/>
                <a:stretch>
                  <a:fillRect l="-791" t="-831" r="-863" b="-19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3395" y="4042972"/>
            <a:ext cx="638497" cy="35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601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2067203"/>
            <a:ext cx="3008313" cy="379888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b="1" dirty="0" err="1">
                <a:latin typeface="Arial" panose="020B0604020202020204" pitchFamily="34" charset="0"/>
              </a:rPr>
              <a:t>Total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product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b="1" dirty="0" err="1">
                <a:latin typeface="Arial" panose="020B0604020202020204" pitchFamily="34" charset="0"/>
              </a:rPr>
              <a:t>Marginal</a:t>
            </a:r>
            <a:r>
              <a:rPr lang="cs-CZ" altLang="cs-CZ" sz="2200" b="1" dirty="0">
                <a:latin typeface="Arial" panose="020B0604020202020204" pitchFamily="34" charset="0"/>
              </a:rPr>
              <a:t> and </a:t>
            </a:r>
            <a:r>
              <a:rPr lang="cs-CZ" altLang="cs-CZ" sz="2200" b="1" dirty="0" err="1">
                <a:latin typeface="Arial" panose="020B0604020202020204" pitchFamily="34" charset="0"/>
              </a:rPr>
              <a:t>average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product</a:t>
            </a:r>
            <a:endParaRPr lang="en-GB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296407">
            <a:off x="3143714" y="2542979"/>
            <a:ext cx="1844732" cy="48772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219346">
            <a:off x="2822177" y="5485505"/>
            <a:ext cx="2062240" cy="487722"/>
          </a:xfrm>
          <a:prstGeom prst="rect">
            <a:avLst/>
          </a:prstGeom>
        </p:spPr>
      </p:pic>
      <p:pic>
        <p:nvPicPr>
          <p:cNvPr id="10" name="Zástupný symbol pro obsah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70672" y="1479804"/>
            <a:ext cx="2885775" cy="519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63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8494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811607" y="1392944"/>
            <a:ext cx="4545141" cy="4957572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oint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maximiz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the marginal product (maximum return),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law of diminishing returns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(J. B. Clark)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Point B - maximizing the average product (a decline in labor productivity) and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between points A and B –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production stage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Point C - maximizing total production (zero marginal product, average product is maximum)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between points B and C 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production stage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81568" y="1427992"/>
            <a:ext cx="2995504" cy="539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243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In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long run are </a:t>
            </a:r>
            <a:r>
              <a:rPr lang="cs-CZ" altLang="cs-CZ" sz="2200" dirty="0" err="1">
                <a:latin typeface="Arial" panose="020B0604020202020204" pitchFamily="34" charset="0"/>
              </a:rPr>
              <a:t>all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factors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Q = f (K, L)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P</a:t>
            </a:r>
            <a:r>
              <a:rPr lang="en-US" altLang="cs-CZ" sz="2200" dirty="0" err="1">
                <a:latin typeface="Arial" panose="020B0604020202020204" pitchFamily="34" charset="0"/>
              </a:rPr>
              <a:t>roduction</a:t>
            </a:r>
            <a:r>
              <a:rPr lang="en-US" altLang="cs-CZ" sz="2200" dirty="0">
                <a:latin typeface="Arial" panose="020B0604020202020204" pitchFamily="34" charset="0"/>
              </a:rPr>
              <a:t> function in the long term measures the maximum volume of production which the firm is able to produce various combinations of inputs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graphical representation </a:t>
            </a:r>
            <a:r>
              <a:rPr lang="cs-CZ" altLang="cs-CZ" sz="2200" b="1" dirty="0">
                <a:latin typeface="Arial" panose="020B0604020202020204" pitchFamily="34" charset="0"/>
              </a:rPr>
              <a:t>ISOQUANT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</a:t>
            </a:r>
            <a:r>
              <a:rPr lang="cs-CZ" altLang="cs-CZ" sz="2200" dirty="0">
                <a:latin typeface="Arial" panose="020B0604020202020204" pitchFamily="34" charset="0"/>
              </a:rPr>
              <a:t>ISOPRODUCT</a:t>
            </a:r>
            <a:r>
              <a:rPr lang="en-US" altLang="cs-CZ" sz="2200" dirty="0">
                <a:latin typeface="Arial" panose="020B0604020202020204" pitchFamily="34" charset="0"/>
              </a:rPr>
              <a:t> CURVE IQ)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IQ represents a certain level of production and shows all possible combinations of two inputs that can be used to achieve a given output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  </a:t>
            </a:r>
            <a:r>
              <a:rPr lang="cs-CZ" altLang="cs-CZ" sz="2200" b="1" dirty="0">
                <a:latin typeface="Arial" panose="020B0604020202020204" pitchFamily="34" charset="0"/>
              </a:rPr>
              <a:t>ISOQUANT MAP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747" y="2250748"/>
            <a:ext cx="638497" cy="35182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684" y="6031976"/>
            <a:ext cx="634039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11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77451" y="720725"/>
            <a:ext cx="84597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77451" y="2560638"/>
            <a:ext cx="4081600" cy="3090354"/>
          </a:xfrm>
          <a:prstGeom prst="rect">
            <a:avLst/>
          </a:prstGeom>
        </p:spPr>
      </p:pic>
      <p:pic>
        <p:nvPicPr>
          <p:cNvPr id="5" name="Zástupný symbol pro obsah 4"/>
          <p:cNvPicPr>
            <a:picLocks noGrp="1" noChangeAspect="1"/>
          </p:cNvPicPr>
          <p:nvPr>
            <p:ph sz="quarter" idx="4"/>
          </p:nvPr>
        </p:nvPicPr>
        <p:blipFill rotWithShape="1">
          <a:blip r:embed="rId3"/>
          <a:srcRect b="6043"/>
          <a:stretch/>
        </p:blipFill>
        <p:spPr>
          <a:xfrm>
            <a:off x="4992624" y="2560292"/>
            <a:ext cx="3438144" cy="3245607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459051" y="1431276"/>
            <a:ext cx="4041775" cy="924271"/>
          </a:xfrm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ISOQUANT MAP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566928" y="1366460"/>
            <a:ext cx="3250565" cy="923925"/>
          </a:xfrm>
        </p:spPr>
        <p:txBody>
          <a:bodyPr/>
          <a:lstStyle/>
          <a:p>
            <a:pPr algn="ctr"/>
            <a:r>
              <a:rPr lang="cs-CZ" altLang="cs-CZ" dirty="0">
                <a:latin typeface="Arial" panose="020B0604020202020204" pitchFamily="34" charset="0"/>
              </a:rPr>
              <a:t>ISOQUANT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TECHNICAL SUBSTITUTION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produces some production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en-US" altLang="cs-CZ" sz="2200" dirty="0">
                <a:latin typeface="Arial" panose="020B0604020202020204" pitchFamily="34" charset="0"/>
              </a:rPr>
              <a:t> various techniques - various combinations of labor and capital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If there is one production technology, production factors are </a:t>
            </a:r>
            <a:r>
              <a:rPr lang="cs-CZ" altLang="cs-CZ" sz="2200" b="1" dirty="0">
                <a:latin typeface="Arial" panose="020B0604020202020204" pitchFamily="34" charset="0"/>
              </a:rPr>
              <a:t>COMPLEMENTS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(usually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en-US" altLang="cs-CZ" sz="2200" dirty="0">
                <a:latin typeface="Arial" panose="020B0604020202020204" pitchFamily="34" charset="0"/>
              </a:rPr>
              <a:t>short 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)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the long run </a:t>
            </a:r>
            <a:r>
              <a:rPr lang="cs-CZ" altLang="cs-CZ" sz="2200" dirty="0" err="1">
                <a:latin typeface="Arial" panose="020B0604020202020204" pitchFamily="34" charset="0"/>
              </a:rPr>
              <a:t>we</a:t>
            </a:r>
            <a:r>
              <a:rPr lang="en-US" altLang="cs-CZ" sz="2200" dirty="0">
                <a:latin typeface="Arial" panose="020B0604020202020204" pitchFamily="34" charset="0"/>
              </a:rPr>
              <a:t> can always find a combination of inputs and they are </a:t>
            </a:r>
            <a:r>
              <a:rPr lang="cs-CZ" altLang="cs-CZ" sz="2200" b="1" dirty="0">
                <a:latin typeface="Arial" panose="020B0604020202020204" pitchFamily="34" charset="0"/>
              </a:rPr>
              <a:t>SUBSTITUTES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931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77451" y="720725"/>
            <a:ext cx="8459787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1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cs-CZ" sz="2400" b="1" dirty="0">
                <a:latin typeface="Arial" panose="020B0604020202020204" pitchFamily="34" charset="0"/>
              </a:rPr>
              <a:t>DIFFERENT SHAPES isoquant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n-US" altLang="cs-CZ" sz="1200" b="1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en-US" altLang="cs-CZ" sz="2000" b="1" dirty="0">
                <a:latin typeface="Arial" panose="020B0604020202020204" pitchFamily="34" charset="0"/>
              </a:rPr>
              <a:t>L and K are good substitutes </a:t>
            </a:r>
            <a:r>
              <a:rPr lang="cs-CZ" altLang="cs-CZ" sz="2000" b="1" dirty="0">
                <a:latin typeface="Arial" panose="020B0604020202020204" pitchFamily="34" charset="0"/>
              </a:rPr>
              <a:t>         </a:t>
            </a:r>
            <a:r>
              <a:rPr lang="en-US" altLang="cs-CZ" sz="2000" b="1" dirty="0">
                <a:latin typeface="Arial" panose="020B0604020202020204" pitchFamily="34" charset="0"/>
              </a:rPr>
              <a:t>L and K are poor substitutes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l="10862" t="3533" r="2262" b="4052"/>
          <a:stretch/>
        </p:blipFill>
        <p:spPr>
          <a:xfrm>
            <a:off x="5010911" y="2333853"/>
            <a:ext cx="3826327" cy="3208536"/>
          </a:xfrm>
          <a:prstGeom prst="rect">
            <a:avLst/>
          </a:prstGeom>
        </p:spPr>
      </p:pic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b="6577"/>
          <a:stretch/>
        </p:blipFill>
        <p:spPr>
          <a:xfrm>
            <a:off x="451936" y="2557507"/>
            <a:ext cx="4040188" cy="2892317"/>
          </a:xfrm>
          <a:prstGeom prst="snip2DiagRect">
            <a:avLst/>
          </a:prstGeom>
        </p:spPr>
      </p:pic>
    </p:spTree>
    <p:extLst>
      <p:ext uri="{BB962C8B-B14F-4D97-AF65-F5344CB8AC3E}">
        <p14:creationId xmlns:p14="http://schemas.microsoft.com/office/powerpoint/2010/main" val="2174243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596675" y="1570535"/>
                <a:ext cx="8477250" cy="36783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bigger the firm, the greater the possibility of substitution</a:t>
                </a: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ratio at which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mutually substitution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production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factor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occurred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       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 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RATE OF TECHNICAL SUBSTITUTION</a:t>
                </a:r>
                <a:endParaRPr lang="en-US" altLang="cs-CZ" sz="2200" b="1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ratio at which one unit is replaced by another entry input so that production remained unchanged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           </a:t>
                </a:r>
                <a:r>
                  <a:rPr lang="cs-CZ" altLang="cs-CZ" sz="2200" b="1" dirty="0">
                    <a:latin typeface="Arial" panose="020B0604020202020204" pitchFamily="34" charset="0"/>
                  </a:rPr>
                  <a:t>MARGINAL RATE OF TECHNICAL SUBSTITUTION</a:t>
                </a: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b="1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 xmlns:m="http://schemas.openxmlformats.org/officeDocument/2006/math">
                    <m:r>
                      <a:rPr lang="cs-CZ" altLang="cs-CZ" sz="2400" b="1" i="1" smtClean="0">
                        <a:latin typeface="Cambria Math" panose="02040503050406030204" pitchFamily="18" charset="0"/>
                      </a:rPr>
                      <m:t>𝑴𝑹𝑻𝑺</m:t>
                    </m:r>
                    <m:r>
                      <a:rPr lang="cs-CZ" altLang="cs-CZ" sz="2400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altLang="cs-CZ" sz="2400" b="1" i="0" smtClean="0"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𝑲</m:t>
                        </m:r>
                      </m:num>
                      <m:den>
                        <m:r>
                          <a:rPr lang="el-GR" altLang="cs-CZ" sz="2400" b="1" i="0" smtClean="0"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den>
                    </m:f>
                  </m:oMath>
                </a14:m>
                <a:r>
                  <a:rPr lang="cs-CZ" altLang="cs-CZ" sz="2400" b="1" dirty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𝑴𝑷𝒍</m:t>
                        </m:r>
                      </m:num>
                      <m:den>
                        <m:r>
                          <a:rPr lang="cs-CZ" altLang="cs-CZ" sz="2400" b="1" i="1" smtClean="0">
                            <a:latin typeface="Cambria Math" panose="02040503050406030204" pitchFamily="18" charset="0"/>
                          </a:rPr>
                          <m:t>𝑴𝑷𝒌</m:t>
                        </m:r>
                      </m:den>
                    </m:f>
                  </m:oMath>
                </a14:m>
                <a:endParaRPr lang="en-US" altLang="cs-CZ" sz="2400" b="1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6675" y="1570535"/>
                <a:ext cx="8477250" cy="3678379"/>
              </a:xfrm>
              <a:prstGeom prst="rect">
                <a:avLst/>
              </a:prstGeom>
              <a:blipFill>
                <a:blip r:embed="rId2"/>
                <a:stretch>
                  <a:fillRect l="-863" t="-995" r="-863" b="-6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2379" y="2649319"/>
            <a:ext cx="664522" cy="32921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0795" y="3645284"/>
            <a:ext cx="66452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217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8494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689267" y="1680476"/>
            <a:ext cx="4230206" cy="395222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MRTS gives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curve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characteristic shape - if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increasingly substitute one input to other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MRTS increases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MRTS at each point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isoquant  is given by the slope of the tangent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isoquant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at this point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3456" y="1809230"/>
            <a:ext cx="3998436" cy="399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96675" y="157053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>
                <a:latin typeface="Arial" panose="020B0604020202020204" pitchFamily="34" charset="0"/>
              </a:rPr>
              <a:t>main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target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en-US" altLang="cs-CZ" sz="2200" dirty="0">
                <a:latin typeface="Arial" panose="020B0604020202020204" pitchFamily="34" charset="0"/>
              </a:rPr>
              <a:t> the firm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 </a:t>
            </a:r>
            <a:r>
              <a:rPr lang="cs-CZ" altLang="cs-CZ" sz="2200" b="1" dirty="0">
                <a:latin typeface="Arial" panose="020B0604020202020204" pitchFamily="34" charset="0"/>
              </a:rPr>
              <a:t>PROFIT MAXIMIZATION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    </a:t>
            </a:r>
            <a:r>
              <a:rPr lang="en-US" altLang="cs-CZ" sz="2200" dirty="0">
                <a:latin typeface="Arial" panose="020B0604020202020204" pitchFamily="34" charset="0"/>
              </a:rPr>
              <a:t>the largest production output at least cost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total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(</a:t>
            </a:r>
            <a:r>
              <a:rPr lang="en-US" altLang="cs-CZ" sz="2200" dirty="0">
                <a:latin typeface="Arial" panose="020B0604020202020204" pitchFamily="34" charset="0"/>
              </a:rPr>
              <a:t>TC</a:t>
            </a:r>
            <a:r>
              <a:rPr lang="cs-CZ" altLang="cs-CZ" sz="2200" dirty="0">
                <a:latin typeface="Arial" panose="020B0604020202020204" pitchFamily="34" charset="0"/>
              </a:rPr>
              <a:t>)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are dependent on the volume of output and input prices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mathematical expression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TC = </a:t>
            </a:r>
            <a:r>
              <a:rPr lang="cs-CZ" altLang="cs-CZ" sz="2200" dirty="0" err="1">
                <a:latin typeface="Arial" panose="020B0604020202020204" pitchFamily="34" charset="0"/>
              </a:rPr>
              <a:t>pL</a:t>
            </a:r>
            <a:r>
              <a:rPr lang="cs-CZ" altLang="cs-CZ" sz="2200" dirty="0">
                <a:latin typeface="Arial" panose="020B0604020202020204" pitchFamily="34" charset="0"/>
              </a:rPr>
              <a:t> x L + </a:t>
            </a:r>
            <a:r>
              <a:rPr lang="cs-CZ" altLang="cs-CZ" sz="2200" dirty="0" err="1">
                <a:latin typeface="Arial" panose="020B0604020202020204" pitchFamily="34" charset="0"/>
              </a:rPr>
              <a:t>pK</a:t>
            </a:r>
            <a:r>
              <a:rPr lang="cs-CZ" altLang="cs-CZ" sz="2200" dirty="0">
                <a:latin typeface="Arial" panose="020B0604020202020204" pitchFamily="34" charset="0"/>
              </a:rPr>
              <a:t> x K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g</a:t>
            </a:r>
            <a:r>
              <a:rPr lang="en-US" altLang="cs-CZ" sz="2200" b="1" dirty="0" err="1">
                <a:latin typeface="Arial" panose="020B0604020202020204" pitchFamily="34" charset="0"/>
              </a:rPr>
              <a:t>raphic</a:t>
            </a:r>
            <a:r>
              <a:rPr lang="cs-CZ" altLang="cs-CZ" sz="2200" b="1" dirty="0">
                <a:latin typeface="Arial" panose="020B0604020202020204" pitchFamily="34" charset="0"/>
              </a:rPr>
              <a:t>al </a:t>
            </a:r>
            <a:r>
              <a:rPr lang="en-US" altLang="cs-CZ" sz="2200" b="1" dirty="0">
                <a:latin typeface="Arial" panose="020B0604020202020204" pitchFamily="34" charset="0"/>
              </a:rPr>
              <a:t>expression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 T</a:t>
            </a:r>
            <a:r>
              <a:rPr lang="en-US" altLang="cs-CZ" sz="2200" dirty="0">
                <a:latin typeface="Arial" panose="020B0604020202020204" pitchFamily="34" charset="0"/>
              </a:rPr>
              <a:t>C is </a:t>
            </a: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 err="1">
                <a:latin typeface="Arial" panose="020B0604020202020204" pitchFamily="34" charset="0"/>
              </a:rPr>
              <a:t>socost</a:t>
            </a:r>
            <a:r>
              <a:rPr lang="en-US" altLang="cs-CZ" sz="2200" dirty="0">
                <a:latin typeface="Arial" panose="020B0604020202020204" pitchFamily="34" charset="0"/>
              </a:rPr>
              <a:t> (equal line costs) CL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067" y="2338423"/>
            <a:ext cx="664522" cy="32921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475" y="4504820"/>
            <a:ext cx="664522" cy="32921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475" y="5653074"/>
            <a:ext cx="670618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24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Existence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GB" altLang="cs-CZ" sz="22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Technological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Constraints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Short</a:t>
            </a:r>
            <a:r>
              <a:rPr lang="cs-CZ" altLang="cs-CZ" sz="2200" dirty="0">
                <a:latin typeface="Arial" panose="020B0604020202020204" pitchFamily="34" charset="0"/>
              </a:rPr>
              <a:t> Run and Long Run </a:t>
            </a: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Isoquant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Isocost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cs-CZ" altLang="cs-CZ" sz="2200" dirty="0">
                <a:latin typeface="Arial" panose="020B0604020202020204" pitchFamily="34" charset="0"/>
              </a:rPr>
              <a:t> Optimum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849479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689267" y="1680476"/>
            <a:ext cx="3824676" cy="395222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combinations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inputs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producer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amount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input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prices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isocosts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farther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origin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02629" y="1965902"/>
            <a:ext cx="4026844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227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245624" y="939652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text 4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689267" y="1680475"/>
                <a:ext cx="4230206" cy="4575181"/>
              </a:xfrm>
            </p:spPr>
            <p:txBody>
              <a:bodyPr/>
              <a:lstStyle/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Changes  in input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prices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change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the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slope</a:t>
                </a:r>
                <a:r>
                  <a:rPr lang="cs-CZ" sz="2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of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the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isocost</a:t>
                </a: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line</a:t>
                </a:r>
              </a:p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endParaRPr lang="cs-CZ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>
                  <a:spcBef>
                    <a:spcPct val="0"/>
                  </a:spcBef>
                  <a:buFont typeface="Arial" panose="020B0604020202020204" pitchFamily="34" charset="0"/>
                  <a:buChar char="‒"/>
                  <a:defRPr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cs-CZ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firm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's ability to replace</a:t>
                </a: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one factor of production to others in the manufacturing process, so that </a:t>
                </a:r>
                <a:r>
                  <a:rPr lang="cs-CZ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does</a:t>
                </a: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not change the amount of costs</a:t>
                </a:r>
              </a:p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  <a:defRPr/>
                </a:pPr>
                <a:endParaRPr lang="cs-CZ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TC = </a:t>
                </a:r>
                <a:r>
                  <a:rPr lang="en-GB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pL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x L + </a:t>
                </a:r>
                <a:r>
                  <a:rPr lang="en-GB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pK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x K</a:t>
                </a:r>
              </a:p>
              <a:p>
                <a:pPr algn="ctr">
                  <a:spcBef>
                    <a:spcPct val="0"/>
                  </a:spcBef>
                  <a:defRPr/>
                </a:pPr>
                <a:endParaRPr lang="cs-CZ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defRPr/>
                </a:pPr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S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20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Δ</m:t>
                        </m:r>
                        <m:r>
                          <a:rPr lang="cs-CZ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220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Δ</m:t>
                        </m:r>
                        <m:r>
                          <a:rPr lang="cs-CZ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cs-CZ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𝑃𝑙</m:t>
                        </m:r>
                      </m:num>
                      <m:den>
                        <m:r>
                          <a:rPr lang="cs-CZ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𝑃𝑘</m:t>
                        </m:r>
                      </m:den>
                    </m:f>
                  </m:oMath>
                </a14:m>
                <a:endParaRPr lang="en-GB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Zástupný symbol pro text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689267" y="1680475"/>
                <a:ext cx="4230206" cy="4575181"/>
              </a:xfrm>
              <a:blipFill>
                <a:blip r:embed="rId2"/>
                <a:stretch>
                  <a:fillRect l="-1585" t="-8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31956" y="2507455"/>
            <a:ext cx="3073455" cy="233487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5662" y="2314901"/>
            <a:ext cx="612672" cy="51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940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FIRM OPTIMUM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96675" y="1570535"/>
            <a:ext cx="8477250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We solved the problem: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HOW THE</a:t>
            </a:r>
            <a:r>
              <a:rPr lang="cs-CZ" altLang="cs-CZ" sz="2000" dirty="0">
                <a:latin typeface="Arial" panose="020B0604020202020204" pitchFamily="34" charset="0"/>
              </a:rPr>
              <a:t> FIRM DETERMINES THE</a:t>
            </a:r>
            <a:r>
              <a:rPr lang="en-US" altLang="cs-CZ" sz="2000" dirty="0">
                <a:latin typeface="Arial" panose="020B0604020202020204" pitchFamily="34" charset="0"/>
              </a:rPr>
              <a:t> MOST EFFICIENT PRODUCTION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HOW THE FIRM STATES THAT THE </a:t>
            </a:r>
            <a:r>
              <a:rPr lang="en-US" altLang="cs-CZ" sz="2000" dirty="0">
                <a:latin typeface="Arial" panose="020B0604020202020204" pitchFamily="34" charset="0"/>
              </a:rPr>
              <a:t>PRODUCTION</a:t>
            </a:r>
            <a:r>
              <a:rPr lang="cs-CZ" altLang="cs-CZ" sz="2000" dirty="0">
                <a:latin typeface="Arial" panose="020B0604020202020204" pitchFamily="34" charset="0"/>
              </a:rPr>
              <a:t> IS AVAILABLE BY THAT AMOUN</a:t>
            </a:r>
            <a:r>
              <a:rPr lang="en-US" altLang="cs-CZ" sz="2000" dirty="0">
                <a:latin typeface="Arial" panose="020B0604020202020204" pitchFamily="34" charset="0"/>
              </a:rPr>
              <a:t>T OF COSTS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lvl="1" indent="0" algn="just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It remains to be solved: how much production will be least expensive?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</a:t>
            </a:r>
            <a:r>
              <a:rPr lang="cs-CZ" altLang="cs-CZ" sz="2200" b="1" dirty="0">
                <a:latin typeface="Arial" panose="020B0604020202020204" pitchFamily="34" charset="0"/>
              </a:rPr>
              <a:t>FIRM </a:t>
            </a:r>
            <a:r>
              <a:rPr lang="en-US" altLang="cs-CZ" sz="2200" b="1" dirty="0">
                <a:latin typeface="Arial" panose="020B0604020202020204" pitchFamily="34" charset="0"/>
              </a:rPr>
              <a:t>COST OPTIMUM </a:t>
            </a:r>
            <a:endParaRPr lang="cs-CZ" altLang="cs-CZ" sz="22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If the last monetary unit spent on hire of individual inputs </a:t>
            </a:r>
            <a:r>
              <a:rPr lang="cs-CZ" altLang="cs-CZ" sz="2200" dirty="0" err="1">
                <a:latin typeface="Arial" panose="020B0604020202020204" pitchFamily="34" charset="0"/>
              </a:rPr>
              <a:t>brings</a:t>
            </a:r>
            <a:r>
              <a:rPr lang="en-US" altLang="cs-CZ" sz="2200" dirty="0">
                <a:latin typeface="Arial" panose="020B0604020202020204" pitchFamily="34" charset="0"/>
              </a:rPr>
              <a:t> the same </a:t>
            </a:r>
            <a:r>
              <a:rPr lang="cs-CZ" altLang="cs-CZ" sz="2200" dirty="0" err="1">
                <a:latin typeface="Arial" panose="020B0604020202020204" pitchFamily="34" charset="0"/>
              </a:rPr>
              <a:t>gowth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production.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703" y="4214535"/>
            <a:ext cx="66452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913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FIRM OPTIMUM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666750" y="1599563"/>
                <a:ext cx="8477250" cy="4334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m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athematical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expression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𝑀𝑅𝑇𝑆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𝑝𝐿</m:t>
                          </m:r>
                        </m:num>
                        <m:den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𝑝𝐾</m:t>
                          </m:r>
                        </m:den>
                      </m:f>
                    </m:oMath>
                  </m:oMathPara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𝑀𝑃𝑙</m:t>
                        </m:r>
                      </m:num>
                      <m:den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𝑀𝑃𝑘</m:t>
                        </m:r>
                      </m:den>
                    </m:f>
                  </m:oMath>
                </a14:m>
                <a:r>
                  <a:rPr lang="cs-CZ" altLang="cs-CZ" sz="2400" dirty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𝑝𝐿</m:t>
                        </m:r>
                      </m:num>
                      <m:den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𝑝𝐾</m:t>
                        </m:r>
                      </m:den>
                    </m:f>
                  </m:oMath>
                </a14:m>
                <a:endParaRPr lang="cs-CZ" altLang="cs-CZ" sz="24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𝑀𝑃𝑙</m:t>
                        </m:r>
                      </m:num>
                      <m:den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𝑝𝐾</m:t>
                        </m:r>
                      </m:den>
                    </m:f>
                  </m:oMath>
                </a14:m>
                <a:r>
                  <a:rPr lang="cs-CZ" altLang="cs-CZ" sz="2400" dirty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𝑀𝑃𝑘</m:t>
                        </m:r>
                      </m:num>
                      <m:den>
                        <m: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  <m:t>𝑝𝐾</m:t>
                        </m:r>
                      </m:den>
                    </m:f>
                  </m:oMath>
                </a14:m>
                <a:endParaRPr lang="cs-CZ" altLang="cs-CZ" sz="24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750" y="1599563"/>
                <a:ext cx="8477250" cy="4334135"/>
              </a:xfrm>
              <a:prstGeom prst="rect">
                <a:avLst/>
              </a:prstGeom>
              <a:blipFill>
                <a:blip r:embed="rId2"/>
                <a:stretch>
                  <a:fillRect l="-791" t="-7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98416">
            <a:off x="2184486" y="2364075"/>
            <a:ext cx="710584" cy="25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866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77451" y="720725"/>
            <a:ext cx="8459787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RUN PRODUCTION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1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 err="1">
                <a:latin typeface="Arial" panose="020B0604020202020204" pitchFamily="34" charset="0"/>
              </a:rPr>
              <a:t>Problem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of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finding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an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optimal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</a:rPr>
              <a:t>production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US" altLang="cs-CZ" sz="1200" b="1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       MINIMIZING OF COSTS                  MAXIMIZING OF PRODUCTION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2438249"/>
            <a:ext cx="4040188" cy="3424540"/>
          </a:xfrm>
          <a:prstGeom prst="rect">
            <a:avLst/>
          </a:prstGeom>
        </p:spPr>
      </p:pic>
      <p:pic>
        <p:nvPicPr>
          <p:cNvPr id="6" name="Zástupný symbol pro obsah 5"/>
          <p:cNvPicPr>
            <a:picLocks noGrp="1" noChangeAspect="1"/>
          </p:cNvPicPr>
          <p:nvPr>
            <p:ph sz="quarter" idx="4"/>
          </p:nvPr>
        </p:nvPicPr>
        <p:blipFill rotWithShape="1">
          <a:blip r:embed="rId3"/>
          <a:srcRect b="13190"/>
          <a:stretch/>
        </p:blipFill>
        <p:spPr>
          <a:xfrm>
            <a:off x="4874838" y="2420172"/>
            <a:ext cx="3962399" cy="357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569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652723" y="853553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EXPANSION PATH</a:t>
            </a: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689268" y="1680475"/>
            <a:ext cx="3529442" cy="4575181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effiecient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(least-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 input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combinations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output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EXPANSION PATH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Along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expansion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input-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ratio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constant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equals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MRTS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418507">
            <a:off x="4201580" y="2702103"/>
            <a:ext cx="612672" cy="512108"/>
          </a:xfrm>
          <a:prstGeom prst="rect">
            <a:avLst/>
          </a:prstGeom>
        </p:spPr>
      </p:pic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8695" t="23182" r="8613"/>
          <a:stretch/>
        </p:blipFill>
        <p:spPr>
          <a:xfrm>
            <a:off x="4929050" y="1439288"/>
            <a:ext cx="4071744" cy="313805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4"/>
          <a:srcRect b="14869"/>
          <a:stretch/>
        </p:blipFill>
        <p:spPr>
          <a:xfrm>
            <a:off x="6317673" y="4405744"/>
            <a:ext cx="2484219" cy="226105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5"/>
          <a:srcRect l="3443" t="6145" r="7921" b="11898"/>
          <a:stretch/>
        </p:blipFill>
        <p:spPr>
          <a:xfrm>
            <a:off x="3679112" y="4613563"/>
            <a:ext cx="2638561" cy="187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30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EXPANSION PATH (LEP)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179215"/>
            <a:ext cx="8477250" cy="566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LEP shows how </a:t>
            </a:r>
            <a:r>
              <a:rPr lang="cs-CZ" altLang="cs-CZ" sz="2200" dirty="0">
                <a:latin typeface="Arial" panose="020B0604020202020204" pitchFamily="34" charset="0"/>
              </a:rPr>
              <a:t>t</a:t>
            </a:r>
            <a:r>
              <a:rPr lang="en-US" altLang="cs-CZ" sz="2200" dirty="0">
                <a:latin typeface="Arial" panose="020B0604020202020204" pitchFamily="34" charset="0"/>
              </a:rPr>
              <a:t>he volume output </a:t>
            </a:r>
            <a:r>
              <a:rPr lang="cs-CZ" altLang="cs-CZ" sz="2200" dirty="0" err="1">
                <a:latin typeface="Arial" panose="020B0604020202020204" pitchFamily="34" charset="0"/>
              </a:rPr>
              <a:t>changes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when 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changes leased quantities of inputs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</a:t>
            </a:r>
            <a:r>
              <a:rPr lang="en-US" altLang="cs-CZ" sz="2200" dirty="0" err="1">
                <a:latin typeface="Arial" panose="020B0604020202020204" pitchFamily="34" charset="0"/>
              </a:rPr>
              <a:t>relat</a:t>
            </a:r>
            <a:r>
              <a:rPr lang="cs-CZ" altLang="cs-CZ" sz="2200" dirty="0">
                <a:latin typeface="Arial" panose="020B0604020202020204" pitchFamily="34" charset="0"/>
              </a:rPr>
              <a:t>ion</a:t>
            </a:r>
            <a:r>
              <a:rPr lang="en-US" altLang="cs-CZ" sz="2200" dirty="0">
                <a:latin typeface="Arial" panose="020B0604020202020204" pitchFamily="34" charset="0"/>
              </a:rPr>
              <a:t> to </a:t>
            </a:r>
            <a:r>
              <a:rPr lang="en-US" altLang="cs-CZ" sz="2200" b="1" dirty="0">
                <a:latin typeface="Arial" panose="020B0604020202020204" pitchFamily="34" charset="0"/>
              </a:rPr>
              <a:t>returns to scale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i="1" dirty="0">
                <a:solidFill>
                  <a:srgbClr val="FF0000"/>
                </a:solidFill>
                <a:latin typeface="Arial" panose="020B0604020202020204" pitchFamily="34" charset="0"/>
              </a:rPr>
              <a:t>increasing returns to scale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volume of output grows faster than the amount of inputs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the growth rate of output exceeds the growth rate of total costs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lvl="1" indent="0" algn="just" eaLnBrk="1" hangingPunct="1">
              <a:spcBef>
                <a:spcPct val="0"/>
              </a:spcBef>
              <a:buNone/>
              <a:defRPr/>
            </a:pPr>
            <a:endParaRPr lang="en-US" altLang="cs-CZ" sz="1000" b="1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i="1" dirty="0">
                <a:solidFill>
                  <a:srgbClr val="FF0000"/>
                </a:solidFill>
                <a:latin typeface="Arial" panose="020B0604020202020204" pitchFamily="34" charset="0"/>
              </a:rPr>
              <a:t>constant returns to scale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o</a:t>
            </a:r>
            <a:r>
              <a:rPr lang="en-US" altLang="cs-CZ" sz="2000" dirty="0" err="1">
                <a:latin typeface="Arial" panose="020B0604020202020204" pitchFamily="34" charset="0"/>
              </a:rPr>
              <a:t>utput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volume grows at the same rate as the number of inputs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the growth rate of production corresponds to the growth rate of costs</a:t>
            </a:r>
            <a:endParaRPr lang="cs-CZ" altLang="cs-CZ" sz="2000" b="1" dirty="0">
              <a:latin typeface="Arial" panose="020B0604020202020204" pitchFamily="34" charset="0"/>
            </a:endParaRPr>
          </a:p>
          <a:p>
            <a:pPr lvl="1" indent="0" algn="just" eaLnBrk="1" hangingPunct="1">
              <a:spcBef>
                <a:spcPct val="0"/>
              </a:spcBef>
              <a:buNone/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US" altLang="cs-CZ" sz="2200" i="1" dirty="0">
                <a:solidFill>
                  <a:srgbClr val="FF0000"/>
                </a:solidFill>
                <a:latin typeface="Arial" panose="020B0604020202020204" pitchFamily="34" charset="0"/>
              </a:rPr>
              <a:t>decreasing returns to scale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volume of output grows more slowly than the number of inputs</a:t>
            </a:r>
          </a:p>
          <a:p>
            <a:pPr marL="1085850" lvl="1" indent="-342900" algn="just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the growth rate of production is lower than the growth of costs</a:t>
            </a:r>
            <a:endParaRPr lang="cs-CZ" altLang="cs-CZ" sz="2000" b="1" dirty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704" y="1936136"/>
            <a:ext cx="554040" cy="27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21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77451" y="720725"/>
            <a:ext cx="8459787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LONG EXPANSION PATH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1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cs-CZ" sz="2000" b="1" dirty="0">
                <a:latin typeface="Arial" panose="020B0604020202020204" pitchFamily="34" charset="0"/>
              </a:rPr>
              <a:t>DIFFERENT SHAPES </a:t>
            </a:r>
            <a:r>
              <a:rPr lang="cs-CZ" altLang="cs-CZ" sz="2000" b="1" dirty="0">
                <a:latin typeface="Arial" panose="020B0604020202020204" pitchFamily="34" charset="0"/>
              </a:rPr>
              <a:t>OF ISOQUANTS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n-US" altLang="cs-CZ" sz="11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US" altLang="cs-CZ" sz="1200" b="1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400" b="1" dirty="0">
                <a:latin typeface="Arial" panose="020B0604020202020204" pitchFamily="34" charset="0"/>
              </a:rPr>
              <a:t>ISOQUANTS GET CLOSER TOGETHER                   ISOQUANTS BECOME MORE WIDELY SPACED                             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1400" b="1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1400" b="1" dirty="0">
                <a:latin typeface="Arial" panose="020B0604020202020204" pitchFamily="34" charset="0"/>
              </a:rPr>
              <a:t>                                                      ISOQUANTS ARE EVENLY SPACED</a:t>
            </a:r>
            <a:endParaRPr lang="en-GB" altLang="cs-CZ" sz="1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 b="1" dirty="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12904" y="3207657"/>
            <a:ext cx="8788880" cy="282748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268751">
            <a:off x="1290010" y="2793440"/>
            <a:ext cx="832424" cy="30059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7394" y="2692522"/>
            <a:ext cx="506012" cy="691789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313403">
            <a:off x="6779165" y="2410367"/>
            <a:ext cx="506012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9465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42106" y="2930398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THANK YOU FOR YOUR ATTENTION…</a:t>
            </a:r>
          </a:p>
        </p:txBody>
      </p:sp>
    </p:spTree>
    <p:extLst>
      <p:ext uri="{BB962C8B-B14F-4D97-AF65-F5344CB8AC3E}">
        <p14:creationId xmlns:p14="http://schemas.microsoft.com/office/powerpoint/2010/main" val="4064774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FIRM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Consumers in the market of goods and services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      formation of demand in this market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Subject</a:t>
            </a:r>
            <a:r>
              <a:rPr lang="en-US" altLang="cs-CZ" sz="2200" dirty="0">
                <a:latin typeface="Arial" panose="020B0604020202020204" pitchFamily="34" charset="0"/>
              </a:rPr>
              <a:t> which creates the main part of the supply on the market products and services </a:t>
            </a:r>
            <a:r>
              <a:rPr lang="cs-CZ" altLang="cs-CZ" sz="2200" dirty="0">
                <a:latin typeface="Arial" panose="020B0604020202020204" pitchFamily="34" charset="0"/>
              </a:rPr>
              <a:t>    </a:t>
            </a:r>
            <a:r>
              <a:rPr lang="cs-CZ" altLang="cs-CZ" sz="2200" b="1" dirty="0">
                <a:latin typeface="Arial" panose="020B0604020202020204" pitchFamily="34" charset="0"/>
              </a:rPr>
              <a:t>FIRM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C</a:t>
            </a:r>
            <a:r>
              <a:rPr lang="en-US" altLang="cs-CZ" sz="2200" dirty="0" err="1">
                <a:latin typeface="Arial" panose="020B0604020202020204" pitchFamily="34" charset="0"/>
              </a:rPr>
              <a:t>auses</a:t>
            </a:r>
            <a:r>
              <a:rPr lang="en-US" altLang="cs-CZ" sz="2200" dirty="0">
                <a:latin typeface="Arial" panose="020B0604020202020204" pitchFamily="34" charset="0"/>
              </a:rPr>
              <a:t> of the existence of the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benefits of teamwork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r</a:t>
            </a:r>
            <a:r>
              <a:rPr lang="en-US" altLang="cs-CZ" sz="2000" dirty="0" err="1">
                <a:latin typeface="Arial" panose="020B0604020202020204" pitchFamily="34" charset="0"/>
              </a:rPr>
              <a:t>educ</a:t>
            </a:r>
            <a:r>
              <a:rPr lang="cs-CZ" altLang="cs-CZ" sz="2000" dirty="0" err="1">
                <a:latin typeface="Arial" panose="020B0604020202020204" pitchFamily="34" charset="0"/>
              </a:rPr>
              <a:t>ing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the</a:t>
            </a:r>
            <a:r>
              <a:rPr lang="en-US" altLang="cs-CZ" sz="2000" dirty="0">
                <a:latin typeface="Arial" panose="020B0604020202020204" pitchFamily="34" charset="0"/>
              </a:rPr>
              <a:t> costs associated with entering into contracts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transaction costs </a:t>
            </a:r>
            <a:r>
              <a:rPr lang="en-US" altLang="cs-CZ" sz="2200" dirty="0">
                <a:latin typeface="Arial" panose="020B0604020202020204" pitchFamily="34" charset="0"/>
              </a:rPr>
              <a:t>(author of Harry Ronald </a:t>
            </a:r>
            <a:r>
              <a:rPr lang="en-US" altLang="cs-CZ" sz="2200" dirty="0" err="1">
                <a:latin typeface="Arial" panose="020B0604020202020204" pitchFamily="34" charset="0"/>
              </a:rPr>
              <a:t>Coase</a:t>
            </a:r>
            <a:r>
              <a:rPr lang="en-US" altLang="cs-CZ" sz="2200" dirty="0">
                <a:latin typeface="Arial" panose="020B0604020202020204" pitchFamily="34" charset="0"/>
              </a:rPr>
              <a:t>, development of neoclassical theory of the firm)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262" y="1981775"/>
            <a:ext cx="481610" cy="26537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FIRM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Neoclassical theory of the firm </a:t>
            </a:r>
            <a:r>
              <a:rPr lang="en-US" altLang="cs-CZ" sz="2200" dirty="0">
                <a:latin typeface="Arial" panose="020B0604020202020204" pitchFamily="34" charset="0"/>
              </a:rPr>
              <a:t>- analysis of behavior in the marketplace with an emphasis on deciding the amount and cost of production and of technology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choice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    limitations: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Market</a:t>
            </a:r>
            <a:r>
              <a:rPr lang="en-US" altLang="cs-CZ" sz="2000" dirty="0">
                <a:latin typeface="Arial" panose="020B0604020202020204" pitchFamily="34" charset="0"/>
              </a:rPr>
              <a:t> - level of demand for farm-produced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Economic</a:t>
            </a:r>
            <a:r>
              <a:rPr lang="en-US" altLang="cs-CZ" sz="2000" dirty="0">
                <a:latin typeface="Arial" panose="020B0604020202020204" pitchFamily="34" charset="0"/>
              </a:rPr>
              <a:t> - on the cost side (limitations in terms of competition)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 err="1">
                <a:latin typeface="Arial" panose="020B0604020202020204" pitchFamily="34" charset="0"/>
              </a:rPr>
              <a:t>Techologic</a:t>
            </a:r>
            <a:r>
              <a:rPr lang="cs-CZ" altLang="cs-CZ" sz="2000" dirty="0" err="1">
                <a:latin typeface="Arial" panose="020B0604020202020204" pitchFamily="34" charset="0"/>
              </a:rPr>
              <a:t>ally</a:t>
            </a:r>
            <a:r>
              <a:rPr lang="en-US" altLang="cs-CZ" sz="2000" dirty="0">
                <a:latin typeface="Arial" panose="020B0604020202020204" pitchFamily="34" charset="0"/>
              </a:rPr>
              <a:t> - a limited number of technologies and natural conditions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main objective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firm</a:t>
            </a:r>
            <a:r>
              <a:rPr lang="en-US" altLang="cs-CZ" sz="2200" dirty="0">
                <a:latin typeface="Arial" panose="020B0604020202020204" pitchFamily="34" charset="0"/>
              </a:rPr>
              <a:t> is to </a:t>
            </a:r>
            <a:r>
              <a:rPr lang="cs-CZ" altLang="cs-CZ" sz="2200" dirty="0">
                <a:latin typeface="Arial" panose="020B0604020202020204" pitchFamily="34" charset="0"/>
              </a:rPr>
              <a:t>MAXIMIZE THE PROFIT</a:t>
            </a:r>
            <a:r>
              <a:rPr lang="en-US" altLang="cs-CZ" sz="2200" dirty="0">
                <a:latin typeface="Arial" panose="020B0604020202020204" pitchFamily="34" charset="0"/>
              </a:rPr>
              <a:t> (first used by  Antoine Augustin </a:t>
            </a:r>
            <a:r>
              <a:rPr lang="en-US" altLang="cs-CZ" sz="2200" dirty="0" err="1">
                <a:latin typeface="Arial" panose="020B0604020202020204" pitchFamily="34" charset="0"/>
              </a:rPr>
              <a:t>Cournot</a:t>
            </a:r>
            <a:r>
              <a:rPr lang="en-US" altLang="cs-CZ" sz="2200" dirty="0">
                <a:latin typeface="Arial" panose="020B0604020202020204" pitchFamily="34" charset="0"/>
              </a:rPr>
              <a:t>)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74" y="2951039"/>
            <a:ext cx="481610" cy="26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139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TECHNOLOGICAL CONSTRAINTS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28007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firm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is in production limited to those production plans that are technologically feasible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         SET OF PRODUCTION</a:t>
                </a: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all combinations of input and output, which is given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firm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able to produce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with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technology - maximum –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PRODUCTION FUNCTION 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:r>
                  <a:rPr lang="cs-CZ" altLang="cs-CZ" sz="2200" dirty="0"/>
                  <a:t>Q</a:t>
                </a:r>
                <a14:m>
                  <m:oMath xmlns:m="http://schemas.openxmlformats.org/officeDocument/2006/math">
                    <m:r>
                      <a:rPr lang="en-GB" altLang="cs-CZ" sz="22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2800767"/>
              </a:xfrm>
              <a:prstGeom prst="rect">
                <a:avLst/>
              </a:prstGeom>
              <a:blipFill>
                <a:blip r:embed="rId2"/>
                <a:stretch>
                  <a:fillRect l="-791" t="-1307" r="-863" b="-348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7226" y="1981775"/>
            <a:ext cx="481610" cy="26537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10822">
            <a:off x="2402017" y="3555123"/>
            <a:ext cx="873022" cy="48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15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4124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original equation </a:t>
                </a:r>
                <a:r>
                  <a:rPr lang="cs-CZ" altLang="cs-CZ" sz="2200" dirty="0"/>
                  <a:t>Q</a:t>
                </a:r>
                <a14:m>
                  <m:oMath xmlns:m="http://schemas.openxmlformats.org/officeDocument/2006/math">
                    <m:r>
                      <a:rPr lang="en-GB" alt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altLang="cs-CZ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altLang="cs-CZ" sz="2200" dirty="0">
                    <a:latin typeface="Arial" panose="020B0604020202020204" pitchFamily="34" charset="0"/>
                  </a:rPr>
                  <a:t>  -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too complicated for analysis -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s</a:t>
                </a:r>
                <a:r>
                  <a:rPr lang="en-US" altLang="cs-CZ" sz="2200" dirty="0" err="1">
                    <a:latin typeface="Arial" panose="020B0604020202020204" pitchFamily="34" charset="0"/>
                  </a:rPr>
                  <a:t>implification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86150" lvl="7" indent="0" algn="just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altLang="cs-CZ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Expression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of the maximum output:</a:t>
                </a:r>
              </a:p>
              <a:p>
                <a:pPr marL="1028700" lvl="1" algn="just" eaLnBrk="1" hangingPunct="1">
                  <a:spcBef>
                    <a:spcPct val="0"/>
                  </a:spcBef>
                  <a:defRPr/>
                </a:pPr>
                <a:r>
                  <a:rPr lang="cs-CZ" altLang="cs-CZ" sz="2000" b="1" dirty="0">
                    <a:latin typeface="Arial" panose="020B0604020202020204" pitchFamily="34" charset="0"/>
                  </a:rPr>
                  <a:t>i</a:t>
                </a:r>
                <a:r>
                  <a:rPr lang="en-US" altLang="cs-CZ" sz="2000" b="1" dirty="0" err="1">
                    <a:latin typeface="Arial" panose="020B0604020202020204" pitchFamily="34" charset="0"/>
                  </a:rPr>
                  <a:t>mmediate</a:t>
                </a:r>
                <a:r>
                  <a:rPr lang="en-US" altLang="cs-CZ" sz="2000" b="1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- short-term production function</a:t>
                </a:r>
              </a:p>
              <a:p>
                <a:pPr marL="1028700" lvl="1" algn="just" eaLnBrk="1" hangingPunct="1">
                  <a:spcBef>
                    <a:spcPct val="0"/>
                  </a:spcBef>
                  <a:defRPr/>
                </a:pPr>
                <a:r>
                  <a:rPr lang="en-US" altLang="cs-CZ" sz="2000" b="1" dirty="0">
                    <a:latin typeface="Arial" panose="020B0604020202020204" pitchFamily="34" charset="0"/>
                  </a:rPr>
                  <a:t>future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 - long-term production function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We distinguish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very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short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run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production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, short and long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run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production (Alfred Marshall)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.</a:t>
                </a: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4124206"/>
              </a:xfrm>
              <a:prstGeom prst="rect">
                <a:avLst/>
              </a:prstGeom>
              <a:blipFill>
                <a:blip r:embed="rId2"/>
                <a:stretch>
                  <a:fillRect l="-791" t="-1183" r="-8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35379">
            <a:off x="3106979" y="2378763"/>
            <a:ext cx="638497" cy="35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563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PRODUCTION FUNCTION</a:t>
            </a:r>
            <a:endParaRPr lang="en-GB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7013"/>
          <a:stretch/>
        </p:blipFill>
        <p:spPr>
          <a:xfrm>
            <a:off x="4233417" y="1734048"/>
            <a:ext cx="4568475" cy="3520839"/>
          </a:xfrm>
          <a:prstGeom prst="rect">
            <a:avLst/>
          </a:prstGeom>
        </p:spPr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2067203"/>
            <a:ext cx="3008313" cy="3798888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l</a:t>
            </a:r>
            <a:r>
              <a:rPr lang="en-US" altLang="cs-CZ" sz="2200" b="1" dirty="0">
                <a:latin typeface="Arial" panose="020B0604020202020204" pitchFamily="34" charset="0"/>
              </a:rPr>
              <a:t>aw of diminishing returns </a:t>
            </a:r>
            <a:r>
              <a:rPr lang="cs-CZ" altLang="cs-CZ" sz="2200" b="1" dirty="0" err="1">
                <a:latin typeface="Arial" panose="020B0604020202020204" pitchFamily="34" charset="0"/>
              </a:rPr>
              <a:t>from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the</a:t>
            </a:r>
            <a:r>
              <a:rPr lang="en-US" altLang="cs-CZ" sz="2200" b="1" dirty="0">
                <a:latin typeface="Arial" panose="020B0604020202020204" pitchFamily="34" charset="0"/>
              </a:rPr>
              <a:t> production factor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under the curve is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en-US" altLang="cs-CZ" sz="2200" dirty="0">
                <a:latin typeface="Arial" panose="020B0604020202020204" pitchFamily="34" charset="0"/>
              </a:rPr>
              <a:t> set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production</a:t>
            </a:r>
            <a:endParaRPr lang="en-GB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108691" y="2918694"/>
            <a:ext cx="1844732" cy="48772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639469">
            <a:off x="3942794" y="3928172"/>
            <a:ext cx="2366845" cy="48772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44627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SHORT RUN?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It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is not determined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by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time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range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but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by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the existence of only one production factor, which can be changed (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VARIABLE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inputs), other factors are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FIXED</a:t>
                </a: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algn="just" eaLnBrk="1" hangingPunct="1">
                  <a:spcBef>
                    <a:spcPct val="0"/>
                  </a:spcBef>
                  <a:buNone/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              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we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can change only 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LABOR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, capital remains fixed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WHY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?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mathematical expression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0" lvl="7" indent="0" algn="just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𝐾𝑜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altLang="cs-CZ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altLang="cs-CZ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4462760"/>
              </a:xfrm>
              <a:prstGeom prst="rect">
                <a:avLst/>
              </a:prstGeom>
              <a:blipFill>
                <a:blip r:embed="rId2"/>
                <a:stretch>
                  <a:fillRect l="-791" t="-820" r="-8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115" y="3238300"/>
            <a:ext cx="638497" cy="35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946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PRODUCTION AND TECHNOLOGY CHOICE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SHORT RUN PRODUCTION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function</a:t>
            </a:r>
            <a:r>
              <a:rPr lang="cs-CZ" altLang="cs-CZ" sz="2200" dirty="0">
                <a:latin typeface="Arial" panose="020B0604020202020204" pitchFamily="34" charset="0"/>
              </a:rPr>
              <a:t> = TOTAL PRODUCT TP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TP - </a:t>
            </a:r>
            <a:r>
              <a:rPr lang="en-US" altLang="cs-CZ" sz="2200" dirty="0">
                <a:latin typeface="Arial" panose="020B0604020202020204" pitchFamily="34" charset="0"/>
              </a:rPr>
              <a:t>the total quantity of output produced by a firm in the given inputs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                                          TP = Q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very </a:t>
            </a:r>
            <a:r>
              <a:rPr lang="cs-CZ" altLang="cs-CZ" sz="2200" dirty="0" err="1">
                <a:latin typeface="Arial" panose="020B0604020202020204" pitchFamily="34" charset="0"/>
              </a:rPr>
              <a:t>important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b="1" dirty="0">
                <a:latin typeface="Arial" panose="020B0604020202020204" pitchFamily="34" charset="0"/>
              </a:rPr>
              <a:t>MARGINAL PRODUCT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r>
              <a:rPr lang="cs-CZ" altLang="cs-CZ" sz="2200" dirty="0">
                <a:latin typeface="Arial" panose="020B0604020202020204" pitchFamily="34" charset="0"/>
              </a:rPr>
              <a:t> MP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MP - </a:t>
            </a:r>
            <a:r>
              <a:rPr lang="en-US" altLang="cs-CZ" sz="2200" dirty="0">
                <a:latin typeface="Arial" panose="020B0604020202020204" pitchFamily="34" charset="0"/>
              </a:rPr>
              <a:t>The net change in total production by using the additional units of </a:t>
            </a:r>
            <a:r>
              <a:rPr lang="cs-CZ" altLang="cs-CZ" sz="2200" dirty="0">
                <a:latin typeface="Arial" panose="020B0604020202020204" pitchFamily="34" charset="0"/>
              </a:rPr>
              <a:t>input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883" y="2945692"/>
            <a:ext cx="638497" cy="35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211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904</TotalTime>
  <Words>1367</Words>
  <Application>Microsoft Office PowerPoint</Application>
  <PresentationFormat>Předvádění na obrazovce (4:3)</PresentationFormat>
  <Paragraphs>257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maj0001</cp:lastModifiedBy>
  <cp:revision>70</cp:revision>
  <dcterms:created xsi:type="dcterms:W3CDTF">2016-03-17T12:08:01Z</dcterms:created>
  <dcterms:modified xsi:type="dcterms:W3CDTF">2019-09-10T19:33:51Z</dcterms:modified>
</cp:coreProperties>
</file>