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78" r:id="rId6"/>
    <p:sldId id="279" r:id="rId7"/>
    <p:sldId id="265" r:id="rId8"/>
    <p:sldId id="280" r:id="rId9"/>
    <p:sldId id="281" r:id="rId10"/>
    <p:sldId id="282" r:id="rId11"/>
    <p:sldId id="262" r:id="rId12"/>
    <p:sldId id="263" r:id="rId13"/>
    <p:sldId id="266" r:id="rId14"/>
    <p:sldId id="283" r:id="rId15"/>
    <p:sldId id="285" r:id="rId16"/>
    <p:sldId id="286" r:id="rId17"/>
    <p:sldId id="284" r:id="rId18"/>
    <p:sldId id="287" r:id="rId19"/>
    <p:sldId id="288" r:id="rId20"/>
    <p:sldId id="267" r:id="rId21"/>
    <p:sldId id="289" r:id="rId22"/>
    <p:sldId id="290" r:id="rId23"/>
    <p:sldId id="292" r:id="rId24"/>
    <p:sldId id="291" r:id="rId25"/>
    <p:sldId id="293" r:id="rId26"/>
    <p:sldId id="294" r:id="rId27"/>
    <p:sldId id="295" r:id="rId28"/>
    <p:sldId id="277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858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18. 1. 2018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LESSON VI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10886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Dr. </a:t>
            </a:r>
            <a:r>
              <a:rPr lang="cs-CZ" altLang="cs-CZ" sz="1800" smtClean="0">
                <a:latin typeface="Arial" panose="020B0604020202020204" pitchFamily="34" charset="0"/>
              </a:rPr>
              <a:t>Ingrid Majerova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MICROECONOMICS</a:t>
            </a:r>
            <a:r>
              <a:rPr lang="en-GB" altLang="cs-CZ" sz="1800" dirty="0" smtClean="0">
                <a:latin typeface="Arial" panose="020B0604020202020204" pitchFamily="34" charset="0"/>
              </a:rPr>
              <a:t>/</a:t>
            </a:r>
            <a:r>
              <a:rPr lang="cs-CZ" altLang="cs-CZ" sz="1800" dirty="0" smtClean="0">
                <a:latin typeface="Arial" panose="020B0604020202020204" pitchFamily="34" charset="0"/>
              </a:rPr>
              <a:t>EVS/NAMIB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EFFICIENCY OF EXCHANGE – INDIFFERENCE MAP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3"/>
          </p:nvPr>
        </p:nvSpPr>
        <p:spPr>
          <a:xfrm>
            <a:off x="4459051" y="1431276"/>
            <a:ext cx="4041775" cy="924271"/>
          </a:xfrm>
        </p:spPr>
        <p:txBody>
          <a:bodyPr/>
          <a:lstStyle/>
          <a:p>
            <a:pPr algn="ctr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symbol pro text 2"/>
          <p:cNvSpPr>
            <a:spLocks noGrp="1"/>
          </p:cNvSpPr>
          <p:nvPr>
            <p:ph type="body" idx="1"/>
          </p:nvPr>
        </p:nvSpPr>
        <p:spPr>
          <a:xfrm>
            <a:off x="566928" y="1366460"/>
            <a:ext cx="3250565" cy="923925"/>
          </a:xfrm>
        </p:spPr>
        <p:txBody>
          <a:bodyPr/>
          <a:lstStyle/>
          <a:p>
            <a:pPr algn="ctr"/>
            <a:r>
              <a:rPr lang="cs-CZ" altLang="cs-CZ" dirty="0" smtClean="0">
                <a:latin typeface="Arial" panose="020B0604020202020204" pitchFamily="34" charset="0"/>
              </a:rPr>
              <a:t>CONSUMER A</a:t>
            </a:r>
            <a:endParaRPr lang="en-GB" alt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b="16880"/>
          <a:stretch/>
        </p:blipFill>
        <p:spPr>
          <a:xfrm>
            <a:off x="4870450" y="2478881"/>
            <a:ext cx="3590925" cy="2778919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8745" y="2641779"/>
            <a:ext cx="3250885" cy="2534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EDGEWORTH BOX DIAGRAM OF EXCHANGE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783605" y="2067203"/>
            <a:ext cx="3823564" cy="3798888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On the previous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figure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we can see that both consumer preferences are not equal - the indifference maps have different shapes.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Now we turn a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figure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showing indifference map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 </a:t>
            </a:r>
            <a:r>
              <a:rPr lang="cs-CZ" altLang="cs-CZ" sz="2200" dirty="0" smtClean="0">
                <a:latin typeface="Arial" panose="020B0604020202020204" pitchFamily="34" charset="0"/>
              </a:rPr>
              <a:t>B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</a:rPr>
              <a:t>a</a:t>
            </a:r>
            <a:r>
              <a:rPr lang="en-US" altLang="cs-CZ" sz="2200" dirty="0" smtClean="0">
                <a:latin typeface="Arial" panose="020B0604020202020204" pitchFamily="34" charset="0"/>
              </a:rPr>
              <a:t>180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degrees</a:t>
            </a:r>
            <a:endParaRPr lang="en-GB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4943510" y="2258860"/>
            <a:ext cx="3590855" cy="2780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EDGEWORTH BOX DIAGRAM OF EXCHANGE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940028"/>
            <a:ext cx="847725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By joining </a:t>
            </a:r>
            <a:r>
              <a:rPr lang="en-US" altLang="cs-CZ" sz="2200" dirty="0" smtClean="0">
                <a:latin typeface="Arial" panose="020B0604020202020204" pitchFamily="34" charset="0"/>
              </a:rPr>
              <a:t>the </a:t>
            </a:r>
            <a:r>
              <a:rPr lang="en-US" altLang="cs-CZ" sz="2200" dirty="0">
                <a:latin typeface="Arial" panose="020B0604020202020204" pitchFamily="34" charset="0"/>
              </a:rPr>
              <a:t>indifference maps </a:t>
            </a:r>
            <a:r>
              <a:rPr lang="en-US" altLang="cs-CZ" sz="2200" dirty="0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consumers </a:t>
            </a:r>
            <a:r>
              <a:rPr lang="cs-CZ" altLang="cs-CZ" sz="2200" dirty="0" smtClean="0">
                <a:latin typeface="Arial" panose="020B0604020202020204" pitchFamily="34" charset="0"/>
              </a:rPr>
              <a:t>A </a:t>
            </a:r>
            <a:r>
              <a:rPr lang="en-US" altLang="cs-CZ" sz="2200" dirty="0" smtClean="0">
                <a:latin typeface="Arial" panose="020B0604020202020204" pitchFamily="34" charset="0"/>
              </a:rPr>
              <a:t>with </a:t>
            </a:r>
            <a:r>
              <a:rPr lang="en-US" altLang="cs-CZ" sz="2200" dirty="0">
                <a:latin typeface="Arial" panose="020B0604020202020204" pitchFamily="34" charset="0"/>
              </a:rPr>
              <a:t>turned </a:t>
            </a:r>
            <a:r>
              <a:rPr lang="cs-CZ" altLang="cs-CZ" sz="2200" dirty="0" smtClean="0">
                <a:latin typeface="Arial" panose="020B0604020202020204" pitchFamily="34" charset="0"/>
              </a:rPr>
              <a:t>m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ap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en-US" altLang="cs-CZ" sz="2200" dirty="0" smtClean="0">
                <a:latin typeface="Arial" panose="020B0604020202020204" pitchFamily="34" charset="0"/>
              </a:rPr>
              <a:t> consumer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B arises </a:t>
            </a:r>
            <a:r>
              <a:rPr lang="en-US" altLang="cs-CZ" sz="2200" dirty="0">
                <a:latin typeface="Arial" panose="020B0604020202020204" pitchFamily="34" charset="0"/>
              </a:rPr>
              <a:t>box scheme of exchange </a:t>
            </a:r>
            <a:r>
              <a:rPr lang="en-US" altLang="cs-CZ" sz="2200" dirty="0" smtClean="0">
                <a:latin typeface="Arial" panose="020B0604020202020204" pitchFamily="34" charset="0"/>
              </a:rPr>
              <a:t>– E</a:t>
            </a:r>
            <a:r>
              <a:rPr lang="cs-CZ" altLang="cs-CZ" sz="2200" dirty="0" smtClean="0">
                <a:latin typeface="Arial" panose="020B0604020202020204" pitchFamily="34" charset="0"/>
              </a:rPr>
              <a:t>EDGEWORTH </a:t>
            </a:r>
            <a:r>
              <a:rPr lang="en-US" altLang="cs-CZ" sz="2200" dirty="0" smtClean="0">
                <a:latin typeface="Arial" panose="020B0604020202020204" pitchFamily="34" charset="0"/>
              </a:rPr>
              <a:t>BOX </a:t>
            </a:r>
            <a:r>
              <a:rPr lang="en-US" altLang="cs-CZ" sz="2200" dirty="0">
                <a:latin typeface="Arial" panose="020B0604020202020204" pitchFamily="34" charset="0"/>
              </a:rPr>
              <a:t>DIAGRAM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exchange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shows all possible means of distributing the specified amounts of two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produced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goods between </a:t>
            </a:r>
            <a:r>
              <a:rPr lang="en-US" altLang="cs-CZ" sz="2200" dirty="0">
                <a:latin typeface="Arial" panose="020B0604020202020204" pitchFamily="34" charset="0"/>
              </a:rPr>
              <a:t>two consumers.</a:t>
            </a:r>
            <a:endParaRPr lang="en-GB" alt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EDGEWORTH BOX DIAGRAM OF EXCHANGE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b="7215"/>
          <a:stretch/>
        </p:blipFill>
        <p:spPr>
          <a:xfrm>
            <a:off x="1195753" y="1786490"/>
            <a:ext cx="6383216" cy="459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EDGEWORTH BOX DIAGRAM OF EXCHANGE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5" y="1494692"/>
            <a:ext cx="5003618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Each point </a:t>
            </a:r>
            <a:r>
              <a:rPr lang="cs-CZ" altLang="cs-CZ" sz="2200" dirty="0" smtClean="0">
                <a:latin typeface="Arial" panose="020B0604020202020204" pitchFamily="34" charset="0"/>
              </a:rPr>
              <a:t>in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schemere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presents </a:t>
            </a:r>
            <a:r>
              <a:rPr lang="en-US" altLang="cs-CZ" sz="2200" dirty="0">
                <a:latin typeface="Arial" panose="020B0604020202020204" pitchFamily="34" charset="0"/>
              </a:rPr>
              <a:t>the distribution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the </a:t>
            </a:r>
            <a:r>
              <a:rPr lang="en-US" altLang="cs-CZ" sz="2200" dirty="0">
                <a:latin typeface="Arial" panose="020B0604020202020204" pitchFamily="34" charset="0"/>
              </a:rPr>
              <a:t>total supply of both goods between both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</a:t>
            </a:r>
            <a:r>
              <a:rPr lang="cs-CZ" altLang="cs-CZ" sz="2200" dirty="0" smtClean="0">
                <a:latin typeface="Arial" panose="020B0604020202020204" pitchFamily="34" charset="0"/>
              </a:rPr>
              <a:t>s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level </a:t>
            </a:r>
            <a:r>
              <a:rPr lang="en-US" altLang="cs-CZ" sz="2200" dirty="0">
                <a:latin typeface="Arial" panose="020B0604020202020204" pitchFamily="34" charset="0"/>
              </a:rPr>
              <a:t>of utility, which provides </a:t>
            </a:r>
            <a:r>
              <a:rPr lang="en-US" altLang="cs-CZ" sz="2200" dirty="0" smtClean="0">
                <a:latin typeface="Arial" panose="020B0604020202020204" pitchFamily="34" charset="0"/>
              </a:rPr>
              <a:t>adequate </a:t>
            </a:r>
            <a:r>
              <a:rPr lang="en-US" altLang="cs-CZ" sz="2200" dirty="0">
                <a:latin typeface="Arial" panose="020B0604020202020204" pitchFamily="34" charset="0"/>
              </a:rPr>
              <a:t>combination of </a:t>
            </a:r>
            <a:r>
              <a:rPr lang="en-US" altLang="cs-CZ" sz="2200" dirty="0" smtClean="0">
                <a:latin typeface="Arial" panose="020B0604020202020204" pitchFamily="34" charset="0"/>
              </a:rPr>
              <a:t>both </a:t>
            </a:r>
            <a:r>
              <a:rPr lang="en-US" altLang="cs-CZ" sz="2200" dirty="0">
                <a:latin typeface="Arial" panose="020B0604020202020204" pitchFamily="34" charset="0"/>
              </a:rPr>
              <a:t>goods </a:t>
            </a:r>
            <a:r>
              <a:rPr lang="cs-CZ" altLang="cs-CZ" sz="2200" dirty="0">
                <a:latin typeface="Arial" panose="020B0604020202020204" pitchFamily="34" charset="0"/>
              </a:rPr>
              <a:t>to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both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consumers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(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expressed</a:t>
            </a:r>
            <a:r>
              <a:rPr lang="cs-CZ" altLang="cs-CZ" sz="2200" dirty="0" smtClean="0">
                <a:latin typeface="Arial" panose="020B0604020202020204" pitchFamily="34" charset="0"/>
              </a:rPr>
              <a:t> by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indifference</a:t>
            </a:r>
            <a:r>
              <a:rPr lang="cs-CZ" altLang="cs-CZ" sz="2200" dirty="0" smtClean="0">
                <a:latin typeface="Arial" panose="020B0604020202020204" pitchFamily="34" charset="0"/>
              </a:rPr>
              <a:t> c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urves</a:t>
            </a:r>
            <a:r>
              <a:rPr lang="en-US" altLang="cs-CZ" sz="2200" dirty="0" smtClean="0">
                <a:latin typeface="Arial" panose="020B0604020202020204" pitchFamily="34" charset="0"/>
              </a:rPr>
              <a:t>)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Contract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Curve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CC </a:t>
            </a:r>
            <a:r>
              <a:rPr lang="en-US" altLang="cs-CZ" sz="2200" dirty="0">
                <a:latin typeface="Arial" panose="020B0604020202020204" pitchFamily="34" charset="0"/>
              </a:rPr>
              <a:t>- </a:t>
            </a:r>
            <a:r>
              <a:rPr lang="en-US" altLang="cs-CZ" sz="2200" b="1" dirty="0">
                <a:latin typeface="Arial" panose="020B0604020202020204" pitchFamily="34" charset="0"/>
              </a:rPr>
              <a:t>Consumer contract curve</a:t>
            </a:r>
            <a:r>
              <a:rPr lang="en-US" altLang="cs-CZ" sz="2200" dirty="0">
                <a:latin typeface="Arial" panose="020B0604020202020204" pitchFamily="34" charset="0"/>
              </a:rPr>
              <a:t> is the set of points (Pareto set of consumers), which represent efficient allocation of two goods between two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consumers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69" y="2305685"/>
            <a:ext cx="3487214" cy="25117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65492">
            <a:off x="4871541" y="4309709"/>
            <a:ext cx="1217394" cy="6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EDGEWORTH BOX DIAGRAM OF EXCHANGE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5" y="1494692"/>
            <a:ext cx="5003618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If point E on the contract curve is the position of exchange equilibrium actually reached, then individual A has exchanged the amount of commodity X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equal</a:t>
            </a:r>
            <a:r>
              <a:rPr lang="cs-CZ" altLang="cs-CZ" sz="2200" dirty="0" smtClean="0">
                <a:latin typeface="Arial" panose="020B0604020202020204" pitchFamily="34" charset="0"/>
              </a:rPr>
              <a:t> to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commodity</a:t>
            </a:r>
            <a:r>
              <a:rPr lang="cs-CZ" altLang="cs-CZ" sz="2200" dirty="0" smtClean="0">
                <a:latin typeface="Arial" panose="020B0604020202020204" pitchFamily="34" charset="0"/>
              </a:rPr>
              <a:t> Y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Since point E lies on the </a:t>
            </a:r>
            <a:r>
              <a:rPr lang="cs-CZ" altLang="cs-CZ" sz="2200" dirty="0" smtClean="0">
                <a:latin typeface="Arial" panose="020B0604020202020204" pitchFamily="34" charset="0"/>
              </a:rPr>
              <a:t>CC,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which is the locus of the tangency points of indifference curves of the two individuals, marginal rate of substitution between the two goods (MRSXY) of individual A equals marginal rate of substitution between the two com­modities (MRSXY) of individual B.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169" y="2305685"/>
            <a:ext cx="3487214" cy="25117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8957">
            <a:off x="5126482" y="1883416"/>
            <a:ext cx="1217394" cy="6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EFFICIENCY IN PRODUCTION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940028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 fixed amount of resources </a:t>
            </a:r>
            <a:r>
              <a:rPr lang="en-US" altLang="cs-CZ" sz="2200" dirty="0" smtClean="0">
                <a:latin typeface="Arial" panose="020B0604020202020204" pitchFamily="34" charset="0"/>
              </a:rPr>
              <a:t>will </a:t>
            </a:r>
            <a:r>
              <a:rPr lang="en-US" altLang="cs-CZ" sz="2200" dirty="0">
                <a:latin typeface="Arial" panose="020B0604020202020204" pitchFamily="34" charset="0"/>
              </a:rPr>
              <a:t>be efficiently distributed in the economy </a:t>
            </a:r>
            <a:r>
              <a:rPr lang="en-US" altLang="cs-CZ" sz="2200" dirty="0" smtClean="0">
                <a:latin typeface="Arial" panose="020B0604020202020204" pitchFamily="34" charset="0"/>
              </a:rPr>
              <a:t>if </a:t>
            </a:r>
            <a:r>
              <a:rPr lang="en-US" altLang="cs-CZ" sz="2200" dirty="0">
                <a:latin typeface="Arial" panose="020B0604020202020204" pitchFamily="34" charset="0"/>
              </a:rPr>
              <a:t>is not possible produce more of one good without being necessary to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reduce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production of another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good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Production is situated on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production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possibilit</a:t>
            </a:r>
            <a:r>
              <a:rPr lang="cs-CZ" altLang="cs-CZ" sz="2200" dirty="0" smtClean="0">
                <a:latin typeface="Arial" panose="020B0604020202020204" pitchFamily="34" charset="0"/>
              </a:rPr>
              <a:t>y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frontier</a:t>
            </a:r>
            <a:r>
              <a:rPr lang="cs-CZ" altLang="cs-CZ" sz="2200" dirty="0" smtClean="0">
                <a:latin typeface="Arial" panose="020B0604020202020204" pitchFamily="34" charset="0"/>
              </a:rPr>
              <a:t> PPF</a:t>
            </a:r>
            <a:r>
              <a:rPr lang="en-US" altLang="cs-CZ" sz="2200" dirty="0" smtClean="0">
                <a:latin typeface="Arial" panose="020B0604020202020204" pitchFamily="34" charset="0"/>
              </a:rPr>
              <a:t>, </a:t>
            </a:r>
            <a:r>
              <a:rPr lang="en-US" altLang="cs-CZ" sz="2200" dirty="0">
                <a:latin typeface="Arial" panose="020B0604020202020204" pitchFamily="34" charset="0"/>
              </a:rPr>
              <a:t>if resources are located </a:t>
            </a:r>
            <a:r>
              <a:rPr lang="cs-CZ" altLang="cs-CZ" sz="2200" dirty="0" smtClean="0">
                <a:latin typeface="Arial" panose="020B0604020202020204" pitchFamily="34" charset="0"/>
              </a:rPr>
              <a:t>so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that it is not possible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with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their </a:t>
            </a:r>
            <a:r>
              <a:rPr lang="en-US" altLang="cs-CZ" sz="2200" dirty="0">
                <a:latin typeface="Arial" panose="020B0604020202020204" pitchFamily="34" charset="0"/>
              </a:rPr>
              <a:t>redistribution to produce more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good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X without limiting the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production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of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good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Y.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PRODUCTION POSSIBILITY FRONTIER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940028"/>
            <a:ext cx="84772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PPF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determined </a:t>
            </a:r>
            <a:r>
              <a:rPr lang="en-US" altLang="cs-CZ" sz="2200" dirty="0">
                <a:latin typeface="Arial" panose="020B0604020202020204" pitchFamily="34" charset="0"/>
              </a:rPr>
              <a:t>by various combinations of output that can be produced at a given number of inputs and production technology.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curve of production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possibilit</a:t>
            </a:r>
            <a:r>
              <a:rPr lang="cs-CZ" altLang="cs-CZ" sz="2200" dirty="0" smtClean="0">
                <a:latin typeface="Arial" panose="020B0604020202020204" pitchFamily="34" charset="0"/>
              </a:rPr>
              <a:t>y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frontier shows alternative combinations of two products that can be efficiently produced with a certain fixed range of sources.</a:t>
            </a:r>
          </a:p>
        </p:txBody>
      </p:sp>
    </p:spTree>
    <p:extLst>
      <p:ext uri="{BB962C8B-B14F-4D97-AF65-F5344CB8AC3E}">
        <p14:creationId xmlns:p14="http://schemas.microsoft.com/office/powerpoint/2010/main" val="42738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PRODUCTION POSSIBILITY FRONTIER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5" y="1494692"/>
            <a:ext cx="3107677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err="1" smtClean="0"/>
              <a:t>Points</a:t>
            </a:r>
            <a:r>
              <a:rPr lang="cs-CZ" sz="2000" dirty="0" smtClean="0"/>
              <a:t> A, B, C are </a:t>
            </a:r>
            <a:r>
              <a:rPr lang="cs-CZ" sz="2000" dirty="0" err="1" smtClean="0"/>
              <a:t>efficient</a:t>
            </a:r>
            <a:r>
              <a:rPr lang="cs-CZ" sz="2000" dirty="0" smtClean="0"/>
              <a:t> </a:t>
            </a:r>
            <a:r>
              <a:rPr lang="cs-CZ" sz="2000" dirty="0" err="1" smtClean="0"/>
              <a:t>combination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production</a:t>
            </a:r>
            <a:endParaRPr lang="cs-CZ" sz="2000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Point X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uneffiecient</a:t>
            </a:r>
            <a:r>
              <a:rPr lang="cs-CZ" sz="2000" dirty="0" smtClean="0"/>
              <a:t> and </a:t>
            </a:r>
            <a:r>
              <a:rPr lang="cs-CZ" sz="2000" dirty="0" err="1" smtClean="0"/>
              <a:t>attainable</a:t>
            </a:r>
            <a:endParaRPr lang="cs-CZ" sz="2000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/>
              <a:t>Point Y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unattainable</a:t>
            </a:r>
            <a:endParaRPr lang="cs-CZ" sz="2000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20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931"/>
          <a:stretch/>
        </p:blipFill>
        <p:spPr>
          <a:xfrm>
            <a:off x="4217868" y="2305685"/>
            <a:ext cx="3948809" cy="29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MARGINAL RATE OF PRODUCT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362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MARGINAL RATE OF PRODUCTI TRANSFORMATION MRPT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reflects the degree 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in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which production of one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good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may be converted at the second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good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production.</a:t>
                </a: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With the increase of production of one good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we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have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to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give up the increasing amount of second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good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this is why production-possibility frontier curve is concave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.</a:t>
                </a: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MRPT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cs-CZ" sz="22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altLang="cs-CZ" sz="22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cs-CZ" sz="220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cs-CZ" altLang="cs-CZ" sz="22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cs-CZ" altLang="cs-CZ" sz="2200" dirty="0" smtClean="0"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200" b="0" i="1" smtClean="0">
                            <a:latin typeface="Cambria Math" panose="02040503050406030204" pitchFamily="18" charset="0"/>
                          </a:rPr>
                          <m:t>𝑀𝑃𝑦</m:t>
                        </m:r>
                      </m:num>
                      <m:den>
                        <m:r>
                          <a:rPr lang="cs-CZ" altLang="cs-CZ" sz="2200" b="0" i="1" smtClean="0">
                            <a:latin typeface="Cambria Math" panose="02040503050406030204" pitchFamily="18" charset="0"/>
                          </a:rPr>
                          <m:t>𝑀𝑃𝑥</m:t>
                        </m:r>
                      </m:den>
                    </m:f>
                  </m:oMath>
                </a14:m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3629712"/>
              </a:xfrm>
              <a:prstGeom prst="rect">
                <a:avLst/>
              </a:prstGeom>
              <a:blipFill rotWithShape="0">
                <a:blip r:embed="rId2"/>
                <a:stretch>
                  <a:fillRect l="-791" t="-1008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06" y="4144010"/>
            <a:ext cx="638497" cy="35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 smtClean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Model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Partial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Equilibrium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Efficiency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Edgeworth</a:t>
            </a:r>
            <a:r>
              <a:rPr lang="cs-CZ" altLang="cs-CZ" sz="2200" dirty="0" smtClean="0">
                <a:latin typeface="Arial" panose="020B0604020202020204" pitchFamily="34" charset="0"/>
              </a:rPr>
              <a:t> Box Diagram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Possibility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Production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Frontier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smtClean="0">
                <a:latin typeface="Arial" panose="020B0604020202020204" pitchFamily="34" charset="0"/>
              </a:rPr>
              <a:t>General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Equilibrium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SLOPE OF PRODUCTION POSSIBILITY FRONTIER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3707" y="1793874"/>
            <a:ext cx="3107677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point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any reduction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causes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ncrease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by more than 1 unit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point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 -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opposite.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concave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shape of the PPF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curve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a graphical representation of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rising opportunity costs.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case of constant cost alternative would be a straight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09" b="6342"/>
          <a:stretch/>
        </p:blipFill>
        <p:spPr>
          <a:xfrm>
            <a:off x="3851564" y="1664346"/>
            <a:ext cx="4830148" cy="45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SLOPE OF PRODUCTION POSSIBILITY FRONTIER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29886" b="7864"/>
          <a:stretch/>
        </p:blipFill>
        <p:spPr>
          <a:xfrm>
            <a:off x="679529" y="1953491"/>
            <a:ext cx="8122363" cy="37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EDGEWORTH BOX DIAGRAM OF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PRODUCTION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b="10967"/>
          <a:stretch/>
        </p:blipFill>
        <p:spPr>
          <a:xfrm>
            <a:off x="1537855" y="1778371"/>
            <a:ext cx="6179127" cy="431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GENERAL EQUILIBRIUM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b="1" dirty="0">
                <a:latin typeface="Arial" panose="020B0604020202020204" pitchFamily="34" charset="0"/>
              </a:rPr>
              <a:t>EDGEWORTH BOX DIAGRAM OF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PRODUCTION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5601" y="1662937"/>
            <a:ext cx="582201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Each </a:t>
            </a:r>
            <a:r>
              <a:rPr lang="en-US" altLang="cs-CZ" sz="2200" dirty="0" smtClean="0">
                <a:latin typeface="Arial" panose="020B0604020202020204" pitchFamily="34" charset="0"/>
              </a:rPr>
              <a:t>point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scheme </a:t>
            </a:r>
            <a:r>
              <a:rPr lang="en-US" altLang="cs-CZ" sz="2200" dirty="0">
                <a:latin typeface="Arial" panose="020B0604020202020204" pitchFamily="34" charset="0"/>
              </a:rPr>
              <a:t>represents the distribution </a:t>
            </a:r>
            <a:r>
              <a:rPr lang="en-US" altLang="cs-CZ" sz="2200" dirty="0" smtClean="0">
                <a:latin typeface="Arial" panose="020B0604020202020204" pitchFamily="34" charset="0"/>
              </a:rPr>
              <a:t>the </a:t>
            </a:r>
            <a:r>
              <a:rPr lang="en-US" altLang="cs-CZ" sz="2200" dirty="0">
                <a:latin typeface="Arial" panose="020B0604020202020204" pitchFamily="34" charset="0"/>
              </a:rPr>
              <a:t>total supply of both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production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factors between </a:t>
            </a:r>
            <a:r>
              <a:rPr lang="en-US" altLang="cs-CZ" sz="2200" dirty="0">
                <a:latin typeface="Arial" panose="020B0604020202020204" pitchFamily="34" charset="0"/>
              </a:rPr>
              <a:t>the two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r>
              <a:rPr lang="en-US" altLang="cs-CZ" sz="2200" dirty="0" smtClean="0">
                <a:latin typeface="Arial" panose="020B0604020202020204" pitchFamily="34" charset="0"/>
              </a:rPr>
              <a:t>s</a:t>
            </a:r>
            <a:r>
              <a:rPr lang="cs-CZ" altLang="cs-CZ" sz="2200" dirty="0" smtClean="0">
                <a:latin typeface="Arial" panose="020B0604020202020204" pitchFamily="34" charset="0"/>
              </a:rPr>
              <a:t> and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production </a:t>
            </a:r>
            <a:r>
              <a:rPr lang="en-US" altLang="cs-CZ" sz="2200" dirty="0">
                <a:latin typeface="Arial" panose="020B0604020202020204" pitchFamily="34" charset="0"/>
              </a:rPr>
              <a:t>levels, which gives </a:t>
            </a:r>
            <a:r>
              <a:rPr lang="en-US" altLang="cs-CZ" sz="2200" dirty="0" smtClean="0">
                <a:latin typeface="Arial" panose="020B0604020202020204" pitchFamily="34" charset="0"/>
              </a:rPr>
              <a:t>an </a:t>
            </a:r>
            <a:r>
              <a:rPr lang="en-US" altLang="cs-CZ" sz="2200" dirty="0">
                <a:latin typeface="Arial" panose="020B0604020202020204" pitchFamily="34" charset="0"/>
              </a:rPr>
              <a:t>appropriate combination of these two factors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for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both </a:t>
            </a:r>
            <a:r>
              <a:rPr lang="cs-CZ" altLang="cs-CZ" sz="2200" dirty="0" err="1">
                <a:latin typeface="Arial" panose="020B0604020202020204" pitchFamily="34" charset="0"/>
              </a:rPr>
              <a:t>firms</a:t>
            </a:r>
            <a:r>
              <a:rPr lang="en-US" altLang="cs-CZ" sz="2200" dirty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(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expressed</a:t>
            </a:r>
            <a:r>
              <a:rPr lang="cs-CZ" altLang="cs-CZ" sz="2200" dirty="0" smtClean="0">
                <a:latin typeface="Arial" panose="020B0604020202020204" pitchFamily="34" charset="0"/>
              </a:rPr>
              <a:t> by </a:t>
            </a:r>
            <a:r>
              <a:rPr lang="en-US" altLang="cs-CZ" sz="2200" dirty="0" smtClean="0">
                <a:latin typeface="Arial" panose="020B0604020202020204" pitchFamily="34" charset="0"/>
              </a:rPr>
              <a:t>isoquant</a:t>
            </a:r>
            <a:r>
              <a:rPr lang="en-US" altLang="cs-CZ" sz="2200" dirty="0">
                <a:latin typeface="Arial" panose="020B0604020202020204" pitchFamily="34" charset="0"/>
              </a:rPr>
              <a:t>).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CC curve </a:t>
            </a:r>
            <a:r>
              <a:rPr lang="en-US" altLang="cs-CZ" sz="2200" dirty="0" smtClean="0">
                <a:latin typeface="Arial" panose="020B0604020202020204" pitchFamily="34" charset="0"/>
              </a:rPr>
              <a:t>(Contract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Curve) </a:t>
            </a:r>
            <a:r>
              <a:rPr lang="en-US" altLang="cs-CZ" sz="2200" dirty="0">
                <a:latin typeface="Arial" panose="020B0604020202020204" pitchFamily="34" charset="0"/>
              </a:rPr>
              <a:t>- Contract </a:t>
            </a:r>
            <a:r>
              <a:rPr lang="en-US" altLang="cs-CZ" sz="2200" dirty="0" smtClean="0">
                <a:latin typeface="Arial" panose="020B0604020202020204" pitchFamily="34" charset="0"/>
              </a:rPr>
              <a:t>curve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producers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is </a:t>
            </a:r>
            <a:r>
              <a:rPr lang="en-US" altLang="cs-CZ" sz="2200" dirty="0">
                <a:latin typeface="Arial" panose="020B0604020202020204" pitchFamily="34" charset="0"/>
              </a:rPr>
              <a:t>a set of points (</a:t>
            </a:r>
            <a:r>
              <a:rPr lang="en-US" altLang="cs-CZ" sz="2200" b="1" dirty="0">
                <a:latin typeface="Arial" panose="020B0604020202020204" pitchFamily="34" charset="0"/>
              </a:rPr>
              <a:t>Pareto set of producers</a:t>
            </a:r>
            <a:r>
              <a:rPr lang="en-US" altLang="cs-CZ" sz="2200" dirty="0">
                <a:latin typeface="Arial" panose="020B0604020202020204" pitchFamily="34" charset="0"/>
              </a:rPr>
              <a:t>), which </a:t>
            </a:r>
            <a:r>
              <a:rPr lang="en-US" altLang="cs-CZ" sz="2200" dirty="0" smtClean="0">
                <a:latin typeface="Arial" panose="020B0604020202020204" pitchFamily="34" charset="0"/>
              </a:rPr>
              <a:t>represent</a:t>
            </a:r>
            <a:r>
              <a:rPr lang="cs-CZ" altLang="cs-CZ" sz="2200" dirty="0" smtClean="0">
                <a:latin typeface="Arial" panose="020B0604020202020204" pitchFamily="34" charset="0"/>
              </a:rPr>
              <a:t>s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efficient allocation of two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production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factors between </a:t>
            </a:r>
            <a:r>
              <a:rPr lang="en-US" altLang="cs-CZ" sz="2200" dirty="0">
                <a:latin typeface="Arial" panose="020B0604020202020204" pitchFamily="34" charset="0"/>
              </a:rPr>
              <a:t>the two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firms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en-GB" altLang="cs-CZ" sz="22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339" y="2768491"/>
            <a:ext cx="2509049" cy="175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55601" y="891172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PRODUCER-CONSUMER EFFICIENCY</a:t>
            </a:r>
            <a:r>
              <a:rPr lang="en-US" altLang="cs-CZ" sz="2400" b="1" dirty="0" smtClean="0">
                <a:latin typeface="Arial" panose="020B0604020202020204" pitchFamily="34" charset="0"/>
              </a:rPr>
              <a:t> </a:t>
            </a:r>
            <a:endParaRPr lang="en-US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55600" y="1662937"/>
            <a:ext cx="8331199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aim of an economic system is to meet human needs - efficiency in production may not be desirable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if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it is made a bad combination of products </a:t>
            </a:r>
            <a:r>
              <a:rPr lang="en-US" altLang="cs-CZ" sz="2200" dirty="0" smtClean="0">
                <a:latin typeface="Arial" panose="020B0604020202020204" pitchFamily="34" charset="0"/>
              </a:rPr>
              <a:t>regard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ing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to consumer requirements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10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To </a:t>
            </a:r>
            <a:r>
              <a:rPr lang="en-US" altLang="cs-CZ" sz="2200" dirty="0">
                <a:latin typeface="Arial" panose="020B0604020202020204" pitchFamily="34" charset="0"/>
              </a:rPr>
              <a:t>achieve overall efficiency must be simultaneously fulfilled the conditions for achieving efficiency in production and efficiency in the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exchange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9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Both conditions are fulfilled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it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is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still not sufficient condition for overall effectiveness - it is necessary to harmonize consumer preferences with production possibilities</a:t>
            </a:r>
            <a:r>
              <a:rPr lang="en-US" altLang="cs-CZ" sz="2200" dirty="0" smtClean="0">
                <a:latin typeface="Arial" panose="020B0604020202020204" pitchFamily="34" charset="0"/>
              </a:rPr>
              <a:t>.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condition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producing </a:t>
            </a:r>
            <a:r>
              <a:rPr lang="en-US" altLang="cs-CZ" sz="2200" dirty="0">
                <a:latin typeface="Arial" panose="020B0604020202020204" pitchFamily="34" charset="0"/>
              </a:rPr>
              <a:t>the right combination of goods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cs-CZ" altLang="cs-CZ" sz="2200" b="1" dirty="0" smtClean="0">
                <a:latin typeface="Arial" panose="020B0604020202020204" pitchFamily="34" charset="0"/>
              </a:rPr>
              <a:t>MRS = MRPT</a:t>
            </a:r>
            <a:endParaRPr lang="cs-CZ" altLang="cs-CZ" sz="2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PRODUCTION MIX EFFICIENCY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3707" y="1793874"/>
            <a:ext cx="3107677" cy="4371399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Point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produced x units of X,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is currently the total amount of X and Y, which will be divided among both consumers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tangents are parallel - IC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= PPF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Marginal rate of transformation = marginal rate of substitution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4440" y="2305685"/>
            <a:ext cx="5111750" cy="3718798"/>
          </a:xfrm>
          <a:prstGeom prst="rect">
            <a:avLst/>
          </a:prstGeom>
        </p:spPr>
      </p:pic>
      <p:sp>
        <p:nvSpPr>
          <p:cNvPr id="9" name="Šipka dolů 8"/>
          <p:cNvSpPr/>
          <p:nvPr/>
        </p:nvSpPr>
        <p:spPr>
          <a:xfrm>
            <a:off x="5583382" y="2798617"/>
            <a:ext cx="235527" cy="471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57" y="1793874"/>
            <a:ext cx="234585" cy="3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GENERAL EQUILIBRIUM 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3707" y="1524000"/>
            <a:ext cx="3920584" cy="4641273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Curve 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is unattainable.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Conversely, any combination of the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utput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points S and T is available,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economy, however, allow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greater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utility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highest indifference curve, the consumer can achieve is 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when the economy produces and consumes in a range represented by the point R. At this point, the curve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touches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curve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PPF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5583382" y="2798617"/>
            <a:ext cx="235527" cy="471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524"/>
          <a:stretch/>
        </p:blipFill>
        <p:spPr>
          <a:xfrm>
            <a:off x="4968340" y="2136475"/>
            <a:ext cx="3607624" cy="33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MODEL OF PARTIAL AND GENERAL EQULIBRIUM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In previous lectures - analysis of </a:t>
            </a:r>
            <a:r>
              <a:rPr lang="en-US" altLang="cs-CZ" sz="2200" b="1" dirty="0">
                <a:latin typeface="Arial" panose="020B0604020202020204" pitchFamily="34" charset="0"/>
              </a:rPr>
              <a:t>partial equilibrium </a:t>
            </a:r>
            <a:r>
              <a:rPr lang="en-US" altLang="cs-CZ" sz="2200" dirty="0">
                <a:latin typeface="Arial" panose="020B0604020202020204" pitchFamily="34" charset="0"/>
              </a:rPr>
              <a:t>- equilibrium on separate </a:t>
            </a:r>
            <a:r>
              <a:rPr lang="en-US" altLang="cs-CZ" sz="2200" dirty="0" smtClean="0">
                <a:latin typeface="Arial" panose="020B0604020202020204" pitchFamily="34" charset="0"/>
              </a:rPr>
              <a:t>markets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(methodological approach - Alfred Marshall</a:t>
            </a:r>
            <a:r>
              <a:rPr lang="en-US" altLang="cs-CZ" sz="2200" dirty="0" smtClean="0">
                <a:latin typeface="Arial" panose="020B0604020202020204" pitchFamily="34" charset="0"/>
              </a:rPr>
              <a:t>)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Now - </a:t>
            </a:r>
            <a:r>
              <a:rPr lang="en-US" altLang="cs-CZ" sz="2200" b="1" dirty="0">
                <a:latin typeface="Arial" panose="020B0604020202020204" pitchFamily="34" charset="0"/>
              </a:rPr>
              <a:t>general equilibrium </a:t>
            </a:r>
            <a:r>
              <a:rPr lang="en-US" altLang="cs-CZ" sz="2200" dirty="0">
                <a:latin typeface="Arial" panose="020B0604020202020204" pitchFamily="34" charset="0"/>
              </a:rPr>
              <a:t>(author of the theory </a:t>
            </a:r>
            <a:r>
              <a:rPr lang="en-US" altLang="cs-CZ" sz="2200" dirty="0" smtClean="0">
                <a:latin typeface="Arial" panose="020B0604020202020204" pitchFamily="34" charset="0"/>
              </a:rPr>
              <a:t>M</a:t>
            </a:r>
            <a:r>
              <a:rPr lang="en-US" altLang="cs-CZ" sz="2200" dirty="0">
                <a:latin typeface="Arial" panose="020B0604020202020204" pitchFamily="34" charset="0"/>
              </a:rPr>
              <a:t>. E. </a:t>
            </a:r>
            <a:r>
              <a:rPr lang="cs-CZ" altLang="cs-CZ" sz="2200" dirty="0" smtClean="0">
                <a:latin typeface="Arial" panose="020B0604020202020204" pitchFamily="34" charset="0"/>
              </a:rPr>
              <a:t>L.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Walras</a:t>
            </a:r>
            <a:r>
              <a:rPr lang="en-US" altLang="cs-CZ" sz="2200" dirty="0">
                <a:latin typeface="Arial" panose="020B0604020202020204" pitchFamily="34" charset="0"/>
              </a:rPr>
              <a:t>) - </a:t>
            </a:r>
            <a:r>
              <a:rPr lang="cs-CZ" altLang="cs-CZ" sz="2200" dirty="0" smtClean="0">
                <a:latin typeface="Arial" panose="020B0604020202020204" pitchFamily="34" charset="0"/>
              </a:rPr>
              <a:t>a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nalysis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of the behavior and interaction of all </a:t>
            </a:r>
            <a:r>
              <a:rPr lang="en-US" altLang="cs-CZ" sz="2200" dirty="0" smtClean="0">
                <a:latin typeface="Arial" panose="020B0604020202020204" pitchFamily="34" charset="0"/>
              </a:rPr>
              <a:t>markets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Model of simple </a:t>
            </a:r>
            <a:r>
              <a:rPr lang="en-US" altLang="cs-CZ" sz="2200" dirty="0" smtClean="0">
                <a:latin typeface="Arial" panose="020B0604020202020204" pitchFamily="34" charset="0"/>
              </a:rPr>
              <a:t>economics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 MODEL 2x2x2x2</a:t>
            </a:r>
            <a:endParaRPr lang="en-GB" altLang="cs-CZ" sz="22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14" y="4604205"/>
            <a:ext cx="481610" cy="265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ASSUMPTIONS OF GENERAL EQULIBRIUM MODEL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aim of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is </a:t>
            </a:r>
            <a:r>
              <a:rPr lang="en-US" altLang="cs-CZ" sz="2200" dirty="0">
                <a:latin typeface="Arial" panose="020B0604020202020204" pitchFamily="34" charset="0"/>
              </a:rPr>
              <a:t>to maximize the </a:t>
            </a:r>
            <a:r>
              <a:rPr lang="cs-CZ" altLang="cs-CZ" sz="2200" dirty="0" smtClean="0">
                <a:latin typeface="Arial" panose="020B0604020202020204" pitchFamily="34" charset="0"/>
              </a:rPr>
              <a:t>UTILITY</a:t>
            </a:r>
            <a:r>
              <a:rPr lang="en-US" altLang="cs-CZ" sz="2200" dirty="0" smtClean="0">
                <a:latin typeface="Arial" panose="020B0604020202020204" pitchFamily="34" charset="0"/>
              </a:rPr>
              <a:t>, aim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producers </a:t>
            </a:r>
            <a:r>
              <a:rPr lang="en-US" altLang="cs-CZ" sz="2200" dirty="0">
                <a:latin typeface="Arial" panose="020B0604020202020204" pitchFamily="34" charset="0"/>
              </a:rPr>
              <a:t>is to maximize </a:t>
            </a:r>
            <a:r>
              <a:rPr lang="cs-CZ" altLang="cs-CZ" sz="2200" dirty="0" smtClean="0">
                <a:latin typeface="Arial" panose="020B0604020202020204" pitchFamily="34" charset="0"/>
              </a:rPr>
              <a:t>PROFIT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All markets are perfectly </a:t>
            </a:r>
            <a:r>
              <a:rPr lang="en-US" altLang="cs-CZ" sz="2200" dirty="0" smtClean="0">
                <a:latin typeface="Arial" panose="020B0604020202020204" pitchFamily="34" charset="0"/>
              </a:rPr>
              <a:t>competitive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economy is barter-economy where goods are easily exchanged for another.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It is a closed economy (without foreign trade).</a:t>
            </a:r>
            <a:endParaRPr lang="en-GB" alt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83411"/>
            <a:ext cx="847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ASSUMPTIONS OF GENERAL EQULIBRIUM MODEL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707762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only two firms that produce consumer goods (call them A and P)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only two kinds of consumer goods - X and Y consumers for them spend their whole income.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only two factors of production - L and K (labor and capital).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own</a:t>
            </a:r>
            <a:r>
              <a:rPr lang="cs-CZ" altLang="cs-CZ" sz="2200" dirty="0" smtClean="0">
                <a:latin typeface="Arial" panose="020B0604020202020204" pitchFamily="34" charset="0"/>
              </a:rPr>
              <a:t> t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hese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factors </a:t>
            </a:r>
            <a:r>
              <a:rPr lang="en-US" altLang="cs-CZ" sz="2200" dirty="0" smtClean="0">
                <a:latin typeface="Arial" panose="020B0604020202020204" pitchFamily="34" charset="0"/>
              </a:rPr>
              <a:t>and </a:t>
            </a:r>
            <a:r>
              <a:rPr lang="cs-CZ" altLang="cs-CZ" sz="2200" dirty="0" smtClean="0">
                <a:latin typeface="Arial" panose="020B0604020202020204" pitchFamily="34" charset="0"/>
              </a:rPr>
              <a:t>by </a:t>
            </a:r>
            <a:r>
              <a:rPr lang="en-US" altLang="cs-CZ" sz="2200" dirty="0" smtClean="0">
                <a:latin typeface="Arial" panose="020B0604020202020204" pitchFamily="34" charset="0"/>
              </a:rPr>
              <a:t>their sales </a:t>
            </a:r>
            <a:r>
              <a:rPr lang="en-US" altLang="cs-CZ" sz="2200" dirty="0">
                <a:latin typeface="Arial" panose="020B0604020202020204" pitchFamily="34" charset="0"/>
              </a:rPr>
              <a:t>gain income.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There are only two people forming a </a:t>
            </a:r>
            <a:r>
              <a:rPr lang="cs-CZ" altLang="cs-CZ" sz="2200" dirty="0" smtClean="0">
                <a:latin typeface="Arial" panose="020B0604020202020204" pitchFamily="34" charset="0"/>
              </a:rPr>
              <a:t>society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- A &amp; </a:t>
            </a:r>
            <a:r>
              <a:rPr lang="cs-CZ" altLang="cs-CZ" sz="2200" dirty="0" smtClean="0">
                <a:latin typeface="Arial" panose="020B0604020202020204" pitchFamily="34" charset="0"/>
              </a:rPr>
              <a:t>B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(</a:t>
            </a:r>
            <a:r>
              <a:rPr lang="en-US" altLang="cs-CZ" sz="2200" dirty="0" err="1">
                <a:latin typeface="Arial" panose="020B0604020202020204" pitchFamily="34" charset="0"/>
              </a:rPr>
              <a:t>eg</a:t>
            </a:r>
            <a:r>
              <a:rPr lang="en-US" altLang="cs-CZ" sz="2200" dirty="0">
                <a:latin typeface="Arial" panose="020B0604020202020204" pitchFamily="34" charset="0"/>
              </a:rPr>
              <a:t>. Adam </a:t>
            </a:r>
            <a:r>
              <a:rPr lang="en-US" altLang="cs-CZ" sz="2200" dirty="0" smtClean="0">
                <a:latin typeface="Arial" panose="020B0604020202020204" pitchFamily="34" charset="0"/>
              </a:rPr>
              <a:t>and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Barbra</a:t>
            </a:r>
            <a:r>
              <a:rPr lang="en-US" altLang="cs-CZ" sz="2200" dirty="0" smtClean="0">
                <a:latin typeface="Arial" panose="020B0604020202020204" pitchFamily="34" charset="0"/>
              </a:rPr>
              <a:t>).</a:t>
            </a:r>
            <a:endParaRPr lang="en-GB" alt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EFFICIENCY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situation of general equilibrium assumes equilibrium of the whole economic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syst</a:t>
            </a:r>
            <a:r>
              <a:rPr lang="cs-CZ" altLang="cs-CZ" sz="2200" dirty="0" smtClean="0">
                <a:latin typeface="Arial" panose="020B0604020202020204" pitchFamily="34" charset="0"/>
              </a:rPr>
              <a:t>e</a:t>
            </a:r>
            <a:r>
              <a:rPr lang="en-US" altLang="cs-CZ" sz="2200" dirty="0" smtClean="0">
                <a:latin typeface="Arial" panose="020B0604020202020204" pitchFamily="34" charset="0"/>
              </a:rPr>
              <a:t>m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that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must be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therefore achieved</a:t>
            </a:r>
            <a:r>
              <a:rPr lang="en-US" altLang="cs-CZ" sz="2200" dirty="0">
                <a:latin typeface="Arial" panose="020B0604020202020204" pitchFamily="34" charset="0"/>
              </a:rPr>
              <a:t>: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equilibrium in consumption, respectively. exchange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equilibrium in production</a:t>
            </a:r>
          </a:p>
          <a:p>
            <a:pPr marL="1028700" lvl="1" algn="just" eaLnBrk="1" hangingPunct="1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and consistency between what is produced and consumption requirements simultaneously</a:t>
            </a:r>
            <a:r>
              <a:rPr lang="en-US" altLang="cs-CZ" sz="1800" dirty="0">
                <a:latin typeface="Arial" panose="020B0604020202020204" pitchFamily="34" charset="0"/>
              </a:rPr>
              <a:t>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Economic theory in connection with that </a:t>
            </a:r>
            <a:r>
              <a:rPr lang="en-US" altLang="cs-CZ" sz="2200" dirty="0" smtClean="0">
                <a:latin typeface="Arial" panose="020B0604020202020204" pitchFamily="34" charset="0"/>
              </a:rPr>
              <a:t>formulates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requirement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achiev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ing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overall </a:t>
            </a:r>
            <a:r>
              <a:rPr lang="en-US" altLang="cs-CZ" sz="2200" dirty="0">
                <a:latin typeface="Arial" panose="020B0604020202020204" pitchFamily="34" charset="0"/>
              </a:rPr>
              <a:t>efficiency through 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cs-CZ" sz="2200" b="1" dirty="0" smtClean="0">
                <a:latin typeface="Arial" panose="020B0604020202020204" pitchFamily="34" charset="0"/>
              </a:rPr>
              <a:t>PARETO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EFFECTIVE ALLOCATION</a:t>
            </a:r>
            <a:endParaRPr lang="en-US" altLang="cs-CZ" sz="2200" b="1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         t</a:t>
            </a:r>
            <a:r>
              <a:rPr lang="en-US" altLang="cs-CZ" sz="2200" dirty="0" smtClean="0">
                <a:latin typeface="Arial" panose="020B0604020202020204" pitchFamily="34" charset="0"/>
              </a:rPr>
              <a:t>he goods/factors </a:t>
            </a:r>
            <a:r>
              <a:rPr lang="en-US" altLang="cs-CZ" sz="2200" dirty="0">
                <a:latin typeface="Arial" panose="020B0604020202020204" pitchFamily="34" charset="0"/>
              </a:rPr>
              <a:t>of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production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an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not </a:t>
            </a:r>
            <a:r>
              <a:rPr lang="cs-CZ" altLang="cs-CZ" sz="2200" dirty="0" err="1">
                <a:latin typeface="Arial" panose="020B0604020202020204" pitchFamily="34" charset="0"/>
              </a:rPr>
              <a:t>be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reallocate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without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without </a:t>
            </a:r>
            <a:r>
              <a:rPr lang="cs-CZ" altLang="cs-CZ" sz="2200" dirty="0" smtClean="0">
                <a:latin typeface="Arial" panose="020B0604020202020204" pitchFamily="34" charset="0"/>
              </a:rPr>
              <a:t>i</a:t>
            </a:r>
            <a:r>
              <a:rPr lang="en-US" altLang="cs-CZ" sz="2200" dirty="0" err="1" smtClean="0">
                <a:latin typeface="Arial" panose="020B0604020202020204" pitchFamily="34" charset="0"/>
              </a:rPr>
              <a:t>ncreasing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dirty="0" smtClean="0">
                <a:latin typeface="Arial" panose="020B0604020202020204" pitchFamily="34" charset="0"/>
              </a:rPr>
              <a:t>usefulness/production result into </a:t>
            </a:r>
            <a:r>
              <a:rPr lang="en-US" altLang="cs-CZ" sz="2200" dirty="0">
                <a:latin typeface="Arial" panose="020B0604020202020204" pitchFamily="34" charset="0"/>
              </a:rPr>
              <a:t>a reduction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the usefulness or production of a second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consumer/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firm</a:t>
            </a:r>
            <a:endParaRPr lang="en-GB" altLang="cs-CZ" sz="2200" dirty="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4" y="5448054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EFFICIENCY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efficiency in the exchange </a:t>
            </a:r>
            <a:r>
              <a:rPr lang="en-US" altLang="cs-CZ" sz="2200" dirty="0">
                <a:latin typeface="Arial" panose="020B0604020202020204" pitchFamily="34" charset="0"/>
              </a:rPr>
              <a:t>- it must be impossible to redistribute the supply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produced </a:t>
            </a:r>
            <a:r>
              <a:rPr lang="en-US" altLang="cs-CZ" sz="2200" dirty="0">
                <a:latin typeface="Arial" panose="020B0604020202020204" pitchFamily="34" charset="0"/>
              </a:rPr>
              <a:t>goods so that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one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consumers </a:t>
            </a:r>
            <a:r>
              <a:rPr lang="en-US" altLang="cs-CZ" sz="2200" dirty="0">
                <a:latin typeface="Arial" panose="020B0604020202020204" pitchFamily="34" charset="0"/>
              </a:rPr>
              <a:t>can benefit from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it</a:t>
            </a:r>
            <a:r>
              <a:rPr lang="en-US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and the second </a:t>
            </a:r>
            <a:r>
              <a:rPr lang="en-US" altLang="cs-CZ" sz="2200" dirty="0" smtClean="0">
                <a:latin typeface="Arial" panose="020B0604020202020204" pitchFamily="34" charset="0"/>
              </a:rPr>
              <a:t>consumer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is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damaged</a:t>
            </a:r>
            <a:r>
              <a:rPr lang="cs-CZ" altLang="cs-CZ" sz="2200" dirty="0" smtClean="0">
                <a:latin typeface="Arial" panose="020B0604020202020204" pitchFamily="34" charset="0"/>
              </a:rPr>
              <a:t> in </a:t>
            </a:r>
            <a:r>
              <a:rPr lang="en-US" altLang="cs-CZ" sz="2200" dirty="0" smtClean="0">
                <a:latin typeface="Arial" panose="020B0604020202020204" pitchFamily="34" charset="0"/>
              </a:rPr>
              <a:t>the </a:t>
            </a:r>
            <a:r>
              <a:rPr lang="en-US" altLang="cs-CZ" sz="2200" dirty="0">
                <a:latin typeface="Arial" panose="020B0604020202020204" pitchFamily="34" charset="0"/>
              </a:rPr>
              <a:t>same time 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efficiency in production </a:t>
            </a:r>
            <a:r>
              <a:rPr lang="en-US" altLang="cs-CZ" sz="2200" dirty="0">
                <a:latin typeface="Arial" panose="020B0604020202020204" pitchFamily="34" charset="0"/>
              </a:rPr>
              <a:t>- </a:t>
            </a:r>
            <a:r>
              <a:rPr lang="en-US" altLang="cs-CZ" sz="2200" dirty="0" smtClean="0">
                <a:latin typeface="Arial" panose="020B0604020202020204" pitchFamily="34" charset="0"/>
              </a:rPr>
              <a:t>all </a:t>
            </a:r>
            <a:r>
              <a:rPr lang="en-US" altLang="cs-CZ" sz="2200" dirty="0">
                <a:latin typeface="Arial" panose="020B0604020202020204" pitchFamily="34" charset="0"/>
              </a:rPr>
              <a:t>the factors of production in an effective </a:t>
            </a:r>
            <a:r>
              <a:rPr lang="en-US" altLang="cs-CZ" sz="2200" dirty="0" smtClean="0">
                <a:latin typeface="Arial" panose="020B0604020202020204" pitchFamily="34" charset="0"/>
              </a:rPr>
              <a:t>combination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must be </a:t>
            </a:r>
            <a:r>
              <a:rPr lang="en-US" altLang="cs-CZ" sz="2200" dirty="0" smtClean="0">
                <a:latin typeface="Arial" panose="020B0604020202020204" pitchFamily="34" charset="0"/>
              </a:rPr>
              <a:t>used</a:t>
            </a:r>
            <a:r>
              <a:rPr lang="cs-CZ" altLang="cs-CZ" sz="2200" dirty="0" smtClean="0">
                <a:latin typeface="Arial" panose="020B0604020202020204" pitchFamily="34" charset="0"/>
              </a:rPr>
              <a:t> i</a:t>
            </a:r>
            <a:r>
              <a:rPr lang="en-US" altLang="cs-CZ" sz="2200" dirty="0" smtClean="0">
                <a:latin typeface="Arial" panose="020B0604020202020204" pitchFamily="34" charset="0"/>
              </a:rPr>
              <a:t>n </a:t>
            </a:r>
            <a:r>
              <a:rPr lang="en-US" altLang="cs-CZ" sz="2200" dirty="0">
                <a:latin typeface="Arial" panose="020B0604020202020204" pitchFamily="34" charset="0"/>
              </a:rPr>
              <a:t>the </a:t>
            </a:r>
            <a:r>
              <a:rPr lang="en-US" altLang="cs-CZ" sz="2200" dirty="0" smtClean="0">
                <a:latin typeface="Arial" panose="020B0604020202020204" pitchFamily="34" charset="0"/>
              </a:rPr>
              <a:t>economy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b="1" dirty="0">
                <a:latin typeface="Arial" panose="020B0604020202020204" pitchFamily="34" charset="0"/>
              </a:rPr>
              <a:t>producer-consumer efficiency (efficiency of the production mix) </a:t>
            </a:r>
            <a:r>
              <a:rPr lang="en-US" altLang="cs-CZ" sz="2200" dirty="0">
                <a:latin typeface="Arial" panose="020B0604020202020204" pitchFamily="34" charset="0"/>
              </a:rPr>
              <a:t>- </a:t>
            </a:r>
            <a:r>
              <a:rPr lang="cs-CZ" altLang="cs-CZ" sz="2200" dirty="0" smtClean="0">
                <a:latin typeface="Arial" panose="020B0604020202020204" pitchFamily="34" charset="0"/>
              </a:rPr>
              <a:t>i</a:t>
            </a:r>
            <a:r>
              <a:rPr lang="en-US" altLang="cs-CZ" sz="2200" dirty="0" smtClean="0">
                <a:latin typeface="Arial" panose="020B0604020202020204" pitchFamily="34" charset="0"/>
              </a:rPr>
              <a:t>t </a:t>
            </a:r>
            <a:r>
              <a:rPr lang="en-US" altLang="cs-CZ" sz="2200" dirty="0">
                <a:latin typeface="Arial" panose="020B0604020202020204" pitchFamily="34" charset="0"/>
              </a:rPr>
              <a:t>must be impossible to change produced combination of products and services so that </a:t>
            </a:r>
            <a:r>
              <a:rPr lang="en-US" altLang="cs-CZ" sz="2200" dirty="0" smtClean="0">
                <a:latin typeface="Arial" panose="020B0604020202020204" pitchFamily="34" charset="0"/>
              </a:rPr>
              <a:t>one consumer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 smtClean="0">
                <a:latin typeface="Arial" panose="020B0604020202020204" pitchFamily="34" charset="0"/>
              </a:rPr>
              <a:t>would </a:t>
            </a:r>
            <a:r>
              <a:rPr lang="en-US" altLang="cs-CZ" sz="2200" dirty="0">
                <a:latin typeface="Arial" panose="020B0604020202020204" pitchFamily="34" charset="0"/>
              </a:rPr>
              <a:t>benefit </a:t>
            </a:r>
            <a:r>
              <a:rPr lang="en-US" altLang="cs-CZ" sz="2200" dirty="0" smtClean="0">
                <a:latin typeface="Arial" panose="020B0604020202020204" pitchFamily="34" charset="0"/>
              </a:rPr>
              <a:t>from</a:t>
            </a:r>
            <a:r>
              <a:rPr lang="cs-CZ" altLang="cs-CZ" sz="2200" dirty="0" smtClean="0">
                <a:latin typeface="Arial" panose="020B0604020202020204" pitchFamily="34" charset="0"/>
              </a:rPr>
              <a:t> i</a:t>
            </a:r>
            <a:r>
              <a:rPr lang="en-US" altLang="cs-CZ" sz="2200" dirty="0" smtClean="0">
                <a:latin typeface="Arial" panose="020B0604020202020204" pitchFamily="34" charset="0"/>
              </a:rPr>
              <a:t>t </a:t>
            </a:r>
            <a:r>
              <a:rPr lang="en-US" altLang="cs-CZ" sz="2200" dirty="0">
                <a:latin typeface="Arial" panose="020B0604020202020204" pitchFamily="34" charset="0"/>
              </a:rPr>
              <a:t>without simultaneously damaging anyone else</a:t>
            </a:r>
            <a:endParaRPr lang="en-GB" alt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EFFICIENCY OF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ovéPole 10"/>
              <p:cNvSpPr txBox="1">
                <a:spLocks noChangeArrowheads="1"/>
              </p:cNvSpPr>
              <p:nvPr/>
            </p:nvSpPr>
            <p:spPr bwMode="auto">
              <a:xfrm>
                <a:off x="338138" y="1523285"/>
                <a:ext cx="8477250" cy="3231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 smtClean="0">
                    <a:latin typeface="Arial" panose="020B0604020202020204" pitchFamily="34" charset="0"/>
                  </a:rPr>
                  <a:t>Distribution of fixed quantities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of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produced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goods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is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efficient if its reallocation can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advataged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neither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one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consumer without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someone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else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is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damaged.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A necessary condition is: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M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arginal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rate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of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substitution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M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RS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between all pairs of goods must be </a:t>
                </a:r>
                <a:r>
                  <a:rPr lang="cs-CZ" altLang="cs-CZ" sz="2200" dirty="0" err="1" smtClean="0">
                    <a:latin typeface="Arial" panose="020B0604020202020204" pitchFamily="34" charset="0"/>
                  </a:rPr>
                  <a:t>equal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for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all consumers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.</a:t>
                </a: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 eaLnBrk="1" hangingPunct="1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None/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altLang="cs-CZ" sz="2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altLang="cs-CZ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cs-CZ" alt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GB" altLang="cs-CZ" sz="280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9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138" y="1523285"/>
                <a:ext cx="8477250" cy="3231654"/>
              </a:xfrm>
              <a:prstGeom prst="rect">
                <a:avLst/>
              </a:prstGeom>
              <a:blipFill rotWithShape="0">
                <a:blip r:embed="rId2"/>
                <a:stretch>
                  <a:fillRect l="-791" t="-1132" r="-8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7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GENERAL EQUILIBRIUM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92609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EFFICIENCY OF EXCHANGE – INDIFFERENCE MAP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822223"/>
            <a:ext cx="8477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 derive efficiencies in the exchange we have </a:t>
            </a:r>
            <a:r>
              <a:rPr lang="cs-CZ" altLang="cs-CZ" sz="2200" dirty="0" smtClean="0">
                <a:latin typeface="Arial" panose="020B0604020202020204" pitchFamily="34" charset="0"/>
              </a:rPr>
              <a:t>to </a:t>
            </a:r>
            <a:r>
              <a:rPr lang="en-US" altLang="cs-CZ" sz="2200" dirty="0" smtClean="0">
                <a:latin typeface="Arial" panose="020B0604020202020204" pitchFamily="34" charset="0"/>
              </a:rPr>
              <a:t>take </a:t>
            </a:r>
            <a:r>
              <a:rPr lang="en-US" altLang="cs-CZ" sz="2200" dirty="0">
                <a:latin typeface="Arial" panose="020B0604020202020204" pitchFamily="34" charset="0"/>
              </a:rPr>
              <a:t>into account consumer preferences.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We</a:t>
            </a:r>
            <a:r>
              <a:rPr lang="cs-CZ" altLang="cs-CZ" sz="2200" dirty="0" smtClean="0">
                <a:latin typeface="Arial" panose="020B0604020202020204" pitchFamily="34" charset="0"/>
              </a:rPr>
              <a:t> express </a:t>
            </a:r>
            <a:r>
              <a:rPr lang="en-US" altLang="cs-CZ" sz="2200" dirty="0" smtClean="0">
                <a:latin typeface="Arial" panose="020B0604020202020204" pitchFamily="34" charset="0"/>
              </a:rPr>
              <a:t>them </a:t>
            </a:r>
            <a:r>
              <a:rPr lang="en-US" altLang="cs-CZ" sz="2200" dirty="0">
                <a:latin typeface="Arial" panose="020B0604020202020204" pitchFamily="34" charset="0"/>
              </a:rPr>
              <a:t>using </a:t>
            </a:r>
            <a:r>
              <a:rPr lang="en-US" altLang="cs-CZ" sz="2200" b="1" dirty="0">
                <a:latin typeface="Arial" panose="020B0604020202020204" pitchFamily="34" charset="0"/>
              </a:rPr>
              <a:t>indifference maps </a:t>
            </a:r>
            <a:r>
              <a:rPr lang="en-US" altLang="cs-CZ" sz="2200" dirty="0">
                <a:latin typeface="Arial" panose="020B0604020202020204" pitchFamily="34" charset="0"/>
              </a:rPr>
              <a:t>of two consumers (A, E) for the two commodities (X, Y).</a:t>
            </a:r>
            <a:endParaRPr lang="en-GB" alt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526</TotalTime>
  <Words>1456</Words>
  <Application>Microsoft Office PowerPoint</Application>
  <PresentationFormat>Předvádění na obrazovce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majerova</cp:lastModifiedBy>
  <cp:revision>81</cp:revision>
  <dcterms:created xsi:type="dcterms:W3CDTF">2016-03-17T12:08:01Z</dcterms:created>
  <dcterms:modified xsi:type="dcterms:W3CDTF">2018-01-18T09:02:30Z</dcterms:modified>
</cp:coreProperties>
</file>