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4" r:id="rId4"/>
    <p:sldId id="258" r:id="rId5"/>
    <p:sldId id="310" r:id="rId6"/>
    <p:sldId id="311" r:id="rId7"/>
    <p:sldId id="312" r:id="rId8"/>
    <p:sldId id="313" r:id="rId9"/>
    <p:sldId id="314" r:id="rId10"/>
    <p:sldId id="316" r:id="rId11"/>
    <p:sldId id="317" r:id="rId12"/>
    <p:sldId id="318" r:id="rId13"/>
    <p:sldId id="263" r:id="rId14"/>
    <p:sldId id="319" r:id="rId15"/>
    <p:sldId id="320" r:id="rId16"/>
    <p:sldId id="321" r:id="rId17"/>
    <p:sldId id="323" r:id="rId18"/>
    <p:sldId id="322" r:id="rId19"/>
    <p:sldId id="324" r:id="rId20"/>
    <p:sldId id="325" r:id="rId21"/>
    <p:sldId id="326" r:id="rId22"/>
    <p:sldId id="327" r:id="rId23"/>
    <p:sldId id="328" r:id="rId24"/>
    <p:sldId id="329" r:id="rId25"/>
    <p:sldId id="330" r:id="rId26"/>
    <p:sldId id="331" r:id="rId27"/>
    <p:sldId id="277" r:id="rId28"/>
  </p:sldIdLst>
  <p:sldSz cx="9144000" cy="6858000" type="screen4x3"/>
  <p:notesSz cx="6858000" cy="9144000"/>
  <p:defaultTextStyle>
    <a:defPPr>
      <a:defRPr lang="cs-CZ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4095">
          <p15:clr>
            <a:srgbClr val="A4A3A4"/>
          </p15:clr>
        </p15:guide>
        <p15:guide id="2" pos="21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07871"/>
    <a:srgbClr val="003300"/>
    <a:srgbClr val="006600"/>
    <a:srgbClr val="336600"/>
    <a:srgbClr val="00544D"/>
    <a:srgbClr val="6B2E6E"/>
    <a:srgbClr val="265787"/>
    <a:srgbClr val="00244D"/>
    <a:srgbClr val="9C1F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90" y="1110"/>
      </p:cViewPr>
      <p:guideLst>
        <p:guide orient="horz" pos="4095"/>
        <p:guide pos="21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D7FA-A0FA-4012-A98F-15A09618F799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18ADDDF-1264-4F28-8338-EC1E07F3DEE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577125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42B50E-3DA8-4309-9076-4D02E7FD53CC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CB83C9-5B4C-4800-9FD3-945C60804B34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590214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BE6D05-4501-4B0C-91E8-06A0EFE8D207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D71501-7BD9-4790-9FCF-670D1CE8DC9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65818964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600480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764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328384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41268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319465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814067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268052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67621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A700F2-724B-4B1E-B123-094AE7CD8C2F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F7D87-A4E6-4B6E-9D27-4FA8003DE0F0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3905235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032898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138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3365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2BFADF-DDC1-4400-8B64-5715C51EA3D1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43CB71-E416-464C-86CB-A55091E5F12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95353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0AE38D-4CF5-4C80-ABE4-FD162976B94B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F58CE5-2EB2-412A-9C0F-D009C00C834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6208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D6E249-19AE-459C-A3E5-D1C2CC123D00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8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37C48E-035A-429E-9ADF-79C48A0AD2F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582663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ABDA44-4CAA-4345-A756-4703360EE242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4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1A00D4-7926-404C-B321-BFF026D8C31C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33529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E782F0-DC46-4F00-81DD-2ACBA3C3B310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3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E82D61-01CE-4948-92AE-A6ED95CD8D15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7668842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143C5B-64DA-40ED-9576-975ED67AA1C3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033F4D-D45C-4D32-B9B4-4DB8B4F8A3A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155106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C4C866-D28D-46D0-B7D5-63035B3504AF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6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43421B-2210-4A7E-ABDE-6C42E3F47FFB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953173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Zástupný symbol pro nadpis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 předlohy nadpisů.</a:t>
            </a:r>
          </a:p>
        </p:txBody>
      </p:sp>
      <p:sp>
        <p:nvSpPr>
          <p:cNvPr id="1027" name="Zástupný symbol pro text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990FB15-455F-4099-B3EC-126F10F4A8D9}" type="datetimeFigureOut">
              <a:rPr lang="cs-CZ"/>
              <a:pPr>
                <a:defRPr/>
              </a:pPr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2F082D34-91F0-4445-8CCE-2A9DBE25484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AB6CF5-6D0E-4832-A128-5D76418DBB90}" type="datetimeFigureOut">
              <a:rPr lang="cs-CZ" smtClean="0"/>
              <a:t>11. 9. 2019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E1257-616D-4DFF-BC7B-1D110706FE5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03014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2625782"/>
            <a:ext cx="9144000" cy="18002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GB" sz="3600" b="1" dirty="0" smtClean="0">
              <a:latin typeface="Arial" pitchFamily="34" charset="0"/>
              <a:cs typeface="Arial" pitchFamily="34" charset="0"/>
            </a:endParaRP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LESSON XI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051" name="TextovéPole 7"/>
          <p:cNvSpPr txBox="1">
            <a:spLocks noChangeArrowheads="1"/>
          </p:cNvSpPr>
          <p:nvPr/>
        </p:nvSpPr>
        <p:spPr bwMode="auto">
          <a:xfrm>
            <a:off x="0" y="4811713"/>
            <a:ext cx="9144000" cy="646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Dr. </a:t>
            </a:r>
            <a:r>
              <a:rPr lang="cs-CZ" altLang="cs-CZ" sz="1800" smtClean="0">
                <a:latin typeface="Arial" panose="020B0604020202020204" pitchFamily="34" charset="0"/>
              </a:rPr>
              <a:t>Ingrid Majerova</a:t>
            </a:r>
            <a:endParaRPr lang="en-GB" altLang="cs-CZ" sz="18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1800" dirty="0" smtClean="0">
                <a:latin typeface="Arial" panose="020B0604020202020204" pitchFamily="34" charset="0"/>
              </a:rPr>
              <a:t>MICROECONOMICS</a:t>
            </a:r>
            <a:r>
              <a:rPr lang="en-GB" altLang="cs-CZ" sz="1800" dirty="0" smtClean="0">
                <a:latin typeface="Arial" panose="020B0604020202020204" pitchFamily="34" charset="0"/>
              </a:rPr>
              <a:t>/</a:t>
            </a:r>
            <a:r>
              <a:rPr lang="cs-CZ" altLang="cs-CZ" sz="1800" dirty="0" smtClean="0">
                <a:latin typeface="Arial" panose="020B0604020202020204" pitchFamily="34" charset="0"/>
              </a:rPr>
              <a:t>EVS/NAMIB</a:t>
            </a:r>
            <a:endParaRPr lang="en-GB" altLang="cs-CZ" sz="18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26728" y="185153"/>
            <a:ext cx="2668801" cy="205492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present </a:t>
            </a:r>
            <a:r>
              <a:rPr lang="en-US" altLang="cs-CZ" sz="2200" dirty="0">
                <a:latin typeface="Arial" panose="020B0604020202020204" pitchFamily="34" charset="0"/>
              </a:rPr>
              <a:t>value </a:t>
            </a: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1400" dirty="0" smtClean="0">
                <a:latin typeface="Arial" panose="020B0604020202020204" pitchFamily="34" charset="0"/>
              </a:rPr>
              <a:t>0</a:t>
            </a:r>
            <a:r>
              <a:rPr lang="cs-CZ" altLang="cs-CZ" sz="14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of </a:t>
            </a:r>
            <a:r>
              <a:rPr lang="en-US" altLang="cs-CZ" sz="2200" dirty="0">
                <a:latin typeface="Arial" panose="020B0604020202020204" pitchFamily="34" charset="0"/>
              </a:rPr>
              <a:t>future returns Sn (the amount you get for n years) will </a:t>
            </a:r>
            <a:r>
              <a:rPr lang="en-US" altLang="cs-CZ" sz="2200" dirty="0" smtClean="0">
                <a:latin typeface="Arial" panose="020B0604020202020204" pitchFamily="34" charset="0"/>
              </a:rPr>
              <a:t>then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at a constant rate of </a:t>
            </a:r>
            <a:r>
              <a:rPr lang="en-US" altLang="cs-CZ" sz="2200" dirty="0" smtClean="0">
                <a:latin typeface="Arial" panose="020B0604020202020204" pitchFamily="34" charset="0"/>
              </a:rPr>
              <a:t>interest</a:t>
            </a:r>
            <a:r>
              <a:rPr lang="cs-CZ" altLang="cs-CZ" sz="2200" dirty="0" smtClean="0">
                <a:latin typeface="Arial" panose="020B0604020202020204" pitchFamily="34" charset="0"/>
              </a:rPr>
              <a:t>,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equal to: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where </a:t>
            </a:r>
            <a:r>
              <a:rPr lang="en-US" altLang="cs-CZ" sz="2200" dirty="0">
                <a:latin typeface="Arial" panose="020B0604020202020204" pitchFamily="34" charset="0"/>
              </a:rPr>
              <a:t>1 / (1 +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</a:t>
            </a:r>
            <a:r>
              <a:rPr lang="en-US" altLang="cs-CZ" sz="1600" dirty="0" err="1" smtClean="0">
                <a:latin typeface="Arial" panose="020B0604020202020204" pitchFamily="34" charset="0"/>
              </a:rPr>
              <a:t>r</a:t>
            </a:r>
            <a:r>
              <a:rPr lang="en-US" altLang="cs-CZ" sz="2200" dirty="0" smtClean="0">
                <a:latin typeface="Arial" panose="020B0604020202020204" pitchFamily="34" charset="0"/>
              </a:rPr>
              <a:t>)n </a:t>
            </a:r>
            <a:r>
              <a:rPr lang="en-US" altLang="cs-CZ" sz="2200" dirty="0">
                <a:latin typeface="Arial" panose="020B0604020202020204" pitchFamily="34" charset="0"/>
              </a:rPr>
              <a:t>is </a:t>
            </a:r>
            <a:r>
              <a:rPr lang="en-US" altLang="cs-CZ" sz="2200" dirty="0" smtClean="0">
                <a:latin typeface="Arial" panose="020B0604020202020204" pitchFamily="34" charset="0"/>
              </a:rPr>
              <a:t>discount</a:t>
            </a:r>
            <a:r>
              <a:rPr lang="en-US" altLang="cs-CZ" sz="2200" dirty="0">
                <a:latin typeface="Arial" panose="020B0604020202020204" pitchFamily="34" charset="0"/>
              </a:rPr>
              <a:t>, which shows how many times the present value of amounts </a:t>
            </a:r>
            <a:r>
              <a:rPr lang="en-US" altLang="cs-CZ" sz="2200" dirty="0" smtClean="0">
                <a:latin typeface="Arial" panose="020B0604020202020204" pitchFamily="34" charset="0"/>
              </a:rPr>
              <a:t>Sn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lower, </a:t>
            </a:r>
            <a:r>
              <a:rPr lang="en-US" altLang="cs-CZ" sz="2200" dirty="0">
                <a:latin typeface="Arial" panose="020B0604020202020204" pitchFamily="34" charset="0"/>
              </a:rPr>
              <a:t>which is obtained at the end of the nth year on a constant interest rate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</a:t>
            </a:r>
            <a:r>
              <a:rPr lang="en-US" altLang="cs-CZ" sz="1600" dirty="0" err="1" smtClean="0">
                <a:latin typeface="Arial" panose="020B0604020202020204" pitchFamily="34" charset="0"/>
              </a:rPr>
              <a:t>r</a:t>
            </a:r>
            <a:endParaRPr lang="en-US" altLang="cs-CZ" sz="1600" dirty="0">
              <a:latin typeface="Arial" panose="020B0604020202020204" pitchFamily="34" charset="0"/>
            </a:endParaRPr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27393"/>
            <a:ext cx="3457513" cy="7429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4807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2008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assuming that there is no risk, </a:t>
            </a:r>
            <a:r>
              <a:rPr lang="en-US" altLang="cs-CZ" sz="2200" dirty="0" smtClean="0">
                <a:latin typeface="Arial" panose="020B0604020202020204" pitchFamily="34" charset="0"/>
              </a:rPr>
              <a:t>household</a:t>
            </a:r>
            <a:r>
              <a:rPr lang="cs-CZ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mak</a:t>
            </a: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decisions about </a:t>
            </a:r>
            <a:r>
              <a:rPr lang="en-US" altLang="cs-CZ" sz="2200" dirty="0" smtClean="0">
                <a:latin typeface="Arial" panose="020B0604020202020204" pitchFamily="34" charset="0"/>
              </a:rPr>
              <a:t>savings </a:t>
            </a:r>
            <a:r>
              <a:rPr lang="en-US" altLang="cs-CZ" sz="2200" dirty="0">
                <a:latin typeface="Arial" panose="020B0604020202020204" pitchFamily="34" charset="0"/>
              </a:rPr>
              <a:t>at a given time preferences based on interest rates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short 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size of </a:t>
            </a:r>
            <a:r>
              <a:rPr lang="en-US" altLang="cs-CZ" sz="2200" dirty="0" smtClean="0">
                <a:latin typeface="Arial" panose="020B0604020202020204" pitchFamily="34" charset="0"/>
              </a:rPr>
              <a:t>savings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given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long </a:t>
            </a:r>
            <a:r>
              <a:rPr lang="cs-CZ" altLang="cs-CZ" sz="2200" dirty="0" smtClean="0">
                <a:latin typeface="Arial" panose="020B0604020202020204" pitchFamily="34" charset="0"/>
              </a:rPr>
              <a:t>run - </a:t>
            </a:r>
            <a:r>
              <a:rPr lang="en-US" altLang="cs-CZ" sz="2200" dirty="0" smtClean="0">
                <a:latin typeface="Arial" panose="020B0604020202020204" pitchFamily="34" charset="0"/>
              </a:rPr>
              <a:t>growth </a:t>
            </a:r>
            <a:r>
              <a:rPr lang="en-US" altLang="cs-CZ" sz="2200" dirty="0">
                <a:latin typeface="Arial" panose="020B0604020202020204" pitchFamily="34" charset="0"/>
              </a:rPr>
              <a:t>of interest rate </a:t>
            </a:r>
            <a:r>
              <a:rPr lang="en-US" altLang="cs-CZ" sz="2200" dirty="0" smtClean="0">
                <a:latin typeface="Arial" panose="020B0604020202020204" pitchFamily="34" charset="0"/>
              </a:rPr>
              <a:t>leads </a:t>
            </a:r>
            <a:r>
              <a:rPr lang="en-US" altLang="cs-CZ" sz="2200" dirty="0">
                <a:latin typeface="Arial" panose="020B0604020202020204" pitchFamily="34" charset="0"/>
              </a:rPr>
              <a:t>to the growth of </a:t>
            </a:r>
            <a:r>
              <a:rPr lang="en-US" altLang="cs-CZ" sz="2200" dirty="0" smtClean="0">
                <a:latin typeface="Arial" panose="020B0604020202020204" pitchFamily="34" charset="0"/>
              </a:rPr>
              <a:t>savings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8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savings are an increasing function of interest rates and are determined based on the time preference</a:t>
            </a:r>
          </a:p>
        </p:txBody>
      </p:sp>
    </p:spTree>
    <p:extLst>
      <p:ext uri="{BB962C8B-B14F-4D97-AF65-F5344CB8AC3E}">
        <p14:creationId xmlns:p14="http://schemas.microsoft.com/office/powerpoint/2010/main" val="374936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SUPPLY ON THE CAPITAL MARKET (SHORT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111739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Rental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=</a:t>
            </a:r>
          </a:p>
          <a:p>
            <a:pPr algn="ctr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interest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rate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Supply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fixed</a:t>
            </a:r>
            <a:r>
              <a:rPr lang="cs-CZ" sz="2200" dirty="0" smtClean="0">
                <a:latin typeface="Arial" panose="020B0604020202020204" pitchFamily="34" charset="0"/>
              </a:rPr>
              <a:t> in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short</a:t>
            </a:r>
            <a:r>
              <a:rPr lang="cs-CZ" sz="2200" dirty="0" smtClean="0">
                <a:latin typeface="Arial" panose="020B0604020202020204" pitchFamily="34" charset="0"/>
              </a:rPr>
              <a:t> run </a:t>
            </a:r>
            <a:endParaRPr lang="en-GB" dirty="0"/>
          </a:p>
        </p:txBody>
      </p:sp>
      <p:pic>
        <p:nvPicPr>
          <p:cNvPr id="3" name="Zástupný symbol pro obsah 2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6103" t="11999" r="5408" b="8563"/>
          <a:stretch/>
        </p:blipFill>
        <p:spPr>
          <a:xfrm>
            <a:off x="4607169" y="2523744"/>
            <a:ext cx="4242817" cy="285292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11079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SUPPLY ON THE CAPITAL MARKET (LONG RUN)</a:t>
            </a:r>
            <a:endParaRPr lang="en-US" altLang="cs-CZ" sz="2400" b="1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</a:pP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783605" y="1627632"/>
            <a:ext cx="3111739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smtClean="0">
                <a:latin typeface="Arial" panose="020B0604020202020204" pitchFamily="34" charset="0"/>
              </a:rPr>
              <a:t>Supply </a:t>
            </a:r>
            <a:r>
              <a:rPr lang="cs-CZ" sz="2200" dirty="0" err="1" smtClean="0">
                <a:latin typeface="Arial" panose="020B0604020202020204" pitchFamily="34" charset="0"/>
              </a:rPr>
              <a:t>curve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increasing</a:t>
            </a:r>
            <a:r>
              <a:rPr lang="cs-CZ" sz="2200" dirty="0" smtClean="0">
                <a:latin typeface="Arial" panose="020B0604020202020204" pitchFamily="34" charset="0"/>
              </a:rPr>
              <a:t> in </a:t>
            </a:r>
            <a:r>
              <a:rPr 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sz="2200" dirty="0" smtClean="0">
                <a:latin typeface="Arial" panose="020B0604020202020204" pitchFamily="34" charset="0"/>
              </a:rPr>
              <a:t> long run </a:t>
            </a:r>
            <a:endParaRPr lang="en-GB" dirty="0"/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4415" y="2199480"/>
            <a:ext cx="4028188" cy="35246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05959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DEMAND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493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rate of return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from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capital is therefore </a:t>
            </a:r>
            <a:r>
              <a:rPr lang="en-US" altLang="cs-CZ" sz="2200" dirty="0" smtClean="0">
                <a:latin typeface="Arial" panose="020B0604020202020204" pitchFamily="34" charset="0"/>
              </a:rPr>
              <a:t>without </a:t>
            </a:r>
            <a:r>
              <a:rPr lang="en-US" altLang="cs-CZ" sz="2200" dirty="0">
                <a:latin typeface="Arial" panose="020B0604020202020204" pitchFamily="34" charset="0"/>
              </a:rPr>
              <a:t>the risk and uncertainty equal to the market interest </a:t>
            </a:r>
            <a:r>
              <a:rPr lang="en-US" altLang="cs-CZ" sz="2200" dirty="0" smtClean="0">
                <a:latin typeface="Arial" panose="020B0604020202020204" pitchFamily="34" charset="0"/>
              </a:rPr>
              <a:t>rate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en-US" altLang="cs-CZ" sz="2200" dirty="0">
                <a:latin typeface="Arial" panose="020B0604020202020204" pitchFamily="34" charset="0"/>
              </a:rPr>
              <a:t>perfectly competitive </a:t>
            </a:r>
            <a:r>
              <a:rPr lang="en-US" altLang="cs-CZ" sz="2200" dirty="0" smtClean="0">
                <a:latin typeface="Arial" panose="020B0604020202020204" pitchFamily="34" charset="0"/>
              </a:rPr>
              <a:t>conditions.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If the interest rate, </a:t>
            </a:r>
            <a:r>
              <a:rPr lang="en-US" altLang="cs-CZ" sz="2200" dirty="0" err="1">
                <a:latin typeface="Arial" panose="020B0604020202020204" pitchFamily="34" charset="0"/>
              </a:rPr>
              <a:t>ie</a:t>
            </a:r>
            <a:r>
              <a:rPr lang="en-US" altLang="cs-CZ" sz="2200" dirty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cost </a:t>
            </a:r>
            <a:r>
              <a:rPr lang="en-US" altLang="cs-CZ" sz="2200" dirty="0">
                <a:latin typeface="Arial" panose="020B0604020202020204" pitchFamily="34" charset="0"/>
              </a:rPr>
              <a:t>of any additional unit of capital is lower than 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revenue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marginal product, </a:t>
            </a:r>
            <a:r>
              <a:rPr lang="en-US" altLang="cs-CZ" sz="2200" dirty="0">
                <a:latin typeface="Arial" panose="020B0604020202020204" pitchFamily="34" charset="0"/>
              </a:rPr>
              <a:t>firms will purchase additional units of capital and expand production up to the point when both variables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equal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Demand for capital is thus determined by the revenue of the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marginal </a:t>
            </a:r>
            <a:r>
              <a:rPr lang="en-US" altLang="cs-CZ" sz="2200" dirty="0">
                <a:latin typeface="Arial" panose="020B0604020202020204" pitchFamily="34" charset="0"/>
              </a:rPr>
              <a:t>product </a:t>
            </a:r>
            <a:r>
              <a:rPr lang="en-US" altLang="cs-CZ" sz="2200" dirty="0" smtClean="0">
                <a:latin typeface="Arial" panose="020B0604020202020204" pitchFamily="34" charset="0"/>
              </a:rPr>
              <a:t>and </a:t>
            </a:r>
            <a:r>
              <a:rPr lang="en-US" altLang="cs-CZ" sz="2200" dirty="0">
                <a:latin typeface="Arial" panose="020B0604020202020204" pitchFamily="34" charset="0"/>
              </a:rPr>
              <a:t>is dependent on the interest rate (with the growth of interest rate decreases the demand for capital and vice versa</a:t>
            </a:r>
            <a:r>
              <a:rPr lang="en-US" altLang="cs-CZ" sz="2200" dirty="0" smtClean="0">
                <a:latin typeface="Arial" panose="020B0604020202020204" pitchFamily="34" charset="0"/>
              </a:rPr>
              <a:t>).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7116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35169" y="33494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 </a:t>
            </a:r>
            <a:endParaRPr lang="en-GB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150" name="TextovéPole 8"/>
          <p:cNvSpPr txBox="1">
            <a:spLocks noChangeArrowheads="1"/>
          </p:cNvSpPr>
          <p:nvPr/>
        </p:nvSpPr>
        <p:spPr bwMode="auto">
          <a:xfrm>
            <a:off x="342105" y="959207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DEMAND ON THE CAPITAL MARKET</a:t>
            </a:r>
            <a:endParaRPr lang="en-GB" altLang="cs-CZ" sz="18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GB" altLang="cs-CZ" sz="2400" b="1" dirty="0">
              <a:latin typeface="Arial" panose="020B0604020202020204" pitchFamily="34" charset="0"/>
            </a:endParaRP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half" idx="2"/>
          </p:nvPr>
        </p:nvSpPr>
        <p:spPr>
          <a:xfrm>
            <a:off x="603505" y="1627632"/>
            <a:ext cx="3054096" cy="4645152"/>
          </a:xfrm>
        </p:spPr>
        <p:txBody>
          <a:bodyPr/>
          <a:lstStyle/>
          <a:p>
            <a:pPr algn="ctr">
              <a:spcBef>
                <a:spcPct val="0"/>
              </a:spcBef>
              <a:defRPr/>
            </a:pPr>
            <a:endParaRPr lang="cs-CZ" sz="2200" dirty="0">
              <a:latin typeface="Arial" panose="020B0604020202020204" pitchFamily="34" charset="0"/>
            </a:endParaRPr>
          </a:p>
          <a:p>
            <a:pPr marL="285750" indent="-285750" algn="just">
              <a:spcBef>
                <a:spcPct val="0"/>
              </a:spcBef>
              <a:buFont typeface="Arial" panose="020B0604020202020204" pitchFamily="34" charset="0"/>
              <a:buChar char="•"/>
              <a:defRPr/>
            </a:pPr>
            <a:r>
              <a:rPr lang="cs-CZ" sz="2200" dirty="0" err="1" smtClean="0">
                <a:latin typeface="Arial" panose="020B0604020202020204" pitchFamily="34" charset="0"/>
              </a:rPr>
              <a:t>Demand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decreasing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function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interest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rate</a:t>
            </a:r>
            <a:r>
              <a:rPr lang="cs-CZ" sz="2200" dirty="0" smtClean="0">
                <a:latin typeface="Arial" panose="020B0604020202020204" pitchFamily="34" charset="0"/>
              </a:rPr>
              <a:t> and </a:t>
            </a:r>
            <a:r>
              <a:rPr 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determined</a:t>
            </a:r>
            <a:r>
              <a:rPr lang="cs-CZ" sz="2200" dirty="0" smtClean="0">
                <a:latin typeface="Arial" panose="020B0604020202020204" pitchFamily="34" charset="0"/>
              </a:rPr>
              <a:t> by </a:t>
            </a:r>
            <a:r>
              <a:rPr lang="cs-CZ" sz="2200" dirty="0" err="1" smtClean="0">
                <a:latin typeface="Arial" panose="020B0604020202020204" pitchFamily="34" charset="0"/>
              </a:rPr>
              <a:t>revenue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marginal</a:t>
            </a:r>
            <a:r>
              <a:rPr lang="cs-CZ" sz="2200" dirty="0" smtClean="0">
                <a:latin typeface="Arial" panose="020B0604020202020204" pitchFamily="34" charset="0"/>
              </a:rPr>
              <a:t> </a:t>
            </a:r>
            <a:r>
              <a:rPr lang="cs-CZ" sz="2200" dirty="0" err="1" smtClean="0">
                <a:latin typeface="Arial" panose="020B0604020202020204" pitchFamily="34" charset="0"/>
              </a:rPr>
              <a:t>product</a:t>
            </a:r>
            <a:r>
              <a:rPr lang="cs-CZ" sz="2200" dirty="0" smtClean="0">
                <a:latin typeface="Arial" panose="020B0604020202020204" pitchFamily="34" charset="0"/>
              </a:rPr>
              <a:t>.</a:t>
            </a:r>
            <a:endParaRPr lang="en-GB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 rotWithShape="1">
          <a:blip r:embed="rId2"/>
          <a:srcRect l="7012" t="22044" r="49208" b="22747"/>
          <a:stretch/>
        </p:blipFill>
        <p:spPr>
          <a:xfrm>
            <a:off x="4607169" y="2166799"/>
            <a:ext cx="3750447" cy="35471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601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39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ntersection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the demand curve for capital and the supply curve for capital </a:t>
            </a:r>
            <a:r>
              <a:rPr lang="en-US" altLang="cs-CZ" sz="2200" dirty="0" smtClean="0">
                <a:latin typeface="Arial" panose="020B0604020202020204" pitchFamily="34" charset="0"/>
              </a:rPr>
              <a:t>is </a:t>
            </a:r>
            <a:r>
              <a:rPr lang="en-US" altLang="cs-CZ" sz="2200" dirty="0">
                <a:latin typeface="Arial" panose="020B0604020202020204" pitchFamily="34" charset="0"/>
              </a:rPr>
              <a:t>a </a:t>
            </a:r>
            <a:r>
              <a:rPr lang="en-US" altLang="cs-CZ" sz="2200" dirty="0" smtClean="0">
                <a:latin typeface="Arial" panose="020B0604020202020204" pitchFamily="34" charset="0"/>
              </a:rPr>
              <a:t>short-</a:t>
            </a:r>
            <a:r>
              <a:rPr lang="cs-CZ" altLang="cs-CZ" sz="2200" dirty="0" smtClean="0">
                <a:latin typeface="Arial" panose="020B0604020202020204" pitchFamily="34" charset="0"/>
              </a:rPr>
              <a:t>run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point of equilibrium in </a:t>
            </a:r>
            <a:r>
              <a:rPr lang="en-US" altLang="cs-CZ" sz="2200" dirty="0" smtClean="0">
                <a:latin typeface="Arial" panose="020B0604020202020204" pitchFamily="34" charset="0"/>
              </a:rPr>
              <a:t>which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determined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short-</a:t>
            </a:r>
            <a:r>
              <a:rPr lang="cs-CZ" altLang="cs-CZ" sz="2200" dirty="0">
                <a:latin typeface="Arial" panose="020B0604020202020204" pitchFamily="34" charset="0"/>
              </a:rPr>
              <a:t>run</a:t>
            </a:r>
            <a:r>
              <a:rPr lang="en-US" altLang="cs-CZ" sz="2200" dirty="0">
                <a:latin typeface="Arial" panose="020B0604020202020204" pitchFamily="34" charset="0"/>
              </a:rPr>
              <a:t> equilibrium interest </a:t>
            </a:r>
            <a:r>
              <a:rPr lang="en-US" altLang="cs-CZ" sz="2200" dirty="0" smtClean="0">
                <a:latin typeface="Arial" panose="020B0604020202020204" pitchFamily="34" charset="0"/>
              </a:rPr>
              <a:t>rate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at </a:t>
            </a:r>
            <a:r>
              <a:rPr lang="en-US" altLang="cs-CZ" sz="2200" dirty="0">
                <a:latin typeface="Arial" panose="020B0604020202020204" pitchFamily="34" charset="0"/>
              </a:rPr>
              <a:t>a </a:t>
            </a:r>
            <a:r>
              <a:rPr lang="en-US" altLang="cs-CZ" sz="2200" dirty="0" smtClean="0">
                <a:latin typeface="Arial" panose="020B0604020202020204" pitchFamily="34" charset="0"/>
              </a:rPr>
              <a:t>supply </a:t>
            </a:r>
            <a:r>
              <a:rPr lang="en-US" altLang="cs-CZ" sz="2200" dirty="0">
                <a:latin typeface="Arial" panose="020B0604020202020204" pitchFamily="34" charset="0"/>
              </a:rPr>
              <a:t>of capital and at a </a:t>
            </a:r>
            <a:r>
              <a:rPr lang="en-US" altLang="cs-CZ" sz="2200" dirty="0" smtClean="0">
                <a:latin typeface="Arial" panose="020B0604020202020204" pitchFamily="34" charset="0"/>
              </a:rPr>
              <a:t>demand </a:t>
            </a:r>
            <a:r>
              <a:rPr lang="en-US" altLang="cs-CZ" sz="2200" dirty="0">
                <a:latin typeface="Arial" panose="020B0604020202020204" pitchFamily="34" charset="0"/>
              </a:rPr>
              <a:t>function for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This rate equates supply with demand and create </a:t>
            </a:r>
            <a:r>
              <a:rPr lang="en-US" altLang="cs-CZ" sz="2200" dirty="0" smtClean="0">
                <a:latin typeface="Arial" panose="020B0604020202020204" pitchFamily="34" charset="0"/>
              </a:rPr>
              <a:t>short-</a:t>
            </a:r>
            <a:r>
              <a:rPr lang="cs-CZ" altLang="cs-CZ" sz="2200" dirty="0" smtClean="0">
                <a:latin typeface="Arial" panose="020B0604020202020204" pitchFamily="34" charset="0"/>
              </a:rPr>
              <a:t>run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market equilibrium </a:t>
            </a:r>
            <a:r>
              <a:rPr lang="cs-CZ" altLang="cs-CZ" sz="2200" dirty="0" smtClean="0">
                <a:latin typeface="Arial" panose="020B0604020202020204" pitchFamily="34" charset="0"/>
              </a:rPr>
              <a:t>on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30771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EQUILIBRIUM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123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SHORT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Equilibrium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interest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rate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 rotWithShape="1">
          <a:blip r:embed="rId2"/>
          <a:srcRect b="10163"/>
          <a:stretch/>
        </p:blipFill>
        <p:spPr>
          <a:xfrm>
            <a:off x="4576763" y="2251627"/>
            <a:ext cx="3852101" cy="3324606"/>
          </a:xfrm>
          <a:prstGeom prst="rect">
            <a:avLst/>
          </a:prstGeom>
        </p:spPr>
      </p:pic>
      <p:sp>
        <p:nvSpPr>
          <p:cNvPr id="3" name="Šipka doprava 2"/>
          <p:cNvSpPr/>
          <p:nvPr/>
        </p:nvSpPr>
        <p:spPr>
          <a:xfrm rot="2486010" flipV="1">
            <a:off x="3652377" y="3709474"/>
            <a:ext cx="978408" cy="426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57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8164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LONG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smtClean="0">
                <a:latin typeface="Arial" panose="020B0604020202020204" pitchFamily="34" charset="0"/>
              </a:rPr>
              <a:t>n </a:t>
            </a:r>
            <a:r>
              <a:rPr lang="en-US" altLang="cs-CZ" sz="2200" dirty="0">
                <a:latin typeface="Arial" panose="020B0604020202020204" pitchFamily="34" charset="0"/>
              </a:rPr>
              <a:t>the long term it is expected that households may decide to offer greater savings when the interest rate rises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upply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on the capital market is therefore an increasing function of interest rates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upply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curve for capital (long run) has a positive slope, because with the growth of interest rate increased willingness of households to generate savings</a:t>
            </a:r>
          </a:p>
        </p:txBody>
      </p:sp>
    </p:spTree>
    <p:extLst>
      <p:ext uri="{BB962C8B-B14F-4D97-AF65-F5344CB8AC3E}">
        <p14:creationId xmlns:p14="http://schemas.microsoft.com/office/powerpoint/2010/main" val="149995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EQUILIBRIUM ON THE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361207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LONG RUN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sp>
        <p:nvSpPr>
          <p:cNvPr id="3" name="Šipka doprava 2"/>
          <p:cNvSpPr/>
          <p:nvPr/>
        </p:nvSpPr>
        <p:spPr>
          <a:xfrm flipV="1">
            <a:off x="2144173" y="3308389"/>
            <a:ext cx="978408" cy="42686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 rotWithShape="1">
          <a:blip r:embed="rId2"/>
          <a:srcRect l="14060" r="11141"/>
          <a:stretch/>
        </p:blipFill>
        <p:spPr>
          <a:xfrm>
            <a:off x="3395499" y="2236506"/>
            <a:ext cx="4888965" cy="33728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439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GB" b="1" dirty="0">
                <a:latin typeface="Arial" pitchFamily="34" charset="0"/>
                <a:cs typeface="Arial" pitchFamily="34" charset="0"/>
              </a:rPr>
              <a:t>    </a:t>
            </a:r>
            <a:r>
              <a:rPr lang="cs-CZ" b="1" dirty="0" smtClean="0">
                <a:latin typeface="Arial" pitchFamily="34" charset="0"/>
                <a:cs typeface="Arial" pitchFamily="34" charset="0"/>
              </a:rPr>
              <a:t>CAPITAL </a:t>
            </a:r>
            <a:r>
              <a:rPr lang="en-US" b="1" dirty="0" smtClean="0">
                <a:latin typeface="Arial" pitchFamily="34" charset="0"/>
                <a:cs typeface="Arial" pitchFamily="34" charset="0"/>
              </a:rPr>
              <a:t>MARKET </a:t>
            </a:r>
            <a:endParaRPr lang="en-US" b="1" dirty="0">
              <a:latin typeface="Arial" pitchFamily="34" charset="0"/>
              <a:cs typeface="Arial" pitchFamily="34" charset="0"/>
            </a:endParaRP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077" name="TextovéPole 8"/>
          <p:cNvSpPr txBox="1">
            <a:spLocks noChangeArrowheads="1"/>
          </p:cNvSpPr>
          <p:nvPr/>
        </p:nvSpPr>
        <p:spPr bwMode="auto">
          <a:xfrm>
            <a:off x="338138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cs-CZ" sz="2400" b="1" cap="all" dirty="0" smtClean="0">
                <a:latin typeface="Arial" panose="020B0604020202020204" pitchFamily="34" charset="0"/>
              </a:rPr>
              <a:t>Outline of the lecture </a:t>
            </a:r>
          </a:p>
        </p:txBody>
      </p:sp>
      <p:sp>
        <p:nvSpPr>
          <p:cNvPr id="3078" name="TextovéPole 10"/>
          <p:cNvSpPr txBox="1">
            <a:spLocks noChangeArrowheads="1"/>
          </p:cNvSpPr>
          <p:nvPr/>
        </p:nvSpPr>
        <p:spPr bwMode="auto">
          <a:xfrm>
            <a:off x="320675" y="1551722"/>
            <a:ext cx="8477250" cy="4093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Supply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Market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Supply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in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Short</a:t>
            </a:r>
            <a:r>
              <a:rPr lang="cs-CZ" altLang="cs-CZ" sz="2200" dirty="0" smtClean="0">
                <a:latin typeface="Arial" panose="020B0604020202020204" pitchFamily="34" charset="0"/>
              </a:rPr>
              <a:t> and Long Run</a:t>
            </a:r>
          </a:p>
          <a:p>
            <a:pPr eaLnBrk="1" hangingPunct="1">
              <a:spcBef>
                <a:spcPct val="0"/>
              </a:spcBef>
              <a:buFont typeface="+mj-lt"/>
              <a:buAutoNum type="arabicPeriod"/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457200" indent="-457200"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Demand</a:t>
            </a:r>
            <a:r>
              <a:rPr lang="cs-CZ" altLang="cs-CZ" sz="2200" dirty="0" smtClean="0">
                <a:latin typeface="Arial" panose="020B0604020202020204" pitchFamily="34" charset="0"/>
              </a:rPr>
              <a:t> 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Market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Equilibrium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Returns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endParaRPr lang="en-GB" altLang="cs-CZ" sz="2200" dirty="0" smtClean="0"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  <a:buFont typeface="+mj-lt"/>
              <a:buAutoNum type="arabicPeriod" startAt="3"/>
              <a:defRPr/>
            </a:pPr>
            <a:endParaRPr lang="en-GB" altLang="cs-CZ" sz="2200" dirty="0" smtClean="0">
              <a:latin typeface="Arial" panose="020B0604020202020204" pitchFamily="34" charset="0"/>
            </a:endParaRP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  <a:defRPr/>
            </a:pPr>
            <a:r>
              <a:rPr lang="en-GB" altLang="cs-CZ" sz="2200" dirty="0" smtClean="0">
                <a:latin typeface="Arial" panose="020B0604020202020204" pitchFamily="34" charset="0"/>
              </a:rPr>
              <a:t>   </a:t>
            </a:r>
          </a:p>
          <a:p>
            <a:pPr eaLnBrk="1" hangingPunct="1">
              <a:spcBef>
                <a:spcPct val="0"/>
              </a:spcBef>
              <a:buFont typeface="Calibri" panose="020F0502020204030204" pitchFamily="34" charset="0"/>
              <a:buAutoNum type="arabicPeriod"/>
              <a:defRPr/>
            </a:pPr>
            <a:endParaRPr lang="en-GB" altLang="cs-CZ" sz="18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312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EQULIBRIUM ON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E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quilibrium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interest rate equalizes savings and investments.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G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iven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existing technology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rate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stimulates </a:t>
            </a:r>
            <a:r>
              <a:rPr lang="en-US" altLang="cs-CZ" sz="2200" dirty="0">
                <a:latin typeface="Arial" panose="020B0604020202020204" pitchFamily="34" charset="0"/>
              </a:rPr>
              <a:t>a demand for capital, which corresponds to the capital reserve created in the previous period in the short </a:t>
            </a:r>
            <a:r>
              <a:rPr lang="cs-CZ" altLang="cs-CZ" sz="2200" dirty="0" smtClean="0">
                <a:latin typeface="Arial" panose="020B0604020202020204" pitchFamily="34" charset="0"/>
              </a:rPr>
              <a:t>run</a:t>
            </a:r>
            <a:r>
              <a:rPr lang="en-US" altLang="cs-CZ" sz="2200" dirty="0" smtClean="0">
                <a:latin typeface="Arial" panose="020B0604020202020204" pitchFamily="34" charset="0"/>
              </a:rPr>
              <a:t>, respectively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exhauste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all savings, to which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th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interest rate encouraged the household in the long </a:t>
            </a:r>
            <a:r>
              <a:rPr lang="cs-CZ" altLang="cs-CZ" sz="2200" dirty="0" smtClean="0">
                <a:latin typeface="Arial" panose="020B0604020202020204" pitchFamily="34" charset="0"/>
              </a:rPr>
              <a:t>run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aving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surpulus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    </a:t>
            </a:r>
            <a:r>
              <a:rPr lang="en-US" altLang="cs-CZ" sz="2200" dirty="0" smtClean="0">
                <a:latin typeface="Arial" panose="020B0604020202020204" pitchFamily="34" charset="0"/>
              </a:rPr>
              <a:t>decline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interest </a:t>
            </a:r>
            <a:r>
              <a:rPr lang="en-US" altLang="cs-CZ" sz="2200" dirty="0" smtClean="0">
                <a:latin typeface="Arial" panose="020B0604020202020204" pitchFamily="34" charset="0"/>
              </a:rPr>
              <a:t>rate</a:t>
            </a:r>
            <a:r>
              <a:rPr lang="cs-CZ" altLang="cs-CZ" sz="2200" dirty="0" smtClean="0">
                <a:latin typeface="Arial" panose="020B0604020202020204" pitchFamily="34" charset="0"/>
              </a:rPr>
              <a:t>     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decline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savings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increase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d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emand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avings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shortage</a:t>
            </a:r>
            <a:r>
              <a:rPr lang="en-US" altLang="cs-CZ" sz="2200" dirty="0" smtClean="0">
                <a:latin typeface="Arial" panose="020B0604020202020204" pitchFamily="34" charset="0"/>
              </a:rPr>
              <a:t>- </a:t>
            </a:r>
            <a:r>
              <a:rPr lang="en-US" altLang="cs-CZ" sz="2200" dirty="0">
                <a:latin typeface="Arial" panose="020B0604020202020204" pitchFamily="34" charset="0"/>
              </a:rPr>
              <a:t>the opposite effect</a:t>
            </a:r>
          </a:p>
        </p:txBody>
      </p:sp>
      <p:cxnSp>
        <p:nvCxnSpPr>
          <p:cNvPr id="3" name="Přímá spojnice se šipkou 2"/>
          <p:cNvCxnSpPr/>
          <p:nvPr/>
        </p:nvCxnSpPr>
        <p:spPr>
          <a:xfrm>
            <a:off x="2775324" y="4041648"/>
            <a:ext cx="292608" cy="54864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5980605" y="4005072"/>
            <a:ext cx="365474" cy="365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4"/>
          </a:lnRef>
          <a:fillRef idx="0">
            <a:schemeClr val="accent4"/>
          </a:fillRef>
          <a:effectRef idx="0">
            <a:schemeClr val="accent4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80514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EQULIBRIUM ON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700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rate fulfills the function of a market price that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equal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supply and demand, and its movements lead to establishing an equilibrium on the capital market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rate thus fulfills </a:t>
            </a:r>
            <a:r>
              <a:rPr lang="en-US" altLang="cs-CZ" sz="2200" b="1" dirty="0">
                <a:latin typeface="Arial" panose="020B0604020202020204" pitchFamily="34" charset="0"/>
              </a:rPr>
              <a:t>two important functions</a:t>
            </a:r>
            <a:r>
              <a:rPr lang="en-US" altLang="cs-CZ" sz="2200" dirty="0" smtClean="0">
                <a:latin typeface="Arial" panose="020B0604020202020204" pitchFamily="34" charset="0"/>
              </a:rPr>
              <a:t>: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leads the household to sacrifice current consumption, and increased the supply of capital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encourages firms to seek the most effective investment opportunities</a:t>
            </a:r>
          </a:p>
        </p:txBody>
      </p:sp>
    </p:spTree>
    <p:extLst>
      <p:ext uri="{BB962C8B-B14F-4D97-AF65-F5344CB8AC3E}">
        <p14:creationId xmlns:p14="http://schemas.microsoft.com/office/powerpoint/2010/main" val="2504641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515119" y="720725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RETURNS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2932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smtClean="0">
                <a:latin typeface="Arial" panose="020B0604020202020204" pitchFamily="34" charset="0"/>
              </a:rPr>
              <a:t>n </a:t>
            </a:r>
            <a:r>
              <a:rPr lang="en-US" altLang="cs-CZ" sz="2200" dirty="0">
                <a:latin typeface="Arial" panose="020B0604020202020204" pitchFamily="34" charset="0"/>
              </a:rPr>
              <a:t>deciding whether to invest at all, or where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best </a:t>
            </a:r>
            <a:r>
              <a:rPr lang="en-US" altLang="cs-CZ" sz="2200" dirty="0">
                <a:latin typeface="Arial" panose="020B0604020202020204" pitchFamily="34" charset="0"/>
              </a:rPr>
              <a:t>to invest,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need some measure of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return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R</a:t>
            </a:r>
            <a:r>
              <a:rPr lang="en-US" altLang="cs-CZ" sz="2200" dirty="0" smtClean="0">
                <a:latin typeface="Arial" panose="020B0604020202020204" pitchFamily="34" charset="0"/>
              </a:rPr>
              <a:t>ate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return - </a:t>
            </a:r>
            <a:r>
              <a:rPr lang="en-US" altLang="cs-CZ" sz="2200" dirty="0">
                <a:latin typeface="Arial" panose="020B0604020202020204" pitchFamily="34" charset="0"/>
              </a:rPr>
              <a:t>shows the net </a:t>
            </a:r>
            <a:r>
              <a:rPr lang="cs-CZ" altLang="cs-CZ" sz="2200" dirty="0" smtClean="0">
                <a:latin typeface="Arial" panose="020B0604020202020204" pitchFamily="34" charset="0"/>
              </a:rPr>
              <a:t>return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in monetary units per one year of each </a:t>
            </a:r>
            <a:r>
              <a:rPr lang="en-US" altLang="cs-CZ" sz="2200" dirty="0" smtClean="0">
                <a:latin typeface="Arial" panose="020B0604020202020204" pitchFamily="34" charset="0"/>
              </a:rPr>
              <a:t>money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unit </a:t>
            </a:r>
            <a:r>
              <a:rPr lang="en-US" altLang="cs-CZ" sz="2200" dirty="0">
                <a:latin typeface="Arial" panose="020B0604020202020204" pitchFamily="34" charset="0"/>
              </a:rPr>
              <a:t>of </a:t>
            </a:r>
            <a:r>
              <a:rPr lang="en-US" altLang="cs-CZ" sz="2200" dirty="0" smtClean="0">
                <a:latin typeface="Arial" panose="020B0604020202020204" pitchFamily="34" charset="0"/>
              </a:rPr>
              <a:t>invested </a:t>
            </a:r>
            <a:r>
              <a:rPr lang="en-US" altLang="cs-CZ" sz="2200" dirty="0">
                <a:latin typeface="Arial" panose="020B0604020202020204" pitchFamily="34" charset="0"/>
              </a:rPr>
              <a:t>capital (% per year)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estimat</a:t>
            </a:r>
            <a:r>
              <a:rPr lang="cs-CZ" altLang="cs-CZ" sz="2200" dirty="0" smtClean="0">
                <a:latin typeface="Arial" panose="020B0604020202020204" pitchFamily="34" charset="0"/>
              </a:rPr>
              <a:t>ion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potential </a:t>
            </a:r>
            <a:r>
              <a:rPr lang="cs-CZ" altLang="cs-CZ" sz="2200" dirty="0" smtClean="0">
                <a:latin typeface="Arial" panose="020B0604020202020204" pitchFamily="34" charset="0"/>
              </a:rPr>
              <a:t>return</a:t>
            </a:r>
            <a:r>
              <a:rPr lang="en-US" altLang="cs-CZ" sz="2200" dirty="0" smtClean="0">
                <a:latin typeface="Arial" panose="020B0604020202020204" pitchFamily="34" charset="0"/>
              </a:rPr>
              <a:t> rate</a:t>
            </a:r>
            <a:r>
              <a:rPr lang="cs-CZ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from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investment project =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costs associated with the purchase of capital </a:t>
            </a:r>
            <a:r>
              <a:rPr lang="en-US" altLang="cs-CZ" sz="2200" dirty="0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 are </a:t>
            </a:r>
            <a:r>
              <a:rPr lang="en-US" altLang="cs-CZ" sz="2200" dirty="0" smtClean="0">
                <a:latin typeface="Arial" panose="020B0604020202020204" pitchFamily="34" charset="0"/>
              </a:rPr>
              <a:t>calculated,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estimates the annual net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returns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and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divid</a:t>
            </a:r>
            <a:r>
              <a:rPr lang="cs-CZ" altLang="cs-CZ" sz="2200" dirty="0" smtClean="0">
                <a:latin typeface="Arial" panose="020B0604020202020204" pitchFamily="34" charset="0"/>
              </a:rPr>
              <a:t>es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them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with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calculated costs</a:t>
            </a:r>
          </a:p>
        </p:txBody>
      </p:sp>
    </p:spTree>
    <p:extLst>
      <p:ext uri="{BB962C8B-B14F-4D97-AF65-F5344CB8AC3E}">
        <p14:creationId xmlns:p14="http://schemas.microsoft.com/office/powerpoint/2010/main" val="3156269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PRESENT AND FUTURE VALUE OF CAPITAL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30626" y="1523285"/>
            <a:ext cx="5803686" cy="4347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496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RETURNS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373038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b="1" dirty="0" smtClean="0">
                    <a:latin typeface="Arial" panose="020B0604020202020204" pitchFamily="34" charset="0"/>
                  </a:rPr>
                  <a:t>Present </a:t>
                </a:r>
                <a:r>
                  <a:rPr lang="cs-CZ" altLang="cs-CZ" sz="2200" b="1" dirty="0" err="1" smtClean="0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b="1" dirty="0" smtClean="0">
                    <a:latin typeface="Arial" panose="020B0604020202020204" pitchFamily="34" charset="0"/>
                  </a:rPr>
                  <a:t> PV 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–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current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a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future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sum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of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investment</a:t>
                </a: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𝐹𝑉</m:t>
                          </m:r>
                        </m:num>
                        <m:den>
                          <m:sSup>
                            <m:sSupPr>
                              <m:ctrlP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(1+</m:t>
                              </m:r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e>
                            <m:sup>
                              <m:r>
                                <a:rPr lang="cs-CZ" altLang="cs-CZ" sz="22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10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cs-CZ" altLang="cs-CZ" sz="2200" dirty="0" err="1" smtClean="0">
                    <a:latin typeface="Arial" panose="020B0604020202020204" pitchFamily="34" charset="0"/>
                  </a:rPr>
                  <a:t>Future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FV –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the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present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value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 plus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interest</a:t>
                </a: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𝐹𝑉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𝑃𝑉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cs-CZ" altLang="cs-CZ" sz="2200" b="0" i="1" smtClean="0">
                          <a:latin typeface="Cambria Math" panose="02040503050406030204" pitchFamily="18" charset="0"/>
                        </a:rPr>
                        <m:t> (</m:t>
                      </m:r>
                      <m:sSup>
                        <m:sSupPr>
                          <m:ctrlP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cs-CZ" altLang="cs-CZ" sz="2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</m:oMath>
                  </m:oMathPara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3730380"/>
              </a:xfrm>
              <a:prstGeom prst="rect">
                <a:avLst/>
              </a:prstGeom>
              <a:blipFill>
                <a:blip r:embed="rId2"/>
                <a:stretch>
                  <a:fillRect l="-791" t="-980" r="-863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44706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55601" y="916953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RETURNS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221599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>
              <a:latin typeface="Arial" panose="020B0604020202020204" pitchFamily="34" charset="0"/>
            </a:endParaRPr>
          </a:p>
          <a:p>
            <a:pPr marL="285750" indent="-285750" algn="ctr" eaLnBrk="1" hangingPunct="1">
              <a:spcBef>
                <a:spcPct val="0"/>
              </a:spcBef>
              <a:defRPr/>
            </a:pPr>
            <a:endParaRPr lang="cs-CZ" altLang="cs-CZ" sz="2200" b="1" dirty="0" smtClean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r>
              <a:rPr lang="cs-CZ" altLang="cs-CZ" sz="2400" b="1" dirty="0" smtClean="0">
                <a:latin typeface="Arial" panose="020B0604020202020204" pitchFamily="34" charset="0"/>
              </a:rPr>
              <a:t>F</a:t>
            </a:r>
            <a:r>
              <a:rPr lang="en-US" altLang="cs-CZ" sz="2400" b="1" dirty="0" err="1" smtClean="0">
                <a:latin typeface="Arial" panose="020B0604020202020204" pitchFamily="34" charset="0"/>
              </a:rPr>
              <a:t>irm</a:t>
            </a:r>
            <a:r>
              <a:rPr lang="en-US" altLang="cs-CZ" sz="2400" b="1" dirty="0" smtClean="0">
                <a:latin typeface="Arial" panose="020B0604020202020204" pitchFamily="34" charset="0"/>
              </a:rPr>
              <a:t> </a:t>
            </a:r>
            <a:r>
              <a:rPr lang="en-US" altLang="cs-CZ" sz="2400" b="1" dirty="0">
                <a:latin typeface="Arial" panose="020B0604020202020204" pitchFamily="34" charset="0"/>
              </a:rPr>
              <a:t>chooses that opportunity for investment, which is associated with the highest present value of the expected flow of future </a:t>
            </a:r>
            <a:r>
              <a:rPr lang="en-US" altLang="cs-CZ" sz="2400" b="1" dirty="0" smtClean="0">
                <a:latin typeface="Arial" panose="020B0604020202020204" pitchFamily="34" charset="0"/>
              </a:rPr>
              <a:t>revenues</a:t>
            </a:r>
            <a:r>
              <a:rPr lang="cs-CZ" altLang="cs-CZ" sz="2400" b="1" dirty="0" smtClean="0">
                <a:latin typeface="Arial" panose="020B0604020202020204" pitchFamily="34" charset="0"/>
              </a:rPr>
              <a:t>.</a:t>
            </a:r>
            <a:endParaRPr lang="en-US" altLang="cs-CZ" sz="2400" b="1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20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REVENUES, COSTS AND PROFIT </a:t>
            </a: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42106" y="2930398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THANK YOU FOR YOUR ATTENTION…</a:t>
            </a:r>
          </a:p>
        </p:txBody>
      </p:sp>
    </p:spTree>
    <p:extLst>
      <p:ext uri="{BB962C8B-B14F-4D97-AF65-F5344CB8AC3E}">
        <p14:creationId xmlns:p14="http://schemas.microsoft.com/office/powerpoint/2010/main" val="4064774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AND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- the savings converted into </a:t>
            </a:r>
            <a:r>
              <a:rPr lang="en-US" altLang="cs-CZ" sz="2200" dirty="0" smtClean="0">
                <a:latin typeface="Arial" panose="020B0604020202020204" pitchFamily="34" charset="0"/>
              </a:rPr>
              <a:t>investments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Secondary (derived) factor of production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Three forms: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Capital goods (construction, equipment and supplies)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dirty="0" err="1" smtClean="0">
                <a:latin typeface="Arial" panose="020B0604020202020204" pitchFamily="34" charset="0"/>
              </a:rPr>
              <a:t>Financial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capital (securities)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Money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capital (savings</a:t>
            </a:r>
            <a:r>
              <a:rPr lang="en-US" altLang="cs-CZ" sz="2000" dirty="0" smtClean="0">
                <a:latin typeface="Arial" panose="020B0604020202020204" pitchFamily="34" charset="0"/>
              </a:rPr>
              <a:t>)</a:t>
            </a:r>
            <a:endParaRPr lang="cs-CZ" altLang="cs-CZ" sz="2000" dirty="0" smtClean="0">
              <a:latin typeface="Arial" panose="020B0604020202020204" pitchFamily="34" charset="0"/>
            </a:endParaRPr>
          </a:p>
          <a:p>
            <a:pPr lvl="1" indent="0" algn="just" eaLnBrk="1" hangingPunct="1">
              <a:spcBef>
                <a:spcPct val="0"/>
              </a:spcBef>
              <a:buNone/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price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 capital - interest </a:t>
            </a:r>
            <a:r>
              <a:rPr lang="en-US" altLang="cs-CZ" sz="2200" dirty="0" smtClean="0">
                <a:latin typeface="Arial" panose="020B0604020202020204" pitchFamily="34" charset="0"/>
              </a:rPr>
              <a:t>rate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cs-CZ" altLang="cs-CZ" sz="2000" dirty="0" smtClean="0">
                <a:latin typeface="Arial" panose="020B0604020202020204" pitchFamily="34" charset="0"/>
              </a:rPr>
              <a:t>         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000" dirty="0" smtClean="0">
                <a:latin typeface="Arial" panose="020B0604020202020204" pitchFamily="34" charset="0"/>
              </a:rPr>
              <a:t> =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capital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goods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0765" y="4658260"/>
            <a:ext cx="481610" cy="265377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AND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470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Capital goods are not consumed in the production process at once = wear out, so that their value is not transferred to the new products at once, but gradually in the form of depreciation or amortization</a:t>
            </a:r>
            <a:r>
              <a:rPr lang="en-US" altLang="cs-CZ" sz="2200" dirty="0" smtClean="0">
                <a:latin typeface="Arial" panose="020B0604020202020204" pitchFamily="34" charset="0"/>
              </a:rPr>
              <a:t>.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Depreciation represent a significant part of production costs and significantly affect the magnitude of </a:t>
            </a:r>
            <a:r>
              <a:rPr lang="cs-CZ" altLang="cs-CZ" sz="2200" dirty="0" smtClean="0">
                <a:latin typeface="Arial" panose="020B0604020202020204" pitchFamily="34" charset="0"/>
              </a:rPr>
              <a:t>profit.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10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Depreciation represent a significant source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means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for the purchase of new capital goods to replace the already worn-out capital </a:t>
            </a:r>
            <a:r>
              <a:rPr lang="en-US" altLang="cs-CZ" sz="2200" dirty="0" smtClean="0">
                <a:latin typeface="Arial" panose="020B0604020202020204" pitchFamily="34" charset="0"/>
              </a:rPr>
              <a:t>goods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GB" altLang="cs-CZ" sz="2000" dirty="0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637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CAPITAL AND CAPITAL MARKET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79" name="TextovéPole 10"/>
              <p:cNvSpPr txBox="1">
                <a:spLocks noChangeArrowheads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dirty="0" smtClean="0">
                    <a:latin typeface="Arial" panose="020B0604020202020204" pitchFamily="34" charset="0"/>
                  </a:rPr>
                  <a:t>Total new investment in capital goods production or so-called. gross (</a:t>
                </a:r>
                <a:r>
                  <a:rPr lang="cs-CZ" altLang="cs-CZ" sz="2200" dirty="0" smtClean="0">
                    <a:latin typeface="Arial" panose="020B0604020202020204" pitchFamily="34" charset="0"/>
                  </a:rPr>
                  <a:t>brutto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) investment (I</a:t>
                </a:r>
                <a:r>
                  <a:rPr lang="en-US" altLang="cs-CZ" sz="1600" dirty="0" smtClean="0">
                    <a:latin typeface="Arial" panose="020B0604020202020204" pitchFamily="34" charset="0"/>
                  </a:rPr>
                  <a:t>B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) is thus divided into two components: </a:t>
                </a:r>
                <a:r>
                  <a:rPr lang="cs-CZ" altLang="cs-CZ" sz="2200" dirty="0" err="1" smtClean="0">
                    <a:latin typeface="Arial" panose="020B0604020202020204" pitchFamily="34" charset="0"/>
                  </a:rPr>
                  <a:t>restitution</a:t>
                </a:r>
                <a:r>
                  <a:rPr lang="en-US" altLang="cs-CZ" sz="2200" dirty="0" smtClean="0">
                    <a:latin typeface="Arial" panose="020B0604020202020204" pitchFamily="34" charset="0"/>
                  </a:rPr>
                  <a:t> and net investment</a:t>
                </a: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cs-CZ" altLang="cs-CZ" sz="2200" dirty="0" smtClean="0">
                  <a:latin typeface="Arial" panose="020B0604020202020204" pitchFamily="34" charset="0"/>
                </a:endParaRPr>
              </a:p>
              <a:p>
                <a:pPr algn="ctr" eaLnBrk="1" hangingPunct="1">
                  <a:spcBef>
                    <a:spcPct val="0"/>
                  </a:spcBef>
                  <a:buNone/>
                  <a:defRPr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sub>
                    </m:sSub>
                  </m:oMath>
                </a14:m>
                <a:r>
                  <a:rPr lang="cs-CZ" altLang="cs-CZ" sz="2200" dirty="0" smtClean="0">
                    <a:latin typeface="Arial" panose="020B0604020202020204" pitchFamily="34" charset="0"/>
                  </a:rPr>
                  <a:t> =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sub>
                    </m:sSub>
                  </m:oMath>
                </a14:m>
                <a:r>
                  <a:rPr lang="cs-CZ" altLang="cs-CZ" sz="2200" dirty="0" smtClean="0">
                    <a:latin typeface="Arial" panose="020B0604020202020204" pitchFamily="34" charset="0"/>
                  </a:rPr>
                  <a:t> +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cs-CZ" altLang="cs-CZ" sz="22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𝐼</m:t>
                        </m:r>
                      </m:e>
                      <m:sub>
                        <m:r>
                          <a:rPr lang="cs-CZ" altLang="cs-CZ" sz="2200" b="0" i="1" smtClean="0">
                            <a:latin typeface="Cambria Math" panose="02040503050406030204" pitchFamily="18" charset="0"/>
                          </a:rPr>
                          <m:t>𝑁</m:t>
                        </m:r>
                      </m:sub>
                    </m:sSub>
                  </m:oMath>
                </a14:m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endParaRPr lang="en-US" altLang="cs-CZ" sz="2200" dirty="0">
                  <a:latin typeface="Arial" panose="020B0604020202020204" pitchFamily="34" charset="0"/>
                </a:endParaRPr>
              </a:p>
              <a:p>
                <a:pPr marL="285750" indent="-285750" algn="just" eaLnBrk="1" hangingPunct="1">
                  <a:spcBef>
                    <a:spcPct val="0"/>
                  </a:spcBef>
                  <a:defRPr/>
                </a:pPr>
                <a:r>
                  <a:rPr lang="en-US" altLang="cs-CZ" sz="2200" b="1" dirty="0">
                    <a:latin typeface="Arial" panose="020B0604020202020204" pitchFamily="34" charset="0"/>
                  </a:rPr>
                  <a:t>Capital is an important production factor influencing the overall productivity growth and social wealth</a:t>
                </a:r>
                <a:r>
                  <a:rPr lang="en-US" altLang="cs-CZ" sz="2200" dirty="0">
                    <a:latin typeface="Arial" panose="020B0604020202020204" pitchFamily="34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079" name="TextovéPole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 bwMode="auto">
              <a:xfrm>
                <a:off x="338138" y="1523285"/>
                <a:ext cx="8477250" cy="2800767"/>
              </a:xfrm>
              <a:prstGeom prst="rect">
                <a:avLst/>
              </a:prstGeom>
              <a:blipFill>
                <a:blip r:embed="rId2"/>
                <a:stretch>
                  <a:fillRect l="-791" t="-1307" r="-863" b="-3704"/>
                </a:stretch>
              </a:blipFill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47496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CAPITAL MARKET – CLASSICAL APPROACH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1549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Arial" panose="020B0604020202020204" pitchFamily="34" charset="0"/>
              </a:rPr>
              <a:t>Supply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capital market</a:t>
            </a:r>
            <a:r>
              <a:rPr lang="cs-CZ" altLang="cs-CZ" sz="2200" dirty="0" smtClean="0">
                <a:latin typeface="Arial" panose="020B0604020202020204" pitchFamily="34" charset="0"/>
              </a:rPr>
              <a:t>        </a:t>
            </a:r>
            <a:r>
              <a:rPr lang="en-US" altLang="cs-CZ" sz="2200" dirty="0" smtClean="0">
                <a:latin typeface="Arial" panose="020B0604020202020204" pitchFamily="34" charset="0"/>
              </a:rPr>
              <a:t>consists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the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savings 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economic </a:t>
            </a:r>
            <a:r>
              <a:rPr lang="en-US" altLang="cs-CZ" sz="2200" dirty="0">
                <a:latin typeface="Arial" panose="020B0604020202020204" pitchFamily="34" charset="0"/>
              </a:rPr>
              <a:t>subjects.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S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avings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(current and term deposits, insurance, etc.) of households receive </a:t>
            </a:r>
            <a:r>
              <a:rPr lang="cs-CZ" altLang="cs-CZ" sz="2200" dirty="0" smtClean="0">
                <a:latin typeface="Arial" panose="020B0604020202020204" pitchFamily="34" charset="0"/>
              </a:rPr>
              <a:t>on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capital market form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capital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offered to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demand for capital - given the need to finance the purchase of investment goods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Forms of fundraising -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loans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from banks, income from sale of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own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securities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ect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  <a:endParaRPr lang="en-US" altLang="cs-CZ" sz="2200" dirty="0">
              <a:latin typeface="Arial" panose="020B0604020202020204" pitchFamily="34" charset="0"/>
            </a:endParaRPr>
          </a:p>
        </p:txBody>
      </p:sp>
      <p:sp>
        <p:nvSpPr>
          <p:cNvPr id="3" name="Šipka doprava 2"/>
          <p:cNvSpPr/>
          <p:nvPr/>
        </p:nvSpPr>
        <p:spPr>
          <a:xfrm>
            <a:off x="3931920" y="1650071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22282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CAPITAL MARKET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18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err="1" smtClean="0">
                <a:latin typeface="Arial" panose="020B0604020202020204" pitchFamily="34" charset="0"/>
              </a:rPr>
              <a:t>Here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smtClean="0">
                <a:latin typeface="Arial" panose="020B0604020202020204" pitchFamily="34" charset="0"/>
              </a:rPr>
              <a:t>-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supply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200" dirty="0" smtClean="0">
                <a:latin typeface="Arial" panose="020B0604020202020204" pitchFamily="34" charset="0"/>
              </a:rPr>
              <a:t> savings (domestic) meet</a:t>
            </a:r>
            <a:r>
              <a:rPr lang="cs-CZ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demand for these savings </a:t>
            </a:r>
            <a:r>
              <a:rPr lang="en-US" altLang="cs-CZ" sz="2200" dirty="0" smtClean="0">
                <a:latin typeface="Arial" panose="020B0604020202020204" pitchFamily="34" charset="0"/>
              </a:rPr>
              <a:t>(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firm</a:t>
            </a:r>
            <a:r>
              <a:rPr lang="en-US" altLang="cs-CZ" sz="2200" dirty="0" smtClean="0">
                <a:latin typeface="Arial" panose="020B0604020202020204" pitchFamily="34" charset="0"/>
              </a:rPr>
              <a:t>s</a:t>
            </a:r>
            <a:r>
              <a:rPr lang="en-US" altLang="cs-CZ" sz="2200" dirty="0">
                <a:latin typeface="Arial" panose="020B0604020202020204" pitchFamily="34" charset="0"/>
              </a:rPr>
              <a:t>)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T</a:t>
            </a:r>
            <a:r>
              <a:rPr lang="en-US" altLang="cs-CZ" sz="2200" dirty="0" smtClean="0">
                <a:latin typeface="Arial" panose="020B0604020202020204" pitchFamily="34" charset="0"/>
              </a:rPr>
              <a:t>he </a:t>
            </a:r>
            <a:r>
              <a:rPr lang="en-US" altLang="cs-CZ" sz="2200" dirty="0">
                <a:latin typeface="Arial" panose="020B0604020202020204" pitchFamily="34" charset="0"/>
              </a:rPr>
              <a:t>household must have a reason for savings (prefer immediate consumption) ....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the reward for postponed consumption is interest</a:t>
            </a:r>
          </a:p>
          <a:p>
            <a:pPr marL="1028700" lvl="1" algn="just" eaLnBrk="1" hangingPunct="1">
              <a:spcBef>
                <a:spcPct val="0"/>
              </a:spcBef>
              <a:defRPr/>
            </a:pPr>
            <a:endParaRPr lang="en-US" altLang="cs-CZ" sz="9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households </a:t>
            </a:r>
            <a:r>
              <a:rPr lang="cs-CZ" altLang="cs-CZ" sz="2000" dirty="0" smtClean="0">
                <a:latin typeface="Arial" panose="020B0604020202020204" pitchFamily="34" charset="0"/>
              </a:rPr>
              <a:t>are </a:t>
            </a:r>
            <a:r>
              <a:rPr lang="en-US" altLang="cs-CZ" sz="2000" dirty="0" smtClean="0">
                <a:latin typeface="Arial" panose="020B0604020202020204" pitchFamily="34" charset="0"/>
              </a:rPr>
              <a:t>not </a:t>
            </a:r>
            <a:r>
              <a:rPr lang="en-US" altLang="cs-CZ" sz="2000" dirty="0">
                <a:latin typeface="Arial" panose="020B0604020202020204" pitchFamily="34" charset="0"/>
              </a:rPr>
              <a:t>interested in the absolute amount of interest </a:t>
            </a:r>
            <a:r>
              <a:rPr lang="cs-CZ" altLang="cs-CZ" sz="2000" dirty="0" err="1" smtClean="0">
                <a:latin typeface="Arial" panose="020B0604020202020204" pitchFamily="34" charset="0"/>
              </a:rPr>
              <a:t>of</a:t>
            </a:r>
            <a:r>
              <a:rPr lang="en-US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>
                <a:latin typeface="Arial" panose="020B0604020202020204" pitchFamily="34" charset="0"/>
              </a:rPr>
              <a:t>the </a:t>
            </a:r>
            <a:r>
              <a:rPr lang="en-US" altLang="cs-CZ" sz="2000" dirty="0" smtClean="0">
                <a:latin typeface="Arial" panose="020B0604020202020204" pitchFamily="34" charset="0"/>
              </a:rPr>
              <a:t>saved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amount, </a:t>
            </a:r>
            <a:r>
              <a:rPr lang="en-US" altLang="cs-CZ" sz="2000" dirty="0">
                <a:latin typeface="Arial" panose="020B0604020202020204" pitchFamily="34" charset="0"/>
              </a:rPr>
              <a:t>but </a:t>
            </a:r>
            <a:r>
              <a:rPr lang="en-US" altLang="cs-CZ" sz="2000" b="1" dirty="0">
                <a:latin typeface="Arial" panose="020B0604020202020204" pitchFamily="34" charset="0"/>
              </a:rPr>
              <a:t>the interest rate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694944" y="3417670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608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34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I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nterest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rate (</a:t>
            </a:r>
            <a:r>
              <a:rPr lang="en-US" altLang="cs-CZ" sz="2200" dirty="0" err="1">
                <a:latin typeface="Arial" panose="020B0604020202020204" pitchFamily="34" charset="0"/>
              </a:rPr>
              <a:t>i</a:t>
            </a:r>
            <a:r>
              <a:rPr lang="en-US" altLang="cs-CZ" sz="1600" dirty="0" err="1">
                <a:latin typeface="Arial" panose="020B0604020202020204" pitchFamily="34" charset="0"/>
              </a:rPr>
              <a:t>r</a:t>
            </a:r>
            <a:r>
              <a:rPr lang="en-US" altLang="cs-CZ" sz="2200" dirty="0">
                <a:latin typeface="Arial" panose="020B0604020202020204" pitchFamily="34" charset="0"/>
              </a:rPr>
              <a:t>) - the ratio of net interest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from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the </a:t>
            </a:r>
            <a:r>
              <a:rPr lang="en-US" altLang="cs-CZ" sz="2200" dirty="0" smtClean="0">
                <a:latin typeface="Arial" panose="020B0604020202020204" pitchFamily="34" charset="0"/>
              </a:rPr>
              <a:t>saved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amount over </a:t>
            </a:r>
            <a:r>
              <a:rPr lang="en-US" altLang="cs-CZ" sz="2200" dirty="0">
                <a:latin typeface="Arial" panose="020B0604020202020204" pitchFamily="34" charset="0"/>
              </a:rPr>
              <a:t>a given time period (usually one year) to </a:t>
            </a:r>
            <a:r>
              <a:rPr lang="en-US" altLang="cs-CZ" sz="2200" dirty="0" err="1" smtClean="0">
                <a:latin typeface="Arial" panose="020B0604020202020204" pitchFamily="34" charset="0"/>
              </a:rPr>
              <a:t>th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is</a:t>
            </a:r>
            <a:r>
              <a:rPr lang="en-US" altLang="cs-CZ" sz="2200" dirty="0" smtClean="0">
                <a:latin typeface="Arial" panose="020B0604020202020204" pitchFamily="34" charset="0"/>
              </a:rPr>
              <a:t> saved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amount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ctr" eaLnBrk="1" hangingPunct="1">
              <a:spcBef>
                <a:spcPct val="0"/>
              </a:spcBef>
              <a:buNone/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algn="just" eaLnBrk="1" hangingPunct="1">
              <a:spcBef>
                <a:spcPct val="0"/>
              </a:spcBef>
              <a:buNone/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      </a:t>
            </a: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>
              <a:latin typeface="Arial" panose="020B0604020202020204" pitchFamily="34" charset="0"/>
              <a:ea typeface="Cambria Math" panose="02040503050406030204" pitchFamily="18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△</a:t>
            </a:r>
            <a:r>
              <a:rPr lang="en-US" altLang="cs-CZ" sz="2200" dirty="0" smtClean="0">
                <a:latin typeface="Arial" panose="020B0604020202020204" pitchFamily="34" charset="0"/>
              </a:rPr>
              <a:t>S </a:t>
            </a:r>
            <a:r>
              <a:rPr lang="en-US" altLang="cs-CZ" sz="2200" dirty="0">
                <a:latin typeface="Arial" panose="020B0604020202020204" pitchFamily="34" charset="0"/>
              </a:rPr>
              <a:t>= interest and S</a:t>
            </a:r>
            <a:r>
              <a:rPr lang="en-US" altLang="cs-CZ" sz="1400" dirty="0">
                <a:latin typeface="Arial" panose="020B0604020202020204" pitchFamily="34" charset="0"/>
              </a:rPr>
              <a:t>0</a:t>
            </a:r>
            <a:r>
              <a:rPr lang="en-US" altLang="cs-CZ" sz="2200" dirty="0">
                <a:latin typeface="Arial" panose="020B0604020202020204" pitchFamily="34" charset="0"/>
              </a:rPr>
              <a:t> = savings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The interest rate is usually expressed as a percentage p. a. (for one year</a:t>
            </a:r>
            <a:r>
              <a:rPr lang="en-US" altLang="cs-CZ" sz="2200" dirty="0" smtClean="0">
                <a:latin typeface="Arial" panose="020B0604020202020204" pitchFamily="34" charset="0"/>
              </a:rPr>
              <a:t>)</a:t>
            </a:r>
            <a:r>
              <a:rPr lang="cs-CZ" altLang="cs-CZ" sz="2200" dirty="0" smtClean="0">
                <a:latin typeface="Arial" panose="020B0604020202020204" pitchFamily="34" charset="0"/>
              </a:rPr>
              <a:t>.</a:t>
            </a:r>
          </a:p>
        </p:txBody>
      </p:sp>
      <p:sp>
        <p:nvSpPr>
          <p:cNvPr id="3" name="Šipka doprava 2"/>
          <p:cNvSpPr/>
          <p:nvPr/>
        </p:nvSpPr>
        <p:spPr>
          <a:xfrm>
            <a:off x="1920240" y="2706814"/>
            <a:ext cx="434943" cy="23774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48284"/>
            <a:ext cx="3274633" cy="703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535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délník 3"/>
          <p:cNvSpPr/>
          <p:nvPr/>
        </p:nvSpPr>
        <p:spPr>
          <a:xfrm>
            <a:off x="0" y="0"/>
            <a:ext cx="9144000" cy="720725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 smtClean="0">
                <a:latin typeface="Arial" pitchFamily="34" charset="0"/>
                <a:cs typeface="Arial" pitchFamily="34" charset="0"/>
              </a:rPr>
              <a:t>CAPITAL MARKET</a:t>
            </a:r>
            <a:endParaRPr lang="en-US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2" name="TextovéPole 8"/>
          <p:cNvSpPr txBox="1">
            <a:spLocks noChangeArrowheads="1"/>
          </p:cNvSpPr>
          <p:nvPr/>
        </p:nvSpPr>
        <p:spPr bwMode="auto">
          <a:xfrm>
            <a:off x="338138" y="717550"/>
            <a:ext cx="8459787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cs-CZ" altLang="cs-CZ" sz="2400" b="1" dirty="0" smtClean="0">
                <a:latin typeface="Arial" panose="020B0604020202020204" pitchFamily="34" charset="0"/>
              </a:rPr>
              <a:t> SUPPLY ON THE CAPITAL MARKET – CREATING OF SAVINGS</a:t>
            </a:r>
          </a:p>
        </p:txBody>
      </p:sp>
      <p:sp>
        <p:nvSpPr>
          <p:cNvPr id="3079" name="TextovéPole 10"/>
          <p:cNvSpPr txBox="1">
            <a:spLocks noChangeArrowheads="1"/>
          </p:cNvSpPr>
          <p:nvPr/>
        </p:nvSpPr>
        <p:spPr bwMode="auto">
          <a:xfrm>
            <a:off x="338138" y="1523285"/>
            <a:ext cx="8477250" cy="48320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cs-CZ" altLang="cs-CZ" sz="2200" dirty="0" smtClean="0">
                <a:latin typeface="Arial" panose="020B0604020202020204" pitchFamily="34" charset="0"/>
              </a:rPr>
              <a:t>At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a given interest rate, the future value (S</a:t>
            </a:r>
            <a:r>
              <a:rPr lang="en-US" altLang="cs-CZ" sz="1600" dirty="0">
                <a:latin typeface="Arial" panose="020B0604020202020204" pitchFamily="34" charset="0"/>
              </a:rPr>
              <a:t>1</a:t>
            </a:r>
            <a:r>
              <a:rPr lang="en-US" altLang="cs-CZ" sz="2200" dirty="0">
                <a:latin typeface="Arial" panose="020B0604020202020204" pitchFamily="34" charset="0"/>
              </a:rPr>
              <a:t>) </a:t>
            </a:r>
            <a:r>
              <a:rPr lang="cs-CZ" altLang="cs-CZ" sz="2200" dirty="0" err="1" smtClean="0">
                <a:latin typeface="Arial" panose="020B0604020202020204" pitchFamily="34" charset="0"/>
              </a:rPr>
              <a:t>of</a:t>
            </a:r>
            <a:r>
              <a:rPr lang="cs-CZ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 smtClean="0">
                <a:latin typeface="Arial" panose="020B0604020202020204" pitchFamily="34" charset="0"/>
              </a:rPr>
              <a:t>the </a:t>
            </a:r>
            <a:r>
              <a:rPr lang="en-US" altLang="cs-CZ" sz="2200" dirty="0">
                <a:latin typeface="Arial" panose="020B0604020202020204" pitchFamily="34" charset="0"/>
              </a:rPr>
              <a:t>present amount (S</a:t>
            </a:r>
            <a:r>
              <a:rPr lang="en-US" altLang="cs-CZ" sz="1600" dirty="0">
                <a:latin typeface="Arial" panose="020B0604020202020204" pitchFamily="34" charset="0"/>
              </a:rPr>
              <a:t>0</a:t>
            </a:r>
            <a:r>
              <a:rPr lang="en-US" altLang="cs-CZ" sz="2200" dirty="0">
                <a:latin typeface="Arial" panose="020B0604020202020204" pitchFamily="34" charset="0"/>
              </a:rPr>
              <a:t>) after one year will be equal to: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cs-CZ" altLang="cs-CZ" sz="2200" dirty="0" smtClean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r>
              <a:rPr lang="en-US" altLang="cs-CZ" sz="2200" dirty="0">
                <a:latin typeface="Arial" panose="020B0604020202020204" pitchFamily="34" charset="0"/>
              </a:rPr>
              <a:t>it is generally possible the future value of the present amount from the year n (Sn) </a:t>
            </a:r>
            <a:r>
              <a:rPr lang="cs-CZ" altLang="cs-CZ" sz="2200" dirty="0" smtClean="0">
                <a:latin typeface="Arial" panose="020B0604020202020204" pitchFamily="34" charset="0"/>
              </a:rPr>
              <a:t>(</a:t>
            </a:r>
            <a:r>
              <a:rPr lang="en-US" altLang="cs-CZ" sz="2200" dirty="0" smtClean="0">
                <a:latin typeface="Arial" panose="020B0604020202020204" pitchFamily="34" charset="0"/>
              </a:rPr>
              <a:t>assuming </a:t>
            </a:r>
            <a:r>
              <a:rPr lang="en-US" altLang="cs-CZ" sz="2200" dirty="0">
                <a:latin typeface="Arial" panose="020B0604020202020204" pitchFamily="34" charset="0"/>
              </a:rPr>
              <a:t>the interest rate does not </a:t>
            </a:r>
            <a:r>
              <a:rPr lang="en-US" altLang="cs-CZ" sz="2200" dirty="0" smtClean="0">
                <a:latin typeface="Arial" panose="020B0604020202020204" pitchFamily="34" charset="0"/>
              </a:rPr>
              <a:t>change</a:t>
            </a:r>
            <a:r>
              <a:rPr lang="cs-CZ" altLang="cs-CZ" sz="2200" dirty="0" smtClean="0">
                <a:latin typeface="Arial" panose="020B0604020202020204" pitchFamily="34" charset="0"/>
              </a:rPr>
              <a:t>)</a:t>
            </a:r>
            <a:r>
              <a:rPr lang="en-US" altLang="cs-CZ" sz="2200" dirty="0" smtClean="0">
                <a:latin typeface="Arial" panose="020B0604020202020204" pitchFamily="34" charset="0"/>
              </a:rPr>
              <a:t> </a:t>
            </a:r>
            <a:r>
              <a:rPr lang="en-US" altLang="cs-CZ" sz="2200" dirty="0">
                <a:latin typeface="Arial" panose="020B0604020202020204" pitchFamily="34" charset="0"/>
              </a:rPr>
              <a:t>expressed as follows:</a:t>
            </a: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285750" indent="-285750" algn="just" eaLnBrk="1" hangingPunct="1">
              <a:spcBef>
                <a:spcPct val="0"/>
              </a:spcBef>
              <a:defRPr/>
            </a:pPr>
            <a:endParaRPr lang="en-US" altLang="cs-CZ" sz="2200" dirty="0">
              <a:latin typeface="Arial" panose="020B0604020202020204" pitchFamily="34" charset="0"/>
            </a:endParaRPr>
          </a:p>
          <a:p>
            <a:pPr marL="1028700" lvl="1" algn="just" eaLnBrk="1" hangingPunct="1">
              <a:spcBef>
                <a:spcPct val="0"/>
              </a:spcBef>
              <a:defRPr/>
            </a:pPr>
            <a:r>
              <a:rPr lang="en-US" altLang="cs-CZ" sz="2000" dirty="0">
                <a:latin typeface="Arial" panose="020B0604020202020204" pitchFamily="34" charset="0"/>
              </a:rPr>
              <a:t>where (1 + </a:t>
            </a:r>
            <a:r>
              <a:rPr lang="en-US" altLang="cs-CZ" sz="2000" dirty="0" err="1" smtClean="0">
                <a:latin typeface="Arial" panose="020B0604020202020204" pitchFamily="34" charset="0"/>
              </a:rPr>
              <a:t>i</a:t>
            </a:r>
            <a:r>
              <a:rPr lang="en-US" altLang="cs-CZ" sz="2000" dirty="0" smtClean="0">
                <a:latin typeface="Arial" panose="020B0604020202020204" pitchFamily="34" charset="0"/>
              </a:rPr>
              <a:t>)n </a:t>
            </a:r>
            <a:r>
              <a:rPr lang="en-US" altLang="cs-CZ" sz="2000" dirty="0">
                <a:latin typeface="Arial" panose="020B0604020202020204" pitchFamily="34" charset="0"/>
              </a:rPr>
              <a:t>tells us how many times </a:t>
            </a:r>
            <a:r>
              <a:rPr lang="en-US" altLang="cs-CZ" sz="2000" dirty="0" smtClean="0">
                <a:latin typeface="Arial" panose="020B0604020202020204" pitchFamily="34" charset="0"/>
              </a:rPr>
              <a:t>the </a:t>
            </a:r>
            <a:r>
              <a:rPr lang="en-US" altLang="cs-CZ" sz="2000" dirty="0">
                <a:latin typeface="Arial" panose="020B0604020202020204" pitchFamily="34" charset="0"/>
              </a:rPr>
              <a:t>initial deposit in n years will </a:t>
            </a:r>
            <a:r>
              <a:rPr lang="en-US" altLang="cs-CZ" sz="2000" dirty="0" smtClean="0">
                <a:latin typeface="Arial" panose="020B0604020202020204" pitchFamily="34" charset="0"/>
              </a:rPr>
              <a:t>increase</a:t>
            </a:r>
            <a:r>
              <a:rPr lang="cs-CZ" altLang="cs-CZ" sz="2000" dirty="0" smtClean="0">
                <a:latin typeface="Arial" panose="020B0604020202020204" pitchFamily="34" charset="0"/>
              </a:rPr>
              <a:t> </a:t>
            </a:r>
            <a:r>
              <a:rPr lang="en-US" altLang="cs-CZ" sz="2000" dirty="0" smtClean="0">
                <a:latin typeface="Arial" panose="020B0604020202020204" pitchFamily="34" charset="0"/>
              </a:rPr>
              <a:t>t </a:t>
            </a:r>
            <a:r>
              <a:rPr lang="en-US" altLang="cs-CZ" sz="2000" dirty="0">
                <a:latin typeface="Arial" panose="020B0604020202020204" pitchFamily="34" charset="0"/>
              </a:rPr>
              <a:t>a given interest rate</a:t>
            </a:r>
            <a:endParaRPr lang="cs-CZ" altLang="cs-CZ" sz="2000" dirty="0" smtClean="0">
              <a:latin typeface="Arial" panose="020B0604020202020204" pitchFamily="34" charset="0"/>
            </a:endParaRP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23831" y="2520662"/>
            <a:ext cx="3164905" cy="680062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91267" y="4824950"/>
            <a:ext cx="3097469" cy="6655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769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_OPF_návrh [režim kompatibility]" id="{F70FC462-D9F3-4EB2-B923-5E5330675293}" vid="{CCD9E1B5-EE89-42D1-936D-BB4AE5A7B3F6}"/>
    </a:ext>
  </a:extLst>
</a:theme>
</file>

<file path=ppt/theme/theme2.xml><?xml version="1.0" encoding="utf-8"?>
<a:theme xmlns:a="http://schemas.openxmlformats.org/drawingml/2006/main" name="Vlastní návrh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1071</TotalTime>
  <Words>1343</Words>
  <Application>Microsoft Office PowerPoint</Application>
  <PresentationFormat>Předvádění na obrazovce (4:3)</PresentationFormat>
  <Paragraphs>196</Paragraphs>
  <Slides>26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Cambria Math</vt:lpstr>
      <vt:lpstr>Motiv sady Office</vt:lpstr>
      <vt:lpstr>Vlastní návrh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Roman Šperka</dc:creator>
  <cp:lastModifiedBy>majerova</cp:lastModifiedBy>
  <cp:revision>165</cp:revision>
  <dcterms:created xsi:type="dcterms:W3CDTF">2016-03-17T12:08:01Z</dcterms:created>
  <dcterms:modified xsi:type="dcterms:W3CDTF">2019-09-11T11:22:38Z</dcterms:modified>
</cp:coreProperties>
</file>