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handoutMasterIdLst>
    <p:handoutMasterId r:id="rId10"/>
  </p:handoutMasterIdLst>
  <p:sldIdLst>
    <p:sldId id="256" r:id="rId2"/>
    <p:sldId id="304" r:id="rId3"/>
    <p:sldId id="307" r:id="rId4"/>
    <p:sldId id="308" r:id="rId5"/>
    <p:sldId id="309" r:id="rId6"/>
    <p:sldId id="311" r:id="rId7"/>
    <p:sldId id="310" r:id="rId8"/>
    <p:sldId id="276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ureckova\Desktop\thun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00483184604915E-2"/>
          <c:y val="7.1895450084378823E-2"/>
          <c:w val="0.84457951732655101"/>
          <c:h val="0.80090151774506446"/>
        </c:manualLayout>
      </c:layout>
      <c:lineChart>
        <c:grouping val="standard"/>
        <c:varyColors val="0"/>
        <c:ser>
          <c:idx val="2"/>
          <c:order val="0"/>
          <c:tx>
            <c:strRef>
              <c:f>List1!$A$11</c:f>
              <c:strCache>
                <c:ptCount val="1"/>
                <c:pt idx="0">
                  <c:v>sýr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List1!$B$10:$J$10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List1!$B$11:$J$11</c:f>
              <c:numCache>
                <c:formatCode>0</c:formatCode>
                <c:ptCount val="9"/>
                <c:pt idx="0">
                  <c:v>300</c:v>
                </c:pt>
                <c:pt idx="1">
                  <c:v>240</c:v>
                </c:pt>
                <c:pt idx="2">
                  <c:v>180</c:v>
                </c:pt>
                <c:pt idx="3">
                  <c:v>120</c:v>
                </c:pt>
                <c:pt idx="4">
                  <c:v>60</c:v>
                </c:pt>
                <c:pt idx="5">
                  <c:v>0</c:v>
                </c:pt>
                <c:pt idx="6">
                  <c:v>-60</c:v>
                </c:pt>
                <c:pt idx="7">
                  <c:v>-120</c:v>
                </c:pt>
                <c:pt idx="8">
                  <c:v>-180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42-4A07-AA20-38975E8D6EB3}"/>
            </c:ext>
          </c:extLst>
        </c:ser>
        <c:ser>
          <c:idx val="3"/>
          <c:order val="1"/>
          <c:tx>
            <c:strRef>
              <c:f>List1!$A$12</c:f>
              <c:strCache>
                <c:ptCount val="1"/>
                <c:pt idx="0">
                  <c:v>rajčata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List1!$B$10:$J$10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List1!$B$12:$J$12</c:f>
              <c:numCache>
                <c:formatCode>0</c:formatCode>
                <c:ptCount val="9"/>
                <c:pt idx="0">
                  <c:v>180</c:v>
                </c:pt>
                <c:pt idx="1">
                  <c:v>150</c:v>
                </c:pt>
                <c:pt idx="2">
                  <c:v>120</c:v>
                </c:pt>
                <c:pt idx="3">
                  <c:v>90</c:v>
                </c:pt>
                <c:pt idx="4">
                  <c:v>60</c:v>
                </c:pt>
                <c:pt idx="5">
                  <c:v>30</c:v>
                </c:pt>
                <c:pt idx="6">
                  <c:v>0</c:v>
                </c:pt>
                <c:pt idx="7">
                  <c:v>-30</c:v>
                </c:pt>
                <c:pt idx="8">
                  <c:v>-60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42-4A07-AA20-38975E8D6EB3}"/>
            </c:ext>
          </c:extLst>
        </c:ser>
        <c:ser>
          <c:idx val="0"/>
          <c:order val="2"/>
          <c:tx>
            <c:strRef>
              <c:f>List1!$A$13</c:f>
              <c:strCache>
                <c:ptCount val="1"/>
                <c:pt idx="0">
                  <c:v>pohanka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List1!$B$10:$J$10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List1!$B$13:$J$13</c:f>
              <c:numCache>
                <c:formatCode>0</c:formatCode>
                <c:ptCount val="9"/>
                <c:pt idx="0">
                  <c:v>80</c:v>
                </c:pt>
                <c:pt idx="1">
                  <c:v>70</c:v>
                </c:pt>
                <c:pt idx="2">
                  <c:v>60</c:v>
                </c:pt>
                <c:pt idx="3">
                  <c:v>50</c:v>
                </c:pt>
                <c:pt idx="4">
                  <c:v>40</c:v>
                </c:pt>
                <c:pt idx="5">
                  <c:v>30</c:v>
                </c:pt>
                <c:pt idx="6">
                  <c:v>20</c:v>
                </c:pt>
                <c:pt idx="7">
                  <c:v>10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42-4A07-AA20-38975E8D6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901192"/>
        <c:axId val="475901848"/>
      </c:lineChart>
      <c:catAx>
        <c:axId val="4759011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5901848"/>
        <c:crossesAt val="0"/>
        <c:auto val="1"/>
        <c:lblAlgn val="ctr"/>
        <c:lblOffset val="100"/>
        <c:tickLblSkip val="1"/>
        <c:noMultiLvlLbl val="0"/>
      </c:catAx>
      <c:valAx>
        <c:axId val="475901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5901192"/>
        <c:crossesAt val="1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8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1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9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0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9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7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7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2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894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Prostorová ekonomie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</a:t>
            </a:r>
            <a:r>
              <a:rPr lang="cs-CZ" sz="2800"/>
              <a:t>Kamila Turečková, Ph.D., MBA</a:t>
            </a:r>
            <a:endParaRPr lang="cs-CZ" sz="2800" dirty="0"/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979055" y="3666836"/>
            <a:ext cx="10595682" cy="2623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NPEKP/NKEKP</a:t>
            </a:r>
          </a:p>
          <a:p>
            <a:pPr algn="r"/>
            <a:r>
              <a:rPr lang="cs-CZ" sz="4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3) Lokalizace                     zemědělských činností</a:t>
            </a:r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teorie lokalizace zemědělství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344" y="2004291"/>
            <a:ext cx="7088021" cy="4674773"/>
          </a:xfrm>
        </p:spPr>
        <p:txBody>
          <a:bodyPr anchor="t"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první ucelená teorie lokalizace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(zabývající se rozmístěním zemědělské výroby)</a:t>
            </a:r>
          </a:p>
          <a:p>
            <a:pPr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německý ekonom, geograf, statkář a zemědělec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Johann Heinrich von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Thünen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(1783 – 1850) </a:t>
            </a:r>
          </a:p>
          <a:p>
            <a:pPr lvl="1"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cs-CZ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isolierte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(Izolovaný stát resp. Osamocený stát); (1826), poprvé popsán prostorový model hospodářství → von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Thünen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stal zakladatelem geografického odvětví</a:t>
            </a:r>
          </a:p>
          <a:p>
            <a:pPr lvl="1"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zabývajícího se prostorovou teorií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zemědělské výroby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souvislosti s problematikou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pozemkové renty</a:t>
            </a:r>
          </a:p>
          <a:p>
            <a:pPr lvl="1"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navázal na něj Alfred Weber (teorie lokalizace průmyslu - teorie nejnižší ceny) a Walter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Christaller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(teorie centrálních míst) </a:t>
            </a:r>
          </a:p>
          <a:p>
            <a:pPr>
              <a:spcBef>
                <a:spcPts val="0"/>
              </a:spcBef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rámci stanovených podmínek a omezení hledal odpověď, jaké ekonomické síly vedou k rozdílnému rozmístění ekonomických (zemědělských) aktivit (resp. subjektů) v prostoru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6514FC-822A-49A0-A604-36757056C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223" y="1032993"/>
            <a:ext cx="2233585" cy="32182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180B196-24F5-4752-8440-8F67A6D01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94" y="4409209"/>
            <a:ext cx="4353407" cy="24487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A3A1C32-E6B6-4C1E-9356-135F443E7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423" y="5886549"/>
            <a:ext cx="984800" cy="869426"/>
          </a:xfrm>
          <a:prstGeom prst="rect">
            <a:avLst/>
          </a:prstGeom>
        </p:spPr>
      </p:pic>
      <p:pic>
        <p:nvPicPr>
          <p:cNvPr id="1028" name="Picture 4" descr="Úžasné přínosy červené řepy | AWA shop, Zdravá výživa, superpotraviny,  šungit, masáže, kosmetika">
            <a:extLst>
              <a:ext uri="{FF2B5EF4-FFF2-40B4-BE49-F238E27FC236}">
                <a16:creationId xmlns:a16="http://schemas.microsoft.com/office/drawing/2014/main" id="{F5102205-2D41-4A0E-944B-27D1C35B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81" y="5871353"/>
            <a:ext cx="984800" cy="8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B84644-F167-44E3-B21F-91533E0AB295}"/>
              </a:ext>
            </a:extLst>
          </p:cNvPr>
          <p:cNvSpPr txBox="1"/>
          <p:nvPr/>
        </p:nvSpPr>
        <p:spPr>
          <a:xfrm>
            <a:off x="9475361" y="6155844"/>
            <a:ext cx="6754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vs.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1E9C5E1-875C-4BB3-86D7-AB33BD027C52}"/>
              </a:ext>
            </a:extLst>
          </p:cNvPr>
          <p:cNvSpPr txBox="1"/>
          <p:nvPr/>
        </p:nvSpPr>
        <p:spPr>
          <a:xfrm>
            <a:off x="11434300" y="6099746"/>
            <a:ext cx="5005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108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teorie lokalizace zemědělství</a:t>
            </a:r>
            <a:br>
              <a:rPr lang="cs-CZ" sz="3600" b="1" dirty="0"/>
            </a:br>
            <a:r>
              <a:rPr lang="cs-CZ" sz="3600" b="1" dirty="0"/>
              <a:t>podmínky izolovaného státu -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1902691"/>
            <a:ext cx="6613236" cy="4785581"/>
          </a:xfrm>
        </p:spPr>
        <p:txBody>
          <a:bodyPr anchor="t"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uzavřený prostor, bez vztahů s okolím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totožná úrodnost půdy a stejné klimatické podmínky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dopravní možnosti všemi směry bez omezení</a:t>
            </a:r>
          </a:p>
          <a:p>
            <a:pPr lvl="1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dopravní náklady jsou závislé na vzdálenosti a množství dopravovaného zboží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prostor je rovinou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podoba státu – prostoru má tvar kruhu v jehož centru se nachází trh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tento trh má neomezenou kapacitu a poptávka se vždy plně přizpůsobí nabídce (co se na trh doveze, se i prodá)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ceny jednoho typu produktu jsou stejné</a:t>
            </a:r>
          </a:p>
          <a:p>
            <a:pPr lvl="1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výrobce ani kupující cenu produktu neovlivňuji</a:t>
            </a:r>
          </a:p>
          <a:p>
            <a:pPr>
              <a:spcBef>
                <a:spcPts val="0"/>
              </a:spcBef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pozemková (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diferenciální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 renta závisí na typu vyráběného produktu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(pěstované plodiny, chovaného zvířete),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ceně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(tohoto)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produktu na trhu a dopravních nákladech</a:t>
            </a:r>
          </a:p>
          <a:p>
            <a:pPr>
              <a:spcBef>
                <a:spcPts val="0"/>
              </a:spcBef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2596A5A7-3789-45D3-AAFE-134403A50DDB}"/>
              </a:ext>
            </a:extLst>
          </p:cNvPr>
          <p:cNvSpPr/>
          <p:nvPr/>
        </p:nvSpPr>
        <p:spPr>
          <a:xfrm>
            <a:off x="6927273" y="1994192"/>
            <a:ext cx="614763" cy="44158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D355065-380A-4025-A2B5-564C814478EA}"/>
              </a:ext>
            </a:extLst>
          </p:cNvPr>
          <p:cNvSpPr/>
          <p:nvPr/>
        </p:nvSpPr>
        <p:spPr>
          <a:xfrm>
            <a:off x="7595273" y="2920085"/>
            <a:ext cx="4424219" cy="175432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jaké ekonomické síly vedou k rozdílnému rozmístění ekonomických subjektů v prostoru? – tj. jak se okolo trhu uprostřed státu uspořádá výroba různých produktů, aby na každém pozemku bylo dosaženo maximální renty?</a:t>
            </a:r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52BBEF5-B0BD-4AC9-AA0B-A5CCEC579622}"/>
              </a:ext>
            </a:extLst>
          </p:cNvPr>
          <p:cNvSpPr/>
          <p:nvPr/>
        </p:nvSpPr>
        <p:spPr>
          <a:xfrm>
            <a:off x="10219492" y="1153730"/>
            <a:ext cx="1800000" cy="180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F4C015A-67BA-4574-96D5-DDC07FCB871A}"/>
              </a:ext>
            </a:extLst>
          </p:cNvPr>
          <p:cNvSpPr/>
          <p:nvPr/>
        </p:nvSpPr>
        <p:spPr>
          <a:xfrm>
            <a:off x="11064532" y="2001567"/>
            <a:ext cx="109919" cy="10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B4D2BBE-B5A5-4A60-9B1C-00EB41F93572}"/>
              </a:ext>
            </a:extLst>
          </p:cNvPr>
          <p:cNvSpPr txBox="1"/>
          <p:nvPr/>
        </p:nvSpPr>
        <p:spPr>
          <a:xfrm>
            <a:off x="10834255" y="1715956"/>
            <a:ext cx="68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TRH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E368070-4EE1-454C-8CD1-A58ECB16B48E}"/>
              </a:ext>
            </a:extLst>
          </p:cNvPr>
          <p:cNvSpPr/>
          <p:nvPr/>
        </p:nvSpPr>
        <p:spPr>
          <a:xfrm>
            <a:off x="104780" y="6297950"/>
            <a:ext cx="66132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 výrobu jednoho produktu platí, že renta klesá se zvětšující se vzdáleností od trhu (za podmínky, že všechny pozemky vykazují stejné vlastnosti!)</a:t>
            </a:r>
            <a:endParaRPr lang="cs-CZ" sz="14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7ADDADA-B431-4F69-8AEB-D40C92DD64F3}"/>
              </a:ext>
            </a:extLst>
          </p:cNvPr>
          <p:cNvSpPr/>
          <p:nvPr/>
        </p:nvSpPr>
        <p:spPr>
          <a:xfrm>
            <a:off x="7595273" y="4720085"/>
            <a:ext cx="4424219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maximalizovat rentu? – vyrábět jen jeden výrobek podle umístění pozemku (lokalizace) v takové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vzdálenosti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od trhu, který vyhovuje požadavkům na maximální rentu (maximalizace rent vzhledem k poloze pozemků)</a:t>
            </a:r>
          </a:p>
        </p:txBody>
      </p:sp>
    </p:spTree>
    <p:extLst>
      <p:ext uri="{BB962C8B-B14F-4D97-AF65-F5344CB8AC3E}">
        <p14:creationId xmlns:p14="http://schemas.microsoft.com/office/powerpoint/2010/main" val="403906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290808" y="2001262"/>
            <a:ext cx="4320000" cy="432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teorie lokalizace zemědělství</a:t>
            </a:r>
            <a:br>
              <a:rPr lang="cs-CZ" sz="3600" b="1" dirty="0"/>
            </a:br>
            <a:r>
              <a:rPr lang="cs-CZ" sz="3600" b="1" dirty="0" err="1"/>
              <a:t>Thünenův</a:t>
            </a:r>
            <a:r>
              <a:rPr lang="cs-CZ" sz="3600" b="1" dirty="0"/>
              <a:t> model, závěry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Thünenovy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teorie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756" y="1902691"/>
            <a:ext cx="5351666" cy="4955309"/>
          </a:xfrm>
        </p:spPr>
        <p:txBody>
          <a:bodyPr anchor="t"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 nejblíže města (trhu, středu) se budou produkovat takové plodiny či chovat takový dobytek, (1) které se vzhledem ke své ceně budou vyznačovat relativně velkou vahou, (2) produkty podléhající snadno zkáze a produkty, (3) kterým nevyhovuje z technických příčin delší doprava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rostoucí vzdáleností od města se budou produkovat takové výrobky, u nichž se nebude zvyšovat poměr dopravních nákladů k ceně výrobku (poměr dopravních nákladů k ceně výrobku by měl být konstantní)</a:t>
            </a:r>
          </a:p>
          <a:p>
            <a:pPr lvl="1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platí v rámci jednotlivých kruhů pro daný </a:t>
            </a: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typ produkce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uspořádání výroby kolem města tak bude mít podobu koncentrických kruhů, soustředných kruhů okolo bodového trhu (tzv.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Thünenových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zón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Ovál 5"/>
          <p:cNvSpPr/>
          <p:nvPr/>
        </p:nvSpPr>
        <p:spPr>
          <a:xfrm>
            <a:off x="7470808" y="2178699"/>
            <a:ext cx="3960000" cy="39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8010808" y="2718699"/>
            <a:ext cx="2880000" cy="28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8550808" y="3258699"/>
            <a:ext cx="1800000" cy="180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000808" y="3708699"/>
            <a:ext cx="900000" cy="90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9324808" y="4032699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886422" y="4300815"/>
            <a:ext cx="2515886" cy="2554545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trh (město)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 skotu na mléko, zahradnictví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 palivo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pěstování obilnin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 dobytka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prostor, kde zemědělská produkce není pro město efektivní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297808" y="3958644"/>
            <a:ext cx="249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2   3     4      5   </a:t>
            </a: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842471" y="1902691"/>
            <a:ext cx="162833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Zjednodušení: pořadí druhů produkce dle naléhavosti spotřeby a charakteru daných statků 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8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teorie lokalizace zemědělství</a:t>
            </a:r>
            <a:br>
              <a:rPr lang="cs-CZ" sz="3600" b="1" dirty="0"/>
            </a:br>
            <a:r>
              <a:rPr lang="cs-CZ" sz="3600" b="1" dirty="0" err="1"/>
              <a:t>Thünenův</a:t>
            </a:r>
            <a:r>
              <a:rPr lang="cs-CZ" sz="3600" b="1" dirty="0"/>
              <a:t> model, vysvětlení modelu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81192" y="2076994"/>
            <a:ext cx="0" cy="4467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81192" y="4415246"/>
            <a:ext cx="3141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1" y="1758386"/>
            <a:ext cx="5943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renta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dopravní náklady rostou se vzdáleností od trhu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b="1" baseline="-25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endParaRPr lang="cs-CZ" sz="1600" b="1" baseline="-25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cs-C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cena (P) zeleniny je konstantní, mění se jen dopravní náklady (C)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cs-C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 rostoucími dopravními náklady klesá (P-C)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cs-C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jednotková cena zeleniny je vyšší než obilí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6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vzdálenost od trhu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pěstování                                              renta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zeleniny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pěstování</a:t>
            </a:r>
          </a:p>
          <a:p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obilí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pokles pozemkové renty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vzdálenost od trhu</a:t>
            </a:r>
          </a:p>
        </p:txBody>
      </p:sp>
      <p:sp>
        <p:nvSpPr>
          <p:cNvPr id="23" name="Oblouk 22"/>
          <p:cNvSpPr/>
          <p:nvPr/>
        </p:nvSpPr>
        <p:spPr>
          <a:xfrm rot="5400000">
            <a:off x="-296391" y="3515246"/>
            <a:ext cx="1800000" cy="1800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455191" y="4310742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9" name="Přímá spojnice se šipkou 48"/>
          <p:cNvCxnSpPr/>
          <p:nvPr/>
        </p:nvCxnSpPr>
        <p:spPr>
          <a:xfrm>
            <a:off x="634302" y="4492101"/>
            <a:ext cx="1905698" cy="1649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Oblouk 24"/>
          <p:cNvSpPr/>
          <p:nvPr/>
        </p:nvSpPr>
        <p:spPr>
          <a:xfrm rot="5400000">
            <a:off x="-1196391" y="2636742"/>
            <a:ext cx="3600000" cy="3600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26"/>
          <p:cNvCxnSpPr/>
          <p:nvPr/>
        </p:nvCxnSpPr>
        <p:spPr>
          <a:xfrm>
            <a:off x="581192" y="2272937"/>
            <a:ext cx="1273734" cy="214230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581192" y="3200400"/>
            <a:ext cx="1822417" cy="12148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1503609" y="3801291"/>
            <a:ext cx="0" cy="613955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 flipV="1">
            <a:off x="846112" y="2764972"/>
            <a:ext cx="16037" cy="165027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Ovál 35"/>
          <p:cNvSpPr/>
          <p:nvPr/>
        </p:nvSpPr>
        <p:spPr>
          <a:xfrm>
            <a:off x="846112" y="44152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7" name="Přímá spojnice 36"/>
          <p:cNvCxnSpPr/>
          <p:nvPr/>
        </p:nvCxnSpPr>
        <p:spPr>
          <a:xfrm flipH="1" flipV="1">
            <a:off x="2029312" y="4140925"/>
            <a:ext cx="10089" cy="27432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ál 38"/>
          <p:cNvSpPr/>
          <p:nvPr/>
        </p:nvSpPr>
        <p:spPr>
          <a:xfrm>
            <a:off x="846112" y="27649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2029312" y="414092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2029312" y="439238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nice 42"/>
          <p:cNvCxnSpPr>
            <a:stCxn id="39" idx="0"/>
          </p:cNvCxnSpPr>
          <p:nvPr/>
        </p:nvCxnSpPr>
        <p:spPr>
          <a:xfrm flipH="1">
            <a:off x="573176" y="2764972"/>
            <a:ext cx="29579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581191" y="4140925"/>
            <a:ext cx="139377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Zástupný symbol pro obsah 2"/>
          <p:cNvSpPr>
            <a:spLocks noGrp="1"/>
          </p:cNvSpPr>
          <p:nvPr>
            <p:ph idx="1"/>
          </p:nvPr>
        </p:nvSpPr>
        <p:spPr>
          <a:xfrm>
            <a:off x="6082522" y="1902692"/>
            <a:ext cx="2159110" cy="1490214"/>
          </a:xfrm>
          <a:solidFill>
            <a:schemeClr val="accent1">
              <a:lumMod val="10000"/>
              <a:lumOff val="90000"/>
            </a:schemeClr>
          </a:solidFill>
        </p:spPr>
        <p:txBody>
          <a:bodyPr anchor="t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ekonomická renta odpovídá ceně produkce realizované v dané vzdálenosti od centra snížené o dopravní náklady</a:t>
            </a:r>
          </a:p>
        </p:txBody>
      </p:sp>
      <p:cxnSp>
        <p:nvCxnSpPr>
          <p:cNvPr id="58" name="Přímá spojnice se šipkou 57"/>
          <p:cNvCxnSpPr/>
          <p:nvPr/>
        </p:nvCxnSpPr>
        <p:spPr>
          <a:xfrm>
            <a:off x="891831" y="2272937"/>
            <a:ext cx="4811137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81" y="2301876"/>
            <a:ext cx="3841219" cy="421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63" name="Přímá spojnice se šipkou 62"/>
          <p:cNvCxnSpPr>
            <a:stCxn id="65" idx="1"/>
          </p:cNvCxnSpPr>
          <p:nvPr/>
        </p:nvCxnSpPr>
        <p:spPr>
          <a:xfrm flipH="1" flipV="1">
            <a:off x="1558183" y="3798472"/>
            <a:ext cx="819560" cy="8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2377743" y="3518723"/>
            <a:ext cx="609248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od této vzdálenosti směrem do centra je výhodnější produkovat zeleninu, která má vyšší jednotkovou cenu a ve vztahu k dopravním nákladům umožňuje realizovat majitelům pozemků vyšší ekonomickou rentu</a:t>
            </a:r>
          </a:p>
        </p:txBody>
      </p:sp>
      <p:sp>
        <p:nvSpPr>
          <p:cNvPr id="68" name="Zástupný symbol pro obsah 2"/>
          <p:cNvSpPr txBox="1">
            <a:spLocks/>
          </p:cNvSpPr>
          <p:nvPr/>
        </p:nvSpPr>
        <p:spPr>
          <a:xfrm>
            <a:off x="5702967" y="4594005"/>
            <a:ext cx="2647813" cy="2046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právě jen v tomto prostoru je žádoucí (efektivnější) produkovat obilí protože blíže centru poskytuje větší zisk (P-C) produkce mléčných výrobků, zatímco dále je výhodnější věnovat se pastevectví</a:t>
            </a:r>
          </a:p>
        </p:txBody>
      </p:sp>
      <p:cxnSp>
        <p:nvCxnSpPr>
          <p:cNvPr id="71" name="Přímá spojnice se šipkou 70"/>
          <p:cNvCxnSpPr/>
          <p:nvPr/>
        </p:nvCxnSpPr>
        <p:spPr>
          <a:xfrm flipH="1" flipV="1">
            <a:off x="9625263" y="4383204"/>
            <a:ext cx="553453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>
          <a:xfrm flipH="1">
            <a:off x="8241632" y="4383204"/>
            <a:ext cx="1636294" cy="5249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9625263" y="3888055"/>
            <a:ext cx="553453" cy="2985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8579380" y="3843263"/>
            <a:ext cx="1045883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8579380" y="4186644"/>
            <a:ext cx="1599336" cy="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3258193" y="5590637"/>
            <a:ext cx="835378" cy="1467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3054438" y="5579532"/>
            <a:ext cx="1242889" cy="26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518770" y="5608627"/>
            <a:ext cx="30969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2649149" y="5503172"/>
            <a:ext cx="2069607" cy="4968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>
            <a:stCxn id="6" idx="0"/>
          </p:cNvCxnSpPr>
          <p:nvPr/>
        </p:nvCxnSpPr>
        <p:spPr>
          <a:xfrm flipV="1">
            <a:off x="3673616" y="4594005"/>
            <a:ext cx="0" cy="1014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ál 39"/>
          <p:cNvSpPr/>
          <p:nvPr/>
        </p:nvSpPr>
        <p:spPr>
          <a:xfrm>
            <a:off x="2257779" y="5474234"/>
            <a:ext cx="2889954" cy="67821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2257778" y="4752564"/>
            <a:ext cx="2867378" cy="1004769"/>
          </a:xfrm>
          <a:custGeom>
            <a:avLst/>
            <a:gdLst>
              <a:gd name="connsiteX0" fmla="*/ 0 w 2867378"/>
              <a:gd name="connsiteY0" fmla="*/ 1004769 h 1004769"/>
              <a:gd name="connsiteX1" fmla="*/ 846666 w 2867378"/>
              <a:gd name="connsiteY1" fmla="*/ 598369 h 1004769"/>
              <a:gd name="connsiteX2" fmla="*/ 1422400 w 2867378"/>
              <a:gd name="connsiteY2" fmla="*/ 58 h 1004769"/>
              <a:gd name="connsiteX3" fmla="*/ 1919111 w 2867378"/>
              <a:gd name="connsiteY3" fmla="*/ 564503 h 1004769"/>
              <a:gd name="connsiteX4" fmla="*/ 2867378 w 2867378"/>
              <a:gd name="connsiteY4" fmla="*/ 993480 h 100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378" h="1004769">
                <a:moveTo>
                  <a:pt x="0" y="1004769"/>
                </a:moveTo>
                <a:cubicBezTo>
                  <a:pt x="304799" y="885295"/>
                  <a:pt x="609599" y="765821"/>
                  <a:pt x="846666" y="598369"/>
                </a:cubicBezTo>
                <a:cubicBezTo>
                  <a:pt x="1083733" y="430917"/>
                  <a:pt x="1243659" y="5702"/>
                  <a:pt x="1422400" y="58"/>
                </a:cubicBezTo>
                <a:cubicBezTo>
                  <a:pt x="1601141" y="-5586"/>
                  <a:pt x="1678281" y="398933"/>
                  <a:pt x="1919111" y="564503"/>
                </a:cubicBezTo>
                <a:cubicBezTo>
                  <a:pt x="2159941" y="730073"/>
                  <a:pt x="2513659" y="861776"/>
                  <a:pt x="2867378" y="99348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75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teorie lokalizace zemědělství</a:t>
            </a:r>
            <a:br>
              <a:rPr lang="cs-CZ" sz="3600" b="1" dirty="0"/>
            </a:br>
            <a:r>
              <a:rPr lang="cs-CZ" sz="3600" b="1" dirty="0" err="1"/>
              <a:t>Thünenův</a:t>
            </a:r>
            <a:r>
              <a:rPr lang="cs-CZ" sz="3600" b="1" dirty="0"/>
              <a:t> model, vysvětlení modelu - příklad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2887" y="1908369"/>
            <a:ext cx="1163884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Kilogram sýru stojí 300 korun, kilogram rajčat stojí 180 korun a kilogram pohanky 50 korun. Izolovaný prostor má poloměr 8 km a s každým kilometrem se zvyšují náklady o 60, resp. 30, resp. o 10 korun. Navrhněte na pozadí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ű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nenova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modelu rozložení produkce, velikost renty (na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i vzdálenost produkce od středu. Nakreslete.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59945"/>
              </p:ext>
            </p:extLst>
          </p:nvPr>
        </p:nvGraphicFramePr>
        <p:xfrm>
          <a:off x="152396" y="3024112"/>
          <a:ext cx="5668569" cy="170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937">
                  <a:extLst>
                    <a:ext uri="{9D8B030D-6E8A-4147-A177-3AD203B41FA5}">
                      <a16:colId xmlns:a16="http://schemas.microsoft.com/office/drawing/2014/main" val="283771797"/>
                    </a:ext>
                  </a:extLst>
                </a:gridCol>
                <a:gridCol w="736472">
                  <a:extLst>
                    <a:ext uri="{9D8B030D-6E8A-4147-A177-3AD203B41FA5}">
                      <a16:colId xmlns:a16="http://schemas.microsoft.com/office/drawing/2014/main" val="162308628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1711995254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1160744641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311392644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2361386932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857198142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877014056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1750442446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1418338313"/>
                    </a:ext>
                  </a:extLst>
                </a:gridCol>
              </a:tblGrid>
              <a:tr h="40831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>
                          <a:effectLst/>
                        </a:rPr>
                        <a:t>Vzdálenost od trhu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9947872"/>
                  </a:ext>
                </a:extLst>
              </a:tr>
              <a:tr h="247747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 dirty="0">
                          <a:effectLst/>
                        </a:rPr>
                        <a:t>dopravní náklady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 dirty="0">
                          <a:effectLst/>
                        </a:rPr>
                        <a:t>sýr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 dirty="0">
                          <a:effectLst/>
                        </a:rPr>
                        <a:t>60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120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 dirty="0">
                          <a:effectLst/>
                        </a:rPr>
                        <a:t>180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 dirty="0">
                          <a:effectLst/>
                        </a:rPr>
                        <a:t>240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300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360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420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480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1949776"/>
                  </a:ext>
                </a:extLst>
              </a:tr>
              <a:tr h="206201">
                <a:tc vMerge="1">
                  <a:txBody>
                    <a:bodyPr/>
                    <a:lstStyle/>
                    <a:p>
                      <a:pPr algn="l" rtl="0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>
                          <a:effectLst/>
                        </a:rPr>
                        <a:t>rajčata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204743"/>
                  </a:ext>
                </a:extLst>
              </a:tr>
              <a:tr h="206201">
                <a:tc vMerge="1">
                  <a:txBody>
                    <a:bodyPr/>
                    <a:lstStyle/>
                    <a:p>
                      <a:pPr algn="l" rtl="0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>
                          <a:effectLst/>
                        </a:rPr>
                        <a:t>pohanka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>
                          <a:effectLst/>
                        </a:rPr>
                        <a:t>10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20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>
                          <a:effectLst/>
                        </a:rPr>
                        <a:t>30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>
                          <a:effectLst/>
                        </a:rPr>
                        <a:t>40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50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60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70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80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09998662"/>
                  </a:ext>
                </a:extLst>
              </a:tr>
              <a:tr h="206201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 dirty="0">
                          <a:effectLst/>
                        </a:rPr>
                        <a:t>sýr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 dirty="0">
                          <a:effectLst/>
                        </a:rPr>
                        <a:t>300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240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180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120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60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-60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 dirty="0">
                          <a:effectLst/>
                        </a:rPr>
                        <a:t>-120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 dirty="0">
                          <a:effectLst/>
                        </a:rPr>
                        <a:t>-180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8486347"/>
                  </a:ext>
                </a:extLst>
              </a:tr>
              <a:tr h="21436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rajčata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180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61313990"/>
                  </a:ext>
                </a:extLst>
              </a:tr>
              <a:tr h="21436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u="none" strike="noStrike">
                          <a:effectLst/>
                        </a:rPr>
                        <a:t>pohanka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80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70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60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50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40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30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20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7039497"/>
                  </a:ext>
                </a:extLst>
              </a:tr>
            </a:tbl>
          </a:graphicData>
        </a:graphic>
      </p:graphicFrame>
      <p:graphicFrame>
        <p:nvGraphicFramePr>
          <p:cNvPr id="26" name="Graf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616092"/>
              </p:ext>
            </p:extLst>
          </p:nvPr>
        </p:nvGraphicFramePr>
        <p:xfrm>
          <a:off x="6107289" y="2864255"/>
          <a:ext cx="5746044" cy="388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Přímá spojnice 6"/>
          <p:cNvCxnSpPr/>
          <p:nvPr/>
        </p:nvCxnSpPr>
        <p:spPr>
          <a:xfrm flipH="1" flipV="1">
            <a:off x="6586538" y="3024112"/>
            <a:ext cx="14287" cy="3219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9002359" y="5715000"/>
            <a:ext cx="0" cy="52863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9629775" y="5979319"/>
            <a:ext cx="10759" cy="26431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7203194" y="4129088"/>
            <a:ext cx="25046" cy="211455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H="1" flipV="1">
            <a:off x="6577286" y="4129088"/>
            <a:ext cx="602264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152396" y="5023789"/>
            <a:ext cx="570807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Od centra do vzdálenosti 4 km se bude produkovat sýr, mezi 4 – 5 km se budou pěstovat rajčata a mezi 5 – 8 kilometrem se bud pěstovat pohanka. V této situaci bude maximalizována renta, která např. v jednom kilometru od centra bude činit 240 korun za metr čtvereční. V šestém kilometru bude renta činit 20 korun apod. V celém prostoru izolovaného státu bude realizována </a:t>
            </a:r>
            <a:r>
              <a:rPr lang="cs-CZ" sz="1600" i="1">
                <a:latin typeface="Arial" panose="020B0604020202020204" pitchFamily="34" charset="0"/>
                <a:cs typeface="Arial" panose="020B0604020202020204" pitchFamily="34" charset="0"/>
              </a:rPr>
              <a:t>zemědělská produkce.</a:t>
            </a: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107289" y="2791770"/>
            <a:ext cx="603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renta (m</a:t>
            </a:r>
            <a:r>
              <a:rPr lang="cs-CZ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), resp. cena dané produkce snížená o dopravní náklady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0982369" y="6439561"/>
            <a:ext cx="115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>
                <a:latin typeface="Arial" panose="020B0604020202020204" pitchFamily="34" charset="0"/>
                <a:cs typeface="Arial" panose="020B0604020202020204" pitchFamily="34" charset="0"/>
              </a:rPr>
              <a:t>vzdálenost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0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teorie lokalizace zemědělství</a:t>
            </a:r>
            <a:br>
              <a:rPr lang="cs-CZ" sz="3600" b="1" dirty="0"/>
            </a:br>
            <a:r>
              <a:rPr lang="cs-CZ" sz="3600" b="1" dirty="0"/>
              <a:t>Další implikace </a:t>
            </a:r>
            <a:r>
              <a:rPr lang="cs-CZ" sz="3600" b="1" dirty="0" err="1"/>
              <a:t>Thünenova</a:t>
            </a:r>
            <a:r>
              <a:rPr lang="cs-CZ" sz="3600" b="1" dirty="0"/>
              <a:t> modelu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101736" y="3383280"/>
            <a:ext cx="7188441" cy="347472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2855"/>
            <a:ext cx="12192000" cy="1683304"/>
          </a:xfrm>
        </p:spPr>
        <p:txBody>
          <a:bodyPr anchor="t"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William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Alonso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(1964);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rent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poptávka po nemovitostech se zvyšuje se vzdáleností od centra – trhu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CBD)</a:t>
            </a:r>
          </a:p>
          <a:p>
            <a:pPr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centrální oblast je nejdostupnější, vyskytuje se zde nejvyšší koncentrace zákazníků, tj. je zde silná poptávka → firmy zde dosahují největších zisků → firmy usilují o lokalizaci svých činností v centru a jsou ochotny za možnost zde sídlit více zaplatiti → v centru je tak největší nájemné a to se snižuje s rostoucí vzdáleností od centra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3" y="3566159"/>
            <a:ext cx="3116411" cy="329184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3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2673</TotalTime>
  <Words>1032</Words>
  <Application>Microsoft Office PowerPoint</Application>
  <PresentationFormat>Širokoúhlá obrazovka</PresentationFormat>
  <Paragraphs>148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Wingdings 2</vt:lpstr>
      <vt:lpstr>Dividenda</vt:lpstr>
      <vt:lpstr>Prostorová ekonomie</vt:lpstr>
      <vt:lpstr>teorie lokalizace zemědělství</vt:lpstr>
      <vt:lpstr>teorie lokalizace zemědělství podmínky izolovaného státu - MODEL</vt:lpstr>
      <vt:lpstr>teorie lokalizace zemědělství Thünenův model, závěry Thünenovy teorie</vt:lpstr>
      <vt:lpstr>teorie lokalizace zemědělství Thünenův model, vysvětlení modelu</vt:lpstr>
      <vt:lpstr>teorie lokalizace zemědělství Thünenův model, vysvětlení modelu - příklad</vt:lpstr>
      <vt:lpstr>teorie lokalizace zemědělství Další implikace Thünenova modelu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Kamila Turečková</cp:lastModifiedBy>
  <cp:revision>208</cp:revision>
  <cp:lastPrinted>2018-02-12T08:12:35Z</cp:lastPrinted>
  <dcterms:created xsi:type="dcterms:W3CDTF">2017-12-11T08:34:25Z</dcterms:created>
  <dcterms:modified xsi:type="dcterms:W3CDTF">2023-10-09T07:57:03Z</dcterms:modified>
</cp:coreProperties>
</file>