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0" r:id="rId3"/>
    <p:sldId id="281" r:id="rId4"/>
    <p:sldId id="260" r:id="rId5"/>
    <p:sldId id="277" r:id="rId6"/>
    <p:sldId id="282" r:id="rId7"/>
    <p:sldId id="278" r:id="rId8"/>
    <p:sldId id="283" r:id="rId9"/>
    <p:sldId id="284" r:id="rId10"/>
    <p:sldId id="276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DAA4B-28E9-46F4-B048-002E8F477C78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57DBC-CC0E-4561-976F-513890855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817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B5B86F9-F3F2-4CFE-BF15-1B2C448D890D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22E-011E-45DB-8954-AB19B7887BE7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933E8C9-3C2D-4740-A9C4-A554D3226D56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F610-362E-46FB-8666-481E43747E97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4C30E54-EEA4-49D3-8F83-EE1D98CD25F9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2300-7BE0-48CE-A6C3-BB5B33DC9771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3B8E-532B-4B88-9211-DFFC2ED5C728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E2F-08B3-4EB3-B8AF-8D2D0E2B9F4D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CA52-D48C-4089-B208-D1A0A232EA45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EEC2F4B-E627-46AB-B000-BDD9A50B9C3B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0C74-36A2-4BA9-803A-DA8432BE2EE3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E9DE5D4-1DE2-4981-8D62-68279C916688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deas.repec.org/s/oup/cambje.html" TargetMode="External"/><Relationship Id="rId2" Type="http://schemas.openxmlformats.org/officeDocument/2006/relationships/hyperlink" Target="https://ideas.repec.org/a/oup/cambje/v22y1998i4p497-520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>
            <a:normAutofit/>
          </a:bodyPr>
          <a:lstStyle/>
          <a:p>
            <a:r>
              <a:rPr lang="cs-CZ" sz="2800" b="1" dirty="0"/>
              <a:t>Doc. Ing. Kamila Turečková, Ph.D., MBA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9) </a:t>
            </a:r>
            <a:r>
              <a:rPr lang="pt-BR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Teorie regionálního rozvoje institucionálních směrů</a:t>
            </a:r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</a:t>
            </a:r>
            <a:endParaRPr lang="pt-BR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teorie výrobních okrsků </a:t>
            </a:r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teorie učících se regionů  </a:t>
            </a:r>
          </a:p>
          <a:p>
            <a:pPr algn="r"/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2" descr="Slezská univerzita v Opav&amp;ecaron;, Obchodn&amp;ecaron; podnikatelská fakulta v Karviné">
            <a:extLst>
              <a:ext uri="{FF2B5EF4-FFF2-40B4-BE49-F238E27FC236}">
                <a16:creationId xmlns:a16="http://schemas.microsoft.com/office/drawing/2014/main" id="{C5F9C06F-1958-4FDA-A39B-9E42A0BF4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838" y="663865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82D1B5-FC92-4DC1-B095-92A973AEF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Zdroj: TEORIE REGIONÁLNÍHO ROZVOJE, NÁSTIN, KRITIKA, IMPLIKACE (JIŘÍ BLAŽEK a  DAVID UHLÍŘ)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108E2-91B9-4BB9-A0B9-BD23FED9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INSTITUCIONÁLNÍ SMĚRY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35636-958B-417F-91D7-26B5E84A2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224" y="2052918"/>
            <a:ext cx="11905129" cy="4652682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400" dirty="0"/>
              <a:t>hlavní představitel, americký ekonom Richard R. Nelson→ upozornil na existenci 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3 problémových oblastí</a:t>
            </a:r>
            <a:r>
              <a:rPr lang="cs-CZ" sz="2400" dirty="0"/>
              <a:t>, kterým se ekonomická teorie dostatečně nevěnuje a jež jsou klíčem k pochopení existujících rozdílů v míře dosaženého ekonomického růstu:</a:t>
            </a:r>
          </a:p>
          <a:p>
            <a:pPr lvl="1"/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technologie a technologické inovace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(inovace, proces učení, hledání nových postupů a řešení představuje v zásadě proces trvalého narušování rovnováhy trhu/v rozporu s neoklasickou teorií)</a:t>
            </a:r>
          </a:p>
          <a:p>
            <a:pPr lvl="1"/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pojetí firmy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(mikroekonomická věda vnímá a analyzuje firmy jako izolované a anonymní aktéry, na které působí jen mechanická pravidla poptávky a nabídky/nutnost pochopit principy fungování firem mnohem šířeji: ve vztahu ke konkurentům, subdodavatelů, ve způsobu vzájemné komunikace, ve vnitropodnikové organizaci práce, v praktikách řešení problémů apod.)</a:t>
            </a:r>
          </a:p>
          <a:p>
            <a:pPr lvl="1"/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instituce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 nejširším slova smyslu)</a:t>
            </a:r>
          </a:p>
          <a:p>
            <a:pPr lvl="2"/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formální (tzv. organizace s adresou): firmy, výzkumné organizace, obchodní komory, odborové organizace rozvojové agentury, inovační centra apod.</a:t>
            </a:r>
          </a:p>
          <a:p>
            <a:pPr lvl="2"/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neformální/“nehmotné“ (institucionalizované praktiky, zvyklosti, hodnoty jak kolektivní, sdílené, tak hodnoty jednotlivců, formy chování apod.)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92B4D9-56E8-4DB9-B167-D0C484FC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8647025-F9A3-4EB3-AD3C-34C4F0B17423}"/>
              </a:ext>
            </a:extLst>
          </p:cNvPr>
          <p:cNvSpPr/>
          <p:nvPr/>
        </p:nvSpPr>
        <p:spPr>
          <a:xfrm>
            <a:off x="8211671" y="238628"/>
            <a:ext cx="3890682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Nelson, Richard R, 1998. "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Agenda for Growth Theory: A Different Point of View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,"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Cambridge Journal of Economics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Oxford University Press, vol. 22(4), pages 497-520, July.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695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108E2-91B9-4BB9-A0B9-BD23FED9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INSTITUCIONÁLNÍ SMĚRY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35636-958B-417F-91D7-26B5E84A2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624" y="1900518"/>
            <a:ext cx="11456893" cy="4823011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reflexe </a:t>
            </a:r>
            <a:r>
              <a:rPr lang="cs-CZ" sz="2400" dirty="0"/>
              <a:t>technologií a technologických inovací, širších projevů firem a institucí do tradičních teorií 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lépe</a:t>
            </a:r>
            <a:r>
              <a:rPr lang="cs-CZ" sz="2400" dirty="0"/>
              <a:t> 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vysvětluje hospodářské rozdíly </a:t>
            </a:r>
            <a:r>
              <a:rPr lang="cs-CZ" sz="2400" dirty="0"/>
              <a:t>mezi zeměmi a regiony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jedna nebo hned několik ze tří „dříve opomíjených“ oblastí byly aplikovány do tzv. institucionálních směrů teorií regionálního rozvoje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hledání příčin regionálních rozdílů s důrazem na „</a:t>
            </a:r>
            <a:r>
              <a:rPr lang="cs-CZ" sz="23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měkké/soft“ faktory neekonomické povahy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myšlenky institucionálních směrů lze identifikovat již v teorii kumulativních příčin (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Gunnar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Myrdal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1957), jejich rozmach lze datovat od konce 70. let 20. století a stále se rozvíjejí → hledání regionálních rozdílů propojením institucionální ekonomie, ekonomická sociologie, kulturní teorie a kognitivní psychologie + snaha zformulovat normativní doporučení pro zlepšení konkurenceschopnosti regionů (problémem je specifičnost místního socioekonomického kontextu a problematika replikovatelnosti osvědčených postupů) → tendence používat „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1"/>
            <a:r>
              <a:rPr lang="cs-CZ" sz="2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výrobních okrsků, 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flexibilní specializace</a:t>
            </a:r>
            <a:r>
              <a:rPr lang="cs-CZ" sz="2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teorie učících se regionů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dále zde spadá teorie klastrů, triple helix (trojitá šroubovice), regionální inovační systémy, znalostní základny, příbuzné rozmanitosti, globální komoditní/hodnotové řetězce, globální produkční sítě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92B4D9-56E8-4DB9-B167-D0C484FC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3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1) teorie výrobních okrsků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413" y="1951736"/>
            <a:ext cx="8928846" cy="4623514"/>
          </a:xfrm>
        </p:spPr>
        <p:txBody>
          <a:bodyPr anchor="t"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aglomerační úspory (speciální případ vnějších úspor/Alfred </a:t>
            </a:r>
            <a:r>
              <a:rPr lang="cs-CZ" sz="2400" dirty="0" err="1">
                <a:solidFill>
                  <a:schemeClr val="tx1"/>
                </a:solidFill>
              </a:rPr>
              <a:t>Marshall</a:t>
            </a:r>
            <a:r>
              <a:rPr lang="cs-CZ" sz="2400" dirty="0">
                <a:solidFill>
                  <a:schemeClr val="tx1"/>
                </a:solidFill>
              </a:rPr>
              <a:t>, 1890/1920) souvisí s lokalizací průmyslových aktivit a projevují se např. lepší dostupností specializovaných informací, dostupností pracovní síly, infrastruktury, specializovaných dodavatelů aj.</a:t>
            </a:r>
          </a:p>
          <a:p>
            <a:pPr marL="0" indent="0" algn="ctr">
              <a:buNone/>
            </a:pPr>
            <a:r>
              <a:rPr lang="cs-CZ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teorie výrobních okrsků (industrial districts)</a:t>
            </a:r>
          </a:p>
          <a:p>
            <a:r>
              <a:rPr lang="cs-CZ" sz="2400" dirty="0">
                <a:solidFill>
                  <a:schemeClr val="tx1"/>
                </a:solidFill>
              </a:rPr>
              <a:t>S. </a:t>
            </a:r>
            <a:r>
              <a:rPr lang="cs-CZ" sz="2400" dirty="0" err="1">
                <a:solidFill>
                  <a:schemeClr val="tx1"/>
                </a:solidFill>
              </a:rPr>
              <a:t>Brusco</a:t>
            </a:r>
            <a:r>
              <a:rPr lang="cs-CZ" sz="2400" dirty="0">
                <a:solidFill>
                  <a:schemeClr val="tx1"/>
                </a:solidFill>
              </a:rPr>
              <a:t> a G.  </a:t>
            </a:r>
            <a:r>
              <a:rPr lang="cs-CZ" sz="2400" dirty="0" err="1">
                <a:solidFill>
                  <a:schemeClr val="tx1"/>
                </a:solidFill>
              </a:rPr>
              <a:t>Becattini</a:t>
            </a:r>
            <a:r>
              <a:rPr lang="cs-CZ" sz="2400" dirty="0">
                <a:solidFill>
                  <a:schemeClr val="tx1"/>
                </a:solidFill>
              </a:rPr>
              <a:t> (Italové; přelom 70. a 80. let 21. stol.) analyzovali způsoby organizace a struktury výroby malých a středních firem, fungování trhu práce a aktivity místních institucí ve vybraných (ne tradičně průmyslových) regionech Itálie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1677B17-3BBE-409C-9845-659D25A9A1FA}"/>
              </a:ext>
            </a:extLst>
          </p:cNvPr>
          <p:cNvSpPr/>
          <p:nvPr/>
        </p:nvSpPr>
        <p:spPr>
          <a:xfrm>
            <a:off x="9332259" y="1985819"/>
            <a:ext cx="2734235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6000" lvl="1"/>
            <a:r>
              <a:rPr lang="cs-CZ" dirty="0" err="1"/>
              <a:t>Marshall</a:t>
            </a:r>
            <a:r>
              <a:rPr lang="cs-CZ" dirty="0"/>
              <a:t> při studiu specializovaných průmyslových aglomerací (popis průmyslových tradic a způsobu organizace výroby nožů a příborů v oblasti anglického Sheffieldu na konci 19. století) uvedl: „</a:t>
            </a:r>
            <a:r>
              <a:rPr lang="cs-CZ" i="1" dirty="0"/>
              <a:t>tajemství daného oboru přestává být tajemstvím, neboť je přítomné všude kolem ve vzduchu a děti se je učí jakoby mimochodem a nevědomky</a:t>
            </a:r>
            <a:r>
              <a:rPr lang="cs-CZ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1) teorie výrobních okrsků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0017"/>
            <a:ext cx="12192000" cy="4744899"/>
          </a:xfrm>
        </p:spPr>
        <p:txBody>
          <a:bodyPr anchor="t">
            <a:noAutofit/>
          </a:bodyPr>
          <a:lstStyle/>
          <a:p>
            <a:pPr>
              <a:spcAft>
                <a:spcPts val="0"/>
              </a:spcAft>
            </a:pPr>
            <a:r>
              <a:rPr lang="cs-CZ" sz="2400" dirty="0">
                <a:solidFill>
                  <a:schemeClr val="tx1"/>
                </a:solidFill>
              </a:rPr>
              <a:t>hospodářská úspěšnost těchto míst nebyla postavena na principech individualizované, moderní průmyslové společnosti s vysokou mírou urbanizace, ale na </a:t>
            </a:r>
            <a:r>
              <a:rPr lang="cs-CZ" sz="2400" b="1" dirty="0">
                <a:solidFill>
                  <a:schemeClr val="tx1"/>
                </a:solidFill>
              </a:rPr>
              <a:t>specifických socioekonomických podmínkách </a:t>
            </a:r>
          </a:p>
          <a:p>
            <a:pPr lvl="1"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</a:rPr>
              <a:t>vysoká míra pospolitosti místních komunit, pocit sounáležitosti s místem, sdílení tradičních hodnot, důvěry, organizace místního života apod.) a ve spolupráci, prostorové blízkosti malých a velmi malých firem (do 10ti pracovníků) a v existenci aglomeračních efektů</a:t>
            </a: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chemeClr val="tx1"/>
                </a:solidFill>
              </a:rPr>
              <a:t>podpora </a:t>
            </a:r>
            <a:r>
              <a:rPr lang="cs-CZ" sz="2400" b="1" dirty="0">
                <a:solidFill>
                  <a:schemeClr val="tx1"/>
                </a:solidFill>
              </a:rPr>
              <a:t>vertikální dezintegrace výroby </a:t>
            </a:r>
            <a:r>
              <a:rPr lang="cs-CZ" sz="2200" dirty="0">
                <a:solidFill>
                  <a:schemeClr val="tx1"/>
                </a:solidFill>
              </a:rPr>
              <a:t>(opak ke koncentraci výroby do velkých korporací)</a:t>
            </a: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chemeClr val="tx1"/>
                </a:solidFill>
              </a:rPr>
              <a:t>soustava menších odvětvově spřízněných firem </a:t>
            </a:r>
            <a:r>
              <a:rPr lang="cs-CZ" sz="2200" dirty="0">
                <a:solidFill>
                  <a:schemeClr val="tx1"/>
                </a:solidFill>
              </a:rPr>
              <a:t>(pružnost reakce na trh, flexibilní technologie + extrémní stupeň dělby práce a intenzivní mezipodniková (sdružená) spolupráce a specializace, individuální pracovní iniciativa 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200" dirty="0">
                <a:solidFill>
                  <a:schemeClr val="tx1"/>
                </a:solidFill>
              </a:rPr>
              <a:t> preference samostatného podnikání; tj. flexibilní metody výroby a organizace práce)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b="1" dirty="0">
                <a:solidFill>
                  <a:schemeClr val="accent1"/>
                </a:solidFill>
              </a:rPr>
              <a:t>úspory z rozsahu</a:t>
            </a:r>
            <a:endParaRPr lang="cs-CZ" sz="2400" dirty="0">
              <a:solidFill>
                <a:schemeClr val="accent1"/>
              </a:solidFill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chemeClr val="tx1"/>
                </a:solidFill>
              </a:rPr>
              <a:t>malé firmy, jejich asociace a podpůrné instituce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dirty="0">
                <a:solidFill>
                  <a:schemeClr val="tx1"/>
                </a:solidFill>
              </a:rPr>
              <a:t>nejvýznamnější subjekt regionálního rozvoje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2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783446"/>
            <a:ext cx="11029616" cy="988332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1) teorie výrobních okrsků</a:t>
            </a:r>
            <a:endParaRPr lang="en-US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951736"/>
            <a:ext cx="9323294" cy="4691111"/>
          </a:xfrm>
        </p:spPr>
        <p:txBody>
          <a:bodyPr anchor="t">
            <a:normAutofit fontScale="92500"/>
          </a:bodyPr>
          <a:lstStyle/>
          <a:p>
            <a:pPr>
              <a:spcAft>
                <a:spcPts val="0"/>
              </a:spcAft>
            </a:pPr>
            <a:r>
              <a:rPr lang="cs-CZ" sz="2400" dirty="0">
                <a:solidFill>
                  <a:schemeClr val="tx1"/>
                </a:solidFill>
              </a:rPr>
              <a:t>výrobní okrsek představuje místní síť firem propojených těsnými mezipodnikovými vazbami stavějící na důvěře a vzájemné výhodnosti, specializaci a vzájemných kontaktech, která se pojí s inovací a schopností flexibilně reagovat na měnící se trendy na trhu, je zdrojem konkurenceschopnosti regionu (opak k celosvětovému trendu globalizace)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cs-CZ" sz="2200" b="1" i="1" dirty="0">
                <a:solidFill>
                  <a:schemeClr val="accent3">
                    <a:lumMod val="50000"/>
                  </a:schemeClr>
                </a:solidFill>
              </a:rPr>
              <a:t>teorie flexibilní specializace (</a:t>
            </a:r>
            <a:r>
              <a:rPr lang="cs-CZ" sz="2200" b="1" i="1" dirty="0" err="1">
                <a:solidFill>
                  <a:schemeClr val="accent3">
                    <a:lumMod val="50000"/>
                  </a:schemeClr>
                </a:solidFill>
              </a:rPr>
              <a:t>Piore</a:t>
            </a:r>
            <a:r>
              <a:rPr lang="cs-CZ" sz="2200" b="1" i="1" dirty="0">
                <a:solidFill>
                  <a:schemeClr val="accent3">
                    <a:lumMod val="50000"/>
                  </a:schemeClr>
                </a:solidFill>
              </a:rPr>
              <a:t> a </a:t>
            </a:r>
            <a:r>
              <a:rPr lang="cs-CZ" sz="2200" b="1" i="1" dirty="0" err="1">
                <a:solidFill>
                  <a:schemeClr val="accent3">
                    <a:lumMod val="50000"/>
                  </a:schemeClr>
                </a:solidFill>
              </a:rPr>
              <a:t>Sabel</a:t>
            </a:r>
            <a:r>
              <a:rPr lang="cs-CZ" sz="2200" b="1" i="1" dirty="0">
                <a:solidFill>
                  <a:schemeClr val="accent3">
                    <a:lumMod val="50000"/>
                  </a:schemeClr>
                </a:solidFill>
              </a:rPr>
              <a:t>, 1984), </a:t>
            </a:r>
            <a:r>
              <a:rPr lang="cs-CZ" sz="2200" i="1" u="sng" dirty="0">
                <a:solidFill>
                  <a:schemeClr val="tx1"/>
                </a:solidFill>
              </a:rPr>
              <a:t>volně</a:t>
            </a:r>
            <a:r>
              <a:rPr lang="cs-CZ" sz="2200" i="1" dirty="0">
                <a:solidFill>
                  <a:schemeClr val="tx1"/>
                </a:solidFill>
              </a:rPr>
              <a:t> navázala na předchozí teorii a propojila některé myšlenky s globálními změnami ve světové ekonomice (zkracování inovačního výrobní cyklu, práce na částečný úvazek, nárůst příležitostného zaměstnávání, rozvoj subdodávek od jiných firem, omezení skladování, individualizace ve spotřebě aj.)</a:t>
            </a:r>
          </a:p>
          <a:p>
            <a:pPr>
              <a:spcAft>
                <a:spcPts val="0"/>
              </a:spcAft>
            </a:pPr>
            <a:endParaRPr lang="cs-CZ" sz="900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</a:rPr>
              <a:t>v současnosti jsou výrobní okrsky velmi zranitelné a jejich systém se rozpadá (nové výzvy globalizované ekonomiky a mezinárodní konkurence (delokalizace výroby)  + socioekonomické změny); transformace výrobních okrsků na obchodní skupiny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1677B17-3BBE-409C-9845-659D25A9A1FA}"/>
              </a:ext>
            </a:extLst>
          </p:cNvPr>
          <p:cNvSpPr/>
          <p:nvPr/>
        </p:nvSpPr>
        <p:spPr>
          <a:xfrm>
            <a:off x="9323294" y="1951736"/>
            <a:ext cx="2734235" cy="25853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6000" lvl="1"/>
            <a:r>
              <a:rPr lang="cs-CZ" dirty="0"/>
              <a:t>italské </a:t>
            </a:r>
            <a:r>
              <a:rPr lang="cs-CZ" b="1" dirty="0"/>
              <a:t>výrobní okrsky </a:t>
            </a:r>
            <a:r>
              <a:rPr lang="cs-CZ" dirty="0"/>
              <a:t>(soustředění odvětvově blízkých podniků – strojírenství v </a:t>
            </a:r>
            <a:r>
              <a:rPr lang="cs-CZ" dirty="0" err="1"/>
              <a:t>Bologni</a:t>
            </a:r>
            <a:r>
              <a:rPr lang="cs-CZ" dirty="0"/>
              <a:t>, keramická výroba v </a:t>
            </a:r>
            <a:r>
              <a:rPr lang="cs-CZ" dirty="0" err="1"/>
              <a:t>Sassuolu</a:t>
            </a:r>
            <a:r>
              <a:rPr lang="cs-CZ" dirty="0"/>
              <a:t>, textilní firmy v </a:t>
            </a:r>
            <a:r>
              <a:rPr lang="cs-CZ" dirty="0" err="1"/>
              <a:t>Pratu</a:t>
            </a:r>
            <a:r>
              <a:rPr lang="cs-CZ" dirty="0"/>
              <a:t> a </a:t>
            </a:r>
            <a:r>
              <a:rPr lang="cs-CZ" dirty="0" err="1"/>
              <a:t>Carpi</a:t>
            </a:r>
            <a:r>
              <a:rPr lang="cs-CZ" dirty="0"/>
              <a:t>), později také Hollywood či </a:t>
            </a:r>
            <a:r>
              <a:rPr lang="cs-CZ" dirty="0" err="1"/>
              <a:t>SiliconValley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33D5A0F-E008-4E0E-9F82-070006A1BE25}"/>
              </a:ext>
            </a:extLst>
          </p:cNvPr>
          <p:cNvSpPr/>
          <p:nvPr/>
        </p:nvSpPr>
        <p:spPr>
          <a:xfrm>
            <a:off x="9323294" y="4717017"/>
            <a:ext cx="2734235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6000" lvl="1"/>
            <a:r>
              <a:rPr lang="cs-CZ" dirty="0"/>
              <a:t>předstupněm výrobních okrsků byly např. cechy – sdílená koordinace výroby a zavádění inovací</a:t>
            </a:r>
          </a:p>
        </p:txBody>
      </p:sp>
    </p:spTree>
    <p:extLst>
      <p:ext uri="{BB962C8B-B14F-4D97-AF65-F5344CB8AC3E}">
        <p14:creationId xmlns:p14="http://schemas.microsoft.com/office/powerpoint/2010/main" val="223158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2) teorie učících se regionů 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612" y="1951735"/>
            <a:ext cx="11788587" cy="4735935"/>
          </a:xfrm>
        </p:spPr>
        <p:txBody>
          <a:bodyPr anchor="t">
            <a:normAutofit lnSpcReduction="10000"/>
          </a:bodyPr>
          <a:lstStyle/>
          <a:p>
            <a:r>
              <a:rPr lang="cs-CZ" sz="2200" dirty="0">
                <a:solidFill>
                  <a:schemeClr val="tx1"/>
                </a:solidFill>
              </a:rPr>
              <a:t>90. léta 20. století: zdrojem konkurenceschopnosti jsou </a:t>
            </a:r>
            <a:r>
              <a:rPr lang="cs-CZ" sz="2200" b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vědomosti, schopnost učit se a vytvářet kulturní klima,</a:t>
            </a:r>
            <a:r>
              <a:rPr lang="cs-CZ" sz="2200" dirty="0">
                <a:solidFill>
                  <a:schemeClr val="tx1"/>
                </a:solidFill>
              </a:rPr>
              <a:t> které napomáhá inovacím a novým způsobům interpretace reality (</a:t>
            </a:r>
            <a:r>
              <a:rPr lang="cs-CZ" sz="2200" dirty="0" err="1">
                <a:solidFill>
                  <a:schemeClr val="tx1"/>
                </a:solidFill>
              </a:rPr>
              <a:t>Lundvall</a:t>
            </a:r>
            <a:r>
              <a:rPr lang="cs-CZ" sz="2200" dirty="0">
                <a:solidFill>
                  <a:schemeClr val="tx1"/>
                </a:solidFill>
              </a:rPr>
              <a:t> 1992 nebo Reich, 1995)</a:t>
            </a:r>
          </a:p>
          <a:p>
            <a:r>
              <a:rPr lang="cs-CZ" sz="2200" dirty="0">
                <a:solidFill>
                  <a:schemeClr val="tx1"/>
                </a:solidFill>
              </a:rPr>
              <a:t>termín „učící se region“ použil poprvé Richard L. Florida (1995) (zabýval se také kreativitou a její rolí v rozvoji území), za relativně ucelenou teorii vděčíme Kevinu Morganovi (1997)</a:t>
            </a:r>
          </a:p>
          <a:p>
            <a:r>
              <a:rPr lang="cs-CZ" sz="2200" dirty="0">
                <a:solidFill>
                  <a:schemeClr val="tx1"/>
                </a:solidFill>
              </a:rPr>
              <a:t>klíčová otázka: jaké jsou příčiny skutečnosti, že některé regiony se v podmínkách rychlých strukturální změn dokáží dlouhodobě udržet mezi nejvyspělejšími regiony, zatímco jiné zaostávají?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→ hlavní příčinou je místně/regionálně specifický proces učení a schopnost utvářet klima, které napomáhá tvorbě inovací (a to ve všech oborech včetně tradičních odvětví)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vzniká 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konkurence založená na neustálých inovacích </a:t>
            </a:r>
            <a:r>
              <a:rPr lang="cs-CZ" sz="2000" dirty="0">
                <a:solidFill>
                  <a:schemeClr val="tx1"/>
                </a:solidFill>
              </a:rPr>
              <a:t>(cenová konkurence není klíčová), na nových formách kombinace znalostí a schopnosti vytvářet nové výrobky a služby</a:t>
            </a:r>
          </a:p>
          <a:p>
            <a:pPr lvl="2"/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znalosti jsou nejstrategičtější „surovinou“ </a:t>
            </a:r>
            <a:r>
              <a:rPr lang="cs-CZ" sz="2000" dirty="0">
                <a:solidFill>
                  <a:schemeClr val="tx1"/>
                </a:solidFill>
              </a:rPr>
              <a:t>a učení představuje rozhodující proces z hlediska trvale udržitelné konkurenceschopnosti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61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2) teorie učících se regionů 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612" y="1951735"/>
            <a:ext cx="11788587" cy="4735935"/>
          </a:xfrm>
        </p:spPr>
        <p:txBody>
          <a:bodyPr anchor="t"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dnes jen málo výrobních faktorů je nemobilních/vázaných na místo, protože jsme schopni se stále menšími náklady dopravit cokoli prakticky kamkoli + rozvoj komunikace </a:t>
            </a:r>
            <a:r>
              <a:rPr lang="cs-CZ" sz="2000" dirty="0">
                <a:solidFill>
                  <a:schemeClr val="tx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→ </a:t>
            </a:r>
            <a:r>
              <a:rPr lang="cs-CZ" sz="2000" dirty="0">
                <a:solidFill>
                  <a:schemeClr val="tx1"/>
                </a:solidFill>
              </a:rPr>
              <a:t>snižování bariér mezinárodního obchodu</a:t>
            </a:r>
          </a:p>
          <a:p>
            <a:r>
              <a:rPr lang="cs-CZ" sz="2000" dirty="0">
                <a:solidFill>
                  <a:schemeClr val="tx1"/>
                </a:solidFill>
              </a:rPr>
              <a:t>právě meziregionální rozdíly ve schopnosti učit se a inovovat jsou tak klíčovým mechanismem regionální diferenciace (s předpokladem rostoucí významnosti v budoucnu)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učení a inovace se v rámci území šíří mezi subjekty formou vzájemných vztahů a blízkosti a definují tak místní institucionální strukturu a prostředí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charakteristiky učících se regionů </a:t>
            </a:r>
            <a:r>
              <a:rPr lang="cs-CZ" sz="2000" dirty="0">
                <a:solidFill>
                  <a:schemeClr val="tx1"/>
                </a:solidFill>
              </a:rPr>
              <a:t>(</a:t>
            </a:r>
            <a:r>
              <a:rPr lang="cs-CZ" sz="2000" dirty="0" err="1">
                <a:solidFill>
                  <a:schemeClr val="tx1"/>
                </a:solidFill>
              </a:rPr>
              <a:t>Malmberg</a:t>
            </a:r>
            <a:r>
              <a:rPr lang="cs-CZ" sz="2000" dirty="0">
                <a:solidFill>
                  <a:schemeClr val="tx1"/>
                </a:solidFill>
              </a:rPr>
              <a:t>, 1997)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800" dirty="0">
                <a:solidFill>
                  <a:schemeClr val="tx1"/>
                </a:solidFill>
              </a:rPr>
              <a:t>ekonomická konfigurace regionu (existence většího množství obdobně zaměřených firem, jejichž vzájemná interakce napomůže výměně informací a nových myšlenek)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800" dirty="0">
                <a:solidFill>
                  <a:schemeClr val="tx1"/>
                </a:solidFill>
              </a:rPr>
              <a:t>technologická infrastruktura (existence výzkumných institucí, které spolupracují s místními podniky → tvorba inovací)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800" dirty="0">
                <a:solidFill>
                  <a:schemeClr val="tx1"/>
                </a:solidFill>
              </a:rPr>
              <a:t>kultura a instituce regionu (problematická kvantifikace: </a:t>
            </a:r>
            <a:r>
              <a:rPr lang="cs-CZ" sz="1800" b="1" dirty="0">
                <a:solidFill>
                  <a:schemeClr val="accent6">
                    <a:lumMod val="50000"/>
                  </a:schemeClr>
                </a:solidFill>
              </a:rPr>
              <a:t>„4 i“</a:t>
            </a:r>
            <a:r>
              <a:rPr lang="cs-CZ" sz="1800" dirty="0">
                <a:solidFill>
                  <a:schemeClr val="tx1"/>
                </a:solidFill>
              </a:rPr>
              <a:t>: </a:t>
            </a:r>
            <a:r>
              <a:rPr lang="cs-CZ" sz="1800" b="1" dirty="0">
                <a:solidFill>
                  <a:schemeClr val="tx1"/>
                </a:solidFill>
              </a:rPr>
              <a:t>identifikace</a:t>
            </a:r>
            <a:r>
              <a:rPr lang="cs-CZ" sz="1800" dirty="0">
                <a:solidFill>
                  <a:schemeClr val="tx1"/>
                </a:solidFill>
              </a:rPr>
              <a:t> (společná identita aktérů), </a:t>
            </a:r>
            <a:r>
              <a:rPr lang="cs-CZ" sz="1800" b="1" dirty="0">
                <a:solidFill>
                  <a:schemeClr val="tx1"/>
                </a:solidFill>
              </a:rPr>
              <a:t>inteligence</a:t>
            </a:r>
            <a:r>
              <a:rPr lang="cs-CZ" sz="1800" dirty="0">
                <a:solidFill>
                  <a:schemeClr val="tx1"/>
                </a:solidFill>
              </a:rPr>
              <a:t> (dostatek informací a schopnost aktérů se učit), </a:t>
            </a:r>
            <a:r>
              <a:rPr lang="cs-CZ" sz="1800" b="1" dirty="0">
                <a:solidFill>
                  <a:schemeClr val="tx1"/>
                </a:solidFill>
              </a:rPr>
              <a:t>instituce</a:t>
            </a:r>
            <a:r>
              <a:rPr lang="cs-CZ" sz="1800" dirty="0">
                <a:solidFill>
                  <a:schemeClr val="tx1"/>
                </a:solidFill>
              </a:rPr>
              <a:t> (silné podnikatelské asociace a inovační centra) a </a:t>
            </a:r>
            <a:r>
              <a:rPr lang="cs-CZ" sz="1800" b="1" dirty="0">
                <a:solidFill>
                  <a:schemeClr val="tx1"/>
                </a:solidFill>
              </a:rPr>
              <a:t>integrace</a:t>
            </a:r>
            <a:r>
              <a:rPr lang="cs-CZ" sz="1800" dirty="0">
                <a:solidFill>
                  <a:schemeClr val="tx1"/>
                </a:solidFill>
              </a:rPr>
              <a:t> (dobrá provázanost a koordinace mezi všemi institucemi)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00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2) teorie učících se regionů 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612" y="1951735"/>
            <a:ext cx="11788587" cy="4735935"/>
          </a:xfrm>
        </p:spPr>
        <p:txBody>
          <a:bodyPr anchor="t">
            <a:normAutofit lnSpcReduction="1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hlavní přínosy teorie: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snaha systematicky analyzovat procesy, kterými v regionech vzniká a udržuje se schopnost vytvářet nové poznatky a vědomosti rozlišení mezi kodifikovanými vědomostmi a </a:t>
            </a:r>
            <a:r>
              <a:rPr lang="cs-CZ" sz="2000" b="1" dirty="0">
                <a:solidFill>
                  <a:schemeClr val="tx1"/>
                </a:solidFill>
              </a:rPr>
              <a:t>nekodifikovanými</a:t>
            </a:r>
            <a:r>
              <a:rPr lang="cs-CZ" sz="2000" dirty="0">
                <a:solidFill>
                  <a:schemeClr val="tx1"/>
                </a:solidFill>
              </a:rPr>
              <a:t> (nevyslovitelnými)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kodifikované – je možné je standardizovat a naučit se je pomocí instrukcí a návodů (lze je získat kdekoli)</a:t>
            </a:r>
          </a:p>
          <a:p>
            <a:pPr lvl="2"/>
            <a:r>
              <a:rPr lang="cs-CZ" sz="1800" b="1" dirty="0">
                <a:solidFill>
                  <a:schemeClr val="tx1"/>
                </a:solidFill>
              </a:rPr>
              <a:t>nekodifikované</a:t>
            </a:r>
            <a:r>
              <a:rPr lang="cs-CZ" sz="1800" dirty="0">
                <a:solidFill>
                  <a:schemeClr val="tx1"/>
                </a:solidFill>
              </a:rPr>
              <a:t> – získané pouze vlastní zkušeností a spoluúčastní na dané činnosti, zaškolením a praxí (významný zdroj konkurenční výhody, protože jsou vázány na specifický regionální kontext, na institucionální charakteristiky území (sítě kontaktů, formu zakořenění)</a:t>
            </a:r>
          </a:p>
          <a:p>
            <a:pPr lvl="3"/>
            <a:r>
              <a:rPr lang="cs-CZ" sz="1600" dirty="0">
                <a:solidFill>
                  <a:schemeClr val="tx1"/>
                </a:solidFill>
              </a:rPr>
              <a:t>např. způsob dosahování konsenzu, způsob předávání informací o nových postupech, metody výběru a motivace pracovníků aj. (šíří se mezifiremní mobilitou zaměstnanců)</a:t>
            </a:r>
          </a:p>
          <a:p>
            <a:pPr lvl="3"/>
            <a:r>
              <a:rPr lang="cs-CZ" sz="1600" dirty="0">
                <a:solidFill>
                  <a:schemeClr val="tx1"/>
                </a:solidFill>
              </a:rPr>
              <a:t>jsou svázány s procesem socializace v daném společenském prostředí + vnitrofiremní rutiny</a:t>
            </a:r>
          </a:p>
          <a:p>
            <a:pPr lvl="1"/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učení se vzájemnou spoluprací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cílem regionů by měla být snaha o identifikaci těchto schopností a dovedností, jež jsou specificky vázány na dané území („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vztahová aktiva</a:t>
            </a:r>
            <a:r>
              <a:rPr lang="cs-CZ" dirty="0">
                <a:solidFill>
                  <a:schemeClr val="tx1"/>
                </a:solidFill>
              </a:rPr>
              <a:t>“: regionálně utvořené vazby, vztahy a sítě kontaktů mezi subjekty, které nutně nevstupují do tržní směny, ale jsou podstatné pro fungování místní ekonomiky) a snažit se jich využít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7894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2984</TotalTime>
  <Words>1499</Words>
  <Application>Microsoft Office PowerPoint</Application>
  <PresentationFormat>Širokoúhlá obrazovka</PresentationFormat>
  <Paragraphs>74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Yu Gothic UI Semibold</vt:lpstr>
      <vt:lpstr>Calibri</vt:lpstr>
      <vt:lpstr>Gill Sans MT</vt:lpstr>
      <vt:lpstr>Times New Roman</vt:lpstr>
      <vt:lpstr>Wingdings 2</vt:lpstr>
      <vt:lpstr>Dividenda</vt:lpstr>
      <vt:lpstr>Prostorová ekonomie</vt:lpstr>
      <vt:lpstr>INSTITUCIONÁLNÍ SMĚRY</vt:lpstr>
      <vt:lpstr>INSTITUCIONÁLNÍ SMĚRY</vt:lpstr>
      <vt:lpstr>1) teorie výrobních okrsků</vt:lpstr>
      <vt:lpstr>1) teorie výrobních okrsků</vt:lpstr>
      <vt:lpstr>1) teorie výrobních okrsků</vt:lpstr>
      <vt:lpstr>2) teorie učících se regionů </vt:lpstr>
      <vt:lpstr>2) teorie učících se regionů </vt:lpstr>
      <vt:lpstr>2) teorie učících se regionů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tur0001</cp:lastModifiedBy>
  <cp:revision>226</cp:revision>
  <cp:lastPrinted>2018-02-12T08:12:35Z</cp:lastPrinted>
  <dcterms:created xsi:type="dcterms:W3CDTF">2017-12-11T08:34:25Z</dcterms:created>
  <dcterms:modified xsi:type="dcterms:W3CDTF">2023-11-21T12:54:40Z</dcterms:modified>
</cp:coreProperties>
</file>