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180C682-AB8C-4E63-8E0A-8AEC3E9A28E4}" type="datetimeFigureOut">
              <a:rPr lang="cs-CZ" smtClean="0"/>
              <a:t>2.12.2015</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2F51582-1BF8-495F-822A-0DE9215BB1B0}" type="slidenum">
              <a:rPr lang="cs-CZ" smtClean="0"/>
              <a:t>‹#›</a:t>
            </a:fld>
            <a:endParaRPr lang="cs-CZ"/>
          </a:p>
        </p:txBody>
      </p:sp>
    </p:spTree>
    <p:extLst>
      <p:ext uri="{BB962C8B-B14F-4D97-AF65-F5344CB8AC3E}">
        <p14:creationId xmlns:p14="http://schemas.microsoft.com/office/powerpoint/2010/main" val="1883897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B7C490AA-F5E5-4FBD-B6E2-EACF06E83029}" type="datetime1">
              <a:rPr lang="cs-CZ" smtClean="0"/>
              <a:t>2.12.2015</a:t>
            </a:fld>
            <a:endParaRPr lang="cs-CZ"/>
          </a:p>
        </p:txBody>
      </p:sp>
      <p:sp>
        <p:nvSpPr>
          <p:cNvPr id="5" name="Zástupný symbol pro zápatí 4"/>
          <p:cNvSpPr>
            <a:spLocks noGrp="1"/>
          </p:cNvSpPr>
          <p:nvPr>
            <p:ph type="ftr" sz="quarter" idx="11"/>
          </p:nvPr>
        </p:nvSpPr>
        <p:spPr/>
        <p:txBody>
          <a:bodyPr/>
          <a:lstStyle/>
          <a:p>
            <a:r>
              <a:rPr lang="cs-CZ" smtClean="0"/>
              <a:t>Kontrola veřejné správy,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A6D4680-C609-4E49-ACA3-04DF44FE32F4}" type="datetime1">
              <a:rPr lang="cs-CZ" smtClean="0"/>
              <a:t>2.12.2015</a:t>
            </a:fld>
            <a:endParaRPr lang="cs-CZ"/>
          </a:p>
        </p:txBody>
      </p:sp>
      <p:sp>
        <p:nvSpPr>
          <p:cNvPr id="5" name="Zástupný symbol pro zápatí 4"/>
          <p:cNvSpPr>
            <a:spLocks noGrp="1"/>
          </p:cNvSpPr>
          <p:nvPr>
            <p:ph type="ftr" sz="quarter" idx="11"/>
          </p:nvPr>
        </p:nvSpPr>
        <p:spPr/>
        <p:txBody>
          <a:bodyPr/>
          <a:lstStyle/>
          <a:p>
            <a:r>
              <a:rPr lang="cs-CZ" smtClean="0"/>
              <a:t>Kontrola veřejné správy,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C6F669F-92A7-4A66-AB6C-74F8C149C618}" type="datetime1">
              <a:rPr lang="cs-CZ" smtClean="0"/>
              <a:t>2.12.2015</a:t>
            </a:fld>
            <a:endParaRPr lang="cs-CZ"/>
          </a:p>
        </p:txBody>
      </p:sp>
      <p:sp>
        <p:nvSpPr>
          <p:cNvPr id="5" name="Zástupný symbol pro zápatí 4"/>
          <p:cNvSpPr>
            <a:spLocks noGrp="1"/>
          </p:cNvSpPr>
          <p:nvPr>
            <p:ph type="ftr" sz="quarter" idx="11"/>
          </p:nvPr>
        </p:nvSpPr>
        <p:spPr/>
        <p:txBody>
          <a:bodyPr/>
          <a:lstStyle/>
          <a:p>
            <a:r>
              <a:rPr lang="cs-CZ" smtClean="0"/>
              <a:t>Kontrola veřejné správy,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F9CA29-DE8C-4FA5-AE91-FD66FE0E4DB1}" type="datetime1">
              <a:rPr lang="cs-CZ" smtClean="0"/>
              <a:t>2.12.2015</a:t>
            </a:fld>
            <a:endParaRPr lang="cs-CZ"/>
          </a:p>
        </p:txBody>
      </p:sp>
      <p:sp>
        <p:nvSpPr>
          <p:cNvPr id="5" name="Zástupný symbol pro zápatí 4"/>
          <p:cNvSpPr>
            <a:spLocks noGrp="1"/>
          </p:cNvSpPr>
          <p:nvPr>
            <p:ph type="ftr" sz="quarter" idx="11"/>
          </p:nvPr>
        </p:nvSpPr>
        <p:spPr/>
        <p:txBody>
          <a:bodyPr/>
          <a:lstStyle/>
          <a:p>
            <a:r>
              <a:rPr lang="cs-CZ" smtClean="0"/>
              <a:t>Kontrola veřejné správy,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29FD3511-EFAB-43EA-8E5B-8E2A7975D033}" type="datetime1">
              <a:rPr lang="cs-CZ" smtClean="0"/>
              <a:t>2.12.2015</a:t>
            </a:fld>
            <a:endParaRPr lang="cs-CZ"/>
          </a:p>
        </p:txBody>
      </p:sp>
      <p:sp>
        <p:nvSpPr>
          <p:cNvPr id="5" name="Zástupný symbol pro zápatí 4"/>
          <p:cNvSpPr>
            <a:spLocks noGrp="1"/>
          </p:cNvSpPr>
          <p:nvPr>
            <p:ph type="ftr" sz="quarter" idx="11"/>
          </p:nvPr>
        </p:nvSpPr>
        <p:spPr/>
        <p:txBody>
          <a:bodyPr/>
          <a:lstStyle/>
          <a:p>
            <a:r>
              <a:rPr lang="cs-CZ" smtClean="0"/>
              <a:t>Kontrola veřejné správy,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83830BE-60DA-4890-9166-77A86005CBE7}" type="datetime1">
              <a:rPr lang="cs-CZ" smtClean="0"/>
              <a:t>2.12.2015</a:t>
            </a:fld>
            <a:endParaRPr lang="cs-CZ"/>
          </a:p>
        </p:txBody>
      </p:sp>
      <p:sp>
        <p:nvSpPr>
          <p:cNvPr id="6" name="Zástupný symbol pro zápatí 5"/>
          <p:cNvSpPr>
            <a:spLocks noGrp="1"/>
          </p:cNvSpPr>
          <p:nvPr>
            <p:ph type="ftr" sz="quarter" idx="11"/>
          </p:nvPr>
        </p:nvSpPr>
        <p:spPr/>
        <p:txBody>
          <a:bodyPr/>
          <a:lstStyle/>
          <a:p>
            <a:r>
              <a:rPr lang="cs-CZ" smtClean="0"/>
              <a:t>Kontrola veřejné správy,  JUDr. Petr Pospíšil, Ph.D., LL.M.</a:t>
            </a:r>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55F9DF3-7D2E-4ECB-A54E-C3ACB1E4A7C2}" type="datetime1">
              <a:rPr lang="cs-CZ" smtClean="0"/>
              <a:t>2.12.2015</a:t>
            </a:fld>
            <a:endParaRPr lang="cs-CZ"/>
          </a:p>
        </p:txBody>
      </p:sp>
      <p:sp>
        <p:nvSpPr>
          <p:cNvPr id="8" name="Zástupný symbol pro zápatí 7"/>
          <p:cNvSpPr>
            <a:spLocks noGrp="1"/>
          </p:cNvSpPr>
          <p:nvPr>
            <p:ph type="ftr" sz="quarter" idx="11"/>
          </p:nvPr>
        </p:nvSpPr>
        <p:spPr/>
        <p:txBody>
          <a:bodyPr/>
          <a:lstStyle/>
          <a:p>
            <a:r>
              <a:rPr lang="cs-CZ" smtClean="0"/>
              <a:t>Kontrola veřejné správy,  JUDr. Petr Pospíšil, Ph.D., LL.M.</a:t>
            </a:r>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47972A1-FA52-487D-B833-294009A80962}" type="datetime1">
              <a:rPr lang="cs-CZ" smtClean="0"/>
              <a:t>2.12.2015</a:t>
            </a:fld>
            <a:endParaRPr lang="cs-CZ"/>
          </a:p>
        </p:txBody>
      </p:sp>
      <p:sp>
        <p:nvSpPr>
          <p:cNvPr id="4" name="Zástupný symbol pro zápatí 3"/>
          <p:cNvSpPr>
            <a:spLocks noGrp="1"/>
          </p:cNvSpPr>
          <p:nvPr>
            <p:ph type="ftr" sz="quarter" idx="11"/>
          </p:nvPr>
        </p:nvSpPr>
        <p:spPr/>
        <p:txBody>
          <a:bodyPr/>
          <a:lstStyle/>
          <a:p>
            <a:r>
              <a:rPr lang="cs-CZ" smtClean="0"/>
              <a:t>Kontrola veřejné správy,  JUDr. Petr Pospíšil, Ph.D., LL.M.</a:t>
            </a:r>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E1D42FB-9052-4AAF-AB36-38CDCE849D5A}" type="datetime1">
              <a:rPr lang="cs-CZ" smtClean="0"/>
              <a:t>2.12.2015</a:t>
            </a:fld>
            <a:endParaRPr lang="cs-CZ"/>
          </a:p>
        </p:txBody>
      </p:sp>
      <p:sp>
        <p:nvSpPr>
          <p:cNvPr id="3" name="Zástupný symbol pro zápatí 2"/>
          <p:cNvSpPr>
            <a:spLocks noGrp="1"/>
          </p:cNvSpPr>
          <p:nvPr>
            <p:ph type="ftr" sz="quarter" idx="11"/>
          </p:nvPr>
        </p:nvSpPr>
        <p:spPr/>
        <p:txBody>
          <a:bodyPr/>
          <a:lstStyle/>
          <a:p>
            <a:r>
              <a:rPr lang="cs-CZ" smtClean="0"/>
              <a:t>Kontrola veřejné správy,  JUDr. Petr Pospíšil, Ph.D., LL.M.</a:t>
            </a:r>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C01555C-DEC1-4BFB-A47B-CDBB803369E0}" type="datetime1">
              <a:rPr lang="cs-CZ" smtClean="0"/>
              <a:t>2.12.2015</a:t>
            </a:fld>
            <a:endParaRPr lang="cs-CZ"/>
          </a:p>
        </p:txBody>
      </p:sp>
      <p:sp>
        <p:nvSpPr>
          <p:cNvPr id="6" name="Zástupný symbol pro zápatí 5"/>
          <p:cNvSpPr>
            <a:spLocks noGrp="1"/>
          </p:cNvSpPr>
          <p:nvPr>
            <p:ph type="ftr" sz="quarter" idx="11"/>
          </p:nvPr>
        </p:nvSpPr>
        <p:spPr/>
        <p:txBody>
          <a:bodyPr/>
          <a:lstStyle/>
          <a:p>
            <a:r>
              <a:rPr lang="cs-CZ" smtClean="0"/>
              <a:t>Kontrola veřejné správy,  JUDr. Petr Pospíšil, Ph.D., LL.M.</a:t>
            </a:r>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B1259B2-1A99-4479-8CDB-725DD13799A9}" type="datetime1">
              <a:rPr lang="cs-CZ" smtClean="0"/>
              <a:t>2.12.2015</a:t>
            </a:fld>
            <a:endParaRPr lang="cs-CZ"/>
          </a:p>
        </p:txBody>
      </p:sp>
      <p:sp>
        <p:nvSpPr>
          <p:cNvPr id="6" name="Zástupný symbol pro zápatí 5"/>
          <p:cNvSpPr>
            <a:spLocks noGrp="1"/>
          </p:cNvSpPr>
          <p:nvPr>
            <p:ph type="ftr" sz="quarter" idx="11"/>
          </p:nvPr>
        </p:nvSpPr>
        <p:spPr/>
        <p:txBody>
          <a:bodyPr/>
          <a:lstStyle/>
          <a:p>
            <a:r>
              <a:rPr lang="cs-CZ" smtClean="0"/>
              <a:t>Kontrola veřejné správy,  JUDr. Petr Pospíšil, Ph.D., LL.M.</a:t>
            </a:r>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A44F7-2D95-4C56-B027-BE128DC16D2E}" type="datetime1">
              <a:rPr lang="cs-CZ" smtClean="0"/>
              <a:t>2.12.2015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Kontrola veřejné správy,  JUDr. Petr Pospíšil, Ph.D., LL.M.</a:t>
            </a: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KONTROLA VEŘEJNÉ SPRÁVY</a:t>
            </a:r>
            <a:endParaRPr lang="cs-CZ" b="1" dirty="0"/>
          </a:p>
        </p:txBody>
      </p:sp>
      <p:sp>
        <p:nvSpPr>
          <p:cNvPr id="3" name="Podnadpis 2"/>
          <p:cNvSpPr>
            <a:spLocks noGrp="1"/>
          </p:cNvSpPr>
          <p:nvPr>
            <p:ph type="subTitle" idx="1"/>
          </p:nvPr>
        </p:nvSpPr>
        <p:spPr/>
        <p:txBody>
          <a:bodyPr/>
          <a:lstStyle/>
          <a:p>
            <a:endParaRPr lang="cs-CZ" dirty="0" smtClean="0"/>
          </a:p>
          <a:p>
            <a:r>
              <a:rPr lang="cs-CZ" b="1" dirty="0" smtClean="0">
                <a:solidFill>
                  <a:schemeClr val="tx1"/>
                </a:solidFill>
              </a:rPr>
              <a:t>JUDr. Petr Pospíšil, Ph.D., LL.M.</a:t>
            </a:r>
            <a:endParaRPr lang="cs-CZ" b="1" dirty="0">
              <a:solidFill>
                <a:schemeClr val="tx1"/>
              </a:solidFill>
            </a:endParaRPr>
          </a:p>
        </p:txBody>
      </p:sp>
    </p:spTree>
    <p:extLst>
      <p:ext uri="{BB962C8B-B14F-4D97-AF65-F5344CB8AC3E}">
        <p14:creationId xmlns:p14="http://schemas.microsoft.com/office/powerpoint/2010/main" val="1882477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a:p>
        </p:txBody>
      </p:sp>
      <p:sp>
        <p:nvSpPr>
          <p:cNvPr id="4" name="TextovéPole 3"/>
          <p:cNvSpPr txBox="1"/>
          <p:nvPr/>
        </p:nvSpPr>
        <p:spPr>
          <a:xfrm>
            <a:off x="395536" y="476672"/>
            <a:ext cx="8280920" cy="5724644"/>
          </a:xfrm>
          <a:prstGeom prst="rect">
            <a:avLst/>
          </a:prstGeom>
          <a:noFill/>
        </p:spPr>
        <p:txBody>
          <a:bodyPr wrap="square" rtlCol="0">
            <a:spAutoFit/>
          </a:bodyPr>
          <a:lstStyle/>
          <a:p>
            <a:r>
              <a:rPr lang="cs-CZ" sz="2400" b="1" dirty="0"/>
              <a:t>Finanční kontrola ve veřejné správě</a:t>
            </a:r>
            <a:endParaRPr lang="cs-CZ" b="1" dirty="0"/>
          </a:p>
          <a:p>
            <a:endParaRPr lang="cs-CZ" dirty="0" smtClean="0"/>
          </a:p>
          <a:p>
            <a:r>
              <a:rPr lang="cs-CZ" b="1" dirty="0" smtClean="0"/>
              <a:t>Vnitřní kontrolní systém</a:t>
            </a:r>
            <a:r>
              <a:rPr lang="cs-CZ" dirty="0" smtClean="0"/>
              <a:t> zahrnuje:</a:t>
            </a:r>
          </a:p>
          <a:p>
            <a:r>
              <a:rPr lang="cs-CZ" dirty="0" smtClean="0"/>
              <a:t> </a:t>
            </a:r>
            <a:endParaRPr lang="cs-CZ" dirty="0"/>
          </a:p>
          <a:p>
            <a:pPr marL="285750" indent="-285750" algn="just">
              <a:buFont typeface="Wingdings" panose="05000000000000000000" pitchFamily="2" charset="2"/>
              <a:buChar char="ü"/>
            </a:pPr>
            <a:r>
              <a:rPr lang="cs-CZ" b="1" dirty="0" smtClean="0"/>
              <a:t>řídící kontrolu </a:t>
            </a:r>
            <a:r>
              <a:rPr lang="cs-CZ" dirty="0" smtClean="0"/>
              <a:t>– tj. finanční </a:t>
            </a:r>
            <a:r>
              <a:rPr lang="cs-CZ" dirty="0"/>
              <a:t>kontrolu zajišťovanou odpovědnými vedoucími zaměstnanci jako součást vnitřního řízení orgánu veřejné správy při přípravě operací před jejich schválením, při průběžném sledování uskutečňovaných operací až do jejich konečného vypořádání a vyúčtování a následném prověření vybraných operací v rámci hodnocení dosažených výsledků a správnosti </a:t>
            </a:r>
            <a:r>
              <a:rPr lang="cs-CZ" dirty="0" smtClean="0"/>
              <a:t>hospodaření,</a:t>
            </a:r>
            <a:endParaRPr lang="cs-CZ" dirty="0"/>
          </a:p>
          <a:p>
            <a:r>
              <a:rPr lang="cs-CZ" dirty="0"/>
              <a:t> </a:t>
            </a:r>
          </a:p>
          <a:p>
            <a:pPr marL="285750" indent="-285750" algn="just">
              <a:buFont typeface="Wingdings" panose="05000000000000000000" pitchFamily="2" charset="2"/>
              <a:buChar char="ü"/>
            </a:pPr>
            <a:r>
              <a:rPr lang="cs-CZ" b="1" dirty="0" smtClean="0"/>
              <a:t>interní audit </a:t>
            </a:r>
            <a:r>
              <a:rPr lang="cs-CZ" dirty="0" smtClean="0"/>
              <a:t>– tj. organizačně </a:t>
            </a:r>
            <a:r>
              <a:rPr lang="cs-CZ" dirty="0"/>
              <a:t>oddělené a funkčně nezávislé přezkoumávání a vyhodnocování přiměřenosti a účinnosti řídící kontroly, včetně prověřování správnosti vybraných </a:t>
            </a:r>
            <a:r>
              <a:rPr lang="cs-CZ" dirty="0" smtClean="0"/>
              <a:t>operací.</a:t>
            </a:r>
            <a:endParaRPr lang="cs-CZ" dirty="0"/>
          </a:p>
          <a:p>
            <a:endParaRPr lang="cs-CZ" dirty="0" smtClean="0"/>
          </a:p>
          <a:p>
            <a:r>
              <a:rPr lang="cs-CZ" b="1" dirty="0"/>
              <a:t>Hlavními cíli finanční kontroly je </a:t>
            </a:r>
            <a:r>
              <a:rPr lang="cs-CZ" b="1" dirty="0" smtClean="0"/>
              <a:t>prověřovat</a:t>
            </a:r>
            <a:r>
              <a:rPr lang="cs-CZ" dirty="0" smtClean="0"/>
              <a:t>:</a:t>
            </a:r>
          </a:p>
          <a:p>
            <a:endParaRPr lang="cs-CZ" dirty="0"/>
          </a:p>
          <a:p>
            <a:pPr marL="342900" indent="-342900" algn="just">
              <a:buFont typeface="+mj-lt"/>
              <a:buAutoNum type="alphaLcParenR"/>
            </a:pPr>
            <a:r>
              <a:rPr lang="cs-CZ" dirty="0" smtClean="0"/>
              <a:t>dodržování </a:t>
            </a:r>
            <a:r>
              <a:rPr lang="cs-CZ" dirty="0"/>
              <a:t>právních předpisů a opatření přijatých orgány veřejné správy v mezích těchto předpisů při hospodaření s veřejnými prostředky k zajištění stanovených úkolů těmito orgány,</a:t>
            </a:r>
          </a:p>
          <a:p>
            <a:endParaRPr lang="cs-CZ" dirty="0" smtClean="0"/>
          </a:p>
        </p:txBody>
      </p:sp>
    </p:spTree>
    <p:extLst>
      <p:ext uri="{BB962C8B-B14F-4D97-AF65-F5344CB8AC3E}">
        <p14:creationId xmlns:p14="http://schemas.microsoft.com/office/powerpoint/2010/main" val="39974407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a:p>
        </p:txBody>
      </p:sp>
      <p:sp>
        <p:nvSpPr>
          <p:cNvPr id="4" name="TextovéPole 3"/>
          <p:cNvSpPr txBox="1"/>
          <p:nvPr/>
        </p:nvSpPr>
        <p:spPr>
          <a:xfrm>
            <a:off x="323528" y="404664"/>
            <a:ext cx="8496944" cy="5770811"/>
          </a:xfrm>
          <a:prstGeom prst="rect">
            <a:avLst/>
          </a:prstGeom>
          <a:noFill/>
        </p:spPr>
        <p:txBody>
          <a:bodyPr wrap="square" rtlCol="0">
            <a:spAutoFit/>
          </a:bodyPr>
          <a:lstStyle/>
          <a:p>
            <a:r>
              <a:rPr lang="cs-CZ" sz="2400" b="1" dirty="0" smtClean="0"/>
              <a:t>Finanční kontrola ve veřejné správě</a:t>
            </a:r>
          </a:p>
          <a:p>
            <a:endParaRPr lang="cs-CZ" sz="1000" dirty="0" smtClean="0"/>
          </a:p>
          <a:p>
            <a:r>
              <a:rPr lang="cs-CZ" b="1" dirty="0"/>
              <a:t>Hlavními cíli finanční kontroly je prověřovat</a:t>
            </a:r>
            <a:r>
              <a:rPr lang="cs-CZ" dirty="0"/>
              <a:t>:</a:t>
            </a:r>
          </a:p>
          <a:p>
            <a:r>
              <a:rPr lang="cs-CZ" dirty="0" smtClean="0"/>
              <a:t> </a:t>
            </a:r>
          </a:p>
          <a:p>
            <a:pPr marL="342900" indent="-342900" algn="just">
              <a:buAutoNum type="alphaLcParenR" startAt="2"/>
            </a:pPr>
            <a:r>
              <a:rPr lang="cs-CZ" dirty="0" smtClean="0"/>
              <a:t>zajištění </a:t>
            </a:r>
            <a:r>
              <a:rPr lang="cs-CZ" dirty="0"/>
              <a:t>ochrany veřejných prostředků proti rizikům, nesrovnalostem nebo jiným nedostatkům způsobeným zejména porušením právních předpisů, nehospodárným, neúčelným a neefektivním nakládáním s veřejnými prostředky nebo trestnou </a:t>
            </a:r>
            <a:r>
              <a:rPr lang="cs-CZ" dirty="0" smtClean="0"/>
              <a:t>činností,</a:t>
            </a:r>
          </a:p>
          <a:p>
            <a:pPr marL="342900" indent="-342900" algn="just">
              <a:buAutoNum type="alphaLcParenR" startAt="2"/>
            </a:pPr>
            <a:r>
              <a:rPr lang="cs-CZ" dirty="0" smtClean="0"/>
              <a:t>včasné </a:t>
            </a:r>
            <a:r>
              <a:rPr lang="cs-CZ" dirty="0"/>
              <a:t>a spolehlivé informování vedoucích orgánů veřejné správy o nakládání s veřejnými prostředky, o prováděných operacích, o jejich průkazném účetním zpracování za účelem účinného usměrňování činnosti orgánů veřejné správy v souladu se stanovenými úkoly</a:t>
            </a:r>
            <a:r>
              <a:rPr lang="cs-CZ" dirty="0" smtClean="0"/>
              <a:t>,</a:t>
            </a:r>
          </a:p>
          <a:p>
            <a:pPr marL="342900" indent="-342900" algn="just">
              <a:buAutoNum type="alphaLcParenR" startAt="2"/>
            </a:pPr>
            <a:r>
              <a:rPr lang="cs-CZ" dirty="0" smtClean="0"/>
              <a:t>hospodárný</a:t>
            </a:r>
            <a:r>
              <a:rPr lang="cs-CZ" dirty="0"/>
              <a:t>, efektivní a účelný výkon veřejné správy. </a:t>
            </a:r>
          </a:p>
          <a:p>
            <a:r>
              <a:rPr lang="cs-CZ" dirty="0"/>
              <a:t> </a:t>
            </a:r>
          </a:p>
          <a:p>
            <a:pPr algn="just"/>
            <a:r>
              <a:rPr lang="cs-CZ" dirty="0"/>
              <a:t>Odpovědnost za organizování, řízení a zajištění přiměřenosti a účinnosti finanční kontroly mají vedoucí orgánů veřejné správy v rámci své řídící pravomoci</a:t>
            </a:r>
            <a:r>
              <a:rPr lang="cs-CZ" dirty="0" smtClean="0"/>
              <a:t>.</a:t>
            </a:r>
          </a:p>
          <a:p>
            <a:pPr algn="just"/>
            <a:endParaRPr lang="cs-CZ" sz="1000" dirty="0"/>
          </a:p>
          <a:p>
            <a:pPr algn="just"/>
            <a:r>
              <a:rPr lang="cs-CZ" dirty="0" smtClean="0"/>
              <a:t>ÚSC </a:t>
            </a:r>
            <a:r>
              <a:rPr lang="cs-CZ" dirty="0"/>
              <a:t>kontrolují podle </a:t>
            </a:r>
            <a:r>
              <a:rPr lang="cs-CZ" dirty="0" smtClean="0"/>
              <a:t>zákona </a:t>
            </a:r>
            <a:r>
              <a:rPr lang="cs-CZ" dirty="0"/>
              <a:t>hospodaření s veřejnými prostředky u příspěvkových organizací ve své působnosti.</a:t>
            </a:r>
          </a:p>
          <a:p>
            <a:pPr algn="just"/>
            <a:r>
              <a:rPr lang="cs-CZ" dirty="0"/>
              <a:t> </a:t>
            </a:r>
          </a:p>
          <a:p>
            <a:pPr algn="just"/>
            <a:r>
              <a:rPr lang="cs-CZ" dirty="0" smtClean="0"/>
              <a:t>ÚSC </a:t>
            </a:r>
            <a:r>
              <a:rPr lang="cs-CZ" dirty="0"/>
              <a:t>vykonávají veřejnosprávní kontrolu u žadatelů o veřejnou finanční podporu nebo u příjemců veřejné finanční podpory, kterou jim poskytují.</a:t>
            </a:r>
          </a:p>
        </p:txBody>
      </p:sp>
    </p:spTree>
    <p:extLst>
      <p:ext uri="{BB962C8B-B14F-4D97-AF65-F5344CB8AC3E}">
        <p14:creationId xmlns:p14="http://schemas.microsoft.com/office/powerpoint/2010/main" val="1427170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a:p>
        </p:txBody>
      </p:sp>
      <p:sp>
        <p:nvSpPr>
          <p:cNvPr id="4" name="TextovéPole 3"/>
          <p:cNvSpPr txBox="1"/>
          <p:nvPr/>
        </p:nvSpPr>
        <p:spPr>
          <a:xfrm>
            <a:off x="323528" y="476672"/>
            <a:ext cx="8568952" cy="5247590"/>
          </a:xfrm>
          <a:prstGeom prst="rect">
            <a:avLst/>
          </a:prstGeom>
          <a:noFill/>
        </p:spPr>
        <p:txBody>
          <a:bodyPr wrap="square" rtlCol="0">
            <a:spAutoFit/>
          </a:bodyPr>
          <a:lstStyle/>
          <a:p>
            <a:r>
              <a:rPr lang="cs-CZ" sz="2400" b="1" dirty="0" smtClean="0"/>
              <a:t>Finanční kontrola ve veřejné správě</a:t>
            </a:r>
          </a:p>
          <a:p>
            <a:endParaRPr lang="cs-CZ" dirty="0"/>
          </a:p>
          <a:p>
            <a:pPr algn="just"/>
            <a:r>
              <a:rPr lang="cs-CZ" dirty="0" smtClean="0"/>
              <a:t>Kontrolní </a:t>
            </a:r>
            <a:r>
              <a:rPr lang="cs-CZ" dirty="0"/>
              <a:t>orgány při </a:t>
            </a:r>
            <a:r>
              <a:rPr lang="cs-CZ" b="1" dirty="0"/>
              <a:t>předběžné veřejnosprávní kontrole </a:t>
            </a:r>
            <a:r>
              <a:rPr lang="cs-CZ" dirty="0"/>
              <a:t>posuzují, zda plánované a připravované operace odpovídají stanoveným úkolům veřejné správy a jsou v souladu s právními předpisy, schválenými rozpočty, programy, projekty, uzavřenými smlouvami nebo jinými rozhodnutími o nakládání s veřejnými prostředky</a:t>
            </a:r>
            <a:r>
              <a:rPr lang="cs-CZ" dirty="0" smtClean="0"/>
              <a:t>.</a:t>
            </a:r>
          </a:p>
          <a:p>
            <a:pPr algn="just"/>
            <a:endParaRPr lang="cs-CZ" dirty="0"/>
          </a:p>
          <a:p>
            <a:pPr algn="just">
              <a:spcAft>
                <a:spcPts val="600"/>
              </a:spcAft>
            </a:pPr>
            <a:r>
              <a:rPr lang="cs-CZ" dirty="0"/>
              <a:t>Při </a:t>
            </a:r>
            <a:r>
              <a:rPr lang="cs-CZ" b="1" dirty="0"/>
              <a:t>průběžné veřejnosprávní kontrole </a:t>
            </a:r>
            <a:r>
              <a:rPr lang="cs-CZ" dirty="0"/>
              <a:t>hospodaření kontrolovaných osob s veřejnými prostředky kontrolní orgány prověřují zejména, zda tyto osoby</a:t>
            </a:r>
          </a:p>
          <a:p>
            <a:pPr marL="285750" indent="-285750" algn="just">
              <a:buFont typeface="Wingdings" panose="05000000000000000000" pitchFamily="2" charset="2"/>
              <a:buChar char="Ø"/>
            </a:pPr>
            <a:r>
              <a:rPr lang="cs-CZ" dirty="0" smtClean="0"/>
              <a:t>dodržují </a:t>
            </a:r>
            <a:r>
              <a:rPr lang="cs-CZ" dirty="0"/>
              <a:t>stanovené podmínky a postupy při uskutečňování, vypořádávání a vyúčtování schválených operací</a:t>
            </a:r>
            <a:r>
              <a:rPr lang="cs-CZ" dirty="0" smtClean="0"/>
              <a:t>, </a:t>
            </a:r>
            <a:endParaRPr lang="cs-CZ" dirty="0"/>
          </a:p>
          <a:p>
            <a:pPr marL="285750" indent="-285750" algn="just">
              <a:buFont typeface="Wingdings" panose="05000000000000000000" pitchFamily="2" charset="2"/>
              <a:buChar char="Ø"/>
            </a:pPr>
            <a:r>
              <a:rPr lang="cs-CZ" dirty="0" smtClean="0"/>
              <a:t>přizpůsobují </a:t>
            </a:r>
            <a:r>
              <a:rPr lang="cs-CZ" dirty="0"/>
              <a:t>uskutečňování operací při změnách ekonomických, právních, provozních a jiných podmínek novým rizikům,</a:t>
            </a:r>
          </a:p>
          <a:p>
            <a:pPr marL="285750" indent="-285750" algn="just">
              <a:buFont typeface="Wingdings" panose="05000000000000000000" pitchFamily="2" charset="2"/>
              <a:buChar char="Ø"/>
            </a:pPr>
            <a:r>
              <a:rPr lang="cs-CZ" dirty="0" smtClean="0"/>
              <a:t>provádějí </a:t>
            </a:r>
            <a:r>
              <a:rPr lang="cs-CZ" dirty="0"/>
              <a:t>včas a přesně zápisy o uskutečňovaných operacích v zavedených evidencích a automatizovaných informačních systémech a zda zajišťují včasnou přípravu stanovených finančních, účetních a jiných výkazů, hlášení a zpráv.</a:t>
            </a:r>
          </a:p>
          <a:p>
            <a:pPr algn="just"/>
            <a:endParaRPr lang="cs-CZ" dirty="0" smtClean="0"/>
          </a:p>
          <a:p>
            <a:pPr algn="just"/>
            <a:endParaRPr lang="cs-CZ" dirty="0"/>
          </a:p>
        </p:txBody>
      </p:sp>
    </p:spTree>
    <p:extLst>
      <p:ext uri="{BB962C8B-B14F-4D97-AF65-F5344CB8AC3E}">
        <p14:creationId xmlns:p14="http://schemas.microsoft.com/office/powerpoint/2010/main" val="788219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a:p>
        </p:txBody>
      </p:sp>
      <p:sp>
        <p:nvSpPr>
          <p:cNvPr id="4" name="TextovéPole 3"/>
          <p:cNvSpPr txBox="1"/>
          <p:nvPr/>
        </p:nvSpPr>
        <p:spPr>
          <a:xfrm>
            <a:off x="323528" y="620688"/>
            <a:ext cx="8280920" cy="5201424"/>
          </a:xfrm>
          <a:prstGeom prst="rect">
            <a:avLst/>
          </a:prstGeom>
          <a:noFill/>
        </p:spPr>
        <p:txBody>
          <a:bodyPr wrap="square" rtlCol="0">
            <a:spAutoFit/>
          </a:bodyPr>
          <a:lstStyle/>
          <a:p>
            <a:r>
              <a:rPr lang="cs-CZ" sz="2400" b="1" dirty="0" smtClean="0"/>
              <a:t>Finanční kontrola ve veřejné správě</a:t>
            </a:r>
          </a:p>
          <a:p>
            <a:endParaRPr lang="cs-CZ" sz="1000" dirty="0"/>
          </a:p>
          <a:p>
            <a:pPr algn="just"/>
            <a:r>
              <a:rPr lang="cs-CZ" dirty="0"/>
              <a:t>Při veřejnosprávní kontrole vykonávané </a:t>
            </a:r>
            <a:r>
              <a:rPr lang="cs-CZ" b="1" dirty="0"/>
              <a:t>následně po vyúčtování operací </a:t>
            </a:r>
            <a:r>
              <a:rPr lang="cs-CZ" dirty="0"/>
              <a:t>kontrolní orgány prověřují, zkoumají a vyhodnocují u vybraného vzorku těchto operací zejména, </a:t>
            </a:r>
            <a:r>
              <a:rPr lang="cs-CZ" dirty="0" smtClean="0"/>
              <a:t>zda</a:t>
            </a:r>
          </a:p>
          <a:p>
            <a:pPr algn="just"/>
            <a:endParaRPr lang="cs-CZ" sz="1000" dirty="0"/>
          </a:p>
          <a:p>
            <a:pPr marL="285750" indent="-285750" algn="just">
              <a:buFont typeface="Wingdings" panose="05000000000000000000" pitchFamily="2" charset="2"/>
              <a:buChar char="ü"/>
            </a:pPr>
            <a:r>
              <a:rPr lang="cs-CZ" dirty="0" smtClean="0"/>
              <a:t>údaje </a:t>
            </a:r>
            <a:r>
              <a:rPr lang="cs-CZ" dirty="0"/>
              <a:t>o hospodaření s veřejnými prostředky věrně zobrazují zdroje, stav a pohyb veřejných prostředků a zda tyto údaje odpovídají skutečnostem rozhodným pro uskutečnění veřejných příjmů, výdajů a nakládání s veřejnými prostředky,</a:t>
            </a:r>
          </a:p>
          <a:p>
            <a:pPr marL="285750" indent="-285750" algn="just">
              <a:buFont typeface="Wingdings" panose="05000000000000000000" pitchFamily="2" charset="2"/>
              <a:buChar char="ü"/>
            </a:pPr>
            <a:r>
              <a:rPr lang="cs-CZ" dirty="0" smtClean="0"/>
              <a:t>přezkoumávané </a:t>
            </a:r>
            <a:r>
              <a:rPr lang="cs-CZ" dirty="0"/>
              <a:t>operace jsou v souladu s právními předpisy, schválenými rozpočty, programy, projekty, uzavřenými smlouvami nebo jinými rozhodnutími přijatými v rámci řízení a splňují kritéria hospodárnosti, účelnosti a efektivnosti,</a:t>
            </a:r>
          </a:p>
          <a:p>
            <a:pPr marL="285750" indent="-285750" algn="just">
              <a:buFont typeface="Wingdings" panose="05000000000000000000" pitchFamily="2" charset="2"/>
              <a:buChar char="ü"/>
            </a:pPr>
            <a:r>
              <a:rPr lang="cs-CZ" dirty="0" smtClean="0"/>
              <a:t>opatření </a:t>
            </a:r>
            <a:r>
              <a:rPr lang="cs-CZ" dirty="0"/>
              <a:t>přijatá příslušnými orgány veřejné správy včetně opatření k odstranění, zmírnění nebo předcházení rizik jsou kontrolovanými osobami plněna</a:t>
            </a:r>
            <a:r>
              <a:rPr lang="cs-CZ" dirty="0" smtClean="0"/>
              <a:t>.</a:t>
            </a:r>
          </a:p>
          <a:p>
            <a:pPr algn="just"/>
            <a:r>
              <a:rPr lang="cs-CZ" dirty="0" smtClean="0"/>
              <a:t> </a:t>
            </a:r>
            <a:endParaRPr lang="cs-CZ" dirty="0"/>
          </a:p>
          <a:p>
            <a:pPr algn="just"/>
            <a:r>
              <a:rPr lang="cs-CZ" dirty="0"/>
              <a:t>Vzájemné vztahy mezi kontrolními orgány a kontrolovanými osobami při výkonu veřejnosprávní kontroly na místě se řídí </a:t>
            </a:r>
            <a:r>
              <a:rPr lang="cs-CZ" b="1" dirty="0"/>
              <a:t>kontrolním </a:t>
            </a:r>
            <a:r>
              <a:rPr lang="cs-CZ" b="1" dirty="0" smtClean="0"/>
              <a:t>řádem</a:t>
            </a:r>
            <a:r>
              <a:rPr lang="cs-CZ" dirty="0" smtClean="0"/>
              <a:t>. </a:t>
            </a:r>
            <a:r>
              <a:rPr lang="cs-CZ" dirty="0" smtClean="0"/>
              <a:t>Kontrolovaná </a:t>
            </a:r>
            <a:r>
              <a:rPr lang="cs-CZ" dirty="0"/>
              <a:t>osoba je povinna přijmout </a:t>
            </a:r>
            <a:r>
              <a:rPr lang="cs-CZ" b="1" dirty="0"/>
              <a:t>opatření k odstranění nedostatků </a:t>
            </a:r>
            <a:r>
              <a:rPr lang="cs-CZ" dirty="0"/>
              <a:t>zjištěných při veřejnosprávní kontrole bez zbytečného odkladu nejpozději ve lhůtě stanovené kontrolním orgánem</a:t>
            </a:r>
            <a:r>
              <a:rPr lang="cs-CZ" dirty="0" smtClean="0"/>
              <a:t>.</a:t>
            </a:r>
            <a:endParaRPr lang="cs-CZ" dirty="0"/>
          </a:p>
        </p:txBody>
      </p:sp>
    </p:spTree>
    <p:extLst>
      <p:ext uri="{BB962C8B-B14F-4D97-AF65-F5344CB8AC3E}">
        <p14:creationId xmlns:p14="http://schemas.microsoft.com/office/powerpoint/2010/main" val="2303542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a:p>
        </p:txBody>
      </p:sp>
      <p:sp>
        <p:nvSpPr>
          <p:cNvPr id="4" name="TextovéPole 3"/>
          <p:cNvSpPr txBox="1"/>
          <p:nvPr/>
        </p:nvSpPr>
        <p:spPr>
          <a:xfrm>
            <a:off x="251520" y="332656"/>
            <a:ext cx="8640960" cy="6001643"/>
          </a:xfrm>
          <a:prstGeom prst="rect">
            <a:avLst/>
          </a:prstGeom>
          <a:noFill/>
        </p:spPr>
        <p:txBody>
          <a:bodyPr wrap="square" rtlCol="0">
            <a:spAutoFit/>
          </a:bodyPr>
          <a:lstStyle/>
          <a:p>
            <a:r>
              <a:rPr lang="cs-CZ" sz="2400" b="1" dirty="0" smtClean="0"/>
              <a:t>Finanční kontrola ve veřejné správě</a:t>
            </a:r>
          </a:p>
          <a:p>
            <a:endParaRPr lang="cs-CZ" dirty="0"/>
          </a:p>
          <a:p>
            <a:r>
              <a:rPr lang="cs-CZ" dirty="0"/>
              <a:t>Vedoucí orgánu veřejné správy je v rámci své odpovědnosti povinen v tomto orgánu zavést a udržovat </a:t>
            </a:r>
            <a:r>
              <a:rPr lang="cs-CZ" b="1" dirty="0"/>
              <a:t>vnitřní kontrolní systém</a:t>
            </a:r>
            <a:r>
              <a:rPr lang="cs-CZ" dirty="0"/>
              <a:t>, </a:t>
            </a:r>
            <a:r>
              <a:rPr lang="cs-CZ" dirty="0" smtClean="0"/>
              <a:t>který</a:t>
            </a:r>
          </a:p>
          <a:p>
            <a:endParaRPr lang="cs-CZ" dirty="0"/>
          </a:p>
          <a:p>
            <a:pPr marL="285750" indent="-285750" algn="just">
              <a:buFont typeface="Wingdings" panose="05000000000000000000" pitchFamily="2" charset="2"/>
              <a:buChar char="q"/>
            </a:pPr>
            <a:r>
              <a:rPr lang="cs-CZ" dirty="0" smtClean="0"/>
              <a:t>vytváří </a:t>
            </a:r>
            <a:r>
              <a:rPr lang="cs-CZ" dirty="0"/>
              <a:t>podmínky pro hospodárný, efektivní a účelný výkon veřejné správy,</a:t>
            </a:r>
          </a:p>
          <a:p>
            <a:pPr marL="285750" indent="-285750" algn="just">
              <a:buFont typeface="Wingdings" panose="05000000000000000000" pitchFamily="2" charset="2"/>
              <a:buChar char="q"/>
            </a:pPr>
            <a:r>
              <a:rPr lang="cs-CZ" dirty="0" smtClean="0"/>
              <a:t>je </a:t>
            </a:r>
            <a:r>
              <a:rPr lang="cs-CZ" dirty="0"/>
              <a:t>způsobilý včas zjišťovat, vyhodnocovat a minimalizovat provozní, finanční, právní a jiná rizika vznikající v souvislosti s plněním schválených záměrů a cílů orgánu veřejné správy,</a:t>
            </a:r>
          </a:p>
          <a:p>
            <a:pPr marL="285750" indent="-285750" algn="just">
              <a:buFont typeface="Wingdings" panose="05000000000000000000" pitchFamily="2" charset="2"/>
              <a:buChar char="q"/>
            </a:pPr>
            <a:r>
              <a:rPr lang="cs-CZ" dirty="0" smtClean="0"/>
              <a:t>zahrnuje </a:t>
            </a:r>
            <a:r>
              <a:rPr lang="cs-CZ" dirty="0"/>
              <a:t>postupy pro včasné podávání informací příslušným úrovním řízení o výskytu závažných nedostatků a o přijímaných a plněných opatřeních k jejich nápravě.</a:t>
            </a:r>
          </a:p>
          <a:p>
            <a:pPr algn="just"/>
            <a:endParaRPr lang="cs-CZ" dirty="0" smtClean="0"/>
          </a:p>
          <a:p>
            <a:pPr algn="just"/>
            <a:r>
              <a:rPr lang="cs-CZ" u="sng" dirty="0" smtClean="0"/>
              <a:t>Za tím účelem vedoucí orgánu veřejné správy</a:t>
            </a:r>
            <a:r>
              <a:rPr lang="cs-CZ" dirty="0" smtClean="0"/>
              <a:t>:</a:t>
            </a:r>
          </a:p>
          <a:p>
            <a:pPr algn="just"/>
            <a:endParaRPr lang="cs-CZ" dirty="0"/>
          </a:p>
          <a:p>
            <a:pPr marL="285750" indent="-285750" algn="just">
              <a:buFont typeface="Wingdings" panose="05000000000000000000" pitchFamily="2" charset="2"/>
              <a:buChar char="§"/>
            </a:pPr>
            <a:r>
              <a:rPr lang="cs-CZ" dirty="0" smtClean="0"/>
              <a:t>stanoví </a:t>
            </a:r>
            <a:r>
              <a:rPr lang="cs-CZ" dirty="0"/>
              <a:t>rozsah odpovídajících pravomocí a odpovědností vedoucích a ostatních zaměstnanců při nakládání s veřejnými prostředky, včetně úplného a přesného vymezení povinností ve vztahu k jimi plněným úkolům</a:t>
            </a:r>
            <a:r>
              <a:rPr lang="cs-CZ" dirty="0" smtClean="0"/>
              <a:t>, </a:t>
            </a:r>
            <a:endParaRPr lang="cs-CZ" dirty="0"/>
          </a:p>
          <a:p>
            <a:pPr marL="285750" indent="-285750" algn="just">
              <a:buFont typeface="Wingdings" panose="05000000000000000000" pitchFamily="2" charset="2"/>
              <a:buChar char="§"/>
            </a:pPr>
            <a:r>
              <a:rPr lang="cs-CZ" dirty="0" smtClean="0"/>
              <a:t>zajistí </a:t>
            </a:r>
            <a:r>
              <a:rPr lang="cs-CZ" dirty="0"/>
              <a:t>oddělení pravomocí a odpovědností při přípravě, schvalování, provádění a kontrole operací, zejména ve vztahu k výběrovým řízením, uzavírání smluv, vzniku závazků, platbám a vymáhání pohledávek,</a:t>
            </a:r>
          </a:p>
          <a:p>
            <a:pPr algn="just"/>
            <a:r>
              <a:rPr lang="cs-CZ" dirty="0"/>
              <a:t> </a:t>
            </a:r>
          </a:p>
        </p:txBody>
      </p:sp>
    </p:spTree>
    <p:extLst>
      <p:ext uri="{BB962C8B-B14F-4D97-AF65-F5344CB8AC3E}">
        <p14:creationId xmlns:p14="http://schemas.microsoft.com/office/powerpoint/2010/main" val="1321457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a:p>
        </p:txBody>
      </p:sp>
      <p:sp>
        <p:nvSpPr>
          <p:cNvPr id="4" name="TextovéPole 3"/>
          <p:cNvSpPr txBox="1"/>
          <p:nvPr/>
        </p:nvSpPr>
        <p:spPr>
          <a:xfrm>
            <a:off x="251520" y="476672"/>
            <a:ext cx="8640960" cy="5170646"/>
          </a:xfrm>
          <a:prstGeom prst="rect">
            <a:avLst/>
          </a:prstGeom>
          <a:noFill/>
        </p:spPr>
        <p:txBody>
          <a:bodyPr wrap="square" rtlCol="0">
            <a:spAutoFit/>
          </a:bodyPr>
          <a:lstStyle/>
          <a:p>
            <a:pPr algn="just"/>
            <a:r>
              <a:rPr lang="cs-CZ" sz="2400" b="1" dirty="0" smtClean="0"/>
              <a:t>Finanční kontrola ve veřejné správě</a:t>
            </a:r>
          </a:p>
          <a:p>
            <a:pPr marL="285750" indent="-285750" algn="just">
              <a:buFont typeface="Wingdings" panose="05000000000000000000" pitchFamily="2" charset="2"/>
              <a:buChar char="§"/>
            </a:pPr>
            <a:endParaRPr lang="cs-CZ" dirty="0"/>
          </a:p>
          <a:p>
            <a:pPr marL="285750" indent="-285750" algn="just">
              <a:buFont typeface="Wingdings" panose="05000000000000000000" pitchFamily="2" charset="2"/>
              <a:buChar char="§"/>
            </a:pPr>
            <a:r>
              <a:rPr lang="cs-CZ" dirty="0" smtClean="0"/>
              <a:t>zajistí</a:t>
            </a:r>
            <a:r>
              <a:rPr lang="cs-CZ" dirty="0"/>
              <a:t>, aby o všech operacích a kontrolách byl proveden záznam a vedena příslušná dokumentace</a:t>
            </a:r>
            <a:r>
              <a:rPr lang="cs-CZ" dirty="0" smtClean="0"/>
              <a:t>, </a:t>
            </a:r>
            <a:endParaRPr lang="cs-CZ" dirty="0"/>
          </a:p>
          <a:p>
            <a:pPr marL="285750" indent="-285750" algn="just">
              <a:buFont typeface="Wingdings" panose="05000000000000000000" pitchFamily="2" charset="2"/>
              <a:buChar char="§"/>
            </a:pPr>
            <a:r>
              <a:rPr lang="cs-CZ" dirty="0" smtClean="0"/>
              <a:t>přijme </a:t>
            </a:r>
            <a:r>
              <a:rPr lang="cs-CZ" dirty="0"/>
              <a:t>veškerá nezbytná opatření k ochraně veřejných prostředků,</a:t>
            </a:r>
          </a:p>
          <a:p>
            <a:pPr marL="285750" indent="-285750" algn="just">
              <a:buFont typeface="Wingdings" panose="05000000000000000000" pitchFamily="2" charset="2"/>
              <a:buChar char="§"/>
            </a:pPr>
            <a:r>
              <a:rPr lang="cs-CZ" dirty="0" smtClean="0"/>
              <a:t>zajistí </a:t>
            </a:r>
            <a:r>
              <a:rPr lang="cs-CZ" dirty="0"/>
              <a:t>hospodárné, efektivní a účelné využívání veřejných prostředků v souladu se zásadami spolehlivého </a:t>
            </a:r>
            <a:r>
              <a:rPr lang="cs-CZ" dirty="0" smtClean="0"/>
              <a:t>řízení,</a:t>
            </a:r>
            <a:endParaRPr lang="cs-CZ" dirty="0"/>
          </a:p>
          <a:p>
            <a:pPr marL="285750" indent="-285750" algn="just">
              <a:buFont typeface="Wingdings" panose="05000000000000000000" pitchFamily="2" charset="2"/>
              <a:buChar char="§"/>
            </a:pPr>
            <a:r>
              <a:rPr lang="cs-CZ" dirty="0" smtClean="0"/>
              <a:t>sleduje </a:t>
            </a:r>
            <a:r>
              <a:rPr lang="cs-CZ" dirty="0"/>
              <a:t>a zajišťuje plnění rozhodujících úkolů orgánu veřejné správy k dosažení schválených záměrů a cílů.</a:t>
            </a:r>
          </a:p>
          <a:p>
            <a:endParaRPr lang="cs-CZ" dirty="0" smtClean="0"/>
          </a:p>
          <a:p>
            <a:pPr algn="just"/>
            <a:r>
              <a:rPr lang="cs-CZ" dirty="0"/>
              <a:t>Všichni vedoucí zaměstnanci orgánu veřejné správy jsou v rámci vymezených povinností, pravomocí a odpovědností povinni zajistit </a:t>
            </a:r>
            <a:r>
              <a:rPr lang="cs-CZ" b="1" dirty="0"/>
              <a:t>fungování vnitřního kontrolního systému</a:t>
            </a:r>
            <a:r>
              <a:rPr lang="cs-CZ" dirty="0"/>
              <a:t>. Současně jsou povinni podávat vedoucímu orgánu veřejné správy včasné a spolehlivé informace o výsledcích dosahovaných při plnění stanovených úkolů, o vzniku významných rizik, o závažných nedostatcích v činnosti orgánu veřejné správy a o přijímaných a plněných opatřeních k jejich nápravě.</a:t>
            </a:r>
          </a:p>
          <a:p>
            <a:r>
              <a:rPr lang="cs-CZ" dirty="0"/>
              <a:t> </a:t>
            </a:r>
          </a:p>
          <a:p>
            <a:r>
              <a:rPr lang="cs-CZ" dirty="0"/>
              <a:t> </a:t>
            </a:r>
          </a:p>
        </p:txBody>
      </p:sp>
    </p:spTree>
    <p:extLst>
      <p:ext uri="{BB962C8B-B14F-4D97-AF65-F5344CB8AC3E}">
        <p14:creationId xmlns:p14="http://schemas.microsoft.com/office/powerpoint/2010/main" val="3702088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a:p>
        </p:txBody>
      </p:sp>
      <p:sp>
        <p:nvSpPr>
          <p:cNvPr id="4" name="TextovéPole 3"/>
          <p:cNvSpPr txBox="1"/>
          <p:nvPr/>
        </p:nvSpPr>
        <p:spPr>
          <a:xfrm>
            <a:off x="323528" y="404664"/>
            <a:ext cx="8496944" cy="5724644"/>
          </a:xfrm>
          <a:prstGeom prst="rect">
            <a:avLst/>
          </a:prstGeom>
          <a:noFill/>
        </p:spPr>
        <p:txBody>
          <a:bodyPr wrap="square" rtlCol="0">
            <a:spAutoFit/>
          </a:bodyPr>
          <a:lstStyle/>
          <a:p>
            <a:r>
              <a:rPr lang="cs-CZ" sz="2400" b="1" dirty="0" smtClean="0"/>
              <a:t>Finanční kontrola ve veřejné správě</a:t>
            </a:r>
          </a:p>
          <a:p>
            <a:endParaRPr lang="cs-CZ" dirty="0"/>
          </a:p>
          <a:p>
            <a:pPr algn="just"/>
            <a:r>
              <a:rPr lang="cs-CZ" dirty="0" smtClean="0"/>
              <a:t>Uvnitř </a:t>
            </a:r>
            <a:r>
              <a:rPr lang="cs-CZ" dirty="0"/>
              <a:t>orgánu veřejné správy zajišťují </a:t>
            </a:r>
            <a:r>
              <a:rPr lang="cs-CZ" b="1" dirty="0"/>
              <a:t>předběžnou kontrolu </a:t>
            </a:r>
            <a:r>
              <a:rPr lang="cs-CZ" dirty="0"/>
              <a:t>plánovaných a připravovaných </a:t>
            </a:r>
            <a:r>
              <a:rPr lang="cs-CZ" dirty="0" smtClean="0"/>
              <a:t>operací</a:t>
            </a:r>
          </a:p>
          <a:p>
            <a:pPr algn="just"/>
            <a:endParaRPr lang="cs-CZ" dirty="0"/>
          </a:p>
          <a:p>
            <a:pPr marL="285750" indent="-285750" algn="just">
              <a:buFont typeface="Arial" panose="020B0604020202020204" pitchFamily="34" charset="0"/>
              <a:buChar char="•"/>
            </a:pPr>
            <a:r>
              <a:rPr lang="cs-CZ" dirty="0" smtClean="0"/>
              <a:t>vedoucí </a:t>
            </a:r>
            <a:r>
              <a:rPr lang="cs-CZ" dirty="0"/>
              <a:t>tohoto orgánu nebo vedoucí zaměstnanci jím pověření k nakládání s veřejnými prostředky orgánu veřejné správy jako </a:t>
            </a:r>
            <a:r>
              <a:rPr lang="cs-CZ" b="1" dirty="0"/>
              <a:t>příkazci operací</a:t>
            </a:r>
            <a:r>
              <a:rPr lang="cs-CZ" dirty="0"/>
              <a:t>,</a:t>
            </a:r>
          </a:p>
          <a:p>
            <a:pPr marL="285750" indent="-285750" algn="just">
              <a:buFont typeface="Arial" panose="020B0604020202020204" pitchFamily="34" charset="0"/>
              <a:buChar char="•"/>
            </a:pPr>
            <a:r>
              <a:rPr lang="cs-CZ" dirty="0" smtClean="0"/>
              <a:t>vedoucí </a:t>
            </a:r>
            <a:r>
              <a:rPr lang="cs-CZ" dirty="0"/>
              <a:t>zaměstnanec organizačního útvaru odpovědný za správu rozpočtu orgánu veřejné správy nebo jiný zaměstnanec pověřený k tomu vedoucím tohoto orgánu jako </a:t>
            </a:r>
            <a:r>
              <a:rPr lang="cs-CZ" b="1" dirty="0"/>
              <a:t>správce rozpočtu</a:t>
            </a:r>
            <a:r>
              <a:rPr lang="cs-CZ" dirty="0"/>
              <a:t>,</a:t>
            </a:r>
          </a:p>
          <a:p>
            <a:pPr marL="285750" indent="-285750" algn="just">
              <a:buFont typeface="Arial" panose="020B0604020202020204" pitchFamily="34" charset="0"/>
              <a:buChar char="•"/>
            </a:pPr>
            <a:r>
              <a:rPr lang="cs-CZ" dirty="0" smtClean="0"/>
              <a:t>vedoucí </a:t>
            </a:r>
            <a:r>
              <a:rPr lang="cs-CZ" dirty="0"/>
              <a:t>zaměstnanec organizačního útvaru odpovědný za vedení účetnictví orgánu veřejné správy nebo jiný zaměstnanec pověřený k tomu vedoucím tohoto orgánu jako </a:t>
            </a:r>
            <a:r>
              <a:rPr lang="cs-CZ" b="1" dirty="0"/>
              <a:t>hlavní účetní</a:t>
            </a:r>
            <a:r>
              <a:rPr lang="cs-CZ" dirty="0" smtClean="0"/>
              <a:t>.</a:t>
            </a:r>
          </a:p>
          <a:p>
            <a:pPr algn="just"/>
            <a:endParaRPr lang="cs-CZ" dirty="0" smtClean="0"/>
          </a:p>
          <a:p>
            <a:pPr algn="just"/>
            <a:r>
              <a:rPr lang="cs-CZ" dirty="0" smtClean="0"/>
              <a:t>Sloučení těchto funkcí je v zásadě nepřípustné.</a:t>
            </a:r>
            <a:endParaRPr lang="cs-CZ" dirty="0"/>
          </a:p>
          <a:p>
            <a:pPr algn="just"/>
            <a:endParaRPr lang="cs-CZ" dirty="0"/>
          </a:p>
          <a:p>
            <a:pPr algn="just"/>
            <a:r>
              <a:rPr lang="cs-CZ" dirty="0"/>
              <a:t>Uvnitř orgánu veřejné správy zajišťují </a:t>
            </a:r>
            <a:r>
              <a:rPr lang="cs-CZ" b="1" dirty="0"/>
              <a:t>průběžnou a následnou kontrolu </a:t>
            </a:r>
            <a:r>
              <a:rPr lang="cs-CZ" dirty="0"/>
              <a:t>jeho vedoucí prostřednictvím vedoucích zaměstnanců organizačních útvarů nebo k tomu pověřených zaměstnanců, kteří zajišťují přímé uskutečňování operací při hospodaření s veřejnými prostředky. </a:t>
            </a:r>
          </a:p>
        </p:txBody>
      </p:sp>
    </p:spTree>
    <p:extLst>
      <p:ext uri="{BB962C8B-B14F-4D97-AF65-F5344CB8AC3E}">
        <p14:creationId xmlns:p14="http://schemas.microsoft.com/office/powerpoint/2010/main" val="8698819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a:p>
        </p:txBody>
      </p:sp>
      <p:sp>
        <p:nvSpPr>
          <p:cNvPr id="4" name="TextovéPole 3"/>
          <p:cNvSpPr txBox="1"/>
          <p:nvPr/>
        </p:nvSpPr>
        <p:spPr>
          <a:xfrm>
            <a:off x="323528" y="476672"/>
            <a:ext cx="8568952" cy="5447645"/>
          </a:xfrm>
          <a:prstGeom prst="rect">
            <a:avLst/>
          </a:prstGeom>
          <a:noFill/>
        </p:spPr>
        <p:txBody>
          <a:bodyPr wrap="square" rtlCol="0">
            <a:spAutoFit/>
          </a:bodyPr>
          <a:lstStyle/>
          <a:p>
            <a:r>
              <a:rPr lang="cs-CZ" sz="2400" b="1" dirty="0" smtClean="0"/>
              <a:t>Interní audit</a:t>
            </a:r>
            <a:endParaRPr lang="cs-CZ" dirty="0" smtClean="0"/>
          </a:p>
          <a:p>
            <a:endParaRPr lang="cs-CZ" dirty="0"/>
          </a:p>
          <a:p>
            <a:pPr algn="just"/>
            <a:r>
              <a:rPr lang="cs-CZ" dirty="0" smtClean="0"/>
              <a:t>… řídí se také </a:t>
            </a:r>
            <a:r>
              <a:rPr lang="cs-CZ" dirty="0"/>
              <a:t>zákonem č. 320/2001 Sb., o finanční kontrole ve veřejné správě a o změně některých zákonů (</a:t>
            </a:r>
            <a:r>
              <a:rPr lang="cs-CZ" b="1" dirty="0"/>
              <a:t>zákon o finanční kontrole</a:t>
            </a:r>
            <a:r>
              <a:rPr lang="cs-CZ" dirty="0"/>
              <a:t>), ve znění pozdějších předpisů</a:t>
            </a:r>
            <a:r>
              <a:rPr lang="cs-CZ" dirty="0" smtClean="0"/>
              <a:t>.</a:t>
            </a:r>
          </a:p>
          <a:p>
            <a:pPr algn="just"/>
            <a:endParaRPr lang="cs-CZ" dirty="0"/>
          </a:p>
          <a:p>
            <a:pPr algn="just"/>
            <a:r>
              <a:rPr lang="cs-CZ" b="1" dirty="0"/>
              <a:t>Interní audit </a:t>
            </a:r>
            <a:r>
              <a:rPr lang="cs-CZ" dirty="0"/>
              <a:t>je nezávislé a objektivní přezkoumávání a vyhodnocování operací a vnitřního kontrolního systému orgánu veřejné správy, které zjišťuje, </a:t>
            </a:r>
            <a:r>
              <a:rPr lang="cs-CZ" dirty="0" smtClean="0"/>
              <a:t>zda:</a:t>
            </a:r>
          </a:p>
          <a:p>
            <a:pPr algn="just"/>
            <a:endParaRPr lang="cs-CZ" dirty="0"/>
          </a:p>
          <a:p>
            <a:pPr marL="285750" indent="-285750" algn="just">
              <a:buFont typeface="Wingdings" panose="05000000000000000000" pitchFamily="2" charset="2"/>
              <a:buChar char="ü"/>
            </a:pPr>
            <a:r>
              <a:rPr lang="cs-CZ" dirty="0" smtClean="0"/>
              <a:t>právní </a:t>
            </a:r>
            <a:r>
              <a:rPr lang="cs-CZ" dirty="0"/>
              <a:t>předpisy, přijatá opatření a stanovené postupy jsou v činnosti orgánu veřejné správy dodržovány,</a:t>
            </a:r>
          </a:p>
          <a:p>
            <a:pPr marL="285750" indent="-285750" algn="just">
              <a:buFont typeface="Wingdings" panose="05000000000000000000" pitchFamily="2" charset="2"/>
              <a:buChar char="ü"/>
            </a:pPr>
            <a:r>
              <a:rPr lang="cs-CZ" dirty="0" smtClean="0"/>
              <a:t>rizika </a:t>
            </a:r>
            <a:r>
              <a:rPr lang="cs-CZ" dirty="0"/>
              <a:t>vztahující se k činnosti orgánu veřejné správy jsou včas rozpoznávána a zda jsou přijímána odpovídající opatření k jejich vyloučení nebo zmírnění,</a:t>
            </a:r>
          </a:p>
          <a:p>
            <a:pPr marL="285750" indent="-285750" algn="just">
              <a:buFont typeface="Wingdings" panose="05000000000000000000" pitchFamily="2" charset="2"/>
              <a:buChar char="ü"/>
            </a:pPr>
            <a:r>
              <a:rPr lang="cs-CZ" dirty="0" smtClean="0"/>
              <a:t>řídící </a:t>
            </a:r>
            <a:r>
              <a:rPr lang="cs-CZ" dirty="0"/>
              <a:t>kontroly poskytují vedoucímu orgánu veřejné správy spolehlivé a včasné provozní, finanční a jiné informace,</a:t>
            </a:r>
          </a:p>
          <a:p>
            <a:pPr marL="285750" indent="-285750" algn="just">
              <a:buFont typeface="Wingdings" panose="05000000000000000000" pitchFamily="2" charset="2"/>
              <a:buChar char="ü"/>
            </a:pPr>
            <a:r>
              <a:rPr lang="cs-CZ" dirty="0" smtClean="0"/>
              <a:t>provozní </a:t>
            </a:r>
            <a:r>
              <a:rPr lang="cs-CZ" dirty="0"/>
              <a:t>a finanční kritéria podle § 4 </a:t>
            </a:r>
            <a:r>
              <a:rPr lang="cs-CZ" dirty="0" smtClean="0"/>
              <a:t>zákona jsou </a:t>
            </a:r>
            <a:r>
              <a:rPr lang="cs-CZ" dirty="0"/>
              <a:t>plněna,</a:t>
            </a:r>
          </a:p>
          <a:p>
            <a:pPr marL="285750" indent="-285750" algn="just">
              <a:buFont typeface="Wingdings" panose="05000000000000000000" pitchFamily="2" charset="2"/>
              <a:buChar char="ü"/>
            </a:pPr>
            <a:r>
              <a:rPr lang="cs-CZ" dirty="0" smtClean="0"/>
              <a:t>zavedený </a:t>
            </a:r>
            <a:r>
              <a:rPr lang="cs-CZ" dirty="0"/>
              <a:t>vnitřní kontrolní systém je dostatečně účinný, reaguje včas na změny ekonomických, právních, provozních a jiných podmínek,</a:t>
            </a:r>
          </a:p>
          <a:p>
            <a:pPr marL="285750" indent="-285750" algn="just">
              <a:buFont typeface="Wingdings" panose="05000000000000000000" pitchFamily="2" charset="2"/>
              <a:buChar char="ü"/>
            </a:pPr>
            <a:r>
              <a:rPr lang="cs-CZ" dirty="0" smtClean="0"/>
              <a:t>dosažené </a:t>
            </a:r>
            <a:r>
              <a:rPr lang="cs-CZ" dirty="0"/>
              <a:t>výsledky při plnění rozhodujících úkolů orgánu veřejné správy poskytují dostatečné ujištění, že schválené záměry a cíle tohoto orgánu budou splněny</a:t>
            </a:r>
            <a:r>
              <a:rPr lang="cs-CZ" dirty="0" smtClean="0"/>
              <a:t>.</a:t>
            </a:r>
            <a:endParaRPr lang="cs-CZ" dirty="0"/>
          </a:p>
        </p:txBody>
      </p:sp>
    </p:spTree>
    <p:extLst>
      <p:ext uri="{BB962C8B-B14F-4D97-AF65-F5344CB8AC3E}">
        <p14:creationId xmlns:p14="http://schemas.microsoft.com/office/powerpoint/2010/main" val="3997582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a:p>
        </p:txBody>
      </p:sp>
      <p:sp>
        <p:nvSpPr>
          <p:cNvPr id="4" name="TextovéPole 3"/>
          <p:cNvSpPr txBox="1"/>
          <p:nvPr/>
        </p:nvSpPr>
        <p:spPr>
          <a:xfrm>
            <a:off x="251520" y="404664"/>
            <a:ext cx="8568952" cy="5724644"/>
          </a:xfrm>
          <a:prstGeom prst="rect">
            <a:avLst/>
          </a:prstGeom>
          <a:noFill/>
        </p:spPr>
        <p:txBody>
          <a:bodyPr wrap="square" rtlCol="0">
            <a:spAutoFit/>
          </a:bodyPr>
          <a:lstStyle/>
          <a:p>
            <a:r>
              <a:rPr lang="cs-CZ" sz="2400" b="1" dirty="0" smtClean="0"/>
              <a:t>Interní audit</a:t>
            </a:r>
          </a:p>
          <a:p>
            <a:endParaRPr lang="cs-CZ" dirty="0"/>
          </a:p>
          <a:p>
            <a:pPr algn="just"/>
            <a:r>
              <a:rPr lang="cs-CZ" dirty="0"/>
              <a:t>Na základě svých zjištění předkládá útvar interního auditu vedoucímu orgánu veřejné správy </a:t>
            </a:r>
            <a:r>
              <a:rPr lang="cs-CZ" b="1" dirty="0"/>
              <a:t>doporučení ke zdokonalování kvality vnitřního kontrolního systému</a:t>
            </a:r>
            <a:r>
              <a:rPr lang="cs-CZ" dirty="0"/>
              <a:t>, </a:t>
            </a:r>
            <a:r>
              <a:rPr lang="cs-CZ" dirty="0" smtClean="0"/>
              <a:t>                             </a:t>
            </a:r>
            <a:r>
              <a:rPr lang="cs-CZ" b="1" dirty="0" smtClean="0"/>
              <a:t>k </a:t>
            </a:r>
            <a:r>
              <a:rPr lang="cs-CZ" b="1" dirty="0"/>
              <a:t>předcházení nebo ke zmírnění rizik </a:t>
            </a:r>
            <a:r>
              <a:rPr lang="cs-CZ" dirty="0"/>
              <a:t>a </a:t>
            </a:r>
            <a:r>
              <a:rPr lang="cs-CZ" b="1" dirty="0"/>
              <a:t>k přijetí opatření k nápravě zjištěných nedostatků</a:t>
            </a:r>
            <a:r>
              <a:rPr lang="cs-CZ" dirty="0"/>
              <a:t>. Současně tento útvar zajišťuje v orgánu veřejné správy konzultační činnost.</a:t>
            </a:r>
          </a:p>
          <a:p>
            <a:endParaRPr lang="cs-CZ" dirty="0" smtClean="0"/>
          </a:p>
          <a:p>
            <a:r>
              <a:rPr lang="cs-CZ" b="1" dirty="0" smtClean="0"/>
              <a:t>Interní </a:t>
            </a:r>
            <a:r>
              <a:rPr lang="cs-CZ" b="1" dirty="0"/>
              <a:t>audit zahrnuje </a:t>
            </a:r>
            <a:r>
              <a:rPr lang="cs-CZ" dirty="0" smtClean="0"/>
              <a:t>zejména:</a:t>
            </a:r>
          </a:p>
          <a:p>
            <a:endParaRPr lang="cs-CZ" dirty="0"/>
          </a:p>
          <a:p>
            <a:pPr marL="285750" indent="-285750" algn="just">
              <a:buFont typeface="Wingdings" panose="05000000000000000000" pitchFamily="2" charset="2"/>
              <a:buChar char="q"/>
            </a:pPr>
            <a:r>
              <a:rPr lang="cs-CZ" b="1" dirty="0" smtClean="0"/>
              <a:t>finanční </a:t>
            </a:r>
            <a:r>
              <a:rPr lang="cs-CZ" b="1" dirty="0"/>
              <a:t>audity</a:t>
            </a:r>
            <a:r>
              <a:rPr lang="cs-CZ" dirty="0"/>
              <a:t>, které ověřují, zda údaje vykázané ve finančních, účetních a jiných výkazech věrně zobrazují majetek, zdroje jeho financování a hospodaření s ním,</a:t>
            </a:r>
          </a:p>
          <a:p>
            <a:pPr marL="285750" indent="-285750" algn="just">
              <a:buFont typeface="Wingdings" panose="05000000000000000000" pitchFamily="2" charset="2"/>
              <a:buChar char="q"/>
            </a:pPr>
            <a:r>
              <a:rPr lang="cs-CZ" b="1" dirty="0" smtClean="0"/>
              <a:t>audity </a:t>
            </a:r>
            <a:r>
              <a:rPr lang="cs-CZ" b="1" dirty="0"/>
              <a:t>systémů</a:t>
            </a:r>
            <a:r>
              <a:rPr lang="cs-CZ" dirty="0"/>
              <a:t>, které prověřují a hodnotí systémy zajištění příjmů orgánu veřejné správy, včetně vymáhání pohledávek, financování jeho činnosti a zajištění správy veřejných prostředků,</a:t>
            </a:r>
          </a:p>
          <a:p>
            <a:pPr marL="285750" indent="-285750" algn="just">
              <a:buFont typeface="Wingdings" panose="05000000000000000000" pitchFamily="2" charset="2"/>
              <a:buChar char="q"/>
            </a:pPr>
            <a:r>
              <a:rPr lang="cs-CZ" b="1" dirty="0" smtClean="0"/>
              <a:t>audity </a:t>
            </a:r>
            <a:r>
              <a:rPr lang="cs-CZ" b="1" dirty="0"/>
              <a:t>výkonu</a:t>
            </a:r>
            <a:r>
              <a:rPr lang="cs-CZ" dirty="0"/>
              <a:t>, které zkoumají výběrovým způsobem hospodárnost, efektivnost a účelnost operací i přiměřenost a účinnost vnitřního kontrolního systému.</a:t>
            </a:r>
          </a:p>
          <a:p>
            <a:pPr algn="just"/>
            <a:endParaRPr lang="cs-CZ" dirty="0" smtClean="0"/>
          </a:p>
          <a:p>
            <a:pPr algn="just"/>
            <a:r>
              <a:rPr lang="cs-CZ" dirty="0"/>
              <a:t>Útvar interního auditu je přímo podřízen vedoucímu orgánu veřejné správy, který zajišťuje jeho funkční nezávislost a organizační oddělení od řídících výkonných struktur.</a:t>
            </a:r>
          </a:p>
          <a:p>
            <a:pPr algn="just"/>
            <a:r>
              <a:rPr lang="cs-CZ" dirty="0"/>
              <a:t> </a:t>
            </a:r>
          </a:p>
        </p:txBody>
      </p:sp>
    </p:spTree>
    <p:extLst>
      <p:ext uri="{BB962C8B-B14F-4D97-AF65-F5344CB8AC3E}">
        <p14:creationId xmlns:p14="http://schemas.microsoft.com/office/powerpoint/2010/main" val="69132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a:p>
        </p:txBody>
      </p:sp>
      <p:sp>
        <p:nvSpPr>
          <p:cNvPr id="4" name="TextovéPole 3"/>
          <p:cNvSpPr txBox="1"/>
          <p:nvPr/>
        </p:nvSpPr>
        <p:spPr>
          <a:xfrm>
            <a:off x="323528" y="548680"/>
            <a:ext cx="8352928" cy="5770811"/>
          </a:xfrm>
          <a:prstGeom prst="rect">
            <a:avLst/>
          </a:prstGeom>
          <a:noFill/>
        </p:spPr>
        <p:txBody>
          <a:bodyPr wrap="square" rtlCol="0">
            <a:spAutoFit/>
          </a:bodyPr>
          <a:lstStyle/>
          <a:p>
            <a:r>
              <a:rPr lang="cs-CZ" sz="2400" b="1" dirty="0" smtClean="0"/>
              <a:t>Kontrolní řád</a:t>
            </a:r>
          </a:p>
          <a:p>
            <a:endParaRPr lang="cs-CZ" sz="1000" dirty="0"/>
          </a:p>
          <a:p>
            <a:pPr algn="just"/>
            <a:r>
              <a:rPr lang="cs-CZ" dirty="0" smtClean="0"/>
              <a:t>… jedná se o zákon č. </a:t>
            </a:r>
            <a:r>
              <a:rPr lang="cs-CZ" dirty="0"/>
              <a:t>255/2012 Sb., o kontrole (</a:t>
            </a:r>
            <a:r>
              <a:rPr lang="cs-CZ" b="1" dirty="0"/>
              <a:t>kontrolní řád</a:t>
            </a:r>
            <a:r>
              <a:rPr lang="cs-CZ" dirty="0" smtClean="0"/>
              <a:t>), ve znění pozdějších předpisů.</a:t>
            </a:r>
          </a:p>
          <a:p>
            <a:pPr algn="just"/>
            <a:endParaRPr lang="cs-CZ" sz="1000" dirty="0"/>
          </a:p>
          <a:p>
            <a:pPr algn="just"/>
            <a:r>
              <a:rPr lang="cs-CZ" dirty="0" smtClean="0"/>
              <a:t>Jedná se o nejdůležitější procesní předpis pro výkon kontrol ve veřejné správě, který  </a:t>
            </a:r>
            <a:r>
              <a:rPr lang="cs-CZ" dirty="0"/>
              <a:t>upravuje postup orgánů moci výkonné, orgánů územních samosprávných celků, jiných orgánů a právnických nebo fyzických osob, pokud vykonávají působnost v oblasti veřejné správy </a:t>
            </a:r>
            <a:r>
              <a:rPr lang="cs-CZ" dirty="0" smtClean="0"/>
              <a:t>(</a:t>
            </a:r>
            <a:r>
              <a:rPr lang="cs-CZ" b="1" dirty="0" smtClean="0"/>
              <a:t>kontrolní orgán</a:t>
            </a:r>
            <a:r>
              <a:rPr lang="cs-CZ" dirty="0" smtClean="0"/>
              <a:t>), </a:t>
            </a:r>
            <a:r>
              <a:rPr lang="cs-CZ" dirty="0"/>
              <a:t>při kontrole činnosti orgánů moci výkonné, orgánů územních samosprávných celků, jiných orgánů, právnických a fyzických osob </a:t>
            </a:r>
            <a:r>
              <a:rPr lang="cs-CZ" dirty="0" smtClean="0"/>
              <a:t>(</a:t>
            </a:r>
            <a:r>
              <a:rPr lang="cs-CZ" b="1" dirty="0" smtClean="0"/>
              <a:t>kontrolovaná osoba</a:t>
            </a:r>
            <a:r>
              <a:rPr lang="cs-CZ" dirty="0" smtClean="0"/>
              <a:t>).</a:t>
            </a:r>
            <a:endParaRPr lang="cs-CZ" dirty="0"/>
          </a:p>
          <a:p>
            <a:pPr algn="just"/>
            <a:r>
              <a:rPr lang="cs-CZ" dirty="0"/>
              <a:t> </a:t>
            </a:r>
          </a:p>
          <a:p>
            <a:pPr algn="just"/>
            <a:r>
              <a:rPr lang="cs-CZ" dirty="0" smtClean="0"/>
              <a:t>Kontrolní </a:t>
            </a:r>
            <a:r>
              <a:rPr lang="cs-CZ" dirty="0"/>
              <a:t>orgány postupují podle </a:t>
            </a:r>
            <a:r>
              <a:rPr lang="cs-CZ" dirty="0" smtClean="0"/>
              <a:t>zákona </a:t>
            </a:r>
            <a:r>
              <a:rPr lang="cs-CZ" dirty="0"/>
              <a:t>rovněž </a:t>
            </a:r>
            <a:r>
              <a:rPr lang="cs-CZ" b="1" dirty="0"/>
              <a:t>při kontrole výkonu státní správy </a:t>
            </a:r>
            <a:r>
              <a:rPr lang="cs-CZ" dirty="0"/>
              <a:t>a dále </a:t>
            </a:r>
            <a:r>
              <a:rPr lang="cs-CZ" b="1" dirty="0"/>
              <a:t>při kontrole činnosti právnických osob </a:t>
            </a:r>
            <a:r>
              <a:rPr lang="cs-CZ" dirty="0"/>
              <a:t>založených nebo zřízených státem nebo územním samosprávným celkem vykonávané ze strany zakladatele nebo zřizovatele, nejde-li o kontrolu činnosti těchto právnických osob upravenou předpisy soukromého práva</a:t>
            </a:r>
            <a:r>
              <a:rPr lang="cs-CZ" dirty="0" smtClean="0"/>
              <a:t>.</a:t>
            </a:r>
          </a:p>
          <a:p>
            <a:pPr algn="just"/>
            <a:endParaRPr lang="cs-CZ" sz="1000" dirty="0"/>
          </a:p>
          <a:p>
            <a:pPr algn="just"/>
            <a:r>
              <a:rPr lang="cs-CZ" dirty="0"/>
              <a:t>Kontrolní orgán při kontrole zjišťuje, jak kontrolovaná osoba plní povinnosti, které jí vyplývají z jiných právních předpisů nebo které jí byly uloženy na základě těchto předpisů</a:t>
            </a:r>
            <a:r>
              <a:rPr lang="cs-CZ" dirty="0" smtClean="0"/>
              <a:t>.</a:t>
            </a:r>
            <a:endParaRPr lang="cs-CZ" dirty="0"/>
          </a:p>
        </p:txBody>
      </p:sp>
    </p:spTree>
    <p:extLst>
      <p:ext uri="{BB962C8B-B14F-4D97-AF65-F5344CB8AC3E}">
        <p14:creationId xmlns:p14="http://schemas.microsoft.com/office/powerpoint/2010/main" val="3672934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a:t>
            </a:fld>
            <a:endParaRPr lang="cs-CZ"/>
          </a:p>
        </p:txBody>
      </p:sp>
      <p:sp>
        <p:nvSpPr>
          <p:cNvPr id="6" name="TextovéPole 5"/>
          <p:cNvSpPr txBox="1"/>
          <p:nvPr/>
        </p:nvSpPr>
        <p:spPr>
          <a:xfrm>
            <a:off x="251520" y="476672"/>
            <a:ext cx="8640960" cy="5786199"/>
          </a:xfrm>
          <a:prstGeom prst="rect">
            <a:avLst/>
          </a:prstGeom>
          <a:noFill/>
        </p:spPr>
        <p:txBody>
          <a:bodyPr wrap="square" rtlCol="0">
            <a:spAutoFit/>
          </a:bodyPr>
          <a:lstStyle/>
          <a:p>
            <a:r>
              <a:rPr lang="cs-CZ" sz="2400" b="1" dirty="0" smtClean="0"/>
              <a:t>Charakteristika právních záruk ve veřejné správě</a:t>
            </a:r>
          </a:p>
          <a:p>
            <a:endParaRPr lang="cs-CZ" sz="1000" dirty="0"/>
          </a:p>
          <a:p>
            <a:pPr algn="just"/>
            <a:r>
              <a:rPr lang="cs-CZ" dirty="0" smtClean="0"/>
              <a:t>K zajištění zákonné realizace cílů a úkolů veřejné správy slouží tzv. </a:t>
            </a:r>
            <a:r>
              <a:rPr lang="cs-CZ" b="1" dirty="0" smtClean="0"/>
              <a:t>právní záruky ve veřejné správě</a:t>
            </a:r>
            <a:r>
              <a:rPr lang="cs-CZ" dirty="0" smtClean="0"/>
              <a:t>, které jsou co do své podstaty a významu především </a:t>
            </a:r>
            <a:r>
              <a:rPr lang="cs-CZ" b="1" dirty="0" smtClean="0"/>
              <a:t>zárukami zákonnosti </a:t>
            </a:r>
            <a:r>
              <a:rPr lang="cs-CZ" dirty="0" smtClean="0"/>
              <a:t>ve veřejné správě.</a:t>
            </a:r>
          </a:p>
          <a:p>
            <a:pPr algn="just"/>
            <a:endParaRPr lang="cs-CZ" sz="1000" dirty="0"/>
          </a:p>
          <a:p>
            <a:pPr algn="just"/>
            <a:r>
              <a:rPr lang="cs-CZ" dirty="0" smtClean="0"/>
              <a:t>… jde o souhrn právních prostředků určených k zabezpečení dodržování a zákonné realizace práva pro případ jeho porušení.</a:t>
            </a:r>
          </a:p>
          <a:p>
            <a:pPr algn="just"/>
            <a:endParaRPr lang="cs-CZ" sz="1000" dirty="0"/>
          </a:p>
          <a:p>
            <a:pPr algn="just"/>
            <a:r>
              <a:rPr lang="cs-CZ" dirty="0" smtClean="0"/>
              <a:t>Ve sféře veřejné správy a její činnosti přichází v úvahu celý </a:t>
            </a:r>
            <a:r>
              <a:rPr lang="cs-CZ" b="1" dirty="0" smtClean="0"/>
              <a:t>systém záruk zákonnosti</a:t>
            </a:r>
            <a:r>
              <a:rPr lang="cs-CZ" dirty="0" smtClean="0"/>
              <a:t>, které spolu bezprostředně souvisejí a vzájemně se doplňují:</a:t>
            </a:r>
          </a:p>
          <a:p>
            <a:pPr algn="just"/>
            <a:endParaRPr lang="cs-CZ" sz="1000" dirty="0"/>
          </a:p>
          <a:p>
            <a:pPr marL="285750" indent="-285750" algn="just">
              <a:buFontTx/>
              <a:buChar char="-"/>
            </a:pPr>
            <a:r>
              <a:rPr lang="cs-CZ" dirty="0" smtClean="0"/>
              <a:t>kontrola veřejné správy,</a:t>
            </a:r>
          </a:p>
          <a:p>
            <a:pPr marL="285750" indent="-285750" algn="just">
              <a:buFontTx/>
              <a:buChar char="-"/>
            </a:pPr>
            <a:r>
              <a:rPr lang="cs-CZ" dirty="0" smtClean="0"/>
              <a:t>právo na informace ve veřejné správě,</a:t>
            </a:r>
          </a:p>
          <a:p>
            <a:pPr marL="285750" indent="-285750" algn="just">
              <a:buFontTx/>
              <a:buChar char="-"/>
            </a:pPr>
            <a:r>
              <a:rPr lang="cs-CZ" dirty="0" smtClean="0"/>
              <a:t>zrušení, změna, sistace vadných správních aktů a jiných opatření ve veřejné správě,</a:t>
            </a:r>
          </a:p>
          <a:p>
            <a:pPr marL="285750" indent="-285750" algn="just">
              <a:buFontTx/>
              <a:buChar char="-"/>
            </a:pPr>
            <a:r>
              <a:rPr lang="cs-CZ" dirty="0" smtClean="0"/>
              <a:t>uplatňování odpovědnosti za porušení právních povinností,</a:t>
            </a:r>
          </a:p>
          <a:p>
            <a:pPr marL="285750" indent="-285750" algn="just">
              <a:buFontTx/>
              <a:buChar char="-"/>
            </a:pPr>
            <a:r>
              <a:rPr lang="cs-CZ" dirty="0" smtClean="0"/>
              <a:t>přímé donucení ke splnění právní povinnosti.</a:t>
            </a:r>
          </a:p>
          <a:p>
            <a:pPr algn="just"/>
            <a:endParaRPr lang="cs-CZ" sz="1000" dirty="0" smtClean="0"/>
          </a:p>
          <a:p>
            <a:pPr algn="just"/>
            <a:r>
              <a:rPr lang="cs-CZ" dirty="0" smtClean="0"/>
              <a:t>Takto pojaté záruky zákonnosti se vztahují jak na </a:t>
            </a:r>
            <a:r>
              <a:rPr lang="cs-CZ" b="1" dirty="0" smtClean="0"/>
              <a:t>vnitřní činnost </a:t>
            </a:r>
            <a:r>
              <a:rPr lang="cs-CZ" dirty="0" smtClean="0"/>
              <a:t>veřejné správy (kdy k případnému porušení práva dochází výlučně v činnosti správních orgánů), tak na </a:t>
            </a:r>
            <a:r>
              <a:rPr lang="cs-CZ" b="1" dirty="0" smtClean="0"/>
              <a:t>vnější činnost </a:t>
            </a:r>
            <a:r>
              <a:rPr lang="cs-CZ" dirty="0" smtClean="0"/>
              <a:t>(kdy k porušení práva dochází navíc i v chování adresátů veřejnosprávního působení).</a:t>
            </a:r>
            <a:endParaRPr lang="cs-CZ" dirty="0"/>
          </a:p>
        </p:txBody>
      </p:sp>
    </p:spTree>
    <p:extLst>
      <p:ext uri="{BB962C8B-B14F-4D97-AF65-F5344CB8AC3E}">
        <p14:creationId xmlns:p14="http://schemas.microsoft.com/office/powerpoint/2010/main" val="9342007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a:p>
        </p:txBody>
      </p:sp>
      <p:sp>
        <p:nvSpPr>
          <p:cNvPr id="4" name="TextovéPole 3"/>
          <p:cNvSpPr txBox="1"/>
          <p:nvPr/>
        </p:nvSpPr>
        <p:spPr>
          <a:xfrm>
            <a:off x="323528" y="548680"/>
            <a:ext cx="8352928" cy="5724644"/>
          </a:xfrm>
          <a:prstGeom prst="rect">
            <a:avLst/>
          </a:prstGeom>
          <a:noFill/>
        </p:spPr>
        <p:txBody>
          <a:bodyPr wrap="square" rtlCol="0">
            <a:spAutoFit/>
          </a:bodyPr>
          <a:lstStyle/>
          <a:p>
            <a:r>
              <a:rPr lang="cs-CZ" sz="2400" b="1" dirty="0"/>
              <a:t>Kontrolní řád</a:t>
            </a:r>
          </a:p>
          <a:p>
            <a:endParaRPr lang="cs-CZ" dirty="0" smtClean="0"/>
          </a:p>
          <a:p>
            <a:pPr algn="just"/>
            <a:r>
              <a:rPr lang="cs-CZ" dirty="0"/>
              <a:t>Kontrolu vykonává </a:t>
            </a:r>
            <a:r>
              <a:rPr lang="cs-CZ" b="1" dirty="0" smtClean="0"/>
              <a:t>kontrolující</a:t>
            </a:r>
            <a:r>
              <a:rPr lang="cs-CZ" dirty="0" smtClean="0"/>
              <a:t>, tj. fyzická </a:t>
            </a:r>
            <a:r>
              <a:rPr lang="cs-CZ" dirty="0"/>
              <a:t>osoba, kterou kontrolní orgán k tomu </a:t>
            </a:r>
            <a:r>
              <a:rPr lang="cs-CZ" dirty="0" smtClean="0"/>
              <a:t>pověřil.</a:t>
            </a:r>
            <a:endParaRPr lang="cs-CZ" dirty="0"/>
          </a:p>
          <a:p>
            <a:r>
              <a:rPr lang="cs-CZ" dirty="0"/>
              <a:t> </a:t>
            </a:r>
          </a:p>
          <a:p>
            <a:pPr algn="just"/>
            <a:r>
              <a:rPr lang="cs-CZ" dirty="0" smtClean="0"/>
              <a:t>Pověření </a:t>
            </a:r>
            <a:r>
              <a:rPr lang="cs-CZ" dirty="0"/>
              <a:t>ke kontrole vydává vedoucí kontrolního orgánu, anebo osoba k tomu pověřená vedoucím kontrolního orgánu </a:t>
            </a:r>
            <a:r>
              <a:rPr lang="cs-CZ" dirty="0" smtClean="0"/>
              <a:t>(</a:t>
            </a:r>
            <a:r>
              <a:rPr lang="cs-CZ" b="1" dirty="0" smtClean="0"/>
              <a:t>nadřízená </a:t>
            </a:r>
            <a:r>
              <a:rPr lang="cs-CZ" b="1" dirty="0"/>
              <a:t>osoba </a:t>
            </a:r>
            <a:r>
              <a:rPr lang="cs-CZ" b="1" dirty="0" smtClean="0"/>
              <a:t>kontrolujícího</a:t>
            </a:r>
            <a:r>
              <a:rPr lang="cs-CZ" dirty="0" smtClean="0"/>
              <a:t>). </a:t>
            </a:r>
            <a:r>
              <a:rPr lang="cs-CZ" dirty="0"/>
              <a:t>Je-li při jednotlivé kontrole kontrolujících více, určí nadřízená osoba kontrolujícího jednoho z nich </a:t>
            </a:r>
            <a:r>
              <a:rPr lang="cs-CZ" b="1" dirty="0"/>
              <a:t>vedoucím kontrolní skupiny</a:t>
            </a:r>
            <a:r>
              <a:rPr lang="cs-CZ" dirty="0"/>
              <a:t>.</a:t>
            </a:r>
          </a:p>
          <a:p>
            <a:r>
              <a:rPr lang="cs-CZ" dirty="0"/>
              <a:t> </a:t>
            </a:r>
          </a:p>
          <a:p>
            <a:pPr algn="just"/>
            <a:r>
              <a:rPr lang="cs-CZ" b="1" dirty="0" smtClean="0"/>
              <a:t>Pověření </a:t>
            </a:r>
            <a:r>
              <a:rPr lang="cs-CZ" b="1" dirty="0"/>
              <a:t>ke kontrole </a:t>
            </a:r>
            <a:r>
              <a:rPr lang="cs-CZ" dirty="0"/>
              <a:t>má </a:t>
            </a:r>
            <a:r>
              <a:rPr lang="cs-CZ" dirty="0" smtClean="0"/>
              <a:t>formu písemného </a:t>
            </a:r>
            <a:r>
              <a:rPr lang="cs-CZ" dirty="0"/>
              <a:t>pověření k jednotlivé kontrole, </a:t>
            </a:r>
            <a:r>
              <a:rPr lang="cs-CZ" dirty="0" smtClean="0"/>
              <a:t>nebo průkazu</a:t>
            </a:r>
            <a:r>
              <a:rPr lang="cs-CZ" dirty="0"/>
              <a:t>, stanoví-li tak jiný právní předpis</a:t>
            </a:r>
            <a:r>
              <a:rPr lang="cs-CZ" dirty="0" smtClean="0"/>
              <a:t>.</a:t>
            </a:r>
          </a:p>
          <a:p>
            <a:pPr algn="just"/>
            <a:endParaRPr lang="cs-CZ" dirty="0"/>
          </a:p>
          <a:p>
            <a:pPr algn="just"/>
            <a:r>
              <a:rPr lang="cs-CZ" dirty="0"/>
              <a:t>Kontrolní orgán zahajuje kontrolu z moci úřední</a:t>
            </a:r>
            <a:r>
              <a:rPr lang="cs-CZ" dirty="0" smtClean="0"/>
              <a:t>. Kontrola je zahájena prvním kontrolním úkonem (zpravidla předáním pověření nebo doručením oznámení o kontrole).</a:t>
            </a:r>
          </a:p>
          <a:p>
            <a:pPr algn="just"/>
            <a:endParaRPr lang="cs-CZ" dirty="0"/>
          </a:p>
          <a:p>
            <a:pPr algn="just"/>
            <a:r>
              <a:rPr lang="cs-CZ" dirty="0" smtClean="0"/>
              <a:t>Kontrolní </a:t>
            </a:r>
            <a:r>
              <a:rPr lang="cs-CZ" dirty="0"/>
              <a:t>orgán může k účasti na kontrole v zájmu dosažení jejího účelu přizvat fyzickou osobu </a:t>
            </a:r>
            <a:r>
              <a:rPr lang="cs-CZ" dirty="0" smtClean="0"/>
              <a:t>(</a:t>
            </a:r>
            <a:r>
              <a:rPr lang="cs-CZ" b="1" dirty="0" smtClean="0"/>
              <a:t>přizvaná osoba</a:t>
            </a:r>
            <a:r>
              <a:rPr lang="cs-CZ" dirty="0" smtClean="0"/>
              <a:t>).</a:t>
            </a:r>
          </a:p>
          <a:p>
            <a:pPr algn="just"/>
            <a:endParaRPr lang="cs-CZ" dirty="0"/>
          </a:p>
          <a:p>
            <a:pPr algn="just"/>
            <a:r>
              <a:rPr lang="cs-CZ" dirty="0" smtClean="0"/>
              <a:t>Kontrolní řád stanoví </a:t>
            </a:r>
            <a:r>
              <a:rPr lang="cs-CZ" b="1" dirty="0" smtClean="0"/>
              <a:t>práva a povinnosti kontrolujícího i kontrolované osoby</a:t>
            </a:r>
            <a:r>
              <a:rPr lang="cs-CZ" dirty="0" smtClean="0"/>
              <a:t>.</a:t>
            </a:r>
            <a:endParaRPr lang="cs-CZ" dirty="0"/>
          </a:p>
        </p:txBody>
      </p:sp>
    </p:spTree>
    <p:extLst>
      <p:ext uri="{BB962C8B-B14F-4D97-AF65-F5344CB8AC3E}">
        <p14:creationId xmlns:p14="http://schemas.microsoft.com/office/powerpoint/2010/main" val="32480671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a:p>
        </p:txBody>
      </p:sp>
      <p:sp>
        <p:nvSpPr>
          <p:cNvPr id="4" name="TextovéPole 3"/>
          <p:cNvSpPr txBox="1"/>
          <p:nvPr/>
        </p:nvSpPr>
        <p:spPr>
          <a:xfrm>
            <a:off x="323528" y="476672"/>
            <a:ext cx="8568952" cy="5724644"/>
          </a:xfrm>
          <a:prstGeom prst="rect">
            <a:avLst/>
          </a:prstGeom>
          <a:noFill/>
        </p:spPr>
        <p:txBody>
          <a:bodyPr wrap="square" rtlCol="0">
            <a:spAutoFit/>
          </a:bodyPr>
          <a:lstStyle/>
          <a:p>
            <a:r>
              <a:rPr lang="cs-CZ" sz="2400" b="1" dirty="0"/>
              <a:t>Kontrolní řád</a:t>
            </a:r>
          </a:p>
          <a:p>
            <a:endParaRPr lang="cs-CZ" dirty="0" smtClean="0"/>
          </a:p>
          <a:p>
            <a:pPr algn="just"/>
            <a:r>
              <a:rPr lang="cs-CZ" b="1" dirty="0"/>
              <a:t>Protokol o kontrole </a:t>
            </a:r>
            <a:r>
              <a:rPr lang="cs-CZ" dirty="0"/>
              <a:t>obsahuje skutečnosti vztahující se k vykonané kontrole</a:t>
            </a:r>
            <a:r>
              <a:rPr lang="cs-CZ" dirty="0" smtClean="0"/>
              <a:t>. Náležitosti </a:t>
            </a:r>
            <a:r>
              <a:rPr lang="cs-CZ" dirty="0"/>
              <a:t>stanoví zákon. Protokol o kontrole se vyhotoví ve lhůtě 30 dnů ode dne provedení posledního kontrolního úkonu, ve zvláště složitých případech do 60 dnů</a:t>
            </a:r>
            <a:r>
              <a:rPr lang="cs-CZ" dirty="0" smtClean="0"/>
              <a:t>. Stejnopis </a:t>
            </a:r>
            <a:r>
              <a:rPr lang="cs-CZ" dirty="0"/>
              <a:t>protokolu o kontrole doručí kontrolní orgán kontrolované osobě</a:t>
            </a:r>
            <a:r>
              <a:rPr lang="cs-CZ" dirty="0" smtClean="0"/>
              <a:t>.</a:t>
            </a:r>
          </a:p>
          <a:p>
            <a:pPr algn="just"/>
            <a:endParaRPr lang="cs-CZ" dirty="0"/>
          </a:p>
          <a:p>
            <a:pPr algn="just"/>
            <a:r>
              <a:rPr lang="cs-CZ" b="1" dirty="0" smtClean="0"/>
              <a:t>Námitky</a:t>
            </a:r>
            <a:r>
              <a:rPr lang="cs-CZ" dirty="0" smtClean="0"/>
              <a:t> </a:t>
            </a:r>
            <a:r>
              <a:rPr lang="cs-CZ" dirty="0"/>
              <a:t>proti kontrolnímu zjištění uvedenému v protokolu o kontrole může kontrolovaná osoba podat kontrolnímu orgánu ve lhůtě 15 dnů ode dne doručení protokolu o kontrole, není-li stanovena v protokolu o kontrole lhůta delší</a:t>
            </a:r>
            <a:r>
              <a:rPr lang="cs-CZ" dirty="0" smtClean="0"/>
              <a:t>. Námitky </a:t>
            </a:r>
            <a:r>
              <a:rPr lang="cs-CZ" dirty="0"/>
              <a:t>se podávají písemně, musí z nich být zřejmé, proti jakému kontrolnímu zjištění směřují, a musí obsahovat odůvodnění nesouhlasu s tímto kontrolním zjištěním</a:t>
            </a:r>
            <a:r>
              <a:rPr lang="cs-CZ" dirty="0" smtClean="0"/>
              <a:t>.</a:t>
            </a:r>
          </a:p>
          <a:p>
            <a:pPr algn="just"/>
            <a:endParaRPr lang="cs-CZ" dirty="0"/>
          </a:p>
          <a:p>
            <a:pPr algn="just"/>
            <a:r>
              <a:rPr lang="cs-CZ" dirty="0"/>
              <a:t>Nevyhoví-li námitkám vedoucí kontrolní skupiny nebo kontrolující ve lhůtě 7 dnů ode dne jejich doručení, vyřídí je nadřízená osoba kontrolujícího ve lhůtě 30 dnů ode dne jejich doručení tak, že jim vyhoví, částečně vyhoví, nebo je zamítne. Ve zvlášť složitém případu se lhůta pro vyřízení námitek nadřízenou osobou kontrolujícího prodlužuje o 30 dnů</a:t>
            </a:r>
            <a:r>
              <a:rPr lang="cs-CZ" dirty="0" smtClean="0"/>
              <a:t>.</a:t>
            </a:r>
          </a:p>
          <a:p>
            <a:pPr algn="just"/>
            <a:endParaRPr lang="cs-CZ" dirty="0"/>
          </a:p>
          <a:p>
            <a:pPr algn="just"/>
            <a:r>
              <a:rPr lang="cs-CZ" dirty="0" smtClean="0"/>
              <a:t>Při </a:t>
            </a:r>
            <a:r>
              <a:rPr lang="cs-CZ" dirty="0"/>
              <a:t>kontrole výkonu státní správy je kontrolující dále oprávněn ukládat </a:t>
            </a:r>
            <a:r>
              <a:rPr lang="cs-CZ" b="1" dirty="0"/>
              <a:t>opatření k odstranění nebo prevenci nedostatků zjištěných </a:t>
            </a:r>
            <a:r>
              <a:rPr lang="cs-CZ" b="1" dirty="0" smtClean="0"/>
              <a:t>kontrolou </a:t>
            </a:r>
            <a:r>
              <a:rPr lang="cs-CZ" dirty="0" smtClean="0"/>
              <a:t>(uvedou se </a:t>
            </a:r>
            <a:r>
              <a:rPr lang="cs-CZ" dirty="0"/>
              <a:t>v </a:t>
            </a:r>
            <a:r>
              <a:rPr lang="cs-CZ" dirty="0" smtClean="0"/>
              <a:t>protokolu).  </a:t>
            </a:r>
            <a:endParaRPr lang="cs-CZ" dirty="0"/>
          </a:p>
        </p:txBody>
      </p:sp>
    </p:spTree>
    <p:extLst>
      <p:ext uri="{BB962C8B-B14F-4D97-AF65-F5344CB8AC3E}">
        <p14:creationId xmlns:p14="http://schemas.microsoft.com/office/powerpoint/2010/main" val="1351341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 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a:p>
        </p:txBody>
      </p:sp>
      <p:sp>
        <p:nvSpPr>
          <p:cNvPr id="4" name="TextovéPole 3"/>
          <p:cNvSpPr txBox="1"/>
          <p:nvPr/>
        </p:nvSpPr>
        <p:spPr>
          <a:xfrm>
            <a:off x="323528" y="404664"/>
            <a:ext cx="8496944" cy="5539978"/>
          </a:xfrm>
          <a:prstGeom prst="rect">
            <a:avLst/>
          </a:prstGeom>
          <a:noFill/>
        </p:spPr>
        <p:txBody>
          <a:bodyPr wrap="square" rtlCol="0">
            <a:spAutoFit/>
          </a:bodyPr>
          <a:lstStyle/>
          <a:p>
            <a:r>
              <a:rPr lang="cs-CZ" sz="2400" b="1" dirty="0" smtClean="0"/>
              <a:t>Přezkoumání hospodaření ÚSC</a:t>
            </a:r>
          </a:p>
          <a:p>
            <a:endParaRPr lang="cs-CZ" sz="1000" dirty="0"/>
          </a:p>
          <a:p>
            <a:pPr algn="just"/>
            <a:r>
              <a:rPr lang="cs-CZ" dirty="0" smtClean="0"/>
              <a:t>… řídí se zákonem č. </a:t>
            </a:r>
            <a:r>
              <a:rPr lang="cs-CZ" dirty="0"/>
              <a:t>420/2004 Sb., o přezkoumávání hospodaření </a:t>
            </a:r>
            <a:r>
              <a:rPr lang="cs-CZ" dirty="0" smtClean="0"/>
              <a:t>ÚSC </a:t>
            </a:r>
            <a:r>
              <a:rPr lang="cs-CZ" dirty="0"/>
              <a:t>a dobrovolných svazků </a:t>
            </a:r>
            <a:r>
              <a:rPr lang="cs-CZ" dirty="0" smtClean="0"/>
              <a:t>obcí, ve znění pozdějších předpisů.</a:t>
            </a:r>
          </a:p>
          <a:p>
            <a:pPr algn="just"/>
            <a:endParaRPr lang="cs-CZ" sz="1000" dirty="0"/>
          </a:p>
          <a:p>
            <a:pPr algn="just"/>
            <a:r>
              <a:rPr lang="cs-CZ" dirty="0" smtClean="0"/>
              <a:t>Zákon </a:t>
            </a:r>
            <a:r>
              <a:rPr lang="cs-CZ" dirty="0"/>
              <a:t>upravuje přezkoumávání hospodaření </a:t>
            </a:r>
            <a:r>
              <a:rPr lang="cs-CZ" dirty="0" smtClean="0"/>
              <a:t>ÚSC, </a:t>
            </a:r>
            <a:r>
              <a:rPr lang="cs-CZ" dirty="0"/>
              <a:t>jakož i městských částí hlavního města Prahy, dobrovolných svazků obcí a Regionálních rad regionů </a:t>
            </a:r>
            <a:r>
              <a:rPr lang="cs-CZ" dirty="0" smtClean="0"/>
              <a:t>soudržnosti, </a:t>
            </a:r>
            <a:r>
              <a:rPr lang="cs-CZ" dirty="0"/>
              <a:t>uložené zvláštními právními </a:t>
            </a:r>
            <a:r>
              <a:rPr lang="cs-CZ" dirty="0" smtClean="0"/>
              <a:t>předpisy a </a:t>
            </a:r>
            <a:r>
              <a:rPr lang="cs-CZ" dirty="0"/>
              <a:t>stanoví předmět, hlediska, postup a pravidla přezkoumání</a:t>
            </a:r>
            <a:r>
              <a:rPr lang="cs-CZ" dirty="0" smtClean="0"/>
              <a:t>.</a:t>
            </a:r>
          </a:p>
          <a:p>
            <a:pPr algn="just"/>
            <a:endParaRPr lang="cs-CZ" sz="1000" dirty="0"/>
          </a:p>
          <a:p>
            <a:pPr algn="just"/>
            <a:r>
              <a:rPr lang="cs-CZ" b="1" dirty="0" smtClean="0"/>
              <a:t>Předmětem </a:t>
            </a:r>
            <a:r>
              <a:rPr lang="cs-CZ" b="1" dirty="0"/>
              <a:t>přezkoumání jsou </a:t>
            </a:r>
            <a:r>
              <a:rPr lang="cs-CZ" dirty="0"/>
              <a:t>údaje o ročním hospodaření územního celku, tvořící součást závěrečného účtu </a:t>
            </a:r>
            <a:r>
              <a:rPr lang="cs-CZ" dirty="0" smtClean="0"/>
              <a:t>a dále:</a:t>
            </a:r>
          </a:p>
          <a:p>
            <a:pPr algn="just"/>
            <a:endParaRPr lang="cs-CZ" sz="1000" dirty="0"/>
          </a:p>
          <a:p>
            <a:pPr marL="285750" indent="-285750" algn="just">
              <a:buFont typeface="Wingdings" panose="05000000000000000000" pitchFamily="2" charset="2"/>
              <a:buChar char="§"/>
            </a:pPr>
            <a:r>
              <a:rPr lang="cs-CZ" dirty="0" smtClean="0"/>
              <a:t>nakládání </a:t>
            </a:r>
            <a:r>
              <a:rPr lang="cs-CZ" dirty="0"/>
              <a:t>a hospodaření s majetkem ve vlastnictví územního celku,</a:t>
            </a:r>
          </a:p>
          <a:p>
            <a:pPr marL="285750" indent="-285750" algn="just">
              <a:buFont typeface="Wingdings" panose="05000000000000000000" pitchFamily="2" charset="2"/>
              <a:buChar char="§"/>
            </a:pPr>
            <a:r>
              <a:rPr lang="cs-CZ" dirty="0" smtClean="0"/>
              <a:t>nakládání </a:t>
            </a:r>
            <a:r>
              <a:rPr lang="cs-CZ" dirty="0"/>
              <a:t>a hospodaření s majetkem státu, s nímž hospodaří územní celek,</a:t>
            </a:r>
          </a:p>
          <a:p>
            <a:pPr marL="285750" indent="-285750" algn="just">
              <a:buFont typeface="Wingdings" panose="05000000000000000000" pitchFamily="2" charset="2"/>
              <a:buChar char="§"/>
            </a:pPr>
            <a:r>
              <a:rPr lang="cs-CZ" dirty="0" smtClean="0"/>
              <a:t>zadávání </a:t>
            </a:r>
            <a:r>
              <a:rPr lang="cs-CZ" dirty="0"/>
              <a:t>a uskutečňování veřejných zakázek, s výjimkou úkonů a postupů přezkoumaných orgánem dohledu podle zvláštního právního </a:t>
            </a:r>
            <a:r>
              <a:rPr lang="cs-CZ" dirty="0" smtClean="0"/>
              <a:t>předpisu,</a:t>
            </a:r>
            <a:endParaRPr lang="cs-CZ" dirty="0"/>
          </a:p>
          <a:p>
            <a:pPr marL="285750" indent="-285750" algn="just">
              <a:buFont typeface="Wingdings" panose="05000000000000000000" pitchFamily="2" charset="2"/>
              <a:buChar char="§"/>
            </a:pPr>
            <a:r>
              <a:rPr lang="cs-CZ" dirty="0" smtClean="0"/>
              <a:t>stav </a:t>
            </a:r>
            <a:r>
              <a:rPr lang="cs-CZ" dirty="0"/>
              <a:t>pohledávek a závazků a nakládání s nimi,</a:t>
            </a:r>
          </a:p>
          <a:p>
            <a:pPr marL="285750" indent="-285750" algn="just">
              <a:buFont typeface="Wingdings" panose="05000000000000000000" pitchFamily="2" charset="2"/>
              <a:buChar char="§"/>
            </a:pPr>
            <a:r>
              <a:rPr lang="cs-CZ" dirty="0" smtClean="0"/>
              <a:t>ručení </a:t>
            </a:r>
            <a:r>
              <a:rPr lang="cs-CZ" dirty="0"/>
              <a:t>za závazky fyzických a právnických osob</a:t>
            </a:r>
            <a:r>
              <a:rPr lang="cs-CZ" dirty="0" smtClean="0"/>
              <a:t>,</a:t>
            </a:r>
            <a:endParaRPr lang="cs-CZ" dirty="0"/>
          </a:p>
          <a:p>
            <a:pPr marL="285750" indent="-285750" algn="just">
              <a:buFont typeface="Wingdings" panose="05000000000000000000" pitchFamily="2" charset="2"/>
              <a:buChar char="§"/>
            </a:pPr>
            <a:r>
              <a:rPr lang="cs-CZ" dirty="0" smtClean="0"/>
              <a:t>zastavování </a:t>
            </a:r>
            <a:r>
              <a:rPr lang="cs-CZ" dirty="0"/>
              <a:t>movitých a nemovitých věcí ve prospěch třetích </a:t>
            </a:r>
            <a:r>
              <a:rPr lang="cs-CZ" dirty="0" smtClean="0"/>
              <a:t>osob,</a:t>
            </a:r>
            <a:endParaRPr lang="cs-CZ" dirty="0"/>
          </a:p>
          <a:p>
            <a:pPr marL="285750" indent="-285750" algn="just">
              <a:buFont typeface="Wingdings" panose="05000000000000000000" pitchFamily="2" charset="2"/>
              <a:buChar char="§"/>
            </a:pPr>
            <a:r>
              <a:rPr lang="cs-CZ" dirty="0" smtClean="0"/>
              <a:t>zřizování </a:t>
            </a:r>
            <a:r>
              <a:rPr lang="cs-CZ" dirty="0"/>
              <a:t>věcných břemen k majetku územního celku,</a:t>
            </a:r>
          </a:p>
          <a:p>
            <a:pPr marL="285750" indent="-285750" algn="just">
              <a:buFont typeface="Wingdings" panose="05000000000000000000" pitchFamily="2" charset="2"/>
              <a:buChar char="§"/>
            </a:pPr>
            <a:r>
              <a:rPr lang="cs-CZ" dirty="0" smtClean="0"/>
              <a:t>účetnictví </a:t>
            </a:r>
            <a:r>
              <a:rPr lang="cs-CZ" dirty="0"/>
              <a:t>vedené územním celkem.</a:t>
            </a:r>
          </a:p>
        </p:txBody>
      </p:sp>
    </p:spTree>
    <p:extLst>
      <p:ext uri="{BB962C8B-B14F-4D97-AF65-F5344CB8AC3E}">
        <p14:creationId xmlns:p14="http://schemas.microsoft.com/office/powerpoint/2010/main" val="15483655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a:p>
        </p:txBody>
      </p:sp>
      <p:sp>
        <p:nvSpPr>
          <p:cNvPr id="4" name="TextovéPole 3"/>
          <p:cNvSpPr txBox="1"/>
          <p:nvPr/>
        </p:nvSpPr>
        <p:spPr>
          <a:xfrm>
            <a:off x="323528" y="548680"/>
            <a:ext cx="8352928" cy="5447645"/>
          </a:xfrm>
          <a:prstGeom prst="rect">
            <a:avLst/>
          </a:prstGeom>
          <a:noFill/>
        </p:spPr>
        <p:txBody>
          <a:bodyPr wrap="square" rtlCol="0">
            <a:spAutoFit/>
          </a:bodyPr>
          <a:lstStyle/>
          <a:p>
            <a:r>
              <a:rPr lang="cs-CZ" sz="2400" b="1" dirty="0"/>
              <a:t>Přezkoumání hospodaření ÚSC</a:t>
            </a:r>
          </a:p>
          <a:p>
            <a:endParaRPr lang="cs-CZ" dirty="0" smtClean="0"/>
          </a:p>
          <a:p>
            <a:pPr algn="just"/>
            <a:r>
              <a:rPr lang="cs-CZ" dirty="0" smtClean="0"/>
              <a:t>Obce mají možnost volby, zda jejich hospodaření přezkoumá auditor nebo krajský úřad. Kraje jsou povinně přezkoumávány MF.</a:t>
            </a:r>
          </a:p>
          <a:p>
            <a:pPr algn="just"/>
            <a:endParaRPr lang="cs-CZ" dirty="0"/>
          </a:p>
          <a:p>
            <a:pPr algn="just"/>
            <a:r>
              <a:rPr lang="cs-CZ" dirty="0"/>
              <a:t>Na základě plánu se vykonávají do konce kalendářního roku </a:t>
            </a:r>
            <a:r>
              <a:rPr lang="cs-CZ" b="1" dirty="0"/>
              <a:t>dílčí přezkoumání </a:t>
            </a:r>
            <a:r>
              <a:rPr lang="cs-CZ" dirty="0"/>
              <a:t>za předchozí část kalendářního roku a po skončení kalendářního roku se vykonávají dílčí přezkoumání za zbývající část předchozího kalendářního roku a jednorázová přezkoumání za celý předchozí kalendářní rok</a:t>
            </a:r>
            <a:r>
              <a:rPr lang="cs-CZ" dirty="0" smtClean="0"/>
              <a:t>. </a:t>
            </a:r>
            <a:r>
              <a:rPr lang="cs-CZ" b="1" dirty="0" smtClean="0"/>
              <a:t>Jednorázová </a:t>
            </a:r>
            <a:r>
              <a:rPr lang="cs-CZ" b="1" dirty="0"/>
              <a:t>přezkoumání </a:t>
            </a:r>
            <a:r>
              <a:rPr lang="cs-CZ" dirty="0"/>
              <a:t>může uskutečnit krajský úřad u obcí, které nevykonávají hospodářskou činnost a mají počet obyvatel menší než 800 osob. V ostatních územních celcích se uskutečňují dílčí přezkoumání</a:t>
            </a:r>
            <a:r>
              <a:rPr lang="cs-CZ" dirty="0" smtClean="0"/>
              <a:t>.</a:t>
            </a:r>
          </a:p>
          <a:p>
            <a:pPr algn="just"/>
            <a:endParaRPr lang="cs-CZ" dirty="0"/>
          </a:p>
          <a:p>
            <a:pPr algn="just"/>
            <a:r>
              <a:rPr lang="cs-CZ" dirty="0" smtClean="0"/>
              <a:t>Zákon stanoví práva a povinnosti kontrolujících osob i kontrolovaných ÚSC.</a:t>
            </a:r>
          </a:p>
          <a:p>
            <a:pPr algn="just"/>
            <a:endParaRPr lang="cs-CZ" dirty="0"/>
          </a:p>
          <a:p>
            <a:pPr algn="just"/>
            <a:r>
              <a:rPr lang="cs-CZ" dirty="0"/>
              <a:t>Při přezkoumání je povinna poskytnout součinnost i územním celkem zřízená nebo založená </a:t>
            </a:r>
            <a:r>
              <a:rPr lang="cs-CZ" b="1" dirty="0"/>
              <a:t>právnická osoba</a:t>
            </a:r>
            <a:r>
              <a:rPr lang="cs-CZ" dirty="0"/>
              <a:t>. U příspěvkové organizace přezkoumávající orgán kontroluje hospodaření a nakládání s majetkem a s příspěvky, které jí územní celek poskytl</a:t>
            </a:r>
            <a:r>
              <a:rPr lang="cs-CZ" dirty="0" smtClean="0"/>
              <a:t>.</a:t>
            </a:r>
            <a:endParaRPr lang="cs-CZ" dirty="0"/>
          </a:p>
          <a:p>
            <a:pPr algn="just"/>
            <a:r>
              <a:rPr lang="cs-CZ" dirty="0"/>
              <a:t>  </a:t>
            </a:r>
          </a:p>
        </p:txBody>
      </p:sp>
    </p:spTree>
    <p:extLst>
      <p:ext uri="{BB962C8B-B14F-4D97-AF65-F5344CB8AC3E}">
        <p14:creationId xmlns:p14="http://schemas.microsoft.com/office/powerpoint/2010/main" val="31506643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a:p>
        </p:txBody>
      </p:sp>
      <p:sp>
        <p:nvSpPr>
          <p:cNvPr id="4" name="TextovéPole 3"/>
          <p:cNvSpPr txBox="1"/>
          <p:nvPr/>
        </p:nvSpPr>
        <p:spPr>
          <a:xfrm>
            <a:off x="395536" y="476672"/>
            <a:ext cx="8424936" cy="4431983"/>
          </a:xfrm>
          <a:prstGeom prst="rect">
            <a:avLst/>
          </a:prstGeom>
          <a:noFill/>
        </p:spPr>
        <p:txBody>
          <a:bodyPr wrap="square" rtlCol="0">
            <a:spAutoFit/>
          </a:bodyPr>
          <a:lstStyle/>
          <a:p>
            <a:r>
              <a:rPr lang="cs-CZ" sz="2400" b="1" dirty="0" smtClean="0"/>
              <a:t>Přezkoumání hospodaření ÚSC</a:t>
            </a:r>
          </a:p>
          <a:p>
            <a:pPr algn="just"/>
            <a:endParaRPr lang="cs-CZ" b="1" dirty="0"/>
          </a:p>
          <a:p>
            <a:pPr algn="just"/>
            <a:r>
              <a:rPr lang="cs-CZ" b="1" dirty="0"/>
              <a:t>Zpráva o výsledku přezkoumání hospodaření </a:t>
            </a:r>
            <a:r>
              <a:rPr lang="cs-CZ" dirty="0"/>
              <a:t>nahrazuje protokol o kontrole podle kontrolního řádu a zpracovává se na základě výsledků jednorázového přezkoumání, anebo na základě zápisů z dílčích přezkoumání</a:t>
            </a:r>
            <a:r>
              <a:rPr lang="cs-CZ" dirty="0" smtClean="0"/>
              <a:t>.</a:t>
            </a:r>
          </a:p>
          <a:p>
            <a:pPr algn="just"/>
            <a:endParaRPr lang="cs-CZ" dirty="0"/>
          </a:p>
          <a:p>
            <a:pPr algn="just"/>
            <a:r>
              <a:rPr lang="cs-CZ" dirty="0" smtClean="0"/>
              <a:t>Kontrolor </a:t>
            </a:r>
            <a:r>
              <a:rPr lang="cs-CZ" dirty="0"/>
              <a:t>pověřený řízením přezkoumání </a:t>
            </a:r>
            <a:r>
              <a:rPr lang="cs-CZ" b="1" dirty="0"/>
              <a:t>projedná zprávu o výsledku přezkoumání hospodaření </a:t>
            </a:r>
            <a:r>
              <a:rPr lang="cs-CZ" dirty="0"/>
              <a:t>se starostou, u statutárního města s primátorem, u hlavního města Prahy s primátorem hlavního města Prahy, u kraje s hejtmanem kraje, u dobrovolného svazku obcí s osobou určenou stanovami dobrovolného svazku obcí a u Regionální rady regionu soudržnosti s jejím předsedou a předá jim její stejnopis</a:t>
            </a:r>
            <a:r>
              <a:rPr lang="cs-CZ" dirty="0" smtClean="0"/>
              <a:t>.</a:t>
            </a:r>
          </a:p>
          <a:p>
            <a:pPr algn="just"/>
            <a:endParaRPr lang="cs-CZ" dirty="0" smtClean="0"/>
          </a:p>
          <a:p>
            <a:pPr algn="just"/>
            <a:r>
              <a:rPr lang="cs-CZ" dirty="0" smtClean="0"/>
              <a:t>ÚSC nemohou proti zprávě </a:t>
            </a:r>
            <a:r>
              <a:rPr lang="cs-CZ" dirty="0"/>
              <a:t>podat námitky. </a:t>
            </a:r>
            <a:r>
              <a:rPr lang="cs-CZ" dirty="0" smtClean="0"/>
              <a:t>Mají právo uplatnit </a:t>
            </a:r>
            <a:r>
              <a:rPr lang="cs-CZ" b="1" dirty="0" smtClean="0"/>
              <a:t>písemné </a:t>
            </a:r>
            <a:r>
              <a:rPr lang="cs-CZ" b="1" dirty="0"/>
              <a:t>stanovisko k návrhu zprávy o výsledku přezkoumání hospodaření</a:t>
            </a:r>
            <a:r>
              <a:rPr lang="cs-CZ" dirty="0"/>
              <a:t> a požadovat jeho přiložení ke zprávě o výsledku přezkoumání </a:t>
            </a:r>
            <a:r>
              <a:rPr lang="cs-CZ" dirty="0" smtClean="0"/>
              <a:t>hospodaření</a:t>
            </a:r>
            <a:r>
              <a:rPr lang="cs-CZ" dirty="0"/>
              <a:t>.</a:t>
            </a:r>
            <a:endParaRPr lang="cs-CZ" sz="2400" b="1" dirty="0"/>
          </a:p>
        </p:txBody>
      </p:sp>
    </p:spTree>
    <p:extLst>
      <p:ext uri="{BB962C8B-B14F-4D97-AF65-F5344CB8AC3E}">
        <p14:creationId xmlns:p14="http://schemas.microsoft.com/office/powerpoint/2010/main" val="31315425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a:p>
        </p:txBody>
      </p:sp>
      <p:sp>
        <p:nvSpPr>
          <p:cNvPr id="4" name="TextovéPole 3"/>
          <p:cNvSpPr txBox="1"/>
          <p:nvPr/>
        </p:nvSpPr>
        <p:spPr>
          <a:xfrm>
            <a:off x="323528" y="476672"/>
            <a:ext cx="8352928" cy="5170646"/>
          </a:xfrm>
          <a:prstGeom prst="rect">
            <a:avLst/>
          </a:prstGeom>
          <a:noFill/>
        </p:spPr>
        <p:txBody>
          <a:bodyPr wrap="square" rtlCol="0">
            <a:spAutoFit/>
          </a:bodyPr>
          <a:lstStyle/>
          <a:p>
            <a:r>
              <a:rPr lang="cs-CZ" sz="2400" b="1" dirty="0" smtClean="0"/>
              <a:t>Kontrola výkonu samostatné a přenesené působnosti obcí</a:t>
            </a:r>
          </a:p>
          <a:p>
            <a:endParaRPr lang="cs-CZ" dirty="0"/>
          </a:p>
          <a:p>
            <a:pPr algn="just"/>
            <a:r>
              <a:rPr lang="cs-CZ" dirty="0" smtClean="0"/>
              <a:t>Výkon </a:t>
            </a:r>
            <a:r>
              <a:rPr lang="cs-CZ" dirty="0"/>
              <a:t>samostatné působnosti svěřené orgánům obcí </a:t>
            </a:r>
            <a:r>
              <a:rPr lang="cs-CZ" dirty="0" smtClean="0"/>
              <a:t>kontroluje </a:t>
            </a:r>
            <a:r>
              <a:rPr lang="cs-CZ" b="1" dirty="0" smtClean="0"/>
              <a:t>Ministerstvo </a:t>
            </a:r>
            <a:r>
              <a:rPr lang="cs-CZ" b="1" dirty="0"/>
              <a:t>vnitra </a:t>
            </a:r>
            <a:r>
              <a:rPr lang="cs-CZ" dirty="0"/>
              <a:t>a výkon přenesené působnosti svěřené orgánům obcí </a:t>
            </a:r>
            <a:r>
              <a:rPr lang="cs-CZ" dirty="0" smtClean="0"/>
              <a:t>kontrolují </a:t>
            </a:r>
            <a:r>
              <a:rPr lang="cs-CZ" b="1" dirty="0" smtClean="0"/>
              <a:t>krajské </a:t>
            </a:r>
            <a:r>
              <a:rPr lang="cs-CZ" b="1" dirty="0"/>
              <a:t>úřady </a:t>
            </a:r>
            <a:r>
              <a:rPr lang="cs-CZ" dirty="0"/>
              <a:t>v přenesené </a:t>
            </a:r>
            <a:r>
              <a:rPr lang="cs-CZ" dirty="0" smtClean="0"/>
              <a:t>působnosti. Magistráty </a:t>
            </a:r>
            <a:r>
              <a:rPr lang="cs-CZ" dirty="0"/>
              <a:t>územně členěných statutárních měst v přenesené působnosti kontrolují výkon samostatné a přenesené působnosti svěřené orgánům městských obvodů a městských částí územně členěných statutárních měst.</a:t>
            </a:r>
          </a:p>
          <a:p>
            <a:r>
              <a:rPr lang="cs-CZ" dirty="0"/>
              <a:t> </a:t>
            </a:r>
          </a:p>
          <a:p>
            <a:pPr algn="just"/>
            <a:r>
              <a:rPr lang="cs-CZ" b="1" dirty="0"/>
              <a:t>Kontrolou</a:t>
            </a:r>
            <a:r>
              <a:rPr lang="cs-CZ" dirty="0"/>
              <a:t> se </a:t>
            </a:r>
            <a:r>
              <a:rPr lang="cs-CZ" dirty="0" smtClean="0"/>
              <a:t>rozumí </a:t>
            </a:r>
            <a:r>
              <a:rPr lang="cs-CZ" dirty="0"/>
              <a:t>činnost orgánů veřejné </a:t>
            </a:r>
            <a:r>
              <a:rPr lang="cs-CZ" dirty="0" smtClean="0"/>
              <a:t>správy, </a:t>
            </a:r>
            <a:r>
              <a:rPr lang="cs-CZ" dirty="0"/>
              <a:t>při které se zjišťuje, zda orgány obcí, městských obvodů a městských částí územně členěných statutárních měst </a:t>
            </a:r>
            <a:r>
              <a:rPr lang="cs-CZ" dirty="0" smtClean="0"/>
              <a:t>dodržují:</a:t>
            </a:r>
            <a:endParaRPr lang="cs-CZ" dirty="0"/>
          </a:p>
          <a:p>
            <a:r>
              <a:rPr lang="cs-CZ" dirty="0"/>
              <a:t> </a:t>
            </a:r>
          </a:p>
          <a:p>
            <a:pPr marL="285750" indent="-285750" algn="just">
              <a:buFont typeface="Arial" panose="020B0604020202020204" pitchFamily="34" charset="0"/>
              <a:buChar char="•"/>
            </a:pPr>
            <a:r>
              <a:rPr lang="cs-CZ" dirty="0" smtClean="0"/>
              <a:t>při </a:t>
            </a:r>
            <a:r>
              <a:rPr lang="cs-CZ" dirty="0"/>
              <a:t>výkonu samostatné působnosti zákony a jiné právní předpisy, s výjimkou právních předpisů občanského, obchodního nebo pracovního práva,</a:t>
            </a:r>
          </a:p>
          <a:p>
            <a:pPr marL="285750" indent="-285750" algn="just">
              <a:buFont typeface="Arial" panose="020B0604020202020204" pitchFamily="34" charset="0"/>
              <a:buChar char="•"/>
            </a:pPr>
            <a:r>
              <a:rPr lang="cs-CZ" dirty="0" smtClean="0"/>
              <a:t>při </a:t>
            </a:r>
            <a:r>
              <a:rPr lang="cs-CZ" dirty="0"/>
              <a:t>výkonu přenesené působnosti zákony, jiné právní předpisy a v jejich mezích též usnesení vlády, směrnice ústředních správních úřadů, jakož i opatření příslušných orgánů veřejné správy přijatá při kontrole výkonu přenesené působnosti</a:t>
            </a:r>
            <a:r>
              <a:rPr lang="cs-CZ" dirty="0" smtClean="0"/>
              <a:t>.</a:t>
            </a:r>
          </a:p>
          <a:p>
            <a:pPr algn="just"/>
            <a:endParaRPr lang="cs-CZ" dirty="0"/>
          </a:p>
          <a:p>
            <a:pPr algn="just"/>
            <a:r>
              <a:rPr lang="cs-CZ" dirty="0" smtClean="0"/>
              <a:t>  </a:t>
            </a:r>
            <a:endParaRPr lang="cs-CZ" dirty="0"/>
          </a:p>
        </p:txBody>
      </p:sp>
    </p:spTree>
    <p:extLst>
      <p:ext uri="{BB962C8B-B14F-4D97-AF65-F5344CB8AC3E}">
        <p14:creationId xmlns:p14="http://schemas.microsoft.com/office/powerpoint/2010/main" val="6458701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a:p>
        </p:txBody>
      </p:sp>
      <p:sp>
        <p:nvSpPr>
          <p:cNvPr id="4" name="TextovéPole 3"/>
          <p:cNvSpPr txBox="1"/>
          <p:nvPr/>
        </p:nvSpPr>
        <p:spPr>
          <a:xfrm>
            <a:off x="251520" y="620688"/>
            <a:ext cx="8424936" cy="4893647"/>
          </a:xfrm>
          <a:prstGeom prst="rect">
            <a:avLst/>
          </a:prstGeom>
          <a:noFill/>
        </p:spPr>
        <p:txBody>
          <a:bodyPr wrap="square" rtlCol="0">
            <a:spAutoFit/>
          </a:bodyPr>
          <a:lstStyle/>
          <a:p>
            <a:pPr algn="just"/>
            <a:r>
              <a:rPr lang="cs-CZ" sz="2400" b="1" dirty="0"/>
              <a:t>Kontrola výkonu samostatné a přenesené působnosti obcí</a:t>
            </a:r>
          </a:p>
          <a:p>
            <a:pPr algn="just"/>
            <a:endParaRPr lang="cs-CZ" dirty="0" smtClean="0"/>
          </a:p>
          <a:p>
            <a:pPr algn="just"/>
            <a:r>
              <a:rPr lang="cs-CZ" dirty="0" smtClean="0"/>
              <a:t>V </a:t>
            </a:r>
            <a:r>
              <a:rPr lang="cs-CZ" dirty="0"/>
              <a:t>případě, že byl kontrolou </a:t>
            </a:r>
            <a:r>
              <a:rPr lang="cs-CZ" dirty="0" smtClean="0"/>
              <a:t>samostatné působnosti shledán </a:t>
            </a:r>
            <a:r>
              <a:rPr lang="cs-CZ" dirty="0"/>
              <a:t>nezákonný postup obce předloží starosta spolu se seznámením s výsledky uskutečněné kontroly zastupitelstvu obce též </a:t>
            </a:r>
            <a:r>
              <a:rPr lang="cs-CZ" b="1" dirty="0"/>
              <a:t>návrh opatření k nápravě kontrolou zjištěných nedostatků a k zamezení jejich opakování</a:t>
            </a:r>
            <a:r>
              <a:rPr lang="cs-CZ" dirty="0"/>
              <a:t>, popřípadě jej seznámí se způsobem, jakým se tak již stalo. Informaci o jednání zastupitelstva obce, městského obvodu nebo městské části územně členěného statutárního města v této věci včetně návrhu opatření k nápravě, popřípadě sdělení o způsobu nápravy, obec neprodleně vyvěsí na úřední desce obecního úřadu, úřadu městského obvodu nebo úřadu městské části po dobu nejméně 15 dnů. Současně tuto informaci zašle obec Ministerstvu vnitra.</a:t>
            </a:r>
          </a:p>
          <a:p>
            <a:endParaRPr lang="cs-CZ" dirty="0" smtClean="0"/>
          </a:p>
          <a:p>
            <a:pPr algn="just"/>
            <a:r>
              <a:rPr lang="cs-CZ" dirty="0" smtClean="0"/>
              <a:t>Obce</a:t>
            </a:r>
            <a:r>
              <a:rPr lang="cs-CZ" dirty="0"/>
              <a:t>, městské obvody nebo městské části územně členěného statutárního města jsou povinny </a:t>
            </a:r>
            <a:r>
              <a:rPr lang="cs-CZ" b="1" dirty="0"/>
              <a:t>zajistit nápravu nedostatků zjištěných </a:t>
            </a:r>
            <a:r>
              <a:rPr lang="cs-CZ" b="1" dirty="0" smtClean="0"/>
              <a:t>kontrolou </a:t>
            </a:r>
            <a:r>
              <a:rPr lang="cs-CZ" dirty="0" smtClean="0"/>
              <a:t>(samostatné i přenesené působnosti).</a:t>
            </a:r>
          </a:p>
          <a:p>
            <a:pPr algn="just"/>
            <a:endParaRPr lang="cs-CZ" dirty="0"/>
          </a:p>
          <a:p>
            <a:endParaRPr lang="cs-CZ" dirty="0"/>
          </a:p>
        </p:txBody>
      </p:sp>
    </p:spTree>
    <p:extLst>
      <p:ext uri="{BB962C8B-B14F-4D97-AF65-F5344CB8AC3E}">
        <p14:creationId xmlns:p14="http://schemas.microsoft.com/office/powerpoint/2010/main" val="26536524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a:p>
        </p:txBody>
      </p:sp>
      <p:sp>
        <p:nvSpPr>
          <p:cNvPr id="4" name="TextovéPole 3"/>
          <p:cNvSpPr txBox="1"/>
          <p:nvPr/>
        </p:nvSpPr>
        <p:spPr>
          <a:xfrm>
            <a:off x="395536" y="476672"/>
            <a:ext cx="8424936" cy="4216539"/>
          </a:xfrm>
          <a:prstGeom prst="rect">
            <a:avLst/>
          </a:prstGeom>
          <a:noFill/>
        </p:spPr>
        <p:txBody>
          <a:bodyPr wrap="square" rtlCol="0">
            <a:spAutoFit/>
          </a:bodyPr>
          <a:lstStyle/>
          <a:p>
            <a:r>
              <a:rPr lang="cs-CZ" sz="2400" b="1" dirty="0" smtClean="0"/>
              <a:t>Kontrola výkonu samostatné a přenesené působnosti krajů</a:t>
            </a:r>
          </a:p>
          <a:p>
            <a:endParaRPr lang="cs-CZ" sz="1000" dirty="0"/>
          </a:p>
          <a:p>
            <a:pPr algn="just"/>
            <a:r>
              <a:rPr lang="cs-CZ" dirty="0" smtClean="0"/>
              <a:t>Výkon </a:t>
            </a:r>
            <a:r>
              <a:rPr lang="cs-CZ" dirty="0"/>
              <a:t>samostatné působnosti svěřené orgánům krajů </a:t>
            </a:r>
            <a:r>
              <a:rPr lang="cs-CZ" dirty="0" smtClean="0"/>
              <a:t>kontroluje </a:t>
            </a:r>
            <a:r>
              <a:rPr lang="cs-CZ" b="1" dirty="0" smtClean="0"/>
              <a:t>Ministerstvo vnitra </a:t>
            </a:r>
            <a:r>
              <a:rPr lang="cs-CZ" dirty="0" smtClean="0"/>
              <a:t>a </a:t>
            </a:r>
            <a:r>
              <a:rPr lang="cs-CZ" dirty="0"/>
              <a:t>výkon přenesené působnosti svěřené orgánům krajů </a:t>
            </a:r>
            <a:r>
              <a:rPr lang="cs-CZ" dirty="0" smtClean="0"/>
              <a:t>kontrolují </a:t>
            </a:r>
            <a:r>
              <a:rPr lang="cs-CZ" b="1" dirty="0" smtClean="0"/>
              <a:t>věcně </a:t>
            </a:r>
            <a:r>
              <a:rPr lang="cs-CZ" b="1" dirty="0"/>
              <a:t>příslušná ministerstva nebo jiné ústřední správní úřady</a:t>
            </a:r>
            <a:r>
              <a:rPr lang="cs-CZ" dirty="0"/>
              <a:t>.</a:t>
            </a:r>
          </a:p>
          <a:p>
            <a:r>
              <a:rPr lang="cs-CZ" dirty="0"/>
              <a:t> </a:t>
            </a:r>
          </a:p>
          <a:p>
            <a:pPr algn="just"/>
            <a:r>
              <a:rPr lang="cs-CZ" b="1" dirty="0" smtClean="0"/>
              <a:t>Kontrolou</a:t>
            </a:r>
            <a:r>
              <a:rPr lang="cs-CZ" dirty="0" smtClean="0"/>
              <a:t> </a:t>
            </a:r>
            <a:r>
              <a:rPr lang="cs-CZ" dirty="0"/>
              <a:t>se pro účely tohoto zákona rozumí činnost orgánů veřejné </a:t>
            </a:r>
            <a:r>
              <a:rPr lang="cs-CZ" dirty="0" smtClean="0"/>
              <a:t>správy, </a:t>
            </a:r>
            <a:r>
              <a:rPr lang="cs-CZ" dirty="0"/>
              <a:t>při které se zjišťuje, zda orgány krajů </a:t>
            </a:r>
            <a:r>
              <a:rPr lang="cs-CZ" dirty="0" smtClean="0"/>
              <a:t>dodržují:</a:t>
            </a:r>
            <a:endParaRPr lang="cs-CZ" dirty="0"/>
          </a:p>
          <a:p>
            <a:pPr algn="just"/>
            <a:r>
              <a:rPr lang="cs-CZ" dirty="0"/>
              <a:t> </a:t>
            </a:r>
          </a:p>
          <a:p>
            <a:pPr marL="285750" indent="-285750" algn="just">
              <a:buFont typeface="Wingdings" panose="05000000000000000000" pitchFamily="2" charset="2"/>
              <a:buChar char="§"/>
            </a:pPr>
            <a:r>
              <a:rPr lang="cs-CZ" dirty="0" smtClean="0"/>
              <a:t>při </a:t>
            </a:r>
            <a:r>
              <a:rPr lang="cs-CZ" dirty="0"/>
              <a:t>výkonu samostatné působnosti zákony a jiné právní předpisy, s výjimkou právních předpisů občanského, obchodního nebo pracovního práva,</a:t>
            </a:r>
          </a:p>
          <a:p>
            <a:pPr marL="285750" indent="-285750" algn="just">
              <a:buFont typeface="Wingdings" panose="05000000000000000000" pitchFamily="2" charset="2"/>
              <a:buChar char="§"/>
            </a:pPr>
            <a:r>
              <a:rPr lang="cs-CZ" dirty="0" smtClean="0"/>
              <a:t>při </a:t>
            </a:r>
            <a:r>
              <a:rPr lang="cs-CZ" dirty="0"/>
              <a:t>výkonu přenesené působnosti zákony, jiné právní předpisy a v jejich mezích též usnesení vlády, směrnice ústředních správních úřadů a opatření příslušných orgánů veřejné správy přijatá při kontrole výkonu přenesené působnosti.</a:t>
            </a:r>
          </a:p>
          <a:p>
            <a:pPr algn="just"/>
            <a:endParaRPr lang="cs-CZ" dirty="0" smtClean="0"/>
          </a:p>
        </p:txBody>
      </p:sp>
    </p:spTree>
    <p:extLst>
      <p:ext uri="{BB962C8B-B14F-4D97-AF65-F5344CB8AC3E}">
        <p14:creationId xmlns:p14="http://schemas.microsoft.com/office/powerpoint/2010/main" val="2755334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28</a:t>
            </a:fld>
            <a:endParaRPr lang="cs-CZ"/>
          </a:p>
        </p:txBody>
      </p:sp>
      <p:sp>
        <p:nvSpPr>
          <p:cNvPr id="4" name="TextovéPole 3"/>
          <p:cNvSpPr txBox="1"/>
          <p:nvPr/>
        </p:nvSpPr>
        <p:spPr>
          <a:xfrm>
            <a:off x="395536" y="692696"/>
            <a:ext cx="8280920" cy="4062651"/>
          </a:xfrm>
          <a:prstGeom prst="rect">
            <a:avLst/>
          </a:prstGeom>
          <a:noFill/>
        </p:spPr>
        <p:txBody>
          <a:bodyPr wrap="square" rtlCol="0">
            <a:spAutoFit/>
          </a:bodyPr>
          <a:lstStyle/>
          <a:p>
            <a:pPr algn="just"/>
            <a:r>
              <a:rPr lang="cs-CZ" sz="2400" b="1" dirty="0"/>
              <a:t>Kontrola výkonu samostatné a přenesené působnosti krajů</a:t>
            </a:r>
          </a:p>
          <a:p>
            <a:pPr algn="just"/>
            <a:endParaRPr lang="cs-CZ" dirty="0"/>
          </a:p>
          <a:p>
            <a:pPr algn="just"/>
            <a:r>
              <a:rPr lang="cs-CZ" dirty="0" smtClean="0"/>
              <a:t>Hejtman </a:t>
            </a:r>
            <a:r>
              <a:rPr lang="cs-CZ" dirty="0"/>
              <a:t>na nejbližším zasedání zastupitelstva konaném po ukončení kontroly seznámí zastupitelstvo s výsledky uskutečněné kontroly (v samostatné působnosti). V případě, že byl kontrolou shledán nezákonný postup kraje, předloží hejtman spolu se seznámením s výsledky uskutečněné kontroly zastupitelstvu též </a:t>
            </a:r>
            <a:r>
              <a:rPr lang="cs-CZ" b="1" dirty="0"/>
              <a:t>návrh opatření k nápravě kontrolou zjištěných nedostatků a k zamezení jejich opakování</a:t>
            </a:r>
            <a:r>
              <a:rPr lang="cs-CZ" dirty="0"/>
              <a:t>, popřípadě jej seznámí se způsobem, jakým se tak již stalo. Informaci o jednání zastupitelstva v této věci včetně návrhu opatření k nápravě, popřípadě sdělení o způsobu nápravy, kraj neprodleně vyvěsí na úřední desce krajského úřadu po dobu nejméně 15 dnů. Současně tuto informaci zašle kraj ministerstvu.</a:t>
            </a:r>
            <a:endParaRPr lang="cs-CZ" b="1" dirty="0"/>
          </a:p>
          <a:p>
            <a:endParaRPr lang="cs-CZ" dirty="0" smtClean="0"/>
          </a:p>
          <a:p>
            <a:pPr algn="just"/>
            <a:r>
              <a:rPr lang="cs-CZ" dirty="0" smtClean="0"/>
              <a:t>Kraj je povinen </a:t>
            </a:r>
            <a:r>
              <a:rPr lang="cs-CZ" dirty="0"/>
              <a:t>zajistit nápravu nedostatků zjištěných kontrolou a splnění uložených </a:t>
            </a:r>
            <a:r>
              <a:rPr lang="cs-CZ" dirty="0" smtClean="0"/>
              <a:t>opatření (v samostatné i přenesené působnosti).</a:t>
            </a:r>
            <a:endParaRPr lang="cs-CZ" dirty="0"/>
          </a:p>
        </p:txBody>
      </p:sp>
    </p:spTree>
    <p:extLst>
      <p:ext uri="{BB962C8B-B14F-4D97-AF65-F5344CB8AC3E}">
        <p14:creationId xmlns:p14="http://schemas.microsoft.com/office/powerpoint/2010/main" val="997572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29</a:t>
            </a:fld>
            <a:endParaRPr lang="cs-CZ"/>
          </a:p>
        </p:txBody>
      </p:sp>
      <p:sp>
        <p:nvSpPr>
          <p:cNvPr id="4" name="TextovéPole 3"/>
          <p:cNvSpPr txBox="1"/>
          <p:nvPr/>
        </p:nvSpPr>
        <p:spPr>
          <a:xfrm>
            <a:off x="323528" y="548680"/>
            <a:ext cx="8352928" cy="4893647"/>
          </a:xfrm>
          <a:prstGeom prst="rect">
            <a:avLst/>
          </a:prstGeom>
          <a:noFill/>
        </p:spPr>
        <p:txBody>
          <a:bodyPr wrap="square" rtlCol="0">
            <a:spAutoFit/>
          </a:bodyPr>
          <a:lstStyle/>
          <a:p>
            <a:r>
              <a:rPr lang="cs-CZ" sz="2400" b="1" dirty="0" smtClean="0"/>
              <a:t>Dozor nad výkonem samostatné působnosti obce</a:t>
            </a:r>
          </a:p>
          <a:p>
            <a:endParaRPr lang="cs-CZ" dirty="0"/>
          </a:p>
          <a:p>
            <a:pPr algn="just"/>
            <a:r>
              <a:rPr lang="cs-CZ" dirty="0" smtClean="0"/>
              <a:t>Odporuje-li </a:t>
            </a:r>
            <a:r>
              <a:rPr lang="cs-CZ" b="1" u="sng" dirty="0"/>
              <a:t>obecně závazná vyhláška</a:t>
            </a:r>
            <a:r>
              <a:rPr lang="cs-CZ" b="1" dirty="0"/>
              <a:t> </a:t>
            </a:r>
            <a:r>
              <a:rPr lang="cs-CZ" dirty="0"/>
              <a:t>obce zákonu, </a:t>
            </a:r>
            <a:r>
              <a:rPr lang="cs-CZ" b="1" dirty="0"/>
              <a:t>vyzve</a:t>
            </a:r>
            <a:r>
              <a:rPr lang="cs-CZ" dirty="0"/>
              <a:t> </a:t>
            </a:r>
            <a:r>
              <a:rPr lang="cs-CZ" b="1" dirty="0"/>
              <a:t>Ministerstvo vnitra </a:t>
            </a:r>
            <a:r>
              <a:rPr lang="cs-CZ" dirty="0"/>
              <a:t>obec </a:t>
            </a:r>
            <a:r>
              <a:rPr lang="cs-CZ" b="1" dirty="0"/>
              <a:t>ke zjednání nápravy</a:t>
            </a:r>
            <a:r>
              <a:rPr lang="cs-CZ" dirty="0"/>
              <a:t>. Nezjedná-li obec nápravu do 60 dnů od doručení výzvy, rozhodne Ministerstvo vnitra o </a:t>
            </a:r>
            <a:r>
              <a:rPr lang="cs-CZ" b="1" dirty="0"/>
              <a:t>pozastavení účinnosti </a:t>
            </a:r>
            <a:r>
              <a:rPr lang="cs-CZ" dirty="0"/>
              <a:t>této obecně závazné vyhlášky. Účinnost obecně závazné vyhlášky obce je pozastavena dnem doručení rozhodnutí Ministerstva vnitra obci. Ministerstvo vnitra v rozhodnutí současně stanoví obci přiměřenou </a:t>
            </a:r>
            <a:r>
              <a:rPr lang="cs-CZ" b="1" dirty="0"/>
              <a:t>lhůtu ke zjednání nápravy</a:t>
            </a:r>
            <a:r>
              <a:rPr lang="cs-CZ" dirty="0"/>
              <a:t>. Zjedná-li zastupitelstvo obce nápravu ve stanovené lhůtě, Ministerstvo vnitra své rozhodnutí o pozastavení účinnosti obecně závazné vyhlášky obce zruší neprodleně poté, co obdrží sdělení obce o zjednání nápravy, jehož přílohou je i obecně závazná vyhláška obce, kterou byla zjednána náprava. Nezjedná-li zastupitelstvo obce nápravu ve stanovené </a:t>
            </a:r>
            <a:r>
              <a:rPr lang="cs-CZ" dirty="0" smtClean="0"/>
              <a:t>lhůtě, </a:t>
            </a:r>
            <a:r>
              <a:rPr lang="cs-CZ" dirty="0"/>
              <a:t>podá Ministerstvo vnitra </a:t>
            </a:r>
            <a:r>
              <a:rPr lang="cs-CZ" b="1" dirty="0" smtClean="0"/>
              <a:t>Ústavnímu </a:t>
            </a:r>
            <a:r>
              <a:rPr lang="cs-CZ" b="1" dirty="0"/>
              <a:t>soudu návrh na zrušení obecně závazné vyhlášky obce</a:t>
            </a:r>
            <a:r>
              <a:rPr lang="cs-CZ" dirty="0" smtClean="0"/>
              <a:t>.</a:t>
            </a:r>
          </a:p>
          <a:p>
            <a:pPr algn="just"/>
            <a:endParaRPr lang="cs-CZ" dirty="0"/>
          </a:p>
          <a:p>
            <a:pPr algn="just"/>
            <a:r>
              <a:rPr lang="cs-CZ" dirty="0" smtClean="0"/>
              <a:t>V případě </a:t>
            </a:r>
            <a:r>
              <a:rPr lang="cs-CZ" b="1" u="sng" dirty="0" smtClean="0"/>
              <a:t>usnesení, rozhodnutí nebo jiného opatření v samostatné působnosti</a:t>
            </a:r>
            <a:r>
              <a:rPr lang="cs-CZ" b="1" dirty="0" smtClean="0"/>
              <a:t> </a:t>
            </a:r>
            <a:r>
              <a:rPr lang="cs-CZ" dirty="0" smtClean="0"/>
              <a:t>je postup obdobný, pokud není zjednána náprava, podává se </a:t>
            </a:r>
            <a:r>
              <a:rPr lang="cs-CZ" b="1" dirty="0" smtClean="0"/>
              <a:t>návrh na zrušení příslušnému soudu</a:t>
            </a:r>
            <a:r>
              <a:rPr lang="cs-CZ" dirty="0" smtClean="0"/>
              <a:t>.</a:t>
            </a:r>
            <a:endParaRPr lang="cs-CZ" dirty="0"/>
          </a:p>
        </p:txBody>
      </p:sp>
    </p:spTree>
    <p:extLst>
      <p:ext uri="{BB962C8B-B14F-4D97-AF65-F5344CB8AC3E}">
        <p14:creationId xmlns:p14="http://schemas.microsoft.com/office/powerpoint/2010/main" val="2293481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 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a:p>
        </p:txBody>
      </p:sp>
      <p:sp>
        <p:nvSpPr>
          <p:cNvPr id="4" name="TextovéPole 3"/>
          <p:cNvSpPr txBox="1"/>
          <p:nvPr/>
        </p:nvSpPr>
        <p:spPr>
          <a:xfrm>
            <a:off x="323528" y="603109"/>
            <a:ext cx="8568952" cy="5447645"/>
          </a:xfrm>
          <a:prstGeom prst="rect">
            <a:avLst/>
          </a:prstGeom>
          <a:noFill/>
        </p:spPr>
        <p:txBody>
          <a:bodyPr wrap="square" rtlCol="0">
            <a:spAutoFit/>
          </a:bodyPr>
          <a:lstStyle/>
          <a:p>
            <a:r>
              <a:rPr lang="cs-CZ" sz="2400" b="1" dirty="0" smtClean="0"/>
              <a:t>Kontrola veřejné správy</a:t>
            </a:r>
          </a:p>
          <a:p>
            <a:endParaRPr lang="cs-CZ" dirty="0"/>
          </a:p>
          <a:p>
            <a:pPr algn="just"/>
            <a:r>
              <a:rPr lang="cs-CZ" dirty="0" smtClean="0"/>
              <a:t>… zaujímá specifické a svým způsobem klíčové postavení v systému právních záruk ve veřejné správě, neboť jejím prostřednictvím a na základě jí zjištěných výsledků se v mnohých případech vytvářejí předpoklady pro uplatnění ostatních právních záruk.</a:t>
            </a:r>
          </a:p>
          <a:p>
            <a:pPr algn="just"/>
            <a:endParaRPr lang="cs-CZ" dirty="0"/>
          </a:p>
          <a:p>
            <a:pPr algn="just"/>
            <a:r>
              <a:rPr lang="cs-CZ" dirty="0" smtClean="0"/>
              <a:t>… je </a:t>
            </a:r>
            <a:r>
              <a:rPr lang="cs-CZ" dirty="0"/>
              <a:t>nedílnou součástí každé řídící činnosti a realizuje se v příslušných řídících vztazích.</a:t>
            </a:r>
          </a:p>
          <a:p>
            <a:pPr algn="just"/>
            <a:endParaRPr lang="cs-CZ" dirty="0"/>
          </a:p>
          <a:p>
            <a:pPr algn="just"/>
            <a:r>
              <a:rPr lang="cs-CZ" b="1" dirty="0" smtClean="0"/>
              <a:t>Kontrola</a:t>
            </a:r>
            <a:r>
              <a:rPr lang="cs-CZ" dirty="0" smtClean="0"/>
              <a:t> = proces </a:t>
            </a:r>
            <a:r>
              <a:rPr lang="cs-CZ" b="1" dirty="0" smtClean="0"/>
              <a:t>zjišťování</a:t>
            </a:r>
            <a:r>
              <a:rPr lang="cs-CZ" dirty="0" smtClean="0"/>
              <a:t> </a:t>
            </a:r>
            <a:r>
              <a:rPr lang="cs-CZ" b="1" dirty="0" smtClean="0"/>
              <a:t>skutečnosti </a:t>
            </a:r>
            <a:r>
              <a:rPr lang="cs-CZ" dirty="0" smtClean="0"/>
              <a:t>(„toho co je“) a </a:t>
            </a:r>
            <a:r>
              <a:rPr lang="cs-CZ" b="1" dirty="0" smtClean="0"/>
              <a:t>srovnání</a:t>
            </a:r>
            <a:r>
              <a:rPr lang="cs-CZ" dirty="0" smtClean="0"/>
              <a:t> takto zjištěné skutečnosti s předpokládaným stavem („tím co být mělo, resp. aktuálně má být“), </a:t>
            </a:r>
            <a:r>
              <a:rPr lang="cs-CZ" b="1" dirty="0" smtClean="0"/>
              <a:t>identifikace a hodnocení </a:t>
            </a:r>
            <a:r>
              <a:rPr lang="cs-CZ" dirty="0" smtClean="0"/>
              <a:t>odlišností zjištěné skutečnosti od předpokládaného stavu, a </a:t>
            </a:r>
            <a:r>
              <a:rPr lang="cs-CZ" b="1" dirty="0" smtClean="0"/>
              <a:t>zjišťování příčin </a:t>
            </a:r>
            <a:r>
              <a:rPr lang="cs-CZ" dirty="0" smtClean="0"/>
              <a:t>proč „to, co je“ neodpovídá „tomu, co býti má“).</a:t>
            </a:r>
          </a:p>
          <a:p>
            <a:pPr algn="just"/>
            <a:endParaRPr lang="cs-CZ" dirty="0" smtClean="0"/>
          </a:p>
          <a:p>
            <a:pPr algn="just"/>
            <a:r>
              <a:rPr lang="cs-CZ" dirty="0" smtClean="0"/>
              <a:t>Tak lze vymezit tzv. </a:t>
            </a:r>
            <a:r>
              <a:rPr lang="cs-CZ" b="1" dirty="0" smtClean="0"/>
              <a:t>funkce kontroly veřejné správy</a:t>
            </a:r>
            <a:r>
              <a:rPr lang="cs-CZ" dirty="0" smtClean="0"/>
              <a:t>, jimiž jsou funkce </a:t>
            </a:r>
            <a:r>
              <a:rPr lang="cs-CZ" b="1" dirty="0" smtClean="0"/>
              <a:t>poznávací, zjišťovací, porovnávací či hodnotící a nápravná</a:t>
            </a:r>
            <a:r>
              <a:rPr lang="cs-CZ" dirty="0" smtClean="0"/>
              <a:t>.</a:t>
            </a:r>
            <a:endParaRPr lang="cs-CZ" dirty="0"/>
          </a:p>
          <a:p>
            <a:pPr algn="just"/>
            <a:endParaRPr lang="cs-CZ" dirty="0"/>
          </a:p>
          <a:p>
            <a:pPr algn="just"/>
            <a:r>
              <a:rPr lang="cs-CZ" b="1" dirty="0" smtClean="0"/>
              <a:t>Veřejná správa </a:t>
            </a:r>
            <a:r>
              <a:rPr lang="cs-CZ" dirty="0" smtClean="0"/>
              <a:t>jednak sama </a:t>
            </a:r>
            <a:r>
              <a:rPr lang="cs-CZ" b="1" dirty="0" smtClean="0"/>
              <a:t>zahrnuje kontrolu jako součást svého působení</a:t>
            </a:r>
            <a:r>
              <a:rPr lang="cs-CZ" dirty="0" smtClean="0"/>
              <a:t>, a jednak </a:t>
            </a:r>
            <a:r>
              <a:rPr lang="cs-CZ" b="1" dirty="0" smtClean="0"/>
              <a:t>je</a:t>
            </a:r>
            <a:r>
              <a:rPr lang="cs-CZ" dirty="0" smtClean="0"/>
              <a:t> jako součást šířeji pojaté cílené činnosti ve společnosti sama </a:t>
            </a:r>
            <a:r>
              <a:rPr lang="cs-CZ" b="1" dirty="0" smtClean="0"/>
              <a:t>předmětem kontroly ze strany jiných subjektů</a:t>
            </a:r>
            <a:r>
              <a:rPr lang="cs-CZ" dirty="0" smtClean="0"/>
              <a:t>.</a:t>
            </a:r>
            <a:endParaRPr lang="cs-CZ" dirty="0"/>
          </a:p>
        </p:txBody>
      </p:sp>
    </p:spTree>
    <p:extLst>
      <p:ext uri="{BB962C8B-B14F-4D97-AF65-F5344CB8AC3E}">
        <p14:creationId xmlns:p14="http://schemas.microsoft.com/office/powerpoint/2010/main" val="36214298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30</a:t>
            </a:fld>
            <a:endParaRPr lang="cs-CZ"/>
          </a:p>
        </p:txBody>
      </p:sp>
      <p:sp>
        <p:nvSpPr>
          <p:cNvPr id="4" name="TextovéPole 3"/>
          <p:cNvSpPr txBox="1"/>
          <p:nvPr/>
        </p:nvSpPr>
        <p:spPr>
          <a:xfrm>
            <a:off x="395536" y="332656"/>
            <a:ext cx="8280920" cy="6032421"/>
          </a:xfrm>
          <a:prstGeom prst="rect">
            <a:avLst/>
          </a:prstGeom>
          <a:noFill/>
        </p:spPr>
        <p:txBody>
          <a:bodyPr wrap="square" rtlCol="0">
            <a:spAutoFit/>
          </a:bodyPr>
          <a:lstStyle/>
          <a:p>
            <a:r>
              <a:rPr lang="cs-CZ" sz="2400" b="1" dirty="0"/>
              <a:t>Dozor nad výkonem </a:t>
            </a:r>
            <a:r>
              <a:rPr lang="cs-CZ" sz="2400" b="1" dirty="0" smtClean="0"/>
              <a:t>přenesené </a:t>
            </a:r>
            <a:r>
              <a:rPr lang="cs-CZ" sz="2400" b="1" dirty="0"/>
              <a:t>působnosti obce</a:t>
            </a:r>
          </a:p>
          <a:p>
            <a:endParaRPr lang="cs-CZ" sz="1000" dirty="0" smtClean="0"/>
          </a:p>
          <a:p>
            <a:pPr algn="just"/>
            <a:r>
              <a:rPr lang="cs-CZ" dirty="0" smtClean="0"/>
              <a:t>Odporuje-li </a:t>
            </a:r>
            <a:r>
              <a:rPr lang="cs-CZ" b="1" u="sng" dirty="0"/>
              <a:t>nařízení obce</a:t>
            </a:r>
            <a:r>
              <a:rPr lang="cs-CZ" b="1" dirty="0"/>
              <a:t> </a:t>
            </a:r>
            <a:r>
              <a:rPr lang="cs-CZ" dirty="0"/>
              <a:t>zákonu nebo jinému právnímu předpisu, </a:t>
            </a:r>
            <a:r>
              <a:rPr lang="cs-CZ" b="1" dirty="0"/>
              <a:t>vyzve krajský úřad </a:t>
            </a:r>
            <a:r>
              <a:rPr lang="cs-CZ" dirty="0"/>
              <a:t>obec </a:t>
            </a:r>
            <a:r>
              <a:rPr lang="cs-CZ" b="1" dirty="0"/>
              <a:t>ke zjednání nápravy</a:t>
            </a:r>
            <a:r>
              <a:rPr lang="cs-CZ" dirty="0"/>
              <a:t>. Nezjedná-li příslušný orgán obce nápravu do 60 dnů od doručení výzvy, rozhodne krajský úřad o </a:t>
            </a:r>
            <a:r>
              <a:rPr lang="cs-CZ" b="1" dirty="0"/>
              <a:t>pozastavení účinnosti </a:t>
            </a:r>
            <a:r>
              <a:rPr lang="cs-CZ" dirty="0"/>
              <a:t>tohoto nařízení obce. Účinnost nařízení obce je pozastavena dnem doručení rozhodnutí krajského úřadu obci. Krajský úřad v rozhodnutí současně stanoví obci přiměřenou </a:t>
            </a:r>
            <a:r>
              <a:rPr lang="cs-CZ" b="1" dirty="0"/>
              <a:t>lhůtu ke zjednání nápravy</a:t>
            </a:r>
            <a:r>
              <a:rPr lang="cs-CZ" dirty="0"/>
              <a:t>. Zjedná-li příslušný orgán obce nápravu ve stanovené lhůtě, krajský úřad své rozhodnutí o pozastavení účinnosti nařízení obce zruší neprodleně poté, co obdrží sdělení obce o zjednání nápravy, jehož přílohou je i nařízení obce, kterým byla zjednána </a:t>
            </a:r>
            <a:r>
              <a:rPr lang="cs-CZ" dirty="0" smtClean="0"/>
              <a:t>náprava. Nezjedná-li </a:t>
            </a:r>
            <a:r>
              <a:rPr lang="cs-CZ" dirty="0"/>
              <a:t>příslušný orgán obce nápravu ve stanovené lhůtě, podá </a:t>
            </a:r>
            <a:r>
              <a:rPr lang="cs-CZ" b="1" dirty="0"/>
              <a:t>ředitel krajského úřadu </a:t>
            </a:r>
            <a:r>
              <a:rPr lang="cs-CZ" dirty="0"/>
              <a:t>do 30 dnů ode dne uplynutí lhůty pro nápravu </a:t>
            </a:r>
            <a:r>
              <a:rPr lang="cs-CZ" b="1" dirty="0"/>
              <a:t>Ústavnímu soudu návrh na zrušení nařízení obce</a:t>
            </a:r>
            <a:r>
              <a:rPr lang="cs-CZ" dirty="0"/>
              <a:t>. </a:t>
            </a:r>
            <a:endParaRPr lang="cs-CZ" dirty="0" smtClean="0"/>
          </a:p>
          <a:p>
            <a:pPr algn="just"/>
            <a:endParaRPr lang="cs-CZ" sz="1000" dirty="0"/>
          </a:p>
          <a:p>
            <a:pPr algn="just"/>
            <a:r>
              <a:rPr lang="cs-CZ" b="1" u="sng" dirty="0" smtClean="0"/>
              <a:t>Odporuje-li </a:t>
            </a:r>
            <a:r>
              <a:rPr lang="cs-CZ" b="1" u="sng" dirty="0"/>
              <a:t>usnesení, rozhodnutí nebo jiné opatření orgánu obce v přenesené působnosti </a:t>
            </a:r>
            <a:r>
              <a:rPr lang="cs-CZ" dirty="0"/>
              <a:t>zákonu, jinému právnímu předpisu a v jejich mezích též usnesení vlády, směrnici ústředního správního úřadu nebo opatření krajského úřadu přijatému při kontrole výkonu přenesené působnosti, </a:t>
            </a:r>
            <a:r>
              <a:rPr lang="cs-CZ" b="1" dirty="0"/>
              <a:t>vyzve krajský úřad obec ke zjednání nápravy</a:t>
            </a:r>
            <a:r>
              <a:rPr lang="cs-CZ" dirty="0"/>
              <a:t>. Nezjedná-li obec nápravu do 60 dnů od doručení výzvy, </a:t>
            </a:r>
            <a:r>
              <a:rPr lang="cs-CZ" b="1" dirty="0"/>
              <a:t>krajský úřad takové usnesení, rozhodnutí nebo jiné opatření orgánu obce zruší</a:t>
            </a:r>
            <a:r>
              <a:rPr lang="cs-CZ" dirty="0"/>
              <a:t> a o rozhodnutí o zrušení usnesení, rozhodnutí nebo jiného opatření orgánu obce v přenesené působnosti informuje obecní úřad. </a:t>
            </a:r>
          </a:p>
        </p:txBody>
      </p:sp>
    </p:spTree>
    <p:extLst>
      <p:ext uri="{BB962C8B-B14F-4D97-AF65-F5344CB8AC3E}">
        <p14:creationId xmlns:p14="http://schemas.microsoft.com/office/powerpoint/2010/main" val="42256952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31</a:t>
            </a:fld>
            <a:endParaRPr lang="cs-CZ"/>
          </a:p>
        </p:txBody>
      </p:sp>
      <p:sp>
        <p:nvSpPr>
          <p:cNvPr id="4" name="TextovéPole 3"/>
          <p:cNvSpPr txBox="1"/>
          <p:nvPr/>
        </p:nvSpPr>
        <p:spPr>
          <a:xfrm>
            <a:off x="107504" y="332656"/>
            <a:ext cx="8640960" cy="4893647"/>
          </a:xfrm>
          <a:prstGeom prst="rect">
            <a:avLst/>
          </a:prstGeom>
          <a:noFill/>
        </p:spPr>
        <p:txBody>
          <a:bodyPr wrap="square" rtlCol="0">
            <a:spAutoFit/>
          </a:bodyPr>
          <a:lstStyle/>
          <a:p>
            <a:r>
              <a:rPr lang="cs-CZ" sz="2400" b="1" dirty="0" smtClean="0"/>
              <a:t>Dozor nad výkonem samostatné působnosti kraje</a:t>
            </a:r>
          </a:p>
          <a:p>
            <a:endParaRPr lang="cs-CZ" dirty="0"/>
          </a:p>
          <a:p>
            <a:pPr algn="just"/>
            <a:r>
              <a:rPr lang="cs-CZ" dirty="0" smtClean="0"/>
              <a:t>Odporuje-li </a:t>
            </a:r>
            <a:r>
              <a:rPr lang="cs-CZ" b="1" u="sng" dirty="0"/>
              <a:t>obecně závazná vyhláška kraje</a:t>
            </a:r>
            <a:r>
              <a:rPr lang="cs-CZ" dirty="0"/>
              <a:t> zákonu, </a:t>
            </a:r>
            <a:r>
              <a:rPr lang="cs-CZ" b="1" dirty="0"/>
              <a:t>vyzve</a:t>
            </a:r>
            <a:r>
              <a:rPr lang="cs-CZ" dirty="0"/>
              <a:t> </a:t>
            </a:r>
            <a:r>
              <a:rPr lang="cs-CZ" b="1" dirty="0" smtClean="0"/>
              <a:t>Ministerstvo vnitra</a:t>
            </a:r>
            <a:r>
              <a:rPr lang="cs-CZ" dirty="0" smtClean="0"/>
              <a:t> </a:t>
            </a:r>
            <a:r>
              <a:rPr lang="cs-CZ" dirty="0"/>
              <a:t>kraj </a:t>
            </a:r>
            <a:r>
              <a:rPr lang="cs-CZ" b="1" dirty="0"/>
              <a:t>ke zjednání nápravy</a:t>
            </a:r>
            <a:r>
              <a:rPr lang="cs-CZ" dirty="0"/>
              <a:t>. Nezjedná-li kraj nápravu do 60 dnů od doručení výzvy, rozhodne ministerstvo o </a:t>
            </a:r>
            <a:r>
              <a:rPr lang="cs-CZ" b="1" dirty="0"/>
              <a:t>pozastavení účinnosti </a:t>
            </a:r>
            <a:r>
              <a:rPr lang="cs-CZ" dirty="0"/>
              <a:t>této </a:t>
            </a:r>
            <a:r>
              <a:rPr lang="cs-CZ" b="1" dirty="0"/>
              <a:t>obecně závazné vyhlášky</a:t>
            </a:r>
            <a:r>
              <a:rPr lang="cs-CZ" dirty="0"/>
              <a:t>. Účinnost obecně závazné vyhlášky kraje je pozastavena dnem doručení rozhodnutí ministerstva kraji. Ministerstvo v rozhodnutí současně stanoví kraji </a:t>
            </a:r>
            <a:r>
              <a:rPr lang="cs-CZ" b="1" dirty="0"/>
              <a:t>přiměřenou lhůtu ke zjednání nápravy</a:t>
            </a:r>
            <a:r>
              <a:rPr lang="cs-CZ" dirty="0"/>
              <a:t>. Zjedná-li zastupitelstvo kraje nápravu ve stanovené lhůtě, ministerstvo své rozhodnutí o pozastavení účinnosti obecně závazné vyhlášky kraje zruší neprodleně poté, co obdrží sdělení kraje o zjednání nápravy, jehož přílohou je i obecně závazná vyhláška kraje, kterou byla zjednána </a:t>
            </a:r>
            <a:r>
              <a:rPr lang="cs-CZ" dirty="0" smtClean="0"/>
              <a:t>náprava. Nezjedná-li </a:t>
            </a:r>
            <a:r>
              <a:rPr lang="cs-CZ" dirty="0"/>
              <a:t>zastupitelstvo kraje nápravu ve stanovené lhůtě </a:t>
            </a:r>
            <a:r>
              <a:rPr lang="cs-CZ" dirty="0" smtClean="0"/>
              <a:t>podá </a:t>
            </a:r>
            <a:r>
              <a:rPr lang="cs-CZ" dirty="0"/>
              <a:t>ministerstvo do 30 dnů od uplynutí lhůty pro podání rozkladu </a:t>
            </a:r>
            <a:r>
              <a:rPr lang="cs-CZ" b="1" dirty="0"/>
              <a:t>Ústavnímu soudu návrh na zrušení obecně závazné vyhlášky kraje</a:t>
            </a:r>
            <a:r>
              <a:rPr lang="cs-CZ" dirty="0" smtClean="0"/>
              <a:t>.</a:t>
            </a:r>
          </a:p>
          <a:p>
            <a:pPr algn="just"/>
            <a:endParaRPr lang="cs-CZ" dirty="0"/>
          </a:p>
          <a:p>
            <a:pPr algn="just"/>
            <a:r>
              <a:rPr lang="cs-CZ" dirty="0"/>
              <a:t>V případě </a:t>
            </a:r>
            <a:r>
              <a:rPr lang="cs-CZ" b="1" u="sng" dirty="0"/>
              <a:t>usnesení, rozhodnutí nebo jiného opatření v samostatné působnosti</a:t>
            </a:r>
            <a:r>
              <a:rPr lang="cs-CZ" b="1" dirty="0"/>
              <a:t> </a:t>
            </a:r>
            <a:r>
              <a:rPr lang="cs-CZ" dirty="0"/>
              <a:t>je postup obdobný, pokud není zjednána náprava, podává se </a:t>
            </a:r>
            <a:r>
              <a:rPr lang="cs-CZ" b="1" dirty="0"/>
              <a:t>návrh na zrušení příslušnému soudu</a:t>
            </a:r>
            <a:r>
              <a:rPr lang="cs-CZ" dirty="0"/>
              <a:t>.</a:t>
            </a:r>
          </a:p>
          <a:p>
            <a:pPr algn="just"/>
            <a:r>
              <a:rPr lang="cs-CZ" dirty="0" smtClean="0"/>
              <a:t>  </a:t>
            </a:r>
            <a:endParaRPr lang="cs-CZ" dirty="0"/>
          </a:p>
        </p:txBody>
      </p:sp>
    </p:spTree>
    <p:extLst>
      <p:ext uri="{BB962C8B-B14F-4D97-AF65-F5344CB8AC3E}">
        <p14:creationId xmlns:p14="http://schemas.microsoft.com/office/powerpoint/2010/main" val="4012337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32</a:t>
            </a:fld>
            <a:endParaRPr lang="cs-CZ"/>
          </a:p>
        </p:txBody>
      </p:sp>
      <p:sp>
        <p:nvSpPr>
          <p:cNvPr id="4" name="TextovéPole 3"/>
          <p:cNvSpPr txBox="1"/>
          <p:nvPr/>
        </p:nvSpPr>
        <p:spPr>
          <a:xfrm>
            <a:off x="323528" y="548680"/>
            <a:ext cx="8424936" cy="4893647"/>
          </a:xfrm>
          <a:prstGeom prst="rect">
            <a:avLst/>
          </a:prstGeom>
          <a:noFill/>
        </p:spPr>
        <p:txBody>
          <a:bodyPr wrap="square" rtlCol="0">
            <a:spAutoFit/>
          </a:bodyPr>
          <a:lstStyle/>
          <a:p>
            <a:r>
              <a:rPr lang="cs-CZ" sz="2400" b="1" dirty="0"/>
              <a:t>Dozor nad výkonem </a:t>
            </a:r>
            <a:r>
              <a:rPr lang="cs-CZ" sz="2400" b="1" dirty="0" smtClean="0"/>
              <a:t>přenesené </a:t>
            </a:r>
            <a:r>
              <a:rPr lang="cs-CZ" sz="2400" b="1" dirty="0"/>
              <a:t>působnosti kraje</a:t>
            </a:r>
          </a:p>
          <a:p>
            <a:endParaRPr lang="cs-CZ" dirty="0" smtClean="0"/>
          </a:p>
          <a:p>
            <a:pPr algn="just"/>
            <a:r>
              <a:rPr lang="cs-CZ" dirty="0" smtClean="0"/>
              <a:t>Odporuje-li </a:t>
            </a:r>
            <a:r>
              <a:rPr lang="cs-CZ" b="1" u="sng" dirty="0"/>
              <a:t>nařízení kraje</a:t>
            </a:r>
            <a:r>
              <a:rPr lang="cs-CZ" b="1" dirty="0"/>
              <a:t> </a:t>
            </a:r>
            <a:r>
              <a:rPr lang="cs-CZ" dirty="0"/>
              <a:t>zákonu nebo jinému právnímu předpisu, </a:t>
            </a:r>
            <a:r>
              <a:rPr lang="cs-CZ" b="1" dirty="0"/>
              <a:t>vyzve věcně příslušné ministerstvo </a:t>
            </a:r>
            <a:r>
              <a:rPr lang="cs-CZ" dirty="0"/>
              <a:t>nebo jiný ústřední správní úřad kraj </a:t>
            </a:r>
            <a:r>
              <a:rPr lang="cs-CZ" b="1" dirty="0"/>
              <a:t>ke zjednání nápravy</a:t>
            </a:r>
            <a:r>
              <a:rPr lang="cs-CZ" dirty="0"/>
              <a:t>. Nezjedná-li příslušný orgán kraje nápravu do 60 dnů od doručení výzvy, rozhodne věcně příslušné ministerstvo nebo jiný ústřední správní úřad o </a:t>
            </a:r>
            <a:r>
              <a:rPr lang="cs-CZ" b="1" dirty="0"/>
              <a:t>pozastavení účinnosti tohoto nařízení kraje</a:t>
            </a:r>
            <a:r>
              <a:rPr lang="cs-CZ" dirty="0"/>
              <a:t>. Účinnost nařízení kraje je pozastavena dnem doručení rozhodnutí věcně příslušného ministerstva nebo jiného ústředního správního úřadu kraji. Věcně příslušné ministerstvo nebo jiný ústřední správní úřad v rozhodnutí současně stanoví kraji přiměřenou lhůtu ke zjednání nápravy. Zjedná-li příslušný orgán kraje nápravu ve stanovené lhůtě, věcně příslušné ministerstvo nebo jiný ústřední správní úřad své rozhodnutí o pozastavení účinnosti nařízení kraje zruší neprodleně poté, co obdrží sdělení kraje o zjednání nápravy, jehož přílohou je i nařízení kraje, kterým byla zjednána náprava. </a:t>
            </a:r>
            <a:r>
              <a:rPr lang="cs-CZ" dirty="0" smtClean="0"/>
              <a:t>Nezjedná-li </a:t>
            </a:r>
            <a:r>
              <a:rPr lang="cs-CZ" dirty="0"/>
              <a:t>příslušný orgán kraje nápravu ve stanovené lhůtě, podá věcně příslušné ministerstvo nebo jiný ústřední správní úřad do 30 dnů ode dne uplynutí lhůty pro nápravu </a:t>
            </a:r>
            <a:r>
              <a:rPr lang="cs-CZ" b="1" dirty="0"/>
              <a:t>Ústavnímu soudu návrh na zrušení nařízení kraje</a:t>
            </a:r>
            <a:r>
              <a:rPr lang="cs-CZ" dirty="0" smtClean="0"/>
              <a:t>.</a:t>
            </a:r>
          </a:p>
          <a:p>
            <a:pPr algn="just"/>
            <a:endParaRPr lang="cs-CZ" dirty="0"/>
          </a:p>
        </p:txBody>
      </p:sp>
    </p:spTree>
    <p:extLst>
      <p:ext uri="{BB962C8B-B14F-4D97-AF65-F5344CB8AC3E}">
        <p14:creationId xmlns:p14="http://schemas.microsoft.com/office/powerpoint/2010/main" val="14798212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33</a:t>
            </a:fld>
            <a:endParaRPr lang="cs-CZ"/>
          </a:p>
        </p:txBody>
      </p:sp>
      <p:sp>
        <p:nvSpPr>
          <p:cNvPr id="5" name="TextovéPole 4"/>
          <p:cNvSpPr txBox="1"/>
          <p:nvPr/>
        </p:nvSpPr>
        <p:spPr>
          <a:xfrm>
            <a:off x="323528" y="548680"/>
            <a:ext cx="8496944" cy="3785652"/>
          </a:xfrm>
          <a:prstGeom prst="rect">
            <a:avLst/>
          </a:prstGeom>
          <a:noFill/>
        </p:spPr>
        <p:txBody>
          <a:bodyPr wrap="square" rtlCol="0">
            <a:spAutoFit/>
          </a:bodyPr>
          <a:lstStyle/>
          <a:p>
            <a:pPr algn="just"/>
            <a:r>
              <a:rPr lang="cs-CZ" sz="2400" b="1" dirty="0"/>
              <a:t>Dozor nad výkonem přenesené působnosti kraje</a:t>
            </a:r>
          </a:p>
          <a:p>
            <a:pPr algn="just"/>
            <a:endParaRPr lang="cs-CZ" dirty="0"/>
          </a:p>
          <a:p>
            <a:pPr algn="just"/>
            <a:r>
              <a:rPr lang="cs-CZ" dirty="0" smtClean="0"/>
              <a:t>Odporuje-li </a:t>
            </a:r>
            <a:r>
              <a:rPr lang="cs-CZ" b="1" u="sng" dirty="0"/>
              <a:t>usnesení, rozhodnutí nebo jiné opatření orgánu kraje v přenesené působnosti</a:t>
            </a:r>
            <a:r>
              <a:rPr lang="cs-CZ" b="1" dirty="0"/>
              <a:t> </a:t>
            </a:r>
            <a:r>
              <a:rPr lang="cs-CZ" dirty="0"/>
              <a:t>zákonu, jinému právnímu předpisu a v jejich mezích též usnesení vlády, směrnici ústředního správního úřadu nebo opatření věcně příslušného ministerstva nebo jiného ústředního správního úřadu přijatému při kontrole výkonu přenesené působnosti, </a:t>
            </a:r>
            <a:r>
              <a:rPr lang="cs-CZ" b="1" dirty="0"/>
              <a:t>vyzve věcně příslušné ministerstvo nebo jiný ústřední správní úřad kraj ke zjednání nápravy</a:t>
            </a:r>
            <a:r>
              <a:rPr lang="cs-CZ" dirty="0"/>
              <a:t>. Nezjedná-li kraj nápravu do 60 dnů od doručení výzvy, věcně příslušné ministerstvo nebo jiný ústřední správní úřad takové </a:t>
            </a:r>
            <a:r>
              <a:rPr lang="cs-CZ" b="1" dirty="0"/>
              <a:t>usnesení, rozhodnutí nebo jiné opatření orgánu kraje zruší</a:t>
            </a:r>
            <a:r>
              <a:rPr lang="cs-CZ" dirty="0"/>
              <a:t> a o rozhodnutí o zrušení usnesení, rozhodnutí nebo jiného opatření orgánu kraje v přenesené působnosti informuje krajský úřad. </a:t>
            </a:r>
          </a:p>
          <a:p>
            <a:r>
              <a:rPr lang="cs-CZ" dirty="0"/>
              <a:t> </a:t>
            </a:r>
          </a:p>
          <a:p>
            <a:endParaRPr lang="cs-CZ" dirty="0"/>
          </a:p>
        </p:txBody>
      </p:sp>
    </p:spTree>
    <p:extLst>
      <p:ext uri="{BB962C8B-B14F-4D97-AF65-F5344CB8AC3E}">
        <p14:creationId xmlns:p14="http://schemas.microsoft.com/office/powerpoint/2010/main" val="23235612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34</a:t>
            </a:fld>
            <a:endParaRPr lang="cs-CZ"/>
          </a:p>
        </p:txBody>
      </p:sp>
      <p:sp>
        <p:nvSpPr>
          <p:cNvPr id="4" name="TextovéPole 3"/>
          <p:cNvSpPr txBox="1"/>
          <p:nvPr/>
        </p:nvSpPr>
        <p:spPr>
          <a:xfrm>
            <a:off x="1043608" y="5661248"/>
            <a:ext cx="7128792" cy="584775"/>
          </a:xfrm>
          <a:prstGeom prst="rect">
            <a:avLst/>
          </a:prstGeom>
          <a:noFill/>
        </p:spPr>
        <p:txBody>
          <a:bodyPr wrap="square" rtlCol="0">
            <a:spAutoFit/>
          </a:bodyPr>
          <a:lstStyle/>
          <a:p>
            <a:pPr algn="ctr"/>
            <a:r>
              <a:rPr lang="cs-CZ" sz="3200" b="1" dirty="0" smtClean="0"/>
              <a:t>Děkuji za pozornost </a:t>
            </a:r>
            <a:r>
              <a:rPr lang="cs-CZ" sz="3200" b="1" dirty="0" smtClean="0">
                <a:sym typeface="Wingdings" panose="05000000000000000000" pitchFamily="2" charset="2"/>
              </a:rPr>
              <a:t></a:t>
            </a:r>
            <a:endParaRPr lang="cs-CZ" sz="3200" b="1" dirty="0"/>
          </a:p>
        </p:txBody>
      </p:sp>
      <p:pic>
        <p:nvPicPr>
          <p:cNvPr id="5" name="Picture 2" descr="https://www.auktionshaus-stahl.de/ressourcen/auktionen/311/7444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004" y="1124744"/>
            <a:ext cx="7620000" cy="3590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0646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a:p>
        </p:txBody>
      </p:sp>
      <p:sp>
        <p:nvSpPr>
          <p:cNvPr id="4" name="TextovéPole 3"/>
          <p:cNvSpPr txBox="1"/>
          <p:nvPr/>
        </p:nvSpPr>
        <p:spPr>
          <a:xfrm>
            <a:off x="251520" y="476672"/>
            <a:ext cx="8568952" cy="5724644"/>
          </a:xfrm>
          <a:prstGeom prst="rect">
            <a:avLst/>
          </a:prstGeom>
          <a:noFill/>
        </p:spPr>
        <p:txBody>
          <a:bodyPr wrap="square" rtlCol="0">
            <a:spAutoFit/>
          </a:bodyPr>
          <a:lstStyle/>
          <a:p>
            <a:r>
              <a:rPr lang="cs-CZ" sz="2400" b="1" dirty="0" smtClean="0"/>
              <a:t>Kontrola veřejné správy</a:t>
            </a:r>
          </a:p>
          <a:p>
            <a:endParaRPr lang="cs-CZ" dirty="0"/>
          </a:p>
          <a:p>
            <a:pPr algn="just"/>
            <a:r>
              <a:rPr lang="cs-CZ" dirty="0" smtClean="0"/>
              <a:t>… jako každá jiná kontrolní činnost musí být </a:t>
            </a:r>
            <a:r>
              <a:rPr lang="cs-CZ" b="1" dirty="0" smtClean="0"/>
              <a:t>systematická</a:t>
            </a:r>
            <a:r>
              <a:rPr lang="cs-CZ" dirty="0" smtClean="0"/>
              <a:t>. Příliš častá a nekoordinovaná kontrolní šetření mohou narušovat normální chod kontrolovaných činností  plnění uložených povinností.</a:t>
            </a:r>
          </a:p>
          <a:p>
            <a:pPr algn="just"/>
            <a:endParaRPr lang="cs-CZ" dirty="0"/>
          </a:p>
          <a:p>
            <a:pPr algn="just"/>
            <a:r>
              <a:rPr lang="cs-CZ" dirty="0" smtClean="0"/>
              <a:t>Kontrola veřejné správy může být pojata především jako kontrola </a:t>
            </a:r>
            <a:r>
              <a:rPr lang="cs-CZ" b="1" dirty="0" smtClean="0"/>
              <a:t>preventivní</a:t>
            </a:r>
            <a:r>
              <a:rPr lang="cs-CZ" dirty="0" smtClean="0"/>
              <a:t> či </a:t>
            </a:r>
            <a:r>
              <a:rPr lang="cs-CZ" b="1" dirty="0" smtClean="0"/>
              <a:t>předběžná</a:t>
            </a:r>
            <a:r>
              <a:rPr lang="cs-CZ" dirty="0" smtClean="0"/>
              <a:t>, kontrola </a:t>
            </a:r>
            <a:r>
              <a:rPr lang="cs-CZ" b="1" dirty="0" smtClean="0"/>
              <a:t>průběžná</a:t>
            </a:r>
            <a:r>
              <a:rPr lang="cs-CZ" dirty="0" smtClean="0"/>
              <a:t> a kontrola </a:t>
            </a:r>
            <a:r>
              <a:rPr lang="cs-CZ" b="1" dirty="0" smtClean="0"/>
              <a:t>následná</a:t>
            </a:r>
            <a:r>
              <a:rPr lang="cs-CZ" dirty="0" smtClean="0"/>
              <a:t>.</a:t>
            </a:r>
          </a:p>
          <a:p>
            <a:pPr algn="just"/>
            <a:endParaRPr lang="cs-CZ" dirty="0"/>
          </a:p>
          <a:p>
            <a:pPr algn="just"/>
            <a:r>
              <a:rPr lang="cs-CZ" dirty="0" smtClean="0"/>
              <a:t>Důležitost kontroly veřejné správy spočívá v tom, že vedle obvyklého zaměření záruk zákonnosti sleduje rovněž dodržování</a:t>
            </a:r>
            <a:r>
              <a:rPr lang="cs-CZ" b="1" dirty="0" smtClean="0"/>
              <a:t> účelnosti a hospodárnosti </a:t>
            </a:r>
            <a:r>
              <a:rPr lang="cs-CZ" dirty="0" smtClean="0"/>
              <a:t>ve veřejné správě.</a:t>
            </a:r>
          </a:p>
          <a:p>
            <a:pPr algn="just"/>
            <a:endParaRPr lang="cs-CZ" dirty="0" smtClean="0"/>
          </a:p>
          <a:p>
            <a:pPr algn="just"/>
            <a:r>
              <a:rPr lang="cs-CZ" dirty="0" smtClean="0"/>
              <a:t>V oblasti kontroly ve veřejné správě od sebe rozlišujeme: </a:t>
            </a:r>
            <a:endParaRPr lang="cs-CZ" dirty="0"/>
          </a:p>
          <a:p>
            <a:pPr algn="just"/>
            <a:endParaRPr lang="cs-CZ" dirty="0" smtClean="0"/>
          </a:p>
          <a:p>
            <a:pPr algn="just"/>
            <a:r>
              <a:rPr lang="cs-CZ" b="1" dirty="0" smtClean="0"/>
              <a:t>kontrolu veřejné správy </a:t>
            </a:r>
            <a:r>
              <a:rPr lang="cs-CZ" dirty="0" smtClean="0"/>
              <a:t>→ </a:t>
            </a:r>
            <a:r>
              <a:rPr lang="cs-CZ" altLang="cs-CZ" dirty="0">
                <a:latin typeface="Calibri" panose="020F0502020204030204" pitchFamily="34" charset="0"/>
              </a:rPr>
              <a:t>jako činnost, která představuje vlastně dozor </a:t>
            </a:r>
            <a:r>
              <a:rPr lang="cs-CZ" altLang="cs-CZ" dirty="0" smtClean="0">
                <a:latin typeface="Calibri" panose="020F0502020204030204" pitchFamily="34" charset="0"/>
              </a:rPr>
              <a:t>(dohled, kontrolu) nad </a:t>
            </a:r>
            <a:r>
              <a:rPr lang="cs-CZ" altLang="cs-CZ" dirty="0">
                <a:latin typeface="Calibri" panose="020F0502020204030204" pitchFamily="34" charset="0"/>
              </a:rPr>
              <a:t>těmito orgány veřejné správy, tedy nad fungováním veřejné správy </a:t>
            </a:r>
            <a:r>
              <a:rPr lang="cs-CZ" altLang="cs-CZ" dirty="0" smtClean="0">
                <a:latin typeface="Calibri" panose="020F0502020204030204" pitchFamily="34" charset="0"/>
              </a:rPr>
              <a:t>obecně,</a:t>
            </a:r>
            <a:endParaRPr lang="cs-CZ" altLang="cs-CZ" dirty="0">
              <a:latin typeface="Calibri" panose="020F0502020204030204" pitchFamily="34" charset="0"/>
            </a:endParaRPr>
          </a:p>
          <a:p>
            <a:pPr algn="just"/>
            <a:r>
              <a:rPr lang="cs-CZ" b="1" dirty="0" smtClean="0"/>
              <a:t>X</a:t>
            </a:r>
          </a:p>
          <a:p>
            <a:pPr algn="just"/>
            <a:r>
              <a:rPr lang="cs-CZ" b="1" dirty="0" smtClean="0"/>
              <a:t>správní (administrativní) dozor </a:t>
            </a:r>
            <a:r>
              <a:rPr lang="cs-CZ" dirty="0" smtClean="0"/>
              <a:t>→ </a:t>
            </a:r>
            <a:r>
              <a:rPr lang="cs-CZ" altLang="cs-CZ" dirty="0"/>
              <a:t>jako činnost orgánů veřejné správy, směřující ven od správních orgánů a adresovanou fyzickým a právnickým </a:t>
            </a:r>
            <a:r>
              <a:rPr lang="cs-CZ" altLang="cs-CZ" dirty="0" smtClean="0"/>
              <a:t>osobám. </a:t>
            </a:r>
            <a:endParaRPr lang="cs-CZ" b="1" dirty="0"/>
          </a:p>
          <a:p>
            <a:pPr algn="just"/>
            <a:endParaRPr lang="cs-CZ" dirty="0"/>
          </a:p>
        </p:txBody>
      </p:sp>
    </p:spTree>
    <p:extLst>
      <p:ext uri="{BB962C8B-B14F-4D97-AF65-F5344CB8AC3E}">
        <p14:creationId xmlns:p14="http://schemas.microsoft.com/office/powerpoint/2010/main" val="2802213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a:p>
        </p:txBody>
      </p:sp>
      <p:sp>
        <p:nvSpPr>
          <p:cNvPr id="4" name="TextovéPole 3"/>
          <p:cNvSpPr txBox="1"/>
          <p:nvPr/>
        </p:nvSpPr>
        <p:spPr>
          <a:xfrm>
            <a:off x="251520" y="404664"/>
            <a:ext cx="8208912" cy="5786199"/>
          </a:xfrm>
          <a:prstGeom prst="rect">
            <a:avLst/>
          </a:prstGeom>
          <a:noFill/>
        </p:spPr>
        <p:txBody>
          <a:bodyPr wrap="square" rtlCol="0">
            <a:spAutoFit/>
          </a:bodyPr>
          <a:lstStyle/>
          <a:p>
            <a:r>
              <a:rPr lang="cs-CZ" sz="2400" b="1" dirty="0" smtClean="0"/>
              <a:t>Správní (administrativní) dozor</a:t>
            </a:r>
          </a:p>
          <a:p>
            <a:endParaRPr lang="cs-CZ" sz="1000" b="1" dirty="0"/>
          </a:p>
          <a:p>
            <a:pPr algn="just"/>
            <a:r>
              <a:rPr lang="cs-CZ" dirty="0" smtClean="0"/>
              <a:t>… představuje </a:t>
            </a:r>
            <a:r>
              <a:rPr lang="cs-CZ" dirty="0"/>
              <a:t>určitou specifickou formu kontroly prováděnou příslušnými správními orgány, jimž platná právní úprava přiznává postavení orgánů dozoru, resp. </a:t>
            </a:r>
            <a:r>
              <a:rPr lang="cs-CZ" b="1" dirty="0"/>
              <a:t>státního odborného dozoru</a:t>
            </a:r>
            <a:r>
              <a:rPr lang="cs-CZ" dirty="0"/>
              <a:t> (např. požární dozor, státní odborný dozor v silniční dopravě, státní dozor v oblasti nakládání s odpady, státní zdravotní dozor atp.) nad subjekty stojícími vně veřejné správy (adresáty veřejnosprávního působení</a:t>
            </a:r>
            <a:r>
              <a:rPr lang="cs-CZ" dirty="0" smtClean="0"/>
              <a:t>).</a:t>
            </a:r>
          </a:p>
          <a:p>
            <a:pPr algn="just"/>
            <a:endParaRPr lang="cs-CZ" sz="1000" dirty="0"/>
          </a:p>
          <a:p>
            <a:pPr algn="just"/>
            <a:r>
              <a:rPr lang="cs-CZ" dirty="0" smtClean="0"/>
              <a:t>Často bývá v právní úpravě rozlišován tzv. </a:t>
            </a:r>
            <a:r>
              <a:rPr lang="cs-CZ" b="1" dirty="0" smtClean="0"/>
              <a:t>vrchní dozor</a:t>
            </a:r>
            <a:r>
              <a:rPr lang="cs-CZ" dirty="0" smtClean="0"/>
              <a:t>, zpravidla svěřený příslušnému ústřednímu orgánu státní správy, a </a:t>
            </a:r>
            <a:r>
              <a:rPr lang="cs-CZ" b="1" dirty="0" smtClean="0"/>
              <a:t>dozor běžný </a:t>
            </a:r>
            <a:r>
              <a:rPr lang="cs-CZ" dirty="0" smtClean="0"/>
              <a:t>svěřovaný příslušným výkonným územním orgánům státní správy.</a:t>
            </a:r>
          </a:p>
          <a:p>
            <a:pPr algn="just"/>
            <a:endParaRPr lang="cs-CZ" sz="1000" dirty="0"/>
          </a:p>
          <a:p>
            <a:pPr algn="just"/>
            <a:r>
              <a:rPr lang="cs-CZ" b="1" dirty="0" smtClean="0"/>
              <a:t>Administrativní dozor </a:t>
            </a:r>
            <a:r>
              <a:rPr lang="cs-CZ" dirty="0" smtClean="0"/>
              <a:t>se svými kontrolními funkcemi zaměřuje zpravidla na </a:t>
            </a:r>
            <a:r>
              <a:rPr lang="cs-CZ" b="1" dirty="0" smtClean="0"/>
              <a:t>účelnost, hospodárnost i zákonnost</a:t>
            </a:r>
            <a:r>
              <a:rPr lang="cs-CZ" dirty="0" smtClean="0"/>
              <a:t> v činnosti subjektů správního práva, které nejsou hierarchicky podřízeny daným správním orgánům, jež příslušný administrativní dozor vykonávají.</a:t>
            </a:r>
          </a:p>
          <a:p>
            <a:pPr algn="just"/>
            <a:endParaRPr lang="cs-CZ" sz="1000" dirty="0"/>
          </a:p>
          <a:p>
            <a:pPr algn="just"/>
            <a:r>
              <a:rPr lang="cs-CZ" u="sng" dirty="0" smtClean="0"/>
              <a:t>Osoby pověřené výkonem administrativního dozoru</a:t>
            </a:r>
            <a:r>
              <a:rPr lang="cs-CZ" dirty="0" smtClean="0"/>
              <a:t>:</a:t>
            </a:r>
          </a:p>
          <a:p>
            <a:pPr algn="just"/>
            <a:endParaRPr lang="cs-CZ" dirty="0" smtClean="0"/>
          </a:p>
          <a:p>
            <a:pPr marL="285750" indent="-285750" algn="just">
              <a:buFontTx/>
              <a:buChar char="-"/>
            </a:pPr>
            <a:r>
              <a:rPr lang="cs-CZ" dirty="0" smtClean="0"/>
              <a:t>pracovníci příslušných orgánů státní správy,</a:t>
            </a:r>
          </a:p>
          <a:p>
            <a:pPr marL="285750" indent="-285750" algn="just">
              <a:buFontTx/>
              <a:buChar char="-"/>
            </a:pPr>
            <a:r>
              <a:rPr lang="cs-CZ" smtClean="0"/>
              <a:t>jiné </a:t>
            </a:r>
            <a:r>
              <a:rPr lang="cs-CZ" dirty="0" smtClean="0"/>
              <a:t>osoby, jimž je pravomoc k výkonu tohoto dozoru propůjčena zákonem či na základě zákona (např. lesní stráž, myslivecká stráž).</a:t>
            </a:r>
            <a:endParaRPr lang="cs-CZ" dirty="0"/>
          </a:p>
        </p:txBody>
      </p:sp>
    </p:spTree>
    <p:extLst>
      <p:ext uri="{BB962C8B-B14F-4D97-AF65-F5344CB8AC3E}">
        <p14:creationId xmlns:p14="http://schemas.microsoft.com/office/powerpoint/2010/main" val="3002359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a:p>
        </p:txBody>
      </p:sp>
      <p:sp>
        <p:nvSpPr>
          <p:cNvPr id="4" name="TextovéPole 3"/>
          <p:cNvSpPr txBox="1"/>
          <p:nvPr/>
        </p:nvSpPr>
        <p:spPr>
          <a:xfrm>
            <a:off x="323528" y="476672"/>
            <a:ext cx="8136904" cy="5940088"/>
          </a:xfrm>
          <a:prstGeom prst="rect">
            <a:avLst/>
          </a:prstGeom>
          <a:noFill/>
        </p:spPr>
        <p:txBody>
          <a:bodyPr wrap="square" rtlCol="0">
            <a:spAutoFit/>
          </a:bodyPr>
          <a:lstStyle/>
          <a:p>
            <a:r>
              <a:rPr lang="cs-CZ" sz="2400" b="1" dirty="0"/>
              <a:t>Správní (administrativní) dozor</a:t>
            </a:r>
          </a:p>
          <a:p>
            <a:endParaRPr lang="cs-CZ" sz="800" dirty="0" smtClean="0"/>
          </a:p>
          <a:p>
            <a:pPr algn="just"/>
            <a:r>
              <a:rPr lang="cs-CZ" dirty="0" smtClean="0"/>
              <a:t>Osoby provádějící administrativní dozor jsou oprávněny v souvislosti s výkonem dozoru </a:t>
            </a:r>
            <a:r>
              <a:rPr lang="cs-CZ" b="1" dirty="0" smtClean="0"/>
              <a:t>vstupovat do všech prostor</a:t>
            </a:r>
            <a:r>
              <a:rPr lang="cs-CZ" dirty="0" smtClean="0"/>
              <a:t>, provozoven apod., souvisejících s dozorovanou činností a </a:t>
            </a:r>
            <a:r>
              <a:rPr lang="cs-CZ" b="1" dirty="0" smtClean="0"/>
              <a:t>nahlížet </a:t>
            </a:r>
            <a:r>
              <a:rPr lang="cs-CZ" dirty="0" smtClean="0"/>
              <a:t>také </a:t>
            </a:r>
            <a:r>
              <a:rPr lang="cs-CZ" b="1" dirty="0" smtClean="0"/>
              <a:t>do dokladů </a:t>
            </a:r>
            <a:r>
              <a:rPr lang="cs-CZ" dirty="0" smtClean="0"/>
              <a:t>souvisejících s touto činností.</a:t>
            </a:r>
          </a:p>
          <a:p>
            <a:pPr algn="just"/>
            <a:endParaRPr lang="cs-CZ" sz="800" dirty="0"/>
          </a:p>
          <a:p>
            <a:pPr algn="just"/>
            <a:r>
              <a:rPr lang="cs-CZ" dirty="0" smtClean="0"/>
              <a:t>Dozorovaný subjekt je povinen osobě pověřené výkonem administrativního dozoru umožnit výkon jeho oprávnění a poskytnout jí veškeré doklady a informace nutné pro výkon dozoru.</a:t>
            </a:r>
          </a:p>
          <a:p>
            <a:pPr algn="just"/>
            <a:endParaRPr lang="cs-CZ" sz="800" dirty="0"/>
          </a:p>
          <a:p>
            <a:pPr algn="just"/>
            <a:r>
              <a:rPr lang="cs-CZ" dirty="0" smtClean="0"/>
              <a:t>Při výkonu administrativního dozoru je osoba jej provádějící povinna </a:t>
            </a:r>
            <a:r>
              <a:rPr lang="cs-CZ" b="1" dirty="0" smtClean="0"/>
              <a:t>prokázat se pověřením</a:t>
            </a:r>
            <a:r>
              <a:rPr lang="cs-CZ" dirty="0" smtClean="0"/>
              <a:t> se stanovenými identifikačními údaji (jméno pověřené osoby, rozsah jejího oprávnění, potvrzení orgánu, který jej vydal).</a:t>
            </a:r>
          </a:p>
          <a:p>
            <a:pPr algn="just"/>
            <a:endParaRPr lang="cs-CZ" sz="800" dirty="0"/>
          </a:p>
          <a:p>
            <a:pPr algn="just"/>
            <a:r>
              <a:rPr lang="cs-CZ" dirty="0" smtClean="0"/>
              <a:t>Pojmovým znakem administrativního dozoru, jako zvláštního druhu kontrolní činnosti, je oprávnění přijímat či ukládat </a:t>
            </a:r>
            <a:r>
              <a:rPr lang="cs-CZ" b="1" dirty="0" smtClean="0"/>
              <a:t>opatření ke zjednání nápravy</a:t>
            </a:r>
            <a:r>
              <a:rPr lang="cs-CZ" dirty="0" smtClean="0"/>
              <a:t>. </a:t>
            </a:r>
          </a:p>
          <a:p>
            <a:pPr algn="just"/>
            <a:endParaRPr lang="cs-CZ" sz="800" dirty="0"/>
          </a:p>
          <a:p>
            <a:pPr algn="just"/>
            <a:r>
              <a:rPr lang="cs-CZ" dirty="0" smtClean="0"/>
              <a:t>Typickým příkladem specializovaných dozorčích úřadů, které vykonávají svoji činnost jako činnost výlučnou jsou zejména různé </a:t>
            </a:r>
            <a:r>
              <a:rPr lang="cs-CZ" b="1" dirty="0" smtClean="0"/>
              <a:t>inspekce</a:t>
            </a:r>
            <a:r>
              <a:rPr lang="cs-CZ" dirty="0" smtClean="0"/>
              <a:t> (např. ČOI, ČZPI, ČIŽP, ČBI). Naproti tomu specializovaný administrativní dozor typu dozoru stavebního, vodohospodářského či hygienického je vykonáván příslušnými správními úřady jako činnost doplňková. V jednotlivostech je výkon administrativního dozoru vždy upraven příslušnými předpisy pro výkon státní správy na tom kterém úseku.</a:t>
            </a:r>
            <a:endParaRPr lang="cs-CZ" dirty="0"/>
          </a:p>
        </p:txBody>
      </p:sp>
    </p:spTree>
    <p:extLst>
      <p:ext uri="{BB962C8B-B14F-4D97-AF65-F5344CB8AC3E}">
        <p14:creationId xmlns:p14="http://schemas.microsoft.com/office/powerpoint/2010/main" val="246937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a:p>
        </p:txBody>
      </p:sp>
      <p:sp>
        <p:nvSpPr>
          <p:cNvPr id="4" name="TextovéPole 3"/>
          <p:cNvSpPr txBox="1"/>
          <p:nvPr/>
        </p:nvSpPr>
        <p:spPr>
          <a:xfrm>
            <a:off x="251520" y="476672"/>
            <a:ext cx="8352928" cy="5755422"/>
          </a:xfrm>
          <a:prstGeom prst="rect">
            <a:avLst/>
          </a:prstGeom>
          <a:noFill/>
        </p:spPr>
        <p:txBody>
          <a:bodyPr wrap="square" rtlCol="0">
            <a:spAutoFit/>
          </a:bodyPr>
          <a:lstStyle/>
          <a:p>
            <a:r>
              <a:rPr lang="cs-CZ" sz="2400" b="1" dirty="0" smtClean="0"/>
              <a:t>Kontrola veřejné správy</a:t>
            </a:r>
          </a:p>
          <a:p>
            <a:endParaRPr lang="cs-CZ" sz="1000" dirty="0"/>
          </a:p>
          <a:p>
            <a:pPr algn="just"/>
            <a:r>
              <a:rPr lang="cs-CZ" dirty="0" smtClean="0"/>
              <a:t>Ve sféře vlastního působené veřejné správy lze ještě vymezovat tzv. </a:t>
            </a:r>
            <a:r>
              <a:rPr lang="cs-CZ" b="1" dirty="0" smtClean="0"/>
              <a:t>kontrolu veřejné správy v užším slova smyslu</a:t>
            </a:r>
            <a:r>
              <a:rPr lang="cs-CZ" dirty="0" smtClean="0"/>
              <a:t>, prováděnou také správními orgány, tentokrát však v příslušných vztazích hierarchické nadřízenosti a podřízenosti, a diferencovaně zaměřenou na účelnost, hospodárnost a zákonnost.</a:t>
            </a:r>
          </a:p>
          <a:p>
            <a:pPr algn="just"/>
            <a:endParaRPr lang="cs-CZ" sz="1000" dirty="0"/>
          </a:p>
          <a:p>
            <a:pPr algn="just"/>
            <a:r>
              <a:rPr lang="cs-CZ" dirty="0" smtClean="0"/>
              <a:t>Zvláštním případem kontroly ve veřejné správě je kontrola prováděná orgány státní správy nad výkonem obecní a krajské samosprávy, která má z pojmového hlediska také povahu dozoru – tj. </a:t>
            </a:r>
            <a:r>
              <a:rPr lang="cs-CZ" b="1" dirty="0" smtClean="0"/>
              <a:t>dozor nad výkonem samostatné působnosti obcí a krajů</a:t>
            </a:r>
            <a:r>
              <a:rPr lang="cs-CZ" dirty="0" smtClean="0"/>
              <a:t>. </a:t>
            </a:r>
          </a:p>
          <a:p>
            <a:pPr algn="just"/>
            <a:endParaRPr lang="cs-CZ" sz="1000" dirty="0"/>
          </a:p>
          <a:p>
            <a:pPr algn="just"/>
            <a:r>
              <a:rPr lang="cs-CZ" u="sng" dirty="0" smtClean="0"/>
              <a:t>Při celkovém pohledu na systém kontroly veřejné správy tedy můžeme rozlišovat</a:t>
            </a:r>
            <a:r>
              <a:rPr lang="cs-CZ" dirty="0" smtClean="0"/>
              <a:t>:</a:t>
            </a:r>
          </a:p>
          <a:p>
            <a:pPr algn="just"/>
            <a:endParaRPr lang="cs-CZ" sz="1000" dirty="0" smtClean="0"/>
          </a:p>
          <a:p>
            <a:pPr marL="285750" indent="-285750" algn="just">
              <a:spcAft>
                <a:spcPts val="600"/>
              </a:spcAft>
              <a:buFont typeface="Wingdings" panose="05000000000000000000" pitchFamily="2" charset="2"/>
              <a:buChar char="q"/>
            </a:pPr>
            <a:r>
              <a:rPr lang="cs-CZ" b="1" dirty="0" smtClean="0"/>
              <a:t>správní kontrolu </a:t>
            </a:r>
            <a:r>
              <a:rPr lang="cs-CZ" dirty="0" smtClean="0"/>
              <a:t>– kdy kontrolujícími subjekty jsou orgány veřejné správy</a:t>
            </a:r>
          </a:p>
          <a:p>
            <a:pPr algn="just"/>
            <a:r>
              <a:rPr lang="cs-CZ" dirty="0"/>
              <a:t> </a:t>
            </a:r>
            <a:r>
              <a:rPr lang="cs-CZ" dirty="0" smtClean="0"/>
              <a:t>         -   kontrola zaměřená na činnost správních orgánů ve vztazích hierarchické </a:t>
            </a:r>
          </a:p>
          <a:p>
            <a:pPr algn="just"/>
            <a:r>
              <a:rPr lang="cs-CZ" dirty="0"/>
              <a:t> </a:t>
            </a:r>
            <a:r>
              <a:rPr lang="cs-CZ" dirty="0" smtClean="0"/>
              <a:t>              nadřízenosti a podřízenosti, včetně kontroly prováděné uvnitř jednotlivých    </a:t>
            </a:r>
          </a:p>
          <a:p>
            <a:pPr algn="just"/>
            <a:r>
              <a:rPr lang="cs-CZ" dirty="0"/>
              <a:t> </a:t>
            </a:r>
            <a:r>
              <a:rPr lang="cs-CZ" dirty="0" smtClean="0"/>
              <a:t>              orgánů veřejné správy (v užším smyslu)</a:t>
            </a:r>
          </a:p>
          <a:p>
            <a:pPr algn="just"/>
            <a:r>
              <a:rPr lang="cs-CZ" dirty="0"/>
              <a:t> </a:t>
            </a:r>
            <a:r>
              <a:rPr lang="cs-CZ" dirty="0" smtClean="0"/>
              <a:t>         -   kontrola zaměřená na plnění povinností subjektů správního práva stojících </a:t>
            </a:r>
          </a:p>
          <a:p>
            <a:pPr algn="just"/>
            <a:r>
              <a:rPr lang="cs-CZ" dirty="0"/>
              <a:t> </a:t>
            </a:r>
            <a:r>
              <a:rPr lang="cs-CZ" dirty="0" smtClean="0"/>
              <a:t>              mimo příslušné hierarchické vztahy veřejné správy (správní dozor)</a:t>
            </a:r>
          </a:p>
          <a:p>
            <a:pPr algn="just"/>
            <a:endParaRPr lang="cs-CZ" sz="1000" dirty="0" smtClean="0"/>
          </a:p>
          <a:p>
            <a:pPr marL="285750" indent="-285750" algn="just">
              <a:buFont typeface="Wingdings" panose="05000000000000000000" pitchFamily="2" charset="2"/>
              <a:buChar char="q"/>
            </a:pPr>
            <a:r>
              <a:rPr lang="cs-CZ" b="1" dirty="0" smtClean="0"/>
              <a:t>vnější kontrolu </a:t>
            </a:r>
            <a:r>
              <a:rPr lang="cs-CZ" dirty="0" smtClean="0"/>
              <a:t>– kdy orgány veřejné správy a jejich činnost jsou kontrolovány jinými subjekty než orgány veřejné správy</a:t>
            </a:r>
            <a:endParaRPr lang="cs-CZ" b="1" dirty="0"/>
          </a:p>
        </p:txBody>
      </p:sp>
    </p:spTree>
    <p:extLst>
      <p:ext uri="{BB962C8B-B14F-4D97-AF65-F5344CB8AC3E}">
        <p14:creationId xmlns:p14="http://schemas.microsoft.com/office/powerpoint/2010/main" val="3220296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a:p>
        </p:txBody>
      </p:sp>
      <p:sp>
        <p:nvSpPr>
          <p:cNvPr id="4" name="TextovéPole 3"/>
          <p:cNvSpPr txBox="1"/>
          <p:nvPr/>
        </p:nvSpPr>
        <p:spPr>
          <a:xfrm>
            <a:off x="323528" y="548680"/>
            <a:ext cx="8568952" cy="3508653"/>
          </a:xfrm>
          <a:prstGeom prst="rect">
            <a:avLst/>
          </a:prstGeom>
          <a:noFill/>
        </p:spPr>
        <p:txBody>
          <a:bodyPr wrap="square" rtlCol="0">
            <a:spAutoFit/>
          </a:bodyPr>
          <a:lstStyle/>
          <a:p>
            <a:r>
              <a:rPr lang="cs-CZ" sz="2400" b="1" dirty="0" smtClean="0"/>
              <a:t>Systém kontroly veřejné správy</a:t>
            </a:r>
          </a:p>
          <a:p>
            <a:endParaRPr lang="cs-CZ" dirty="0"/>
          </a:p>
          <a:p>
            <a:pPr algn="just"/>
            <a:r>
              <a:rPr lang="cs-CZ" dirty="0" smtClean="0"/>
              <a:t>S přihlédnutím ke konkrétním subjektům kontroly veřejné správy a k jejich postavení lze v daném systému rozlišovat:</a:t>
            </a:r>
          </a:p>
          <a:p>
            <a:pPr algn="just"/>
            <a:endParaRPr lang="cs-CZ" dirty="0"/>
          </a:p>
          <a:p>
            <a:pPr marL="285750" indent="-285750" algn="just">
              <a:buFont typeface="Wingdings" panose="05000000000000000000" pitchFamily="2" charset="2"/>
              <a:buChar char="Ø"/>
            </a:pPr>
            <a:r>
              <a:rPr lang="cs-CZ" dirty="0" smtClean="0"/>
              <a:t>kontrolu vykonávanou zákonodárným orgánem, resp. zastupitelskými orgány,</a:t>
            </a:r>
          </a:p>
          <a:p>
            <a:pPr marL="285750" indent="-285750" algn="just">
              <a:buFont typeface="Wingdings" panose="05000000000000000000" pitchFamily="2" charset="2"/>
              <a:buChar char="Ø"/>
            </a:pPr>
            <a:r>
              <a:rPr lang="cs-CZ" dirty="0" smtClean="0"/>
              <a:t>kontrolu vykonávanou soudy,</a:t>
            </a:r>
          </a:p>
          <a:p>
            <a:pPr marL="285750" indent="-285750" algn="just">
              <a:buFont typeface="Wingdings" panose="05000000000000000000" pitchFamily="2" charset="2"/>
              <a:buChar char="Ø"/>
            </a:pPr>
            <a:r>
              <a:rPr lang="cs-CZ" dirty="0" smtClean="0"/>
              <a:t>kontrolu vykonávanou Nejvyšším kontrolním úřadem,</a:t>
            </a:r>
          </a:p>
          <a:p>
            <a:pPr marL="285750" indent="-285750" algn="just">
              <a:buFont typeface="Wingdings" panose="05000000000000000000" pitchFamily="2" charset="2"/>
              <a:buChar char="Ø"/>
            </a:pPr>
            <a:r>
              <a:rPr lang="cs-CZ" dirty="0" smtClean="0"/>
              <a:t>kontrolu vykonávanou správními orgány,</a:t>
            </a:r>
          </a:p>
          <a:p>
            <a:pPr marL="285750" indent="-285750" algn="just">
              <a:buFont typeface="Wingdings" panose="05000000000000000000" pitchFamily="2" charset="2"/>
              <a:buChar char="Ø"/>
            </a:pPr>
            <a:r>
              <a:rPr lang="cs-CZ" dirty="0" smtClean="0"/>
              <a:t>kontrolu vykonávanou na základě podnětů občanů,</a:t>
            </a:r>
          </a:p>
          <a:p>
            <a:pPr marL="285750" indent="-285750" algn="just">
              <a:buFont typeface="Wingdings" panose="05000000000000000000" pitchFamily="2" charset="2"/>
              <a:buChar char="Ø"/>
            </a:pPr>
            <a:r>
              <a:rPr lang="cs-CZ" dirty="0" smtClean="0"/>
              <a:t>kontrolu vykonávanou ve spojení s institutem Veřejného ochránce práv.</a:t>
            </a:r>
          </a:p>
          <a:p>
            <a:pPr marL="285750" indent="-285750" algn="just">
              <a:buFont typeface="Wingdings" panose="05000000000000000000" pitchFamily="2" charset="2"/>
              <a:buChar char="Ø"/>
            </a:pPr>
            <a:endParaRPr lang="cs-CZ" dirty="0"/>
          </a:p>
        </p:txBody>
      </p:sp>
    </p:spTree>
    <p:extLst>
      <p:ext uri="{BB962C8B-B14F-4D97-AF65-F5344CB8AC3E}">
        <p14:creationId xmlns:p14="http://schemas.microsoft.com/office/powerpoint/2010/main" val="686188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a:p>
        </p:txBody>
      </p:sp>
      <p:sp>
        <p:nvSpPr>
          <p:cNvPr id="4" name="TextovéPole 3"/>
          <p:cNvSpPr txBox="1"/>
          <p:nvPr/>
        </p:nvSpPr>
        <p:spPr>
          <a:xfrm>
            <a:off x="323528" y="620688"/>
            <a:ext cx="8352928" cy="5539978"/>
          </a:xfrm>
          <a:prstGeom prst="rect">
            <a:avLst/>
          </a:prstGeom>
          <a:noFill/>
        </p:spPr>
        <p:txBody>
          <a:bodyPr wrap="square" rtlCol="0">
            <a:spAutoFit/>
          </a:bodyPr>
          <a:lstStyle/>
          <a:p>
            <a:r>
              <a:rPr lang="cs-CZ" sz="2400" b="1" dirty="0" smtClean="0"/>
              <a:t>Finanční kontrola ve veřejné správě</a:t>
            </a:r>
          </a:p>
          <a:p>
            <a:endParaRPr lang="cs-CZ" sz="1000" dirty="0"/>
          </a:p>
          <a:p>
            <a:pPr algn="just"/>
            <a:r>
              <a:rPr lang="cs-CZ" dirty="0" smtClean="0"/>
              <a:t>… řídí se zákonem č. </a:t>
            </a:r>
            <a:r>
              <a:rPr lang="cs-CZ" dirty="0"/>
              <a:t>320/2001 Sb., o finanční kontrole ve veřejné správě a o změně některých </a:t>
            </a:r>
            <a:r>
              <a:rPr lang="cs-CZ" dirty="0" smtClean="0"/>
              <a:t>zákonů (</a:t>
            </a:r>
            <a:r>
              <a:rPr lang="cs-CZ" b="1" dirty="0"/>
              <a:t>zákon o finanční kontrole</a:t>
            </a:r>
            <a:r>
              <a:rPr lang="cs-CZ" dirty="0" smtClean="0"/>
              <a:t>), ve znění pozdějších předpisů.</a:t>
            </a:r>
          </a:p>
          <a:p>
            <a:pPr algn="just"/>
            <a:endParaRPr lang="cs-CZ" sz="1000" dirty="0"/>
          </a:p>
          <a:p>
            <a:pPr algn="just"/>
            <a:r>
              <a:rPr lang="cs-CZ" dirty="0" smtClean="0"/>
              <a:t>Zákon </a:t>
            </a:r>
            <a:r>
              <a:rPr lang="cs-CZ" dirty="0"/>
              <a:t>vymezuje </a:t>
            </a:r>
            <a:r>
              <a:rPr lang="cs-CZ" b="1" dirty="0"/>
              <a:t>uspořádání a rozsah finanční kontroly </a:t>
            </a:r>
            <a:r>
              <a:rPr lang="cs-CZ" dirty="0"/>
              <a:t>vykonávané mezi orgány veřejné správy, mezi orgány veřejné správy a žadateli nebo příjemci veřejné finanční podpory a uvnitř orgánů veřejné správy. Stanoví předmět, hlavní cíle a zásady finanční </a:t>
            </a:r>
            <a:r>
              <a:rPr lang="cs-CZ" dirty="0" smtClean="0"/>
              <a:t>kontroly.</a:t>
            </a:r>
          </a:p>
          <a:p>
            <a:pPr algn="just"/>
            <a:endParaRPr lang="cs-CZ" sz="1000" dirty="0"/>
          </a:p>
          <a:p>
            <a:pPr algn="just"/>
            <a:r>
              <a:rPr lang="cs-CZ" dirty="0"/>
              <a:t>Finanční kontrola vykonávaná podle tohoto zákona je součástí systému finančního řízení zabezpečujícího hospodaření s veřejnými prostředky. Tvoří </a:t>
            </a:r>
            <a:r>
              <a:rPr lang="cs-CZ" dirty="0" smtClean="0"/>
              <a:t>ji</a:t>
            </a:r>
          </a:p>
          <a:p>
            <a:pPr algn="just"/>
            <a:endParaRPr lang="cs-CZ" sz="1000" dirty="0"/>
          </a:p>
          <a:p>
            <a:pPr marL="285750" indent="-285750" algn="just">
              <a:buFont typeface="Arial" panose="020B0604020202020204" pitchFamily="34" charset="0"/>
              <a:buChar char="•"/>
            </a:pPr>
            <a:r>
              <a:rPr lang="cs-CZ" dirty="0" smtClean="0"/>
              <a:t>systém </a:t>
            </a:r>
            <a:r>
              <a:rPr lang="cs-CZ" dirty="0"/>
              <a:t>finanční kontroly vykonávané kontrolními </a:t>
            </a:r>
            <a:r>
              <a:rPr lang="cs-CZ" dirty="0" smtClean="0"/>
              <a:t>orgány,</a:t>
            </a:r>
            <a:endParaRPr lang="cs-CZ" dirty="0"/>
          </a:p>
          <a:p>
            <a:pPr marL="285750" indent="-285750" algn="just">
              <a:buFont typeface="Arial" panose="020B0604020202020204" pitchFamily="34" charset="0"/>
              <a:buChar char="•"/>
            </a:pPr>
            <a:r>
              <a:rPr lang="cs-CZ" dirty="0" smtClean="0"/>
              <a:t>systém </a:t>
            </a:r>
            <a:r>
              <a:rPr lang="cs-CZ" dirty="0"/>
              <a:t>finanční kontroly vykonávané podle mezinárodních </a:t>
            </a:r>
            <a:r>
              <a:rPr lang="cs-CZ" dirty="0" smtClean="0"/>
              <a:t>smluv,</a:t>
            </a:r>
            <a:endParaRPr lang="cs-CZ" dirty="0"/>
          </a:p>
          <a:p>
            <a:pPr marL="285750" indent="-285750" algn="just">
              <a:buFont typeface="Arial" panose="020B0604020202020204" pitchFamily="34" charset="0"/>
              <a:buChar char="•"/>
            </a:pPr>
            <a:r>
              <a:rPr lang="cs-CZ" dirty="0" smtClean="0"/>
              <a:t>vnitřní </a:t>
            </a:r>
            <a:r>
              <a:rPr lang="cs-CZ" dirty="0"/>
              <a:t>kontrolní systém v orgánech veřejné </a:t>
            </a:r>
            <a:r>
              <a:rPr lang="cs-CZ" dirty="0" smtClean="0"/>
              <a:t>správy.</a:t>
            </a:r>
          </a:p>
          <a:p>
            <a:pPr algn="just"/>
            <a:endParaRPr lang="cs-CZ" dirty="0"/>
          </a:p>
          <a:p>
            <a:pPr algn="just"/>
            <a:r>
              <a:rPr lang="cs-CZ" b="1" dirty="0"/>
              <a:t>Veřejnosprávní kontrola </a:t>
            </a:r>
            <a:r>
              <a:rPr lang="cs-CZ" dirty="0"/>
              <a:t>= finanční </a:t>
            </a:r>
            <a:r>
              <a:rPr lang="cs-CZ" dirty="0" smtClean="0"/>
              <a:t>kontrola </a:t>
            </a:r>
            <a:r>
              <a:rPr lang="cs-CZ" dirty="0"/>
              <a:t>skutečností rozhodných pro hospodaření s veřejnými prostředky zejména při vynakládání veřejných výdajů včetně veřejné finanční podpory u kontrolovaných osob, a to před jejich poskytnutím, v průběhu jejich použití a následně po jejich použití, včetně auditu podle přímo použitelných předpisů Evropských </a:t>
            </a:r>
            <a:r>
              <a:rPr lang="cs-CZ" dirty="0" smtClean="0"/>
              <a:t>společenství. </a:t>
            </a:r>
            <a:endParaRPr lang="cs-CZ" dirty="0"/>
          </a:p>
        </p:txBody>
      </p:sp>
    </p:spTree>
    <p:extLst>
      <p:ext uri="{BB962C8B-B14F-4D97-AF65-F5344CB8AC3E}">
        <p14:creationId xmlns:p14="http://schemas.microsoft.com/office/powerpoint/2010/main" val="3681781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5309</Words>
  <Application>Microsoft Office PowerPoint</Application>
  <PresentationFormat>Předvádění na obrazovce (4:3)</PresentationFormat>
  <Paragraphs>418</Paragraphs>
  <Slides>34</Slides>
  <Notes>0</Notes>
  <HiddenSlides>0</HiddenSlides>
  <MMClips>0</MMClips>
  <ScaleCrop>false</ScaleCrop>
  <HeadingPairs>
    <vt:vector size="4" baseType="variant">
      <vt:variant>
        <vt:lpstr>Motiv</vt:lpstr>
      </vt:variant>
      <vt:variant>
        <vt:i4>1</vt:i4>
      </vt:variant>
      <vt:variant>
        <vt:lpstr>Nadpisy snímků</vt:lpstr>
      </vt:variant>
      <vt:variant>
        <vt:i4>34</vt:i4>
      </vt:variant>
    </vt:vector>
  </HeadingPairs>
  <TitlesOfParts>
    <vt:vector size="35" baseType="lpstr">
      <vt:lpstr>Motiv sady Office</vt:lpstr>
      <vt:lpstr>KONTROLA VEŘEJNÉ SPRÁVY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VE VEŘEJNÉ SPRÁVĚ</dc:title>
  <dc:creator>Pospíšil Petr</dc:creator>
  <cp:lastModifiedBy>Pospíšil Petr</cp:lastModifiedBy>
  <cp:revision>50</cp:revision>
  <cp:lastPrinted>2015-11-30T06:42:36Z</cp:lastPrinted>
  <dcterms:created xsi:type="dcterms:W3CDTF">2015-11-15T11:39:19Z</dcterms:created>
  <dcterms:modified xsi:type="dcterms:W3CDTF">2015-12-02T19:15:40Z</dcterms:modified>
</cp:coreProperties>
</file>