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223777-BA32-49A3-AF8C-97EE9A4DDB9B}" type="datetimeFigureOut">
              <a:rPr lang="cs-CZ" smtClean="0"/>
              <a:t>15.10.2020</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92F454-26B5-4C03-A04F-0B6DAE35951D}" type="slidenum">
              <a:rPr lang="cs-CZ" smtClean="0"/>
              <a:t>‹#›</a:t>
            </a:fld>
            <a:endParaRPr lang="cs-CZ" dirty="0"/>
          </a:p>
        </p:txBody>
      </p:sp>
    </p:spTree>
    <p:extLst>
      <p:ext uri="{BB962C8B-B14F-4D97-AF65-F5344CB8AC3E}">
        <p14:creationId xmlns:p14="http://schemas.microsoft.com/office/powerpoint/2010/main" val="1645629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481341FB-E62C-4354-A124-678C942BDD80}" type="datetime1">
              <a:rPr lang="cs-CZ" smtClean="0"/>
              <a:t>15.10.2020</a:t>
            </a:fld>
            <a:endParaRPr lang="cs-CZ" dirty="0"/>
          </a:p>
        </p:txBody>
      </p:sp>
      <p:sp>
        <p:nvSpPr>
          <p:cNvPr id="5" name="Zástupný symbol pro zápatí 4"/>
          <p:cNvSpPr>
            <a:spLocks noGrp="1"/>
          </p:cNvSpPr>
          <p:nvPr>
            <p:ph type="ftr" sz="quarter" idx="11"/>
          </p:nvPr>
        </p:nvSpPr>
        <p:spPr/>
        <p:txBody>
          <a:bodyPr/>
          <a:lstStyle/>
          <a:p>
            <a:r>
              <a:rPr lang="cs-CZ" dirty="0"/>
              <a:t>Historický vývoj veřejné správy, JUDr. Petr Pospíšil, Ph.D., LL.M.</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9E993EA-4817-4EFE-90FF-B6E219E35C24}" type="datetime1">
              <a:rPr lang="cs-CZ" smtClean="0"/>
              <a:t>15.10.2020</a:t>
            </a:fld>
            <a:endParaRPr lang="cs-CZ" dirty="0"/>
          </a:p>
        </p:txBody>
      </p:sp>
      <p:sp>
        <p:nvSpPr>
          <p:cNvPr id="5" name="Zástupný symbol pro zápatí 4"/>
          <p:cNvSpPr>
            <a:spLocks noGrp="1"/>
          </p:cNvSpPr>
          <p:nvPr>
            <p:ph type="ftr" sz="quarter" idx="11"/>
          </p:nvPr>
        </p:nvSpPr>
        <p:spPr/>
        <p:txBody>
          <a:bodyPr/>
          <a:lstStyle/>
          <a:p>
            <a:r>
              <a:rPr lang="cs-CZ" dirty="0"/>
              <a:t>Historický vývoj veřejné správy, JUDr. Petr Pospíšil, Ph.D., LL.M.</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84ADB89-B00A-42D6-AECB-3E3EA5693D82}" type="datetime1">
              <a:rPr lang="cs-CZ" smtClean="0"/>
              <a:t>15.10.2020</a:t>
            </a:fld>
            <a:endParaRPr lang="cs-CZ" dirty="0"/>
          </a:p>
        </p:txBody>
      </p:sp>
      <p:sp>
        <p:nvSpPr>
          <p:cNvPr id="5" name="Zástupný symbol pro zápatí 4"/>
          <p:cNvSpPr>
            <a:spLocks noGrp="1"/>
          </p:cNvSpPr>
          <p:nvPr>
            <p:ph type="ftr" sz="quarter" idx="11"/>
          </p:nvPr>
        </p:nvSpPr>
        <p:spPr/>
        <p:txBody>
          <a:bodyPr/>
          <a:lstStyle/>
          <a:p>
            <a:r>
              <a:rPr lang="cs-CZ" dirty="0"/>
              <a:t>Historický vývoj veřejné správy, JUDr. Petr Pospíšil, Ph.D., LL.M.</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F906F2B-3619-485D-9986-801EAE32A28D}" type="datetime1">
              <a:rPr lang="cs-CZ" smtClean="0"/>
              <a:t>15.10.2020</a:t>
            </a:fld>
            <a:endParaRPr lang="cs-CZ" dirty="0"/>
          </a:p>
        </p:txBody>
      </p:sp>
      <p:sp>
        <p:nvSpPr>
          <p:cNvPr id="5" name="Zástupný symbol pro zápatí 4"/>
          <p:cNvSpPr>
            <a:spLocks noGrp="1"/>
          </p:cNvSpPr>
          <p:nvPr>
            <p:ph type="ftr" sz="quarter" idx="11"/>
          </p:nvPr>
        </p:nvSpPr>
        <p:spPr/>
        <p:txBody>
          <a:bodyPr/>
          <a:lstStyle/>
          <a:p>
            <a:r>
              <a:rPr lang="cs-CZ" dirty="0"/>
              <a:t>Historický vývoj veřejné správy, JUDr. Petr Pospíšil, Ph.D., LL.M.</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E96B4F2E-ED40-40D8-A9BA-F1B8A5E91EAD}" type="datetime1">
              <a:rPr lang="cs-CZ" smtClean="0"/>
              <a:t>15.10.2020</a:t>
            </a:fld>
            <a:endParaRPr lang="cs-CZ" dirty="0"/>
          </a:p>
        </p:txBody>
      </p:sp>
      <p:sp>
        <p:nvSpPr>
          <p:cNvPr id="5" name="Zástupný symbol pro zápatí 4"/>
          <p:cNvSpPr>
            <a:spLocks noGrp="1"/>
          </p:cNvSpPr>
          <p:nvPr>
            <p:ph type="ftr" sz="quarter" idx="11"/>
          </p:nvPr>
        </p:nvSpPr>
        <p:spPr/>
        <p:txBody>
          <a:bodyPr/>
          <a:lstStyle/>
          <a:p>
            <a:r>
              <a:rPr lang="cs-CZ" dirty="0"/>
              <a:t>Historický vývoj veřejné správy, JUDr. Petr Pospíšil, Ph.D., LL.M.</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BEEBBB7-B7C5-429D-85AC-36DE31CE825D}" type="datetime1">
              <a:rPr lang="cs-CZ" smtClean="0"/>
              <a:t>15.10.2020</a:t>
            </a:fld>
            <a:endParaRPr lang="cs-CZ" dirty="0"/>
          </a:p>
        </p:txBody>
      </p:sp>
      <p:sp>
        <p:nvSpPr>
          <p:cNvPr id="6" name="Zástupný symbol pro zápatí 5"/>
          <p:cNvSpPr>
            <a:spLocks noGrp="1"/>
          </p:cNvSpPr>
          <p:nvPr>
            <p:ph type="ftr" sz="quarter" idx="11"/>
          </p:nvPr>
        </p:nvSpPr>
        <p:spPr/>
        <p:txBody>
          <a:bodyPr/>
          <a:lstStyle/>
          <a:p>
            <a:r>
              <a:rPr lang="cs-CZ" dirty="0"/>
              <a:t>Historický vývoj veřejné správy, JUDr. Petr Pospíšil, Ph.D., LL.M.</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0179D56-68A9-4DC2-903A-1B911CA93B32}" type="datetime1">
              <a:rPr lang="cs-CZ" smtClean="0"/>
              <a:t>15.10.2020</a:t>
            </a:fld>
            <a:endParaRPr lang="cs-CZ" dirty="0"/>
          </a:p>
        </p:txBody>
      </p:sp>
      <p:sp>
        <p:nvSpPr>
          <p:cNvPr id="8" name="Zástupný symbol pro zápatí 7"/>
          <p:cNvSpPr>
            <a:spLocks noGrp="1"/>
          </p:cNvSpPr>
          <p:nvPr>
            <p:ph type="ftr" sz="quarter" idx="11"/>
          </p:nvPr>
        </p:nvSpPr>
        <p:spPr/>
        <p:txBody>
          <a:bodyPr/>
          <a:lstStyle/>
          <a:p>
            <a:r>
              <a:rPr lang="cs-CZ" dirty="0"/>
              <a:t>Historický vývoj veřejné správy, JUDr. Petr Pospíšil, Ph.D., LL.M.</a:t>
            </a:r>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AE39BBFD-EECA-4BD4-A9B9-2523151A03D2}" type="datetime1">
              <a:rPr lang="cs-CZ" smtClean="0"/>
              <a:t>15.10.2020</a:t>
            </a:fld>
            <a:endParaRPr lang="cs-CZ" dirty="0"/>
          </a:p>
        </p:txBody>
      </p:sp>
      <p:sp>
        <p:nvSpPr>
          <p:cNvPr id="4" name="Zástupný symbol pro zápatí 3"/>
          <p:cNvSpPr>
            <a:spLocks noGrp="1"/>
          </p:cNvSpPr>
          <p:nvPr>
            <p:ph type="ftr" sz="quarter" idx="11"/>
          </p:nvPr>
        </p:nvSpPr>
        <p:spPr/>
        <p:txBody>
          <a:bodyPr/>
          <a:lstStyle/>
          <a:p>
            <a:r>
              <a:rPr lang="cs-CZ" dirty="0"/>
              <a:t>Historický vývoj veřejné správy, JUDr. Petr Pospíšil, Ph.D., LL.M.</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743B98E-5FF8-4D8D-9852-10961591295E}" type="datetime1">
              <a:rPr lang="cs-CZ" smtClean="0"/>
              <a:t>15.10.2020</a:t>
            </a:fld>
            <a:endParaRPr lang="cs-CZ" dirty="0"/>
          </a:p>
        </p:txBody>
      </p:sp>
      <p:sp>
        <p:nvSpPr>
          <p:cNvPr id="3" name="Zástupný symbol pro zápatí 2"/>
          <p:cNvSpPr>
            <a:spLocks noGrp="1"/>
          </p:cNvSpPr>
          <p:nvPr>
            <p:ph type="ftr" sz="quarter" idx="11"/>
          </p:nvPr>
        </p:nvSpPr>
        <p:spPr/>
        <p:txBody>
          <a:bodyPr/>
          <a:lstStyle/>
          <a:p>
            <a:r>
              <a:rPr lang="cs-CZ" dirty="0"/>
              <a:t>Historický vývoj veřejné správy, JUDr. Petr Pospíšil, Ph.D., LL.M.</a:t>
            </a:r>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97C4FC3-DC48-4D20-B28F-E202FA2999AC}" type="datetime1">
              <a:rPr lang="cs-CZ" smtClean="0"/>
              <a:t>15.10.2020</a:t>
            </a:fld>
            <a:endParaRPr lang="cs-CZ" dirty="0"/>
          </a:p>
        </p:txBody>
      </p:sp>
      <p:sp>
        <p:nvSpPr>
          <p:cNvPr id="6" name="Zástupný symbol pro zápatí 5"/>
          <p:cNvSpPr>
            <a:spLocks noGrp="1"/>
          </p:cNvSpPr>
          <p:nvPr>
            <p:ph type="ftr" sz="quarter" idx="11"/>
          </p:nvPr>
        </p:nvSpPr>
        <p:spPr/>
        <p:txBody>
          <a:bodyPr/>
          <a:lstStyle/>
          <a:p>
            <a:r>
              <a:rPr lang="cs-CZ" dirty="0"/>
              <a:t>Historický vývoj veřejné správy, JUDr. Petr Pospíšil, Ph.D., LL.M.</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AE19088C-2548-4E6A-B3D5-D7370FCFEF9F}" type="datetime1">
              <a:rPr lang="cs-CZ" smtClean="0"/>
              <a:t>15.10.2020</a:t>
            </a:fld>
            <a:endParaRPr lang="cs-CZ" dirty="0"/>
          </a:p>
        </p:txBody>
      </p:sp>
      <p:sp>
        <p:nvSpPr>
          <p:cNvPr id="6" name="Zástupný symbol pro zápatí 5"/>
          <p:cNvSpPr>
            <a:spLocks noGrp="1"/>
          </p:cNvSpPr>
          <p:nvPr>
            <p:ph type="ftr" sz="quarter" idx="11"/>
          </p:nvPr>
        </p:nvSpPr>
        <p:spPr/>
        <p:txBody>
          <a:bodyPr/>
          <a:lstStyle/>
          <a:p>
            <a:r>
              <a:rPr lang="cs-CZ" dirty="0"/>
              <a:t>Historický vývoj veřejné správy, JUDr. Petr Pospíšil, Ph.D., LL.M.</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3401F7-A62A-4D97-9199-DF3FEFE7DDAD}" type="datetime1">
              <a:rPr lang="cs-CZ" smtClean="0"/>
              <a:t>15.10.2020</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a:t>Historický vývoj veřejné správy, JUDr. Petr Pospíšil, Ph.D., LL.M.</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HISTORICKÝ VÝVOJ VEŘEJNÉ SPRÁVY</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a:solidFill>
                  <a:schemeClr val="tx1"/>
                </a:solidFill>
              </a:rPr>
              <a:t>JUDr. Petr Pospíšil, Ph.D., LL.M.</a:t>
            </a:r>
          </a:p>
          <a:p>
            <a:endParaRPr lang="cs-CZ" dirty="0"/>
          </a:p>
        </p:txBody>
      </p:sp>
    </p:spTree>
    <p:extLst>
      <p:ext uri="{BB962C8B-B14F-4D97-AF65-F5344CB8AC3E}">
        <p14:creationId xmlns:p14="http://schemas.microsoft.com/office/powerpoint/2010/main" val="4068939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323528" y="620688"/>
            <a:ext cx="8568952" cy="5232202"/>
          </a:xfrm>
          <a:prstGeom prst="rect">
            <a:avLst/>
          </a:prstGeom>
          <a:noFill/>
        </p:spPr>
        <p:txBody>
          <a:bodyPr wrap="square" rtlCol="0">
            <a:spAutoFit/>
          </a:bodyPr>
          <a:lstStyle/>
          <a:p>
            <a:r>
              <a:rPr lang="cs-CZ" sz="2400" b="1" dirty="0"/>
              <a:t>Vývoj veřejné správy na území České republiky</a:t>
            </a:r>
          </a:p>
          <a:p>
            <a:endParaRPr lang="cs-CZ" sz="1000" b="1" dirty="0"/>
          </a:p>
          <a:p>
            <a:pPr algn="just"/>
            <a:r>
              <a:rPr lang="cs-CZ" dirty="0"/>
              <a:t>Nejvýznamnějším společným úřadem zemí Koruny české se stala </a:t>
            </a:r>
            <a:r>
              <a:rPr lang="cs-CZ" b="1" dirty="0"/>
              <a:t>Česká královská kancelář</a:t>
            </a:r>
            <a:r>
              <a:rPr lang="cs-CZ" dirty="0"/>
              <a:t> v čele s nejvyšším kancléřem. Procházela přes ni veškerá korespondence pro panovníka - stížnosti, supliky, zprávy, rozbory, směrem od panovníka do jednotlivých zemí pak panovníkova stanoviska, svolení, nařízení, rozhodnutí a další jeho akty.</a:t>
            </a:r>
          </a:p>
          <a:p>
            <a:pPr algn="just"/>
            <a:endParaRPr lang="cs-CZ" sz="1000" dirty="0"/>
          </a:p>
          <a:p>
            <a:pPr algn="just"/>
            <a:r>
              <a:rPr lang="cs-CZ" dirty="0"/>
              <a:t>V roce 1527 vznikla </a:t>
            </a:r>
            <a:r>
              <a:rPr lang="cs-CZ" b="1" dirty="0"/>
              <a:t>Rada komory královské </a:t>
            </a:r>
            <a:r>
              <a:rPr lang="cs-CZ" dirty="0"/>
              <a:t>(tzv. česká komora) jako dohlížecí a kontrolní orgán pro panovníka ve sféře státních financí. Jednalo se o první byrokratický úřad v pravém slova smyslu – v čele stál prezident vybraný jen z vyšší šlechty, ale jeho podřízení už byli placení a odborně řádně připravení profesionální úředníci.</a:t>
            </a:r>
          </a:p>
          <a:p>
            <a:pPr algn="just"/>
            <a:endParaRPr lang="cs-CZ" sz="1000" dirty="0"/>
          </a:p>
          <a:p>
            <a:pPr algn="just"/>
            <a:r>
              <a:rPr lang="cs-CZ" dirty="0"/>
              <a:t>Snahu posílit královu pozici proti stavům dokumentuje zřízení funkce </a:t>
            </a:r>
            <a:r>
              <a:rPr lang="cs-CZ" b="1" dirty="0"/>
              <a:t>královského prokurátora </a:t>
            </a:r>
            <a:r>
              <a:rPr lang="cs-CZ" dirty="0"/>
              <a:t>v roce 1437 – jeho úkolem bylo hájit právní zájmy panovníka a koruny, později vystupoval vyloženě jako </a:t>
            </a:r>
            <a:r>
              <a:rPr lang="cs-CZ" b="1" dirty="0"/>
              <a:t>veřejný žalobce</a:t>
            </a:r>
            <a:r>
              <a:rPr lang="cs-CZ" dirty="0"/>
              <a:t>.</a:t>
            </a:r>
          </a:p>
          <a:p>
            <a:pPr algn="just"/>
            <a:endParaRPr lang="cs-CZ" sz="1000" dirty="0"/>
          </a:p>
          <a:p>
            <a:pPr algn="just"/>
            <a:r>
              <a:rPr lang="cs-CZ" dirty="0"/>
              <a:t>Ve 2. polovině 13. století vznikl v Praze </a:t>
            </a:r>
            <a:r>
              <a:rPr lang="cs-CZ" b="1" dirty="0"/>
              <a:t>úřad zemských desek – </a:t>
            </a:r>
            <a:r>
              <a:rPr lang="cs-CZ" dirty="0"/>
              <a:t>původně zaznamenával jen průběh a výsledky jednání zemského sněmu a zemského soudu. Brzy se zemské desky staly veřejnými knihami, v nichž se zaznamenávaly veškeré dispozice se šlechtickým nemovitým majetkem.</a:t>
            </a:r>
            <a:endParaRPr lang="cs-CZ" b="1" dirty="0"/>
          </a:p>
        </p:txBody>
      </p:sp>
    </p:spTree>
    <p:extLst>
      <p:ext uri="{BB962C8B-B14F-4D97-AF65-F5344CB8AC3E}">
        <p14:creationId xmlns:p14="http://schemas.microsoft.com/office/powerpoint/2010/main" val="2793780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467544" y="620688"/>
            <a:ext cx="8136904" cy="4585871"/>
          </a:xfrm>
          <a:prstGeom prst="rect">
            <a:avLst/>
          </a:prstGeom>
          <a:noFill/>
        </p:spPr>
        <p:txBody>
          <a:bodyPr wrap="square" rtlCol="0">
            <a:spAutoFit/>
          </a:bodyPr>
          <a:lstStyle/>
          <a:p>
            <a:r>
              <a:rPr lang="cs-CZ" sz="2400" b="1" dirty="0"/>
              <a:t>Vývoj veřejné správy na území České republiky</a:t>
            </a:r>
          </a:p>
          <a:p>
            <a:endParaRPr lang="cs-CZ" sz="1600" b="1" dirty="0"/>
          </a:p>
          <a:p>
            <a:r>
              <a:rPr lang="cs-CZ" dirty="0"/>
              <a:t>Rozhodujícími úředníky místní správy byli </a:t>
            </a:r>
            <a:r>
              <a:rPr lang="cs-CZ" b="1" dirty="0"/>
              <a:t>krajští hejtmani </a:t>
            </a:r>
            <a:r>
              <a:rPr lang="cs-CZ" dirty="0"/>
              <a:t>– volily je krajské sjezdy, které stanovily pravidla jejich činnosti.</a:t>
            </a:r>
          </a:p>
          <a:p>
            <a:endParaRPr lang="cs-CZ" dirty="0"/>
          </a:p>
          <a:p>
            <a:pPr algn="just"/>
            <a:r>
              <a:rPr lang="cs-CZ" dirty="0"/>
              <a:t>Ve 13. století začala </a:t>
            </a:r>
            <a:r>
              <a:rPr lang="cs-CZ" b="1" dirty="0"/>
              <a:t>města</a:t>
            </a:r>
            <a:r>
              <a:rPr lang="cs-CZ" dirty="0"/>
              <a:t> vystupovat jako samostatné jednotky nadané právní subjektivitou. Podle osoby zakladatele rozeznáváme města </a:t>
            </a:r>
            <a:r>
              <a:rPr lang="cs-CZ" b="1" dirty="0"/>
              <a:t>královská, panská, biskupská, klášterní, věnná</a:t>
            </a:r>
            <a:r>
              <a:rPr lang="cs-CZ" dirty="0"/>
              <a:t> atp. Správu svobodných měst měli v rukou samotní měšťané, zpočátku tu panovník dosazoval svého představitele – </a:t>
            </a:r>
            <a:r>
              <a:rPr lang="cs-CZ" b="1" dirty="0"/>
              <a:t>rychtář</a:t>
            </a:r>
            <a:r>
              <a:rPr lang="cs-CZ" dirty="0"/>
              <a:t> (fojt, šoltys). </a:t>
            </a:r>
            <a:r>
              <a:rPr lang="cs-CZ" b="1" dirty="0"/>
              <a:t>Městskou radu</a:t>
            </a:r>
            <a:r>
              <a:rPr lang="cs-CZ" dirty="0"/>
              <a:t> tvořenou různým počtem </a:t>
            </a:r>
            <a:r>
              <a:rPr lang="cs-CZ" b="1" dirty="0"/>
              <a:t>konšelů</a:t>
            </a:r>
            <a:r>
              <a:rPr lang="cs-CZ" dirty="0"/>
              <a:t> jmenoval zakladatel města z měšťanů, podle principu rotace ji postupně v úřadě </a:t>
            </a:r>
            <a:r>
              <a:rPr lang="cs-CZ" b="1" dirty="0"/>
              <a:t>purkmistra</a:t>
            </a:r>
            <a:r>
              <a:rPr lang="cs-CZ" dirty="0"/>
              <a:t> řídili jednotliví členové.</a:t>
            </a:r>
          </a:p>
          <a:p>
            <a:pPr algn="just"/>
            <a:endParaRPr lang="cs-CZ" dirty="0"/>
          </a:p>
          <a:p>
            <a:pPr algn="just"/>
            <a:r>
              <a:rPr lang="cs-CZ" dirty="0"/>
              <a:t>V souvislosti se správou středověkých měst nelze pominout </a:t>
            </a:r>
            <a:r>
              <a:rPr lang="cs-CZ" b="1" dirty="0"/>
              <a:t>cechy</a:t>
            </a:r>
            <a:r>
              <a:rPr lang="cs-CZ" dirty="0"/>
              <a:t> – veřejnoprávní korporace sdružující provozovatele určité živnosti ve městě a jeho okolí; v čele cechu stáli cechmistři a jejich vnitřní poměry upravovaly cechovní řády.</a:t>
            </a:r>
          </a:p>
        </p:txBody>
      </p:sp>
    </p:spTree>
    <p:extLst>
      <p:ext uri="{BB962C8B-B14F-4D97-AF65-F5344CB8AC3E}">
        <p14:creationId xmlns:p14="http://schemas.microsoft.com/office/powerpoint/2010/main" val="858233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539552" y="692696"/>
            <a:ext cx="8208912" cy="5509200"/>
          </a:xfrm>
          <a:prstGeom prst="rect">
            <a:avLst/>
          </a:prstGeom>
          <a:noFill/>
        </p:spPr>
        <p:txBody>
          <a:bodyPr wrap="square" rtlCol="0">
            <a:spAutoFit/>
          </a:bodyPr>
          <a:lstStyle/>
          <a:p>
            <a:r>
              <a:rPr lang="cs-CZ" sz="2400" b="1" dirty="0"/>
              <a:t>Vývoj veřejné správy na území České republiky</a:t>
            </a:r>
          </a:p>
          <a:p>
            <a:endParaRPr lang="cs-CZ" sz="1000" b="1" dirty="0"/>
          </a:p>
          <a:p>
            <a:pPr algn="just"/>
            <a:r>
              <a:rPr lang="cs-CZ" dirty="0"/>
              <a:t>Po bitvě na Bílé Hoře a vydání Obnovených zřízení zemských měly jednotlivé české země v rámci absolutistické monarchie povahu závislých provincií. Jejich správa nebyla zpočátku organizována jednotně – v Čechách fungovalo </a:t>
            </a:r>
            <a:r>
              <a:rPr lang="cs-CZ" b="1" dirty="0"/>
              <a:t>místodržitelství</a:t>
            </a:r>
            <a:r>
              <a:rPr lang="cs-CZ" dirty="0"/>
              <a:t>, na </a:t>
            </a:r>
            <a:r>
              <a:rPr lang="cs-CZ" b="1" dirty="0"/>
              <a:t>Moravě moravský královský tribunál</a:t>
            </a:r>
            <a:r>
              <a:rPr lang="cs-CZ" dirty="0"/>
              <a:t> (nebo též zemské gubernium) a ve Slezsku </a:t>
            </a:r>
            <a:r>
              <a:rPr lang="cs-CZ" b="1" dirty="0"/>
              <a:t>vrchní úřad</a:t>
            </a:r>
            <a:r>
              <a:rPr lang="cs-CZ" dirty="0"/>
              <a:t>.</a:t>
            </a:r>
          </a:p>
          <a:p>
            <a:pPr algn="just"/>
            <a:endParaRPr lang="cs-CZ" sz="1000" dirty="0"/>
          </a:p>
          <a:p>
            <a:pPr algn="just"/>
            <a:r>
              <a:rPr lang="cs-CZ" dirty="0"/>
              <a:t>Zásadní reorganizaci zemské správy provedla roku 1749 Marie Terezie, která české místodržitelství  a moravský tribunál nahradila královskými reprezentacemi s komorou. Tyto se pak v roce 1764 přeměnily v Čechách a na Moravě v </a:t>
            </a:r>
            <a:r>
              <a:rPr lang="cs-CZ" b="1" dirty="0"/>
              <a:t>zemské gubernium</a:t>
            </a:r>
            <a:r>
              <a:rPr lang="cs-CZ" dirty="0"/>
              <a:t> a ve Slezsku v </a:t>
            </a:r>
            <a:r>
              <a:rPr lang="cs-CZ" b="1" dirty="0"/>
              <a:t>královský úřad</a:t>
            </a:r>
            <a:r>
              <a:rPr lang="cs-CZ" dirty="0"/>
              <a:t>. Za Josefa II. nahradilo nejvyšší orgány na Moravě a ve Slezsku společné </a:t>
            </a:r>
            <a:r>
              <a:rPr lang="cs-CZ" b="1" dirty="0"/>
              <a:t>moravskoslezské gubernium</a:t>
            </a:r>
            <a:r>
              <a:rPr lang="cs-CZ" dirty="0"/>
              <a:t>.</a:t>
            </a:r>
          </a:p>
          <a:p>
            <a:pPr algn="just"/>
            <a:endParaRPr lang="cs-CZ" sz="1000" dirty="0"/>
          </a:p>
          <a:p>
            <a:pPr algn="just"/>
            <a:r>
              <a:rPr lang="cs-CZ" b="1" dirty="0"/>
              <a:t>Zemské sněmy </a:t>
            </a:r>
            <a:r>
              <a:rPr lang="cs-CZ" dirty="0"/>
              <a:t>se sice scházely, avšak svolávat je mohl jen panovník.</a:t>
            </a:r>
          </a:p>
          <a:p>
            <a:pPr algn="just"/>
            <a:endParaRPr lang="cs-CZ" sz="1000" dirty="0"/>
          </a:p>
          <a:p>
            <a:pPr algn="just"/>
            <a:r>
              <a:rPr lang="cs-CZ" dirty="0"/>
              <a:t>Současně s oslabováním samosprávné pozice krajů začala být postupně výrazně posilována jejich role zemského (státního) úřadu a reskript z roku 1751 přinesl </a:t>
            </a:r>
            <a:r>
              <a:rPr lang="cs-CZ" b="1" dirty="0"/>
              <a:t>úplné postátnění činnosti orgánů krajů</a:t>
            </a:r>
            <a:r>
              <a:rPr lang="cs-CZ" dirty="0"/>
              <a:t>. V období kolem poloviny 18. století zajišťovaly krajské úřady záležitosti berní, vojenské, finanční, živnostenské, policejní a politické a rovněž ochranu poddaných před vrchností. Krajské úřady v tomto období de facto představují nejnižší instanci státní správy. </a:t>
            </a:r>
            <a:endParaRPr lang="cs-CZ" b="1" dirty="0"/>
          </a:p>
        </p:txBody>
      </p:sp>
    </p:spTree>
    <p:extLst>
      <p:ext uri="{BB962C8B-B14F-4D97-AF65-F5344CB8AC3E}">
        <p14:creationId xmlns:p14="http://schemas.microsoft.com/office/powerpoint/2010/main" val="2351906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a:t>
            </a:r>
          </a:p>
          <a:p>
            <a:r>
              <a:rPr lang="cs-CZ" dirty="0"/>
              <a:t> 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395536" y="620688"/>
            <a:ext cx="8280920" cy="5262979"/>
          </a:xfrm>
          <a:prstGeom prst="rect">
            <a:avLst/>
          </a:prstGeom>
          <a:noFill/>
        </p:spPr>
        <p:txBody>
          <a:bodyPr wrap="square" rtlCol="0">
            <a:spAutoFit/>
          </a:bodyPr>
          <a:lstStyle/>
          <a:p>
            <a:r>
              <a:rPr lang="cs-CZ" sz="2400" b="1" dirty="0"/>
              <a:t>Vývoj veřejné správy na území České republiky</a:t>
            </a:r>
          </a:p>
          <a:p>
            <a:endParaRPr lang="cs-CZ" sz="2400" b="1" dirty="0"/>
          </a:p>
          <a:p>
            <a:pPr algn="just"/>
            <a:r>
              <a:rPr lang="cs-CZ" dirty="0"/>
              <a:t>Historicky, společensky i právně vpravdě </a:t>
            </a:r>
            <a:r>
              <a:rPr lang="cs-CZ" b="1" dirty="0"/>
              <a:t>revoluční rok 1848 </a:t>
            </a:r>
            <a:r>
              <a:rPr lang="cs-CZ" dirty="0"/>
              <a:t>přináší široké změny, které se projevují i v oblasti územní samosprávy na našem území zásadním obratem k samosprávě založené na občanském principu. Již osnova nikdy nerealizované                           tzv. </a:t>
            </a:r>
            <a:r>
              <a:rPr lang="cs-CZ" b="1" dirty="0"/>
              <a:t>Kroměřížské ústavy</a:t>
            </a:r>
            <a:r>
              <a:rPr lang="cs-CZ" dirty="0"/>
              <a:t> se pokusila učinit kraje základem územní samosprávy. Zastupitelským orgánem v kraji podle této ústavní osnovy měly být krajské sněmy. </a:t>
            </a:r>
          </a:p>
          <a:p>
            <a:pPr algn="just"/>
            <a:endParaRPr lang="cs-CZ" b="1" dirty="0"/>
          </a:p>
          <a:p>
            <a:pPr algn="just"/>
            <a:r>
              <a:rPr lang="cs-CZ" b="1" dirty="0"/>
              <a:t>Pillersdorffova ústava</a:t>
            </a:r>
            <a:r>
              <a:rPr lang="cs-CZ" dirty="0"/>
              <a:t> z 25. dubna 1848 prohlašovala jako nezadatelná práva obce svobodnou volbu zástupců, přijímání členů do obecního svazku, správu vlastního jmění, výkon místní policie atp. Tyto zásady potom přijala i tzv. </a:t>
            </a:r>
            <a:r>
              <a:rPr lang="cs-CZ" b="1" dirty="0"/>
              <a:t>Stadionova (březnová) ústava </a:t>
            </a:r>
            <a:r>
              <a:rPr lang="cs-CZ" dirty="0"/>
              <a:t>z 20. března 1849, k jejímuž provedení byl současně vydán </a:t>
            </a:r>
            <a:r>
              <a:rPr lang="cs-CZ" b="1" dirty="0"/>
              <a:t>provizorní říšský obecní zákon</a:t>
            </a:r>
            <a:r>
              <a:rPr lang="cs-CZ" dirty="0"/>
              <a:t> č. 170/1849 ř.z. Tento zákon byl postaven na přelomovém principu, </a:t>
            </a:r>
            <a:r>
              <a:rPr lang="cs-CZ" b="1" i="1" dirty="0"/>
              <a:t>že „základem svobodného státu je svobodná obec“</a:t>
            </a:r>
            <a:r>
              <a:rPr lang="cs-CZ" dirty="0"/>
              <a:t>.</a:t>
            </a:r>
          </a:p>
          <a:p>
            <a:pPr algn="just"/>
            <a:endParaRPr lang="cs-CZ" dirty="0"/>
          </a:p>
          <a:p>
            <a:pPr algn="just"/>
            <a:r>
              <a:rPr lang="cs-CZ" dirty="0"/>
              <a:t>Říšský obecní zákon právně vytvořil tři druhy obcí, a sice </a:t>
            </a:r>
            <a:r>
              <a:rPr lang="cs-CZ" b="1" dirty="0"/>
              <a:t>místní, okresní a krajskou</a:t>
            </a:r>
            <a:r>
              <a:rPr lang="cs-CZ" dirty="0"/>
              <a:t>. Současně bylo tímto obecním zřízením definováno rozlišení působnosti obcí na přirozenou (samostatnou) a přenesenou. </a:t>
            </a:r>
            <a:endParaRPr lang="cs-CZ" b="1" dirty="0"/>
          </a:p>
        </p:txBody>
      </p:sp>
    </p:spTree>
    <p:extLst>
      <p:ext uri="{BB962C8B-B14F-4D97-AF65-F5344CB8AC3E}">
        <p14:creationId xmlns:p14="http://schemas.microsoft.com/office/powerpoint/2010/main" val="1327010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TextovéPole 3"/>
          <p:cNvSpPr txBox="1"/>
          <p:nvPr/>
        </p:nvSpPr>
        <p:spPr>
          <a:xfrm>
            <a:off x="395536" y="620688"/>
            <a:ext cx="8280920" cy="5355312"/>
          </a:xfrm>
          <a:prstGeom prst="rect">
            <a:avLst/>
          </a:prstGeom>
          <a:noFill/>
        </p:spPr>
        <p:txBody>
          <a:bodyPr wrap="square" rtlCol="0">
            <a:spAutoFit/>
          </a:bodyPr>
          <a:lstStyle/>
          <a:p>
            <a:r>
              <a:rPr lang="cs-CZ" sz="2400" b="1" dirty="0"/>
              <a:t>Vývoj veřejné správy na území České republiky</a:t>
            </a:r>
          </a:p>
          <a:p>
            <a:endParaRPr lang="cs-CZ" sz="1000" b="1" dirty="0"/>
          </a:p>
          <a:p>
            <a:pPr algn="just"/>
            <a:r>
              <a:rPr lang="cs-CZ" dirty="0"/>
              <a:t>Krajskými orgány byli určeni hejtman, jeho náměstek a 24 až 60 členné zastupitelstvo. Výkon rozhodnutí zastupitelstva byl výlučně svěřen orgánu státní správy – </a:t>
            </a:r>
            <a:r>
              <a:rPr lang="cs-CZ" b="1" dirty="0"/>
              <a:t>krajskému prezidentovi</a:t>
            </a:r>
            <a:r>
              <a:rPr lang="cs-CZ" dirty="0"/>
              <a:t>. Schůze zastupitelstva měl svolávat místodržitel, na schůzích měl být přítomen krajský prezident nebo jeho komisař. Tento koncept krajské samosprávy dle zákona č. 170/1849 ř.z. však nebyl realizován, samosprávné kraje nebyly vytvořeny                 a kraje byly pouze dočasně (do roku 1862) využity jako jednotka státní správy (</a:t>
            </a:r>
            <a:r>
              <a:rPr lang="cs-CZ" b="1" dirty="0"/>
              <a:t>krajské vlády v čele s krajským prezidentem</a:t>
            </a:r>
            <a:r>
              <a:rPr lang="cs-CZ" dirty="0"/>
              <a:t>, od roku 1855 pak </a:t>
            </a:r>
            <a:r>
              <a:rPr lang="cs-CZ" b="1" dirty="0"/>
              <a:t>krajské úřady v čele s krajským představeným</a:t>
            </a:r>
            <a:r>
              <a:rPr lang="cs-CZ" dirty="0"/>
              <a:t>).</a:t>
            </a:r>
          </a:p>
          <a:p>
            <a:pPr algn="just"/>
            <a:endParaRPr lang="cs-CZ" sz="1000" dirty="0"/>
          </a:p>
          <a:p>
            <a:pPr algn="just"/>
            <a:r>
              <a:rPr lang="cs-CZ" dirty="0"/>
              <a:t>V návaznosti na vyhlášení </a:t>
            </a:r>
            <a:r>
              <a:rPr lang="cs-CZ" b="1" dirty="0"/>
              <a:t>únorové ústavy č. 20/1861 ř.z. </a:t>
            </a:r>
            <a:r>
              <a:rPr lang="cs-CZ" dirty="0"/>
              <a:t>byl vydán </a:t>
            </a:r>
            <a:r>
              <a:rPr lang="cs-CZ" b="1" dirty="0"/>
              <a:t>rámcový říšský obecní zákon</a:t>
            </a:r>
            <a:r>
              <a:rPr lang="cs-CZ" dirty="0"/>
              <a:t> č. 18/1862 ř.z. a k jeho provedení pak </a:t>
            </a:r>
            <a:r>
              <a:rPr lang="cs-CZ" b="1" dirty="0"/>
              <a:t>zemské zákony obecní </a:t>
            </a:r>
            <a:r>
              <a:rPr lang="cs-CZ" dirty="0"/>
              <a:t>(obecní zřízení) pro jednotlivé země. Ani tato právní úprava však nepřinesla oživení původní myšlenky krajského prvku územní samosprávy. Znamenala však v roce 1864 vznik samosprávných okresů v Čechách jako středního stupně územní samosprávy.</a:t>
            </a:r>
          </a:p>
          <a:p>
            <a:pPr algn="just"/>
            <a:endParaRPr lang="cs-CZ" sz="1000" dirty="0"/>
          </a:p>
          <a:p>
            <a:pPr algn="just"/>
            <a:r>
              <a:rPr lang="cs-CZ" dirty="0"/>
              <a:t>V období let 1848 až 1918 tak na území českých zemí nedošlo ke skutečnému vytvoření krajské úrovně územní samosprávy. Při absenci krajské samosprávy byl dalším stupněm nad skutečně vzniklou místní a okresní úrovní samosprávy již přímo </a:t>
            </a:r>
            <a:r>
              <a:rPr lang="cs-CZ" b="1" dirty="0"/>
              <a:t>zemský sněm</a:t>
            </a:r>
            <a:r>
              <a:rPr lang="cs-CZ" dirty="0"/>
              <a:t>.</a:t>
            </a:r>
          </a:p>
        </p:txBody>
      </p:sp>
    </p:spTree>
    <p:extLst>
      <p:ext uri="{BB962C8B-B14F-4D97-AF65-F5344CB8AC3E}">
        <p14:creationId xmlns:p14="http://schemas.microsoft.com/office/powerpoint/2010/main" val="974840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4" name="TextovéPole 3"/>
          <p:cNvSpPr txBox="1"/>
          <p:nvPr/>
        </p:nvSpPr>
        <p:spPr>
          <a:xfrm>
            <a:off x="323528" y="620688"/>
            <a:ext cx="8568952" cy="5447645"/>
          </a:xfrm>
          <a:prstGeom prst="rect">
            <a:avLst/>
          </a:prstGeom>
          <a:noFill/>
        </p:spPr>
        <p:txBody>
          <a:bodyPr wrap="square" rtlCol="0">
            <a:spAutoFit/>
          </a:bodyPr>
          <a:lstStyle/>
          <a:p>
            <a:r>
              <a:rPr lang="cs-CZ" sz="2400" b="1" dirty="0"/>
              <a:t>Vývoj veřejné správy na území České republiky</a:t>
            </a:r>
          </a:p>
          <a:p>
            <a:pPr algn="just"/>
            <a:endParaRPr lang="cs-CZ" b="1" dirty="0"/>
          </a:p>
          <a:p>
            <a:pPr algn="just"/>
            <a:r>
              <a:rPr lang="cs-CZ" dirty="0"/>
              <a:t>Po roce 1848 došlo k zásadním změnám ve veřejné správě i na úrovni zemí. Z gubernií se vyvinuly </a:t>
            </a:r>
            <a:r>
              <a:rPr lang="cs-CZ" b="1" dirty="0"/>
              <a:t>země</a:t>
            </a:r>
            <a:r>
              <a:rPr lang="cs-CZ" dirty="0"/>
              <a:t>, reprezentantem panovníka v každé zemi se stal </a:t>
            </a:r>
            <a:r>
              <a:rPr lang="cs-CZ" b="1" dirty="0"/>
              <a:t>místodržitel</a:t>
            </a:r>
            <a:r>
              <a:rPr lang="cs-CZ" dirty="0"/>
              <a:t> (Statthalter).  Místodržitel měl k ruce potřebný počet úředníků a sluhů. Jednotlivá místodržitelství byla rozdělena na departmenty, jejichž počet se měnil – tyto departmenty měly na starosti jednotlivou odvětvovou agendu (záležitosti daňové, věci duchovenstva, školství, trestní věci, státní občanství atp.).</a:t>
            </a:r>
          </a:p>
          <a:p>
            <a:pPr algn="just"/>
            <a:endParaRPr lang="cs-CZ" dirty="0"/>
          </a:p>
          <a:p>
            <a:pPr algn="just"/>
            <a:r>
              <a:rPr lang="cs-CZ" dirty="0"/>
              <a:t>Podle nařízení č. 10 ř.z. z roku 1853 bylo </a:t>
            </a:r>
            <a:r>
              <a:rPr lang="cs-CZ" b="1" dirty="0"/>
              <a:t>místodržitelství</a:t>
            </a:r>
            <a:r>
              <a:rPr lang="cs-CZ" dirty="0"/>
              <a:t> vymezeno jako </a:t>
            </a:r>
            <a:r>
              <a:rPr lang="cs-CZ" b="1" i="1" dirty="0"/>
              <a:t>nejvyšší správní úřad korunní země</a:t>
            </a:r>
            <a:r>
              <a:rPr lang="cs-CZ" dirty="0"/>
              <a:t> pro:</a:t>
            </a:r>
          </a:p>
          <a:p>
            <a:pPr algn="just"/>
            <a:endParaRPr lang="cs-CZ" dirty="0"/>
          </a:p>
          <a:p>
            <a:pPr marL="342900" indent="-342900" algn="just">
              <a:buAutoNum type="arabicPeriod"/>
            </a:pPr>
            <a:r>
              <a:rPr lang="cs-CZ" dirty="0"/>
              <a:t>záležitosti politické a policejní správy vůbec,</a:t>
            </a:r>
          </a:p>
          <a:p>
            <a:pPr marL="342900" indent="-342900" algn="just">
              <a:buAutoNum type="arabicPeriod"/>
            </a:pPr>
            <a:r>
              <a:rPr lang="cs-CZ" dirty="0"/>
              <a:t>záležitosti kultu a vyučování,</a:t>
            </a:r>
          </a:p>
          <a:p>
            <a:pPr marL="342900" indent="-342900" algn="just">
              <a:buAutoNum type="arabicPeriod"/>
            </a:pPr>
            <a:r>
              <a:rPr lang="cs-CZ" dirty="0"/>
              <a:t>obchodní a živnostenské záležitosti,</a:t>
            </a:r>
          </a:p>
          <a:p>
            <a:pPr marL="342900" indent="-342900" algn="just">
              <a:buAutoNum type="arabicPeriod"/>
            </a:pPr>
            <a:r>
              <a:rPr lang="cs-CZ" dirty="0"/>
              <a:t>záležitosti zemědělství,</a:t>
            </a:r>
          </a:p>
          <a:p>
            <a:pPr marL="342900" indent="-342900" algn="just">
              <a:buAutoNum type="arabicPeriod"/>
            </a:pPr>
            <a:r>
              <a:rPr lang="cs-CZ" dirty="0"/>
              <a:t>ty stavební záležitosti, které se nedotýkají zemského finančního úřadu nebo nejsou výslovně přikázány jinému úřadu v zemi, nezávislému na místodržitelství.</a:t>
            </a:r>
          </a:p>
          <a:p>
            <a:pPr algn="just"/>
            <a:r>
              <a:rPr lang="cs-CZ" dirty="0"/>
              <a:t> </a:t>
            </a:r>
          </a:p>
        </p:txBody>
      </p:sp>
    </p:spTree>
    <p:extLst>
      <p:ext uri="{BB962C8B-B14F-4D97-AF65-F5344CB8AC3E}">
        <p14:creationId xmlns:p14="http://schemas.microsoft.com/office/powerpoint/2010/main" val="778413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4" name="TextovéPole 3"/>
          <p:cNvSpPr txBox="1"/>
          <p:nvPr/>
        </p:nvSpPr>
        <p:spPr>
          <a:xfrm>
            <a:off x="395536" y="548680"/>
            <a:ext cx="8352928" cy="4893647"/>
          </a:xfrm>
          <a:prstGeom prst="rect">
            <a:avLst/>
          </a:prstGeom>
          <a:noFill/>
        </p:spPr>
        <p:txBody>
          <a:bodyPr wrap="square" rtlCol="0">
            <a:spAutoFit/>
          </a:bodyPr>
          <a:lstStyle/>
          <a:p>
            <a:r>
              <a:rPr lang="cs-CZ" sz="2400" b="1" dirty="0"/>
              <a:t>Vývoj veřejné správy na území České republiky</a:t>
            </a:r>
          </a:p>
          <a:p>
            <a:pPr algn="just"/>
            <a:endParaRPr lang="cs-CZ" b="1" dirty="0"/>
          </a:p>
          <a:p>
            <a:pPr algn="just"/>
            <a:r>
              <a:rPr lang="cs-CZ" dirty="0"/>
              <a:t>Rozpad monarchie a vznik Československé republiky 28. října 1918 vyvolal nutnost zachovat „vládu zákona“ včetně fungující soustavy orgánů veřejné správy tak,                          aby v důsledku státního převratu nedošlo k nežádoucím projevům anarchie, ke kolapsu hospodářství a fungování státu vůbec. Za účelem zajištění kontinuálního fungování státu byl již dne 28. října 1918 Národním výborem československým vydán zákon č. 11/1918 Sb., o zřízení samostatného státu československého. </a:t>
            </a:r>
          </a:p>
          <a:p>
            <a:pPr algn="just"/>
            <a:endParaRPr lang="cs-CZ" b="1" dirty="0"/>
          </a:p>
          <a:p>
            <a:pPr algn="just"/>
            <a:r>
              <a:rPr lang="cs-CZ" dirty="0"/>
              <a:t>V čl. 2 tohoto tzv. recepčního zákona bylo jednoznačně stanoveno, že </a:t>
            </a:r>
            <a:r>
              <a:rPr lang="cs-CZ" b="1" dirty="0"/>
              <a:t>veškeré dosavadní zemské a říšské zákony a nařízení zůstávají prozatím v platnosti</a:t>
            </a:r>
            <a:r>
              <a:rPr lang="cs-CZ" dirty="0"/>
              <a:t>. Podle čl. 3 recepčního zákona pak všechny  úřady samosprávné, státní a župní, ústavy státní, zemské, okresní, a zejména i obecní, jsou podřízeny Národnímu výboru a prozatím  úřadují a jednají dle dosavadních platných zákonů a nařízení.</a:t>
            </a:r>
          </a:p>
          <a:p>
            <a:pPr algn="just"/>
            <a:endParaRPr lang="cs-CZ" dirty="0"/>
          </a:p>
          <a:p>
            <a:pPr algn="just"/>
            <a:r>
              <a:rPr lang="cs-CZ" b="1" dirty="0"/>
              <a:t>Recepčním zákonem tak</a:t>
            </a:r>
            <a:r>
              <a:rPr lang="cs-CZ" dirty="0"/>
              <a:t> </a:t>
            </a:r>
            <a:r>
              <a:rPr lang="cs-CZ" b="1" dirty="0"/>
              <a:t>byl v podstatě do podmínek nové republiky inkorporován celý rakouský a uherský právní řád</a:t>
            </a:r>
            <a:r>
              <a:rPr lang="cs-CZ" dirty="0"/>
              <a:t>.  </a:t>
            </a:r>
            <a:endParaRPr lang="cs-CZ" b="1" dirty="0"/>
          </a:p>
        </p:txBody>
      </p:sp>
    </p:spTree>
    <p:extLst>
      <p:ext uri="{BB962C8B-B14F-4D97-AF65-F5344CB8AC3E}">
        <p14:creationId xmlns:p14="http://schemas.microsoft.com/office/powerpoint/2010/main" val="2918043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dirty="0"/>
          </a:p>
        </p:txBody>
      </p:sp>
      <p:sp>
        <p:nvSpPr>
          <p:cNvPr id="4" name="TextovéPole 3"/>
          <p:cNvSpPr txBox="1"/>
          <p:nvPr/>
        </p:nvSpPr>
        <p:spPr>
          <a:xfrm>
            <a:off x="467544" y="764704"/>
            <a:ext cx="8352928" cy="4893647"/>
          </a:xfrm>
          <a:prstGeom prst="rect">
            <a:avLst/>
          </a:prstGeom>
          <a:noFill/>
        </p:spPr>
        <p:txBody>
          <a:bodyPr wrap="square" rtlCol="0">
            <a:spAutoFit/>
          </a:bodyPr>
          <a:lstStyle/>
          <a:p>
            <a:r>
              <a:rPr lang="cs-CZ" sz="2400" b="1" dirty="0"/>
              <a:t>Vývoj veřejné správy na území České republiky</a:t>
            </a:r>
          </a:p>
          <a:p>
            <a:endParaRPr lang="cs-CZ" b="1" dirty="0"/>
          </a:p>
          <a:p>
            <a:pPr algn="just"/>
            <a:r>
              <a:rPr lang="cs-CZ" dirty="0"/>
              <a:t>V dalším vývoji Československé republiky byl postupně </a:t>
            </a:r>
            <a:r>
              <a:rPr lang="cs-CZ" b="1" dirty="0"/>
              <a:t>opouštěn koncept dvoukolejné veřejné správy</a:t>
            </a:r>
            <a:r>
              <a:rPr lang="cs-CZ" dirty="0"/>
              <a:t> budovaný v období monarchie a založený na oddělení orgánů státních a samosprávných v každém stupni. Projevem těchto tendencí bylo přijetí zákona č. 126/1920 Sb., o zřízení župních a okresních úřadů v republice Československé.</a:t>
            </a:r>
          </a:p>
          <a:p>
            <a:pPr algn="just"/>
            <a:endParaRPr lang="cs-CZ" dirty="0"/>
          </a:p>
          <a:p>
            <a:pPr algn="just"/>
            <a:r>
              <a:rPr lang="cs-CZ" dirty="0"/>
              <a:t>V českých zemích bylo zákonem zřízeno 15 žup, na území Slovenska a Podkarpatské Rusi pak bylo zákonem zřízeno dalších 6 žup.</a:t>
            </a:r>
          </a:p>
          <a:p>
            <a:pPr algn="just"/>
            <a:endParaRPr lang="cs-CZ" dirty="0"/>
          </a:p>
          <a:p>
            <a:pPr algn="just"/>
            <a:r>
              <a:rPr lang="cs-CZ" dirty="0"/>
              <a:t>Státní správu v župách měly podle zákona vykonávat </a:t>
            </a:r>
            <a:r>
              <a:rPr lang="cs-CZ" b="1" dirty="0"/>
              <a:t>župní úřady </a:t>
            </a:r>
            <a:r>
              <a:rPr lang="cs-CZ" dirty="0"/>
              <a:t>v čele se </a:t>
            </a:r>
            <a:r>
              <a:rPr lang="cs-CZ" b="1" dirty="0"/>
              <a:t>županem</a:t>
            </a:r>
            <a:r>
              <a:rPr lang="cs-CZ" dirty="0"/>
              <a:t> jako státním úředníkem. U každého  župního úřadu mělo být  zřízeno pro jeho obvod  </a:t>
            </a:r>
            <a:r>
              <a:rPr lang="cs-CZ" b="1" dirty="0"/>
              <a:t>župní zastupitelstvo</a:t>
            </a:r>
            <a:r>
              <a:rPr lang="cs-CZ" dirty="0"/>
              <a:t>. Předsedou župního zastupitelstva měl být župan, který však byl oprávněn předsednictví ve schůzích župního zastupitelstva svěřit některému členovi župního výboru nebo některému úředníkovi župního úřadu. Schůze župního zastupitelstva měly být ze zákona veřejné. Každé  župní zastupitelstvo mělo volit ze svých řad na volební období stálý župní výbor o 8 členech a 8 náhradnících. </a:t>
            </a:r>
          </a:p>
        </p:txBody>
      </p:sp>
    </p:spTree>
    <p:extLst>
      <p:ext uri="{BB962C8B-B14F-4D97-AF65-F5344CB8AC3E}">
        <p14:creationId xmlns:p14="http://schemas.microsoft.com/office/powerpoint/2010/main" val="4294365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4" name="TextovéPole 3"/>
          <p:cNvSpPr txBox="1"/>
          <p:nvPr/>
        </p:nvSpPr>
        <p:spPr>
          <a:xfrm>
            <a:off x="395536" y="548680"/>
            <a:ext cx="8280920" cy="5170646"/>
          </a:xfrm>
          <a:prstGeom prst="rect">
            <a:avLst/>
          </a:prstGeom>
          <a:noFill/>
        </p:spPr>
        <p:txBody>
          <a:bodyPr wrap="square" rtlCol="0">
            <a:spAutoFit/>
          </a:bodyPr>
          <a:lstStyle/>
          <a:p>
            <a:r>
              <a:rPr lang="cs-CZ" sz="2400" b="1" dirty="0"/>
              <a:t>Vývoj veřejné správy na území České republiky</a:t>
            </a:r>
          </a:p>
          <a:p>
            <a:endParaRPr lang="cs-CZ" b="1" dirty="0"/>
          </a:p>
          <a:p>
            <a:r>
              <a:rPr lang="cs-CZ" dirty="0"/>
              <a:t>Působnost župního zastupitelstva byla zákonem vymezena jako:</a:t>
            </a:r>
          </a:p>
          <a:p>
            <a:pPr lvl="0"/>
            <a:endParaRPr lang="cs-CZ" dirty="0"/>
          </a:p>
          <a:p>
            <a:pPr marL="285750" lvl="0" indent="-285750">
              <a:buFont typeface="Wingdings" panose="05000000000000000000" pitchFamily="2" charset="2"/>
              <a:buChar char="Ø"/>
            </a:pPr>
            <a:r>
              <a:rPr lang="cs-CZ" dirty="0"/>
              <a:t>působnost hospodářská a správní,</a:t>
            </a:r>
          </a:p>
          <a:p>
            <a:pPr marL="285750" lvl="0" indent="-285750">
              <a:buFont typeface="Wingdings" panose="05000000000000000000" pitchFamily="2" charset="2"/>
              <a:buChar char="Ø"/>
            </a:pPr>
            <a:r>
              <a:rPr lang="cs-CZ" dirty="0"/>
              <a:t>působnost normotvorná,</a:t>
            </a:r>
          </a:p>
          <a:p>
            <a:pPr marL="285750" lvl="0" indent="-285750">
              <a:buFont typeface="Wingdings" panose="05000000000000000000" pitchFamily="2" charset="2"/>
              <a:buChar char="Ø"/>
            </a:pPr>
            <a:r>
              <a:rPr lang="cs-CZ" dirty="0"/>
              <a:t>působnost ve správním soudnictví,</a:t>
            </a:r>
          </a:p>
          <a:p>
            <a:pPr marL="285750" lvl="0" indent="-285750">
              <a:buFont typeface="Wingdings" panose="05000000000000000000" pitchFamily="2" charset="2"/>
              <a:buChar char="Ø"/>
            </a:pPr>
            <a:r>
              <a:rPr lang="cs-CZ" dirty="0"/>
              <a:t>působnost poradní.</a:t>
            </a:r>
          </a:p>
          <a:p>
            <a:endParaRPr lang="cs-CZ" b="1" dirty="0"/>
          </a:p>
          <a:p>
            <a:pPr algn="just"/>
            <a:r>
              <a:rPr lang="cs-CZ" dirty="0"/>
              <a:t>Úkoly, které by přesahovaly potřeby jednotlivých žup, dotýkající se více žup, ovšem nikoli celostátního významu, měly být podle zákona zajišťovány obligatorními sdruženími žup – tzv. </a:t>
            </a:r>
            <a:r>
              <a:rPr lang="cs-CZ" b="1" dirty="0"/>
              <a:t>zemskými župními svazy</a:t>
            </a:r>
            <a:r>
              <a:rPr lang="cs-CZ" dirty="0"/>
              <a:t>.</a:t>
            </a:r>
          </a:p>
          <a:p>
            <a:endParaRPr lang="cs-CZ" dirty="0"/>
          </a:p>
          <a:p>
            <a:pPr algn="just"/>
            <a:r>
              <a:rPr lang="cs-CZ" dirty="0"/>
              <a:t>Podle zákona (část prvá, čl. 2) vlastní realizace župního zřízení záležela výlučně                         na rozhodnutí vlády, když bylo výslovně uvedeno, že „vládním nařízením bude ustanoveno, kterým dnem a které úřady okresní a župní zahájí svou činnost.“ Župní zřízení založené zákonem č. 126/1920 Sb., o zřízení župních a okresních úřadů v republice Československé, se tak v Čechách, na Moravě a ve Slezsku nerealizovalo. </a:t>
            </a:r>
          </a:p>
        </p:txBody>
      </p:sp>
    </p:spTree>
    <p:extLst>
      <p:ext uri="{BB962C8B-B14F-4D97-AF65-F5344CB8AC3E}">
        <p14:creationId xmlns:p14="http://schemas.microsoft.com/office/powerpoint/2010/main" val="581850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TextovéPole 3"/>
          <p:cNvSpPr txBox="1"/>
          <p:nvPr/>
        </p:nvSpPr>
        <p:spPr>
          <a:xfrm>
            <a:off x="467544" y="692696"/>
            <a:ext cx="8424936" cy="5447645"/>
          </a:xfrm>
          <a:prstGeom prst="rect">
            <a:avLst/>
          </a:prstGeom>
          <a:noFill/>
        </p:spPr>
        <p:txBody>
          <a:bodyPr wrap="square" rtlCol="0">
            <a:spAutoFit/>
          </a:bodyPr>
          <a:lstStyle/>
          <a:p>
            <a:r>
              <a:rPr lang="cs-CZ" sz="2400" b="1" dirty="0"/>
              <a:t>Vývoj veřejné správy na území České republiky</a:t>
            </a:r>
          </a:p>
          <a:p>
            <a:endParaRPr lang="cs-CZ" dirty="0"/>
          </a:p>
          <a:p>
            <a:pPr algn="just"/>
            <a:r>
              <a:rPr lang="cs-CZ" dirty="0"/>
              <a:t>V roce 1927 bylo definitivně negováno župní zřízení a obnoven </a:t>
            </a:r>
            <a:r>
              <a:rPr lang="cs-CZ" b="1" dirty="0"/>
              <a:t>zemský princip</a:t>
            </a:r>
            <a:r>
              <a:rPr lang="cs-CZ" dirty="0"/>
              <a:t>. K tomu došlo na základě zákona č. 125/1927 Sb., o organizaci politické správy. Základem administrativního rozdělení republiky se staly </a:t>
            </a:r>
            <a:r>
              <a:rPr lang="cs-CZ" b="1" dirty="0"/>
              <a:t>země</a:t>
            </a:r>
            <a:r>
              <a:rPr lang="cs-CZ" dirty="0"/>
              <a:t>, které </a:t>
            </a:r>
            <a:r>
              <a:rPr lang="cs-CZ" b="1" dirty="0"/>
              <a:t>byly zřízeny celkem 4 – Česká, Moravskoslezská, Slovenská a Podkarpatoruská</a:t>
            </a:r>
            <a:r>
              <a:rPr lang="cs-CZ" dirty="0"/>
              <a:t>. </a:t>
            </a:r>
          </a:p>
          <a:p>
            <a:pPr algn="just"/>
            <a:r>
              <a:rPr lang="cs-CZ" dirty="0"/>
              <a:t>V každém správním obvodu bylo zřízeno </a:t>
            </a:r>
            <a:r>
              <a:rPr lang="cs-CZ" b="1" dirty="0"/>
              <a:t>zemské zastupitelstvo</a:t>
            </a:r>
            <a:r>
              <a:rPr lang="cs-CZ" dirty="0"/>
              <a:t>. Dvě třetiny členů zemského zastupitelstva byly voleny a jedna třetina jmenována vládou z řad tzv. odborníků. Předsedou zemského zastupitelstva byl </a:t>
            </a:r>
            <a:r>
              <a:rPr lang="cs-CZ" b="1" dirty="0"/>
              <a:t>zemský prezident</a:t>
            </a:r>
            <a:r>
              <a:rPr lang="cs-CZ" dirty="0"/>
              <a:t>, který měl oprávnění svěřit předsednictví na schůzích viceprezidentovi nebo některému dalšímu členovi. Zemské zastupitelstvo volilo ze svých členů </a:t>
            </a:r>
            <a:r>
              <a:rPr lang="cs-CZ" b="1" dirty="0"/>
              <a:t>zemský výbor</a:t>
            </a:r>
            <a:r>
              <a:rPr lang="cs-CZ" dirty="0"/>
              <a:t>, jemuž rovněž předsedal zemský prezident nebo jeho zástupce.</a:t>
            </a:r>
          </a:p>
          <a:p>
            <a:pPr algn="just"/>
            <a:r>
              <a:rPr lang="cs-CZ" b="1" dirty="0"/>
              <a:t>Zemský prezident </a:t>
            </a:r>
            <a:r>
              <a:rPr lang="cs-CZ" dirty="0"/>
              <a:t>byl v souladu se zákonem přednostou zemského úřadu a z toho titulu měl tedy postavení státního úředníka. Podstatně však zasahoval i do činnosti samosprávných orgánů země tím, že organizoval práci zemského výboru i zastupitelstva a jednal jménem samosprávy navenek. Zemská zastupitelstva byla rozpuštěna protektorátní vládou v dubnu 1940.</a:t>
            </a:r>
          </a:p>
          <a:p>
            <a:pPr algn="just"/>
            <a:endParaRPr lang="cs-CZ" b="1" dirty="0"/>
          </a:p>
          <a:p>
            <a:pPr algn="just"/>
            <a:endParaRPr lang="cs-CZ" dirty="0"/>
          </a:p>
        </p:txBody>
      </p:sp>
    </p:spTree>
    <p:extLst>
      <p:ext uri="{BB962C8B-B14F-4D97-AF65-F5344CB8AC3E}">
        <p14:creationId xmlns:p14="http://schemas.microsoft.com/office/powerpoint/2010/main" val="62010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395536" y="620688"/>
            <a:ext cx="8352928" cy="5478423"/>
          </a:xfrm>
          <a:prstGeom prst="rect">
            <a:avLst/>
          </a:prstGeom>
          <a:noFill/>
        </p:spPr>
        <p:txBody>
          <a:bodyPr wrap="square" rtlCol="0">
            <a:spAutoFit/>
          </a:bodyPr>
          <a:lstStyle/>
          <a:p>
            <a:r>
              <a:rPr lang="cs-CZ" sz="2400" b="1" dirty="0"/>
              <a:t>Antické Řecko</a:t>
            </a:r>
          </a:p>
          <a:p>
            <a:pPr algn="just"/>
            <a:endParaRPr lang="cs-CZ" sz="1000" b="1" dirty="0"/>
          </a:p>
          <a:p>
            <a:pPr algn="just"/>
            <a:r>
              <a:rPr lang="cs-CZ" dirty="0"/>
              <a:t>Antickou městskou obec </a:t>
            </a:r>
            <a:r>
              <a:rPr lang="cs-CZ" b="1" dirty="0"/>
              <a:t>„polis“</a:t>
            </a:r>
            <a:r>
              <a:rPr lang="cs-CZ" dirty="0"/>
              <a:t> lze považovat za jeden z nejdůležitějších přínosů starověkého Řecka pro rozvoj evropské státnosti, práva ale i kultury. Správa polis představuje nejstarší evropský model nebyrokratické veřejné správy. </a:t>
            </a:r>
          </a:p>
          <a:p>
            <a:pPr algn="just"/>
            <a:endParaRPr lang="cs-CZ" sz="1000" b="1" dirty="0"/>
          </a:p>
          <a:p>
            <a:pPr algn="just"/>
            <a:r>
              <a:rPr lang="cs-CZ" dirty="0"/>
              <a:t>Podle </a:t>
            </a:r>
            <a:r>
              <a:rPr lang="cs-CZ" b="1" dirty="0"/>
              <a:t>Aristotela</a:t>
            </a:r>
            <a:r>
              <a:rPr lang="cs-CZ" dirty="0"/>
              <a:t> (kniha „Politika“) – polis je stát, jako společenství rovnoprávných občanů, jehož základními součástmi jsou vojsko, vládní orgán a soud. Jedině ozbrojení občané jsou v tomto pojetí schopni garantovat ústavu, přičemž nejvýznamnější správní úřady a soudy by měly být otevřeny těm starším občanům, kteří již ztratí schopnost bojovat a jsou rozumnější než ostatní. Veřejná moc nesmí být bezprostředně spojována s občany, kteří ji vykonávají, ale se státem a jeho jednotlivými částmi. Důležitější je kvalita systému veřejné moci a nikoliv kvalita vykonavatelů moci – soudců, radních či úředníků. Podle Aristotela má zákon, všude tam kde existuje, absolutní přednost před úředním a soudním uvážením. </a:t>
            </a:r>
          </a:p>
          <a:p>
            <a:pPr algn="just"/>
            <a:r>
              <a:rPr lang="cs-CZ" b="1" i="1" dirty="0"/>
              <a:t>Rozhodující jsou správné zákony, neboť monokratické a kolegiální úřady mají rozhodovat jen o tom, co zákony nemohou upravit.</a:t>
            </a:r>
            <a:r>
              <a:rPr lang="cs-CZ" dirty="0"/>
              <a:t> Vzhledem k tomu, že zákony klasických řeckých „polis“ vznikaly především jako rozhodnutí o jednotlivých velmi konkrétních problémech, bývá Aristotelova myšlenka  chápána jako deregulační výzva a varování před velkým množstvím zákonů.</a:t>
            </a:r>
            <a:endParaRPr lang="cs-CZ" b="1" dirty="0"/>
          </a:p>
        </p:txBody>
      </p:sp>
      <p:sp>
        <p:nvSpPr>
          <p:cNvPr id="5" name="Zástupný symbol pro zápatí 4"/>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2</a:t>
            </a:fld>
            <a:endParaRPr lang="cs-CZ" dirty="0"/>
          </a:p>
        </p:txBody>
      </p:sp>
    </p:spTree>
    <p:extLst>
      <p:ext uri="{BB962C8B-B14F-4D97-AF65-F5344CB8AC3E}">
        <p14:creationId xmlns:p14="http://schemas.microsoft.com/office/powerpoint/2010/main" val="3268696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a:t>
            </a:r>
          </a:p>
          <a:p>
            <a:r>
              <a:rPr lang="cs-CZ" dirty="0"/>
              <a:t> 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sp>
        <p:nvSpPr>
          <p:cNvPr id="4" name="TextovéPole 3"/>
          <p:cNvSpPr txBox="1"/>
          <p:nvPr/>
        </p:nvSpPr>
        <p:spPr>
          <a:xfrm>
            <a:off x="395536" y="692696"/>
            <a:ext cx="8280920" cy="4616648"/>
          </a:xfrm>
          <a:prstGeom prst="rect">
            <a:avLst/>
          </a:prstGeom>
          <a:noFill/>
        </p:spPr>
        <p:txBody>
          <a:bodyPr wrap="square" rtlCol="0">
            <a:spAutoFit/>
          </a:bodyPr>
          <a:lstStyle/>
          <a:p>
            <a:r>
              <a:rPr lang="cs-CZ" sz="2400" b="1" dirty="0"/>
              <a:t>Vývoj veřejné správy na území České republiky</a:t>
            </a:r>
          </a:p>
          <a:p>
            <a:endParaRPr lang="cs-CZ" dirty="0"/>
          </a:p>
          <a:p>
            <a:pPr algn="just"/>
            <a:r>
              <a:rPr lang="cs-CZ" dirty="0"/>
              <a:t>Zákon rozlišoval </a:t>
            </a:r>
            <a:r>
              <a:rPr lang="cs-CZ" b="1" dirty="0"/>
              <a:t>4 druhy působnosti zemských zastupitelstev</a:t>
            </a:r>
            <a:r>
              <a:rPr lang="cs-CZ" dirty="0"/>
              <a:t>:</a:t>
            </a:r>
          </a:p>
          <a:p>
            <a:pPr algn="just"/>
            <a:endParaRPr lang="cs-CZ" dirty="0"/>
          </a:p>
          <a:p>
            <a:pPr marL="285750" indent="-285750" algn="just">
              <a:buFontTx/>
              <a:buChar char="-"/>
            </a:pPr>
            <a:r>
              <a:rPr lang="cs-CZ" dirty="0"/>
              <a:t>hospodářskou a správní,</a:t>
            </a:r>
          </a:p>
          <a:p>
            <a:pPr marL="285750" indent="-285750" algn="just">
              <a:buFontTx/>
              <a:buChar char="-"/>
            </a:pPr>
            <a:r>
              <a:rPr lang="cs-CZ" dirty="0"/>
              <a:t>normotvornou,</a:t>
            </a:r>
          </a:p>
          <a:p>
            <a:pPr marL="285750" indent="-285750" algn="just">
              <a:buFontTx/>
              <a:buChar char="-"/>
            </a:pPr>
            <a:r>
              <a:rPr lang="cs-CZ" dirty="0"/>
              <a:t>působnost ve správním soudnictví,</a:t>
            </a:r>
          </a:p>
          <a:p>
            <a:pPr marL="285750" indent="-285750" algn="just">
              <a:buFontTx/>
              <a:buChar char="-"/>
            </a:pPr>
            <a:r>
              <a:rPr lang="cs-CZ" dirty="0"/>
              <a:t>poradní.</a:t>
            </a:r>
          </a:p>
          <a:p>
            <a:pPr algn="just"/>
            <a:endParaRPr lang="cs-CZ" dirty="0"/>
          </a:p>
          <a:p>
            <a:pPr algn="just"/>
            <a:r>
              <a:rPr lang="cs-CZ" b="1" dirty="0"/>
              <a:t>Zemský úřad </a:t>
            </a:r>
            <a:r>
              <a:rPr lang="cs-CZ" dirty="0"/>
              <a:t>byl orgánem druhé instance, v rámci čehož mu byly především podřízeny okresní úřady, nad kterými vykonával dozor.</a:t>
            </a:r>
          </a:p>
          <a:p>
            <a:pPr algn="just"/>
            <a:endParaRPr lang="cs-CZ" dirty="0"/>
          </a:p>
          <a:p>
            <a:pPr algn="just"/>
            <a:r>
              <a:rPr lang="cs-CZ" dirty="0"/>
              <a:t>Nižšími správními jednotkami se stala </a:t>
            </a:r>
            <a:r>
              <a:rPr lang="cs-CZ" b="1" dirty="0"/>
              <a:t>okresní hejtmanství </a:t>
            </a:r>
            <a:r>
              <a:rPr lang="cs-CZ" dirty="0"/>
              <a:t>v čele s </a:t>
            </a:r>
            <a:r>
              <a:rPr lang="cs-CZ" b="1" dirty="0"/>
              <a:t>okresními hejtmany </a:t>
            </a:r>
            <a:r>
              <a:rPr lang="cs-CZ" dirty="0"/>
              <a:t>-  jejichž obvody a sídla určila vláda nařízením. Samosprávu v okresech představovala </a:t>
            </a:r>
            <a:r>
              <a:rPr lang="cs-CZ" b="1" dirty="0"/>
              <a:t>okresní zastupitelstva</a:t>
            </a:r>
            <a:r>
              <a:rPr lang="cs-CZ" dirty="0"/>
              <a:t> – dvě třetiny byly voleny, jedna třetina jmenována ministrem vnitra. Okresní zastupitelstvo si volilo 8 členný </a:t>
            </a:r>
            <a:r>
              <a:rPr lang="cs-CZ" b="1" dirty="0"/>
              <a:t>okresní výbor</a:t>
            </a:r>
            <a:r>
              <a:rPr lang="cs-CZ" dirty="0"/>
              <a:t>.</a:t>
            </a:r>
          </a:p>
        </p:txBody>
      </p:sp>
    </p:spTree>
    <p:extLst>
      <p:ext uri="{BB962C8B-B14F-4D97-AF65-F5344CB8AC3E}">
        <p14:creationId xmlns:p14="http://schemas.microsoft.com/office/powerpoint/2010/main" val="2051390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dirty="0"/>
          </a:p>
        </p:txBody>
      </p:sp>
      <p:sp>
        <p:nvSpPr>
          <p:cNvPr id="4" name="TextovéPole 3"/>
          <p:cNvSpPr txBox="1"/>
          <p:nvPr/>
        </p:nvSpPr>
        <p:spPr>
          <a:xfrm>
            <a:off x="395536" y="620688"/>
            <a:ext cx="8352928" cy="5170646"/>
          </a:xfrm>
          <a:prstGeom prst="rect">
            <a:avLst/>
          </a:prstGeom>
          <a:noFill/>
        </p:spPr>
        <p:txBody>
          <a:bodyPr wrap="square" rtlCol="0">
            <a:spAutoFit/>
          </a:bodyPr>
          <a:lstStyle/>
          <a:p>
            <a:r>
              <a:rPr lang="cs-CZ" sz="2400" b="1" dirty="0"/>
              <a:t>Vývoj veřejné správy na území České republiky</a:t>
            </a:r>
          </a:p>
          <a:p>
            <a:endParaRPr lang="cs-CZ" dirty="0"/>
          </a:p>
          <a:p>
            <a:pPr algn="just"/>
            <a:r>
              <a:rPr lang="cs-CZ" dirty="0"/>
              <a:t>Poválečný vývoj směřující k postupné rezignaci na myšlenku oddělení státní správy                         a samosprávy byl založen ústavním dekretem prezidenta republiky č. 18/1944 Úř. věst. čsl., na základě kterého byly vytvořeny místní, okresní a zemské národní výbory „jakožto prozatímní orgány veřejné správy ve všech jejich obvodech.“</a:t>
            </a:r>
          </a:p>
          <a:p>
            <a:pPr algn="just"/>
            <a:endParaRPr lang="cs-CZ" dirty="0"/>
          </a:p>
          <a:p>
            <a:pPr algn="just"/>
            <a:r>
              <a:rPr lang="cs-CZ" b="1" dirty="0"/>
              <a:t>Ústava Československé republiky z 9. května 1948</a:t>
            </a:r>
            <a:r>
              <a:rPr lang="cs-CZ" dirty="0"/>
              <a:t> vydaná ústavním zákonem                   č. 150/1948 Sb. zrušila dosavadní systém zemí a nahradila je kraji, resp. zemské národní výbory nahradila krajskými národními výbory. V čl. X. tato první komunistická ústava stanovila, že </a:t>
            </a:r>
            <a:r>
              <a:rPr lang="cs-CZ" b="1" i="1" dirty="0"/>
              <a:t>nositelem a vykonavatelem státní moci v obcích, okresech  a krajích a strážcem práv a svobod lidu jsou národní výbory</a:t>
            </a:r>
            <a:r>
              <a:rPr lang="cs-CZ" dirty="0"/>
              <a:t>. Už z této definice, je zřejmé, že ústava kladla důraz na roli národních výborů jako vykonavatelů státní moci, aniž by fakticky připouštěla jakoukoliv jejich samosprávnou roli. V ustanovení § 167 ústava výslovně zakotvila, že </a:t>
            </a:r>
            <a:r>
              <a:rPr lang="cs-CZ" b="1" dirty="0"/>
              <a:t>správní soustava republiky je založena na krajském zřízení</a:t>
            </a:r>
            <a:r>
              <a:rPr lang="cs-CZ" dirty="0"/>
              <a:t>, přičemž </a:t>
            </a:r>
            <a:r>
              <a:rPr lang="cs-CZ" b="1" dirty="0"/>
              <a:t>kraje se dělí na okresy a okresy na obce</a:t>
            </a:r>
            <a:r>
              <a:rPr lang="cs-CZ" dirty="0"/>
              <a:t>. </a:t>
            </a:r>
          </a:p>
          <a:p>
            <a:pPr algn="just"/>
            <a:r>
              <a:rPr lang="cs-CZ" dirty="0"/>
              <a:t> </a:t>
            </a:r>
          </a:p>
          <a:p>
            <a:endParaRPr lang="cs-CZ" dirty="0"/>
          </a:p>
        </p:txBody>
      </p:sp>
    </p:spTree>
    <p:extLst>
      <p:ext uri="{BB962C8B-B14F-4D97-AF65-F5344CB8AC3E}">
        <p14:creationId xmlns:p14="http://schemas.microsoft.com/office/powerpoint/2010/main" val="1065223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dirty="0"/>
          </a:p>
        </p:txBody>
      </p:sp>
      <p:sp>
        <p:nvSpPr>
          <p:cNvPr id="5" name="TextovéPole 4"/>
          <p:cNvSpPr txBox="1"/>
          <p:nvPr/>
        </p:nvSpPr>
        <p:spPr>
          <a:xfrm>
            <a:off x="395536" y="620688"/>
            <a:ext cx="8136904" cy="5447645"/>
          </a:xfrm>
          <a:prstGeom prst="rect">
            <a:avLst/>
          </a:prstGeom>
          <a:noFill/>
        </p:spPr>
        <p:txBody>
          <a:bodyPr wrap="square" rtlCol="0">
            <a:spAutoFit/>
          </a:bodyPr>
          <a:lstStyle/>
          <a:p>
            <a:r>
              <a:rPr lang="cs-CZ" sz="2400" b="1" dirty="0"/>
              <a:t>Vývoj veřejné správy na území České republiky</a:t>
            </a:r>
          </a:p>
          <a:p>
            <a:endParaRPr lang="cs-CZ" dirty="0"/>
          </a:p>
          <a:p>
            <a:pPr algn="just"/>
            <a:r>
              <a:rPr lang="cs-CZ" dirty="0"/>
              <a:t>Dne 21. prosince 1948 byl vydán zákon č. 280/1948 Sb., o krajském zřízení,                                                                          kterým bylo v českých zemích (v Čechách, na Moravě a ve Slezsku) zřízeno celkem 13 krajů. Sídla krajských národních výborů dle přílohy k zákonu byla totožná se sídly dnešních samosprávných krajů. Oproti současnému stavu byla Praha a území dnešního Středočeského kraje součástí Kraje pražského.</a:t>
            </a:r>
          </a:p>
          <a:p>
            <a:pPr algn="just"/>
            <a:endParaRPr lang="cs-CZ" dirty="0"/>
          </a:p>
          <a:p>
            <a:pPr algn="just"/>
            <a:r>
              <a:rPr lang="cs-CZ" dirty="0"/>
              <a:t>Počet členů krajských národních výborů byl stanoven ve vazbě na počet obyvatel kraje v rozmezí 36 – 72. Výkonnými složkami krajských národních výborů byli rada, předseda (jeho náměstkové), referenti a komise. </a:t>
            </a:r>
          </a:p>
          <a:p>
            <a:pPr algn="just"/>
            <a:endParaRPr lang="cs-CZ" dirty="0"/>
          </a:p>
          <a:p>
            <a:pPr algn="just"/>
            <a:r>
              <a:rPr lang="cs-CZ" dirty="0"/>
              <a:t>Zákonem č. 13/1954 Sb., o národních výborech, byl zákon č. 280/1948 Sb.,                       o krajském zřízení, ve znění pozdějších předpisů, zrušen. Soustava krajů však nadále zůstala zachována na principech vycházejících z předchozího krajského zřízení. Zákon výslovně stanovil, že </a:t>
            </a:r>
            <a:r>
              <a:rPr lang="cs-CZ" b="1" dirty="0"/>
              <a:t>území Československé republiky se dělí na kraje, kraje se dělí na okresy a okresy se dělí na obce</a:t>
            </a:r>
            <a:r>
              <a:rPr lang="cs-CZ" dirty="0"/>
              <a:t>. Dosavadní uspořádání územních obvodů se tímto zákonem nezměnilo. </a:t>
            </a:r>
          </a:p>
          <a:p>
            <a:pPr algn="just"/>
            <a:r>
              <a:rPr lang="cs-CZ" dirty="0"/>
              <a:t> </a:t>
            </a:r>
          </a:p>
        </p:txBody>
      </p:sp>
    </p:spTree>
    <p:extLst>
      <p:ext uri="{BB962C8B-B14F-4D97-AF65-F5344CB8AC3E}">
        <p14:creationId xmlns:p14="http://schemas.microsoft.com/office/powerpoint/2010/main" val="4212919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dirty="0"/>
          </a:p>
        </p:txBody>
      </p:sp>
      <p:sp>
        <p:nvSpPr>
          <p:cNvPr id="4" name="TextovéPole 3"/>
          <p:cNvSpPr txBox="1"/>
          <p:nvPr/>
        </p:nvSpPr>
        <p:spPr>
          <a:xfrm>
            <a:off x="395536" y="692696"/>
            <a:ext cx="8280920" cy="5232202"/>
          </a:xfrm>
          <a:prstGeom prst="rect">
            <a:avLst/>
          </a:prstGeom>
          <a:noFill/>
        </p:spPr>
        <p:txBody>
          <a:bodyPr wrap="square" rtlCol="0">
            <a:spAutoFit/>
          </a:bodyPr>
          <a:lstStyle/>
          <a:p>
            <a:r>
              <a:rPr lang="cs-CZ" sz="2400" b="1" dirty="0"/>
              <a:t>Vývoj veřejné správy na území České republiky</a:t>
            </a:r>
          </a:p>
          <a:p>
            <a:endParaRPr lang="cs-CZ" sz="1000" dirty="0"/>
          </a:p>
          <a:p>
            <a:pPr algn="just"/>
            <a:r>
              <a:rPr lang="cs-CZ" dirty="0"/>
              <a:t>Základním úkolem národních výborů (zcela odpovídajícím době vzniku zákona) bylo budovat a upevňovat podle směrnic vlády ve městech i na vesnicích socialistický řád a pečovat všestranně o blaho člověka.</a:t>
            </a:r>
          </a:p>
          <a:p>
            <a:pPr algn="just"/>
            <a:endParaRPr lang="cs-CZ" sz="1000" dirty="0"/>
          </a:p>
          <a:p>
            <a:pPr algn="just"/>
            <a:r>
              <a:rPr lang="cs-CZ" dirty="0"/>
              <a:t>Původních </a:t>
            </a:r>
            <a:r>
              <a:rPr lang="cs-CZ" b="1" dirty="0"/>
              <a:t>13 českých krajů </a:t>
            </a:r>
            <a:r>
              <a:rPr lang="cs-CZ" dirty="0"/>
              <a:t>vytvořených na základě zákona č. 280/1948 Sb.,                    o krajském zřízení, ve znění pozdějších předpisů, bylo zákonem č. 36/1960 Sb., o územním členění státu, </a:t>
            </a:r>
            <a:r>
              <a:rPr lang="cs-CZ" b="1" dirty="0"/>
              <a:t>sloučeno do 7 krajů</a:t>
            </a:r>
            <a:r>
              <a:rPr lang="cs-CZ" dirty="0"/>
              <a:t>.</a:t>
            </a:r>
          </a:p>
          <a:p>
            <a:pPr algn="just"/>
            <a:endParaRPr lang="cs-CZ" sz="1000" dirty="0"/>
          </a:p>
          <a:p>
            <a:pPr algn="just"/>
            <a:r>
              <a:rPr lang="cs-CZ" b="1" dirty="0"/>
              <a:t>Místní národní výbory </a:t>
            </a:r>
            <a:r>
              <a:rPr lang="cs-CZ" dirty="0"/>
              <a:t>působící na úrovni obcí měly „</a:t>
            </a:r>
            <a:r>
              <a:rPr lang="cs-CZ" b="1" i="1" dirty="0"/>
              <a:t>vytvářet podmínky pro uspokojování oprávněných potřeb a zájmů občanů, podmínky zdravého způsobu života a práce v obci, organizovat výstavbu obce, pečovat o její zvelebování a vzhled, rozvíjet kulturní a společenský život a chránit veřejný pořádek a práva občanů.</a:t>
            </a:r>
            <a:r>
              <a:rPr lang="cs-CZ" dirty="0"/>
              <a:t>“ </a:t>
            </a:r>
          </a:p>
          <a:p>
            <a:pPr algn="just"/>
            <a:endParaRPr lang="cs-CZ" sz="1000" dirty="0"/>
          </a:p>
          <a:p>
            <a:pPr algn="just"/>
            <a:r>
              <a:rPr lang="cs-CZ" dirty="0"/>
              <a:t>V právní úpravě v tomto období jednoznačně převažovalo vnímání krajských národních výborů (a vlastně národních výborů obecně) jako prodloužené ruky státu (resp. strany) v regionech. Přestože zákon č. 69/1967 Sb., o národních výborech, zavedl pojem </a:t>
            </a:r>
            <a:r>
              <a:rPr lang="cs-CZ" b="1" i="1" dirty="0"/>
              <a:t>„samostatná působnost národního výboru“</a:t>
            </a:r>
            <a:r>
              <a:rPr lang="cs-CZ" dirty="0"/>
              <a:t>, o samosprávě v pravém slova smyslu nemohla být v nedemokratickém politickém systému ani řeč. </a:t>
            </a:r>
          </a:p>
        </p:txBody>
      </p:sp>
    </p:spTree>
    <p:extLst>
      <p:ext uri="{BB962C8B-B14F-4D97-AF65-F5344CB8AC3E}">
        <p14:creationId xmlns:p14="http://schemas.microsoft.com/office/powerpoint/2010/main" val="1984258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24</a:t>
            </a:fld>
            <a:endParaRPr lang="cs-CZ" dirty="0"/>
          </a:p>
        </p:txBody>
      </p:sp>
      <p:sp>
        <p:nvSpPr>
          <p:cNvPr id="4" name="TextovéPole 3"/>
          <p:cNvSpPr txBox="1"/>
          <p:nvPr/>
        </p:nvSpPr>
        <p:spPr>
          <a:xfrm>
            <a:off x="467544" y="620688"/>
            <a:ext cx="8352928" cy="5355312"/>
          </a:xfrm>
          <a:prstGeom prst="rect">
            <a:avLst/>
          </a:prstGeom>
          <a:noFill/>
        </p:spPr>
        <p:txBody>
          <a:bodyPr wrap="square" rtlCol="0">
            <a:spAutoFit/>
          </a:bodyPr>
          <a:lstStyle/>
          <a:p>
            <a:r>
              <a:rPr lang="cs-CZ" sz="2400" b="1" dirty="0"/>
              <a:t>Vývoj veřejné správy na území České republiky</a:t>
            </a:r>
          </a:p>
          <a:p>
            <a:endParaRPr lang="cs-CZ" sz="1000" dirty="0"/>
          </a:p>
          <a:p>
            <a:pPr algn="just"/>
            <a:r>
              <a:rPr lang="cs-CZ" dirty="0"/>
              <a:t>Institut národních výborů typický pro českou (resp. československou) veřejnou správu po celé poválečné období byl překonán teprve v souvislosti s širokými společenskými                        a politickými změnami na konci 80. let 20. století.</a:t>
            </a:r>
          </a:p>
          <a:p>
            <a:endParaRPr lang="cs-CZ" sz="1000" dirty="0"/>
          </a:p>
          <a:p>
            <a:pPr algn="just"/>
            <a:r>
              <a:rPr lang="cs-CZ" dirty="0"/>
              <a:t>Právní základ obnovení faktické územní samosprávy položilo dne 18. července 1990 Federální shromáždění ČSFR přijetím ústavního zákona  č. 294/1990 Sb., kterým se mění a doplňuje ústavní zákon č. 100/1960 Sb., Ústava Československé socialistické republiky, a ústavní zákon č. 143/1968 Sb., o československé federaci, a kterým se zkracuje volební období národních výborů. Hlava sedmá novelizované ústavy s názvem </a:t>
            </a:r>
            <a:r>
              <a:rPr lang="cs-CZ" b="1" i="1" dirty="0"/>
              <a:t>„Místní samospráva“</a:t>
            </a:r>
            <a:r>
              <a:rPr lang="cs-CZ" dirty="0"/>
              <a:t> se vrátila k tradičnímu konstatování, že </a:t>
            </a:r>
            <a:r>
              <a:rPr lang="cs-CZ" b="1" i="1" dirty="0"/>
              <a:t>„základem místní samosprávy je obec“</a:t>
            </a:r>
            <a:r>
              <a:rPr lang="cs-CZ" dirty="0"/>
              <a:t> a stanovila základní principy fungování obecní samosprávy. Bezprostředně po ústavním zakotvení obecní samosprávy přijala ČNR dne 4. září 1990 zákon č. 367/1990 Sb., o obcích (obecní zřízení), který nabyl účinnosti dne 24. listopadu 1990 a přinesl detailní právní úpravu činnosti obce a jejích orgánů. </a:t>
            </a:r>
          </a:p>
          <a:p>
            <a:pPr algn="just"/>
            <a:endParaRPr lang="cs-CZ" sz="1000" dirty="0"/>
          </a:p>
          <a:p>
            <a:pPr algn="just"/>
            <a:r>
              <a:rPr lang="cs-CZ" dirty="0"/>
              <a:t>Působnost národních výborů byla na základě nové právní úpravy přenesena                    buď na obce, nebo na okresní úřady představující nové státní orgány v okrese,                          nebo na ústřední orgány. Některé dosavadní působnosti národních výborů byly zrušeny.</a:t>
            </a:r>
          </a:p>
        </p:txBody>
      </p:sp>
    </p:spTree>
    <p:extLst>
      <p:ext uri="{BB962C8B-B14F-4D97-AF65-F5344CB8AC3E}">
        <p14:creationId xmlns:p14="http://schemas.microsoft.com/office/powerpoint/2010/main" val="4246147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25</a:t>
            </a:fld>
            <a:endParaRPr lang="cs-CZ" dirty="0"/>
          </a:p>
        </p:txBody>
      </p:sp>
      <p:sp>
        <p:nvSpPr>
          <p:cNvPr id="4" name="TextovéPole 3"/>
          <p:cNvSpPr txBox="1"/>
          <p:nvPr/>
        </p:nvSpPr>
        <p:spPr>
          <a:xfrm>
            <a:off x="395536" y="476672"/>
            <a:ext cx="8352928" cy="5447645"/>
          </a:xfrm>
          <a:prstGeom prst="rect">
            <a:avLst/>
          </a:prstGeom>
          <a:noFill/>
        </p:spPr>
        <p:txBody>
          <a:bodyPr wrap="square" rtlCol="0">
            <a:spAutoFit/>
          </a:bodyPr>
          <a:lstStyle/>
          <a:p>
            <a:r>
              <a:rPr lang="cs-CZ" sz="2400" b="1" dirty="0"/>
              <a:t>Vývoj veřejné správy na území České republiky</a:t>
            </a:r>
          </a:p>
          <a:p>
            <a:endParaRPr lang="cs-CZ" b="1" dirty="0"/>
          </a:p>
          <a:p>
            <a:pPr algn="just"/>
            <a:r>
              <a:rPr lang="cs-CZ" b="1" dirty="0"/>
              <a:t>Okresní úřady</a:t>
            </a:r>
            <a:r>
              <a:rPr lang="cs-CZ" dirty="0"/>
              <a:t> byly zřízeny zákonem ČNR ze dne 9. října 1990 č. 425/1990 Sb., o okresních úřadech, úpravě jejich působnosti a o některých dalších opatřeních s tím souvisejících, který vešel v účinnost současně s obecním zřízením dne 24. listopadu 1990. Okresní úřady byly definovány jako </a:t>
            </a:r>
            <a:r>
              <a:rPr lang="cs-CZ" b="1" dirty="0"/>
              <a:t>správní úřady, které vykonávají státní správu ve svých územních obvodech</a:t>
            </a:r>
            <a:r>
              <a:rPr lang="cs-CZ" dirty="0"/>
              <a:t>. Okresní úřady představovaly jakousi do území prodlouženou ruku státu a s principem územní samosprávy neměly v podstatě nic společného.</a:t>
            </a:r>
          </a:p>
          <a:p>
            <a:pPr algn="just"/>
            <a:endParaRPr lang="cs-CZ" b="1" dirty="0"/>
          </a:p>
          <a:p>
            <a:pPr algn="just"/>
            <a:r>
              <a:rPr lang="cs-CZ" dirty="0"/>
              <a:t>Ústava České republiky vydaná ČNR dne 16. prosince 1992 pod číslem 1/1993 Sb.,  výslovně předpokládala </a:t>
            </a:r>
            <a:r>
              <a:rPr lang="cs-CZ" b="1" dirty="0"/>
              <a:t>vznik zemí nebo krajů </a:t>
            </a:r>
            <a:r>
              <a:rPr lang="cs-CZ" dirty="0"/>
              <a:t>a ponechala tak prostor budoucímu rozhodnutí, zda bude realizováno krajské nebo zemské zřízení.</a:t>
            </a:r>
          </a:p>
          <a:p>
            <a:pPr algn="just"/>
            <a:endParaRPr lang="cs-CZ" dirty="0"/>
          </a:p>
          <a:p>
            <a:pPr algn="just"/>
            <a:r>
              <a:rPr lang="cs-CZ" dirty="0"/>
              <a:t>Ústavním zákonem ze dne 3. prosince 1997 č. 347/1997 Sb., o vytvoření vyšších územních samosprávných celků a o změně ústavního zákona ČNR č. 1/1993 Sb., Ústava České republiky, bylo vytvořeno celkem </a:t>
            </a:r>
            <a:r>
              <a:rPr lang="cs-CZ" b="1" dirty="0"/>
              <a:t>14 vyšších územních samosprávných celků</a:t>
            </a:r>
            <a:r>
              <a:rPr lang="cs-CZ" dirty="0"/>
              <a:t>. Územně byly vymezeny na základě existujících okresů vytvořených zákonem  č. 36/1960 Sb., o územním členění  státu, ve  znění  pozdějších předpisů.</a:t>
            </a:r>
          </a:p>
        </p:txBody>
      </p:sp>
    </p:spTree>
    <p:extLst>
      <p:ext uri="{BB962C8B-B14F-4D97-AF65-F5344CB8AC3E}">
        <p14:creationId xmlns:p14="http://schemas.microsoft.com/office/powerpoint/2010/main" val="10230432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a:t>
            </a:r>
          </a:p>
          <a:p>
            <a:r>
              <a:rPr lang="cs-CZ" dirty="0"/>
              <a:t> 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dirty="0"/>
          </a:p>
        </p:txBody>
      </p:sp>
      <p:sp>
        <p:nvSpPr>
          <p:cNvPr id="4" name="TextovéPole 3"/>
          <p:cNvSpPr txBox="1"/>
          <p:nvPr/>
        </p:nvSpPr>
        <p:spPr>
          <a:xfrm>
            <a:off x="467544" y="692696"/>
            <a:ext cx="8424936" cy="5232202"/>
          </a:xfrm>
          <a:prstGeom prst="rect">
            <a:avLst/>
          </a:prstGeom>
          <a:noFill/>
        </p:spPr>
        <p:txBody>
          <a:bodyPr wrap="square" rtlCol="0">
            <a:spAutoFit/>
          </a:bodyPr>
          <a:lstStyle/>
          <a:p>
            <a:r>
              <a:rPr lang="cs-CZ" sz="2400" b="1" dirty="0"/>
              <a:t>Vývoj veřejné správy na území České republiky</a:t>
            </a:r>
          </a:p>
          <a:p>
            <a:endParaRPr lang="cs-CZ" sz="1000" dirty="0"/>
          </a:p>
          <a:p>
            <a:pPr algn="just"/>
            <a:r>
              <a:rPr lang="cs-CZ" dirty="0"/>
              <a:t>Samotné vytvoření krajů ústavním zákonem ještě neznamenalo jejich faktický vznik jako fungujících právnických osob (veřejnoprávních korporací). Naprosto nebyla řešena otázka role krajů v systému veřejné správy, jejich kompetencí ani soustavy jejich orgánů. Jediným orgánem kraje zmíněným v právní úpravě bylo v Ústavě České republiky výslovně uvedené zastupitelstvo.</a:t>
            </a:r>
          </a:p>
          <a:p>
            <a:pPr algn="just"/>
            <a:endParaRPr lang="cs-CZ" sz="1000" dirty="0"/>
          </a:p>
          <a:p>
            <a:pPr algn="just"/>
            <a:r>
              <a:rPr lang="cs-CZ" dirty="0"/>
              <a:t>Teprve v roce 2000 pak byly Poslaneckou sněmovnou schváleny jednotlivé zákony směřující zcela konkrétně k naplnění ústavního zákona o vytvoření vyšších územních samosprávných celků a k realizaci tzv. </a:t>
            </a:r>
            <a:r>
              <a:rPr lang="cs-CZ" b="1" dirty="0"/>
              <a:t>první fáze reformy veřejné správy</a:t>
            </a:r>
            <a:r>
              <a:rPr lang="cs-CZ" dirty="0"/>
              <a:t>. </a:t>
            </a:r>
          </a:p>
          <a:p>
            <a:pPr algn="just"/>
            <a:endParaRPr lang="cs-CZ" sz="1000" dirty="0"/>
          </a:p>
          <a:p>
            <a:pPr algn="just"/>
            <a:r>
              <a:rPr lang="cs-CZ" dirty="0"/>
              <a:t>Tímto „balíkem“ zákonů byly položeny základy pro skutečné vytvoření krajů jako vyšších územních samosprávných celků se zcela konkrétními kompetencemi a rovněž s jednoznačným vymezením orgánů kraje včetně hejtmana. Kraje pak fakticky vznikly ke dni prvních voleb do zastupitelstev krajů 12. listopadu 2000 a své funkce začaly plnit od 1. 1. 2001.</a:t>
            </a:r>
          </a:p>
          <a:p>
            <a:pPr algn="just"/>
            <a:endParaRPr lang="cs-CZ" sz="1000" dirty="0"/>
          </a:p>
          <a:p>
            <a:pPr algn="just"/>
            <a:r>
              <a:rPr lang="cs-CZ" dirty="0"/>
              <a:t>K 31. 12. 2002 došlo ke zrušení okresních úřadů a převedení jejich kompetenci částečně na kraje a částečně na obce - tj. </a:t>
            </a:r>
            <a:r>
              <a:rPr lang="cs-CZ" b="1" dirty="0"/>
              <a:t>2. fáze reformy veřejné správy</a:t>
            </a:r>
            <a:r>
              <a:rPr lang="cs-CZ" dirty="0"/>
              <a:t>. </a:t>
            </a:r>
          </a:p>
        </p:txBody>
      </p:sp>
    </p:spTree>
    <p:extLst>
      <p:ext uri="{BB962C8B-B14F-4D97-AF65-F5344CB8AC3E}">
        <p14:creationId xmlns:p14="http://schemas.microsoft.com/office/powerpoint/2010/main" val="4285565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27</a:t>
            </a:fld>
            <a:endParaRPr lang="cs-CZ" dirty="0"/>
          </a:p>
        </p:txBody>
      </p:sp>
      <p:pic>
        <p:nvPicPr>
          <p:cNvPr id="1026" name="Picture 2" descr="Adolf Kaufman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2944" y="404665"/>
            <a:ext cx="6369521" cy="4248471"/>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1442944" y="5445224"/>
            <a:ext cx="6369521" cy="738664"/>
          </a:xfrm>
          <a:prstGeom prst="rect">
            <a:avLst/>
          </a:prstGeom>
          <a:noFill/>
        </p:spPr>
        <p:txBody>
          <a:bodyPr wrap="square" rtlCol="0">
            <a:spAutoFit/>
          </a:bodyPr>
          <a:lstStyle/>
          <a:p>
            <a:pPr algn="ctr"/>
            <a:r>
              <a:rPr lang="cs-CZ" sz="2400" b="1" dirty="0"/>
              <a:t>Děkuji za pozornost </a:t>
            </a:r>
            <a:r>
              <a:rPr lang="cs-CZ" sz="2400" b="1" dirty="0">
                <a:sym typeface="Wingdings" panose="05000000000000000000" pitchFamily="2" charset="2"/>
              </a:rPr>
              <a:t> </a:t>
            </a:r>
            <a:endParaRPr lang="cs-CZ" sz="2400" b="1" dirty="0"/>
          </a:p>
          <a:p>
            <a:pPr algn="ctr"/>
            <a:endParaRPr lang="cs-CZ" dirty="0"/>
          </a:p>
        </p:txBody>
      </p:sp>
    </p:spTree>
    <p:extLst>
      <p:ext uri="{BB962C8B-B14F-4D97-AF65-F5344CB8AC3E}">
        <p14:creationId xmlns:p14="http://schemas.microsoft.com/office/powerpoint/2010/main" val="3034325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323528" y="332656"/>
            <a:ext cx="8568952" cy="5724644"/>
          </a:xfrm>
          <a:prstGeom prst="rect">
            <a:avLst/>
          </a:prstGeom>
          <a:noFill/>
        </p:spPr>
        <p:txBody>
          <a:bodyPr wrap="square" rtlCol="0">
            <a:spAutoFit/>
          </a:bodyPr>
          <a:lstStyle/>
          <a:p>
            <a:r>
              <a:rPr lang="cs-CZ" sz="2400" b="1" dirty="0"/>
              <a:t>Starověký Řím</a:t>
            </a:r>
          </a:p>
          <a:p>
            <a:pPr algn="just"/>
            <a:endParaRPr lang="cs-CZ" b="1" dirty="0"/>
          </a:p>
          <a:p>
            <a:pPr algn="just"/>
            <a:r>
              <a:rPr lang="cs-CZ" b="1" dirty="0"/>
              <a:t>Římské právo </a:t>
            </a:r>
            <a:r>
              <a:rPr lang="cs-CZ" dirty="0"/>
              <a:t>je právním systémem doposud studovaným na universitách, mnohé živé právní instituty mají svůj základ právě v historickém římském právu nebo vznikly jeho postupnou recepcí.</a:t>
            </a:r>
          </a:p>
          <a:p>
            <a:pPr algn="just"/>
            <a:endParaRPr lang="cs-CZ" b="1" dirty="0"/>
          </a:p>
          <a:p>
            <a:pPr algn="just"/>
            <a:r>
              <a:rPr lang="cs-CZ" dirty="0"/>
              <a:t>Z historických důvodů je dnes mnohem římské administrativní právo mnohem méně známé než římské právo civilní. Z hlediska historického vývoje veřejné správy je římské právo zajímavé mj. tím, že zde </a:t>
            </a:r>
            <a:r>
              <a:rPr lang="cs-CZ" b="1" i="1" dirty="0"/>
              <a:t>poprvé výrazně formulují podobu veřejné správy právníci</a:t>
            </a:r>
            <a:r>
              <a:rPr lang="cs-CZ" dirty="0"/>
              <a:t>. Za republikánské epochy byly některé úkoly svěřeny přímo právníkům, za principátu zavedeny konzultace, bez kterých se veřejná správa neobešla. Císařská římská administrativa zavedla úřednickou nomenklaturu, jako </a:t>
            </a:r>
            <a:r>
              <a:rPr lang="cs-CZ" b="1" dirty="0"/>
              <a:t>první evropský propracovaný byrokratický systém moci a správy</a:t>
            </a:r>
            <a:r>
              <a:rPr lang="cs-CZ" dirty="0"/>
              <a:t>. Za císaře Traina vyhlásila jeho exekutiva velice moderní a do jisté míry současnou </a:t>
            </a:r>
            <a:r>
              <a:rPr lang="cs-CZ" b="1" dirty="0"/>
              <a:t>koncepci veřejné služby společnosti</a:t>
            </a:r>
            <a:r>
              <a:rPr lang="cs-CZ" dirty="0"/>
              <a:t>, byla zavedena </a:t>
            </a:r>
            <a:r>
              <a:rPr lang="cs-CZ" b="1" dirty="0"/>
              <a:t>úřednická nomenklatura </a:t>
            </a:r>
            <a:r>
              <a:rPr lang="cs-CZ" dirty="0"/>
              <a:t>a </a:t>
            </a:r>
            <a:r>
              <a:rPr lang="cs-CZ" b="1" dirty="0"/>
              <a:t>kariérní řád</a:t>
            </a:r>
            <a:r>
              <a:rPr lang="cs-CZ" dirty="0"/>
              <a:t>.</a:t>
            </a:r>
          </a:p>
          <a:p>
            <a:pPr algn="just"/>
            <a:r>
              <a:rPr lang="cs-CZ" dirty="0"/>
              <a:t>Narůstající obtíže Římské říše na počátku nového věku způsobily postupné propojování vojenské a civilní veřejné služby. V takovém sytému postupně ztrácelo právo i právnický stav svůj vliv ve veřejné správě, narůstala korupce a veřejná služba se stala živností, kde bylo možné si kariérní postup i místo v úřednické nomenklatuře koupit za odstupné či úplatek.  </a:t>
            </a:r>
          </a:p>
        </p:txBody>
      </p:sp>
    </p:spTree>
    <p:extLst>
      <p:ext uri="{BB962C8B-B14F-4D97-AF65-F5344CB8AC3E}">
        <p14:creationId xmlns:p14="http://schemas.microsoft.com/office/powerpoint/2010/main" val="3643462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611560" y="476672"/>
            <a:ext cx="8136904" cy="5539978"/>
          </a:xfrm>
          <a:prstGeom prst="rect">
            <a:avLst/>
          </a:prstGeom>
          <a:noFill/>
        </p:spPr>
        <p:txBody>
          <a:bodyPr wrap="square" rtlCol="0">
            <a:spAutoFit/>
          </a:bodyPr>
          <a:lstStyle/>
          <a:p>
            <a:r>
              <a:rPr lang="cs-CZ" sz="2400" b="1" dirty="0"/>
              <a:t>Středověk</a:t>
            </a:r>
          </a:p>
          <a:p>
            <a:pPr algn="just"/>
            <a:endParaRPr lang="cs-CZ" sz="1000" b="1" dirty="0"/>
          </a:p>
          <a:p>
            <a:pPr algn="just"/>
            <a:r>
              <a:rPr lang="cs-CZ" dirty="0"/>
              <a:t>Evropské středověké státy a jejich veřejná správa jsou založeny na dvou pilířích – panském právu a panském společenství. </a:t>
            </a:r>
          </a:p>
          <a:p>
            <a:pPr algn="just"/>
            <a:endParaRPr lang="cs-CZ" sz="1000" dirty="0"/>
          </a:p>
          <a:p>
            <a:pPr algn="just"/>
            <a:r>
              <a:rPr lang="cs-CZ" b="1" dirty="0"/>
              <a:t>Panské právo </a:t>
            </a:r>
            <a:r>
              <a:rPr lang="cs-CZ" dirty="0"/>
              <a:t>= souhrn všech veřejných pravomocí, všeobecná rozkazovací pravomoc, která se opírá o moc hospodářskou, vojenskou a soudní; nejde ale jen o nadřízenost krále nad všemi ostatními v království, tedy vládu centrální, ale také o panství měst nad předměstími, či o moc lenních pánů na jimi svěřeném a spravovaném území. </a:t>
            </a:r>
          </a:p>
          <a:p>
            <a:pPr algn="just"/>
            <a:endParaRPr lang="cs-CZ" sz="1000" dirty="0"/>
          </a:p>
          <a:p>
            <a:pPr algn="just"/>
            <a:r>
              <a:rPr lang="cs-CZ" b="1" dirty="0"/>
              <a:t>Panské společenství </a:t>
            </a:r>
            <a:r>
              <a:rPr lang="cs-CZ" dirty="0"/>
              <a:t>= znamená, že téměř každý pán byl zároveň v pravomoci jiného pána, což vytvářelo charakteristický propletenec veřejných a soukromých vztahů; základem společenské, politické i veřejnoprávní pyramidy je v podstatě osobní smlouva mezi pánem a vazalem.</a:t>
            </a:r>
          </a:p>
          <a:p>
            <a:pPr algn="just"/>
            <a:endParaRPr lang="cs-CZ" sz="1000" b="1" dirty="0"/>
          </a:p>
          <a:p>
            <a:pPr algn="just"/>
            <a:r>
              <a:rPr lang="cs-CZ" dirty="0"/>
              <a:t>V ranně feudálním státě se začínají vytvářet zárodky vrchnostenské, patrimoniální správy. Z držby půdy vyplývalo základní právo držitele půdy požadovat po svých poddaných, aby na půdě pracovali a odváděli držiteli část výtěžku své práce. Vlastník půdy má nad poddanými správní, soudní i finanční moc. Stojí mezi státem a poddanými, je prostředníkem státní moci a zároveň v rozsahu mu svěřeném je její součástí. </a:t>
            </a:r>
            <a:endParaRPr lang="cs-CZ" b="1" dirty="0"/>
          </a:p>
        </p:txBody>
      </p:sp>
    </p:spTree>
    <p:extLst>
      <p:ext uri="{BB962C8B-B14F-4D97-AF65-F5344CB8AC3E}">
        <p14:creationId xmlns:p14="http://schemas.microsoft.com/office/powerpoint/2010/main" val="1819950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323528" y="620688"/>
            <a:ext cx="8208912" cy="4893647"/>
          </a:xfrm>
          <a:prstGeom prst="rect">
            <a:avLst/>
          </a:prstGeom>
          <a:noFill/>
        </p:spPr>
        <p:txBody>
          <a:bodyPr wrap="square" rtlCol="0">
            <a:spAutoFit/>
          </a:bodyPr>
          <a:lstStyle/>
          <a:p>
            <a:r>
              <a:rPr lang="cs-CZ" sz="2400" b="1" dirty="0"/>
              <a:t>Novověk</a:t>
            </a:r>
          </a:p>
          <a:p>
            <a:endParaRPr lang="cs-CZ" b="1" dirty="0"/>
          </a:p>
          <a:p>
            <a:pPr algn="just"/>
            <a:r>
              <a:rPr lang="cs-CZ" dirty="0"/>
              <a:t>Na počátku novověku se vytvářejí dva hlavní směry ve vývoji evropské veřejné správy. Jedna navazuje na oligarchickou vládní a správní tradici, druhá vede přímo k absolutistickému státu.</a:t>
            </a:r>
          </a:p>
          <a:p>
            <a:pPr algn="just"/>
            <a:endParaRPr lang="cs-CZ" b="1" dirty="0"/>
          </a:p>
          <a:p>
            <a:pPr algn="just"/>
            <a:r>
              <a:rPr lang="cs-CZ" b="1" dirty="0"/>
              <a:t>Renesanční státověda </a:t>
            </a:r>
            <a:r>
              <a:rPr lang="cs-CZ" dirty="0"/>
              <a:t>navazuje do jisté míry na antickou tradici, dalším znakem je vytváření centralizovaných absolutistických malých knížectví, která jsou náchylná k přejímání osvíceneckých racionálních reforem. Je to typické především pro italské a německé území.</a:t>
            </a:r>
          </a:p>
          <a:p>
            <a:pPr algn="just"/>
            <a:endParaRPr lang="cs-CZ" b="1" dirty="0"/>
          </a:p>
          <a:p>
            <a:pPr algn="just"/>
            <a:r>
              <a:rPr lang="cs-CZ" dirty="0"/>
              <a:t>Naproti tomu se francouzská monarchie v 16. století stává </a:t>
            </a:r>
            <a:r>
              <a:rPr lang="cs-CZ" b="1" dirty="0"/>
              <a:t>prototypem administrativního státu</a:t>
            </a:r>
            <a:r>
              <a:rPr lang="cs-CZ" dirty="0"/>
              <a:t>. Autoritářská regulace hospodářské politiky je ztělesněna byrokratickým a centralizovaným aparátem a slouží zájmům státní pokladny. </a:t>
            </a:r>
            <a:r>
              <a:rPr lang="cs-CZ" b="1" dirty="0"/>
              <a:t>Absolutní monarchie</a:t>
            </a:r>
            <a:r>
              <a:rPr lang="cs-CZ" dirty="0"/>
              <a:t> vytvořila systém správy, vykonávající dohled nad městy, venkovskými obcemi. Úřady dohlížely na školství, veřejné práce a kontrolovaly finanční a daňovou správu. </a:t>
            </a:r>
            <a:endParaRPr lang="cs-CZ" b="1" dirty="0"/>
          </a:p>
        </p:txBody>
      </p:sp>
    </p:spTree>
    <p:extLst>
      <p:ext uri="{BB962C8B-B14F-4D97-AF65-F5344CB8AC3E}">
        <p14:creationId xmlns:p14="http://schemas.microsoft.com/office/powerpoint/2010/main" val="2419970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23528" y="620688"/>
            <a:ext cx="8352928" cy="4893647"/>
          </a:xfrm>
          <a:prstGeom prst="rect">
            <a:avLst/>
          </a:prstGeom>
          <a:noFill/>
        </p:spPr>
        <p:txBody>
          <a:bodyPr wrap="square" rtlCol="0">
            <a:spAutoFit/>
          </a:bodyPr>
          <a:lstStyle/>
          <a:p>
            <a:r>
              <a:rPr lang="cs-CZ" sz="2400" b="1" dirty="0"/>
              <a:t>Novověk</a:t>
            </a:r>
          </a:p>
          <a:p>
            <a:pPr algn="just"/>
            <a:endParaRPr lang="cs-CZ" b="1" dirty="0"/>
          </a:p>
          <a:p>
            <a:pPr algn="just"/>
            <a:r>
              <a:rPr lang="cs-CZ" dirty="0"/>
              <a:t>Teorie a praxe absolutistické správy nalezla odezvu u kameralistů, kteří se zabývali obnovou jednotlivých německých států a státečků zničených třicetiletou válkou. Od počátku 18. století se tyto zkušenosti začínají uplatňovat v ambiciózním Prusku, které v té době experimentuje s Wohlfahrstaatem – myšlenkou </a:t>
            </a:r>
            <a:r>
              <a:rPr lang="cs-CZ" b="1" dirty="0"/>
              <a:t>policejního státu</a:t>
            </a:r>
            <a:r>
              <a:rPr lang="cs-CZ" dirty="0"/>
              <a:t>. Pruský král Fridrich Vilém I. je zaujat pro ideu přesně fungující byrokratické mašinérie a rychle. Také pro tyto účely je provedena reforma povinného školního vzdělávání, organizováno školení úřednictva a vytvářena speciální učiliště pro vyšší státní úředníky.</a:t>
            </a:r>
          </a:p>
          <a:p>
            <a:pPr algn="just"/>
            <a:endParaRPr lang="cs-CZ" b="1" dirty="0"/>
          </a:p>
          <a:p>
            <a:pPr algn="just"/>
            <a:r>
              <a:rPr lang="cs-CZ" dirty="0"/>
              <a:t>Klíčovým bodem pro další </a:t>
            </a:r>
            <a:r>
              <a:rPr lang="cs-CZ" b="1" dirty="0"/>
              <a:t>vývoj veřejné správy v Rakousku</a:t>
            </a:r>
            <a:r>
              <a:rPr lang="cs-CZ" dirty="0"/>
              <a:t> je státní reforma Marie Terezie z roku 1749, kterou je vývoj veřejné správy nasměrován ze stavu decentralizovaného spojení různorodých zemí do podoby absolutistického unitárního státu. Osvícení, loajální a práva znalí státní úředníci měli postupně přebírat úkoly ze sféry dřívější patrimoniální, městské či církevní správy. Státu také přibývaly úkoly v oblasti obchodu, zemědělství, dopravy, poštovnictví, což byly původně oblasti neznámé pro pozitivní činnosti státu.</a:t>
            </a:r>
            <a:endParaRPr lang="cs-CZ" b="1" dirty="0"/>
          </a:p>
        </p:txBody>
      </p:sp>
    </p:spTree>
    <p:extLst>
      <p:ext uri="{BB962C8B-B14F-4D97-AF65-F5344CB8AC3E}">
        <p14:creationId xmlns:p14="http://schemas.microsoft.com/office/powerpoint/2010/main" val="3521139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323528" y="677429"/>
            <a:ext cx="8496944" cy="4955203"/>
          </a:xfrm>
          <a:prstGeom prst="rect">
            <a:avLst/>
          </a:prstGeom>
          <a:noFill/>
        </p:spPr>
        <p:txBody>
          <a:bodyPr wrap="square" rtlCol="0">
            <a:spAutoFit/>
          </a:bodyPr>
          <a:lstStyle/>
          <a:p>
            <a:r>
              <a:rPr lang="cs-CZ" sz="2400" b="1" dirty="0"/>
              <a:t>Vývoj veřejné správy na území České republiky</a:t>
            </a:r>
          </a:p>
          <a:p>
            <a:endParaRPr lang="cs-CZ" sz="1000" b="1" dirty="0"/>
          </a:p>
          <a:p>
            <a:pPr algn="just"/>
            <a:r>
              <a:rPr lang="cs-CZ" dirty="0"/>
              <a:t>V počátcích Českého státu stál v čele </a:t>
            </a:r>
            <a:r>
              <a:rPr lang="cs-CZ" b="1" dirty="0"/>
              <a:t>panovník</a:t>
            </a:r>
            <a:r>
              <a:rPr lang="cs-CZ" dirty="0"/>
              <a:t> se svou </a:t>
            </a:r>
            <a:r>
              <a:rPr lang="cs-CZ" b="1" dirty="0"/>
              <a:t>družinou</a:t>
            </a:r>
            <a:r>
              <a:rPr lang="cs-CZ" dirty="0"/>
              <a:t>. Nepravidelně se konaly </a:t>
            </a:r>
            <a:r>
              <a:rPr lang="cs-CZ" b="1" dirty="0"/>
              <a:t>dvorské sjezdy</a:t>
            </a:r>
            <a:r>
              <a:rPr lang="cs-CZ" dirty="0"/>
              <a:t>. </a:t>
            </a:r>
          </a:p>
          <a:p>
            <a:pPr algn="just"/>
            <a:endParaRPr lang="cs-CZ" sz="1000" dirty="0"/>
          </a:p>
          <a:p>
            <a:pPr algn="just"/>
            <a:r>
              <a:rPr lang="cs-CZ" dirty="0"/>
              <a:t>Počátek </a:t>
            </a:r>
            <a:r>
              <a:rPr lang="cs-CZ" b="1" dirty="0"/>
              <a:t>dvorských úřadů </a:t>
            </a:r>
            <a:r>
              <a:rPr lang="cs-CZ" dirty="0"/>
              <a:t>bývá datován do poloviny 11. století. Údajně prvními dvorskými úředníky byli bratři Spytihněva II. Konrád Brněnský a Ota Olomoucký, kteří se stali </a:t>
            </a:r>
            <a:r>
              <a:rPr lang="cs-CZ" b="1" dirty="0"/>
              <a:t>nejvyšším lovčím </a:t>
            </a:r>
            <a:r>
              <a:rPr lang="cs-CZ" dirty="0"/>
              <a:t>a </a:t>
            </a:r>
            <a:r>
              <a:rPr lang="cs-CZ" b="1" dirty="0"/>
              <a:t>mistrem kuchyně</a:t>
            </a:r>
            <a:r>
              <a:rPr lang="cs-CZ" dirty="0"/>
              <a:t>. Dalšími doloženými dvorskými úředníky byli </a:t>
            </a:r>
            <a:r>
              <a:rPr lang="cs-CZ" b="1" dirty="0"/>
              <a:t>mečník, lovčí, palácový hrabě </a:t>
            </a:r>
            <a:r>
              <a:rPr lang="cs-CZ" dirty="0"/>
              <a:t>(správce knížecího hradu)</a:t>
            </a:r>
            <a:r>
              <a:rPr lang="cs-CZ" b="1" dirty="0"/>
              <a:t>, stolník, číšník, maršálek </a:t>
            </a:r>
            <a:r>
              <a:rPr lang="cs-CZ" dirty="0"/>
              <a:t>(správce knížecích stájí).</a:t>
            </a:r>
          </a:p>
          <a:p>
            <a:pPr algn="just"/>
            <a:endParaRPr lang="cs-CZ" sz="1000" dirty="0"/>
          </a:p>
          <a:p>
            <a:pPr algn="just"/>
            <a:r>
              <a:rPr lang="cs-CZ" dirty="0"/>
              <a:t>Později začínají vznikat úřady jako </a:t>
            </a:r>
            <a:r>
              <a:rPr lang="cs-CZ" b="1" dirty="0"/>
              <a:t>komorník</a:t>
            </a:r>
            <a:r>
              <a:rPr lang="cs-CZ" dirty="0"/>
              <a:t> (správce knížecí pokladny), </a:t>
            </a:r>
            <a:r>
              <a:rPr lang="cs-CZ" b="1" dirty="0"/>
              <a:t>sudí</a:t>
            </a:r>
            <a:r>
              <a:rPr lang="cs-CZ" dirty="0"/>
              <a:t> (pomocník při vyřizování soudní agendy), </a:t>
            </a:r>
            <a:r>
              <a:rPr lang="cs-CZ" b="1" dirty="0"/>
              <a:t>kancléř</a:t>
            </a:r>
            <a:r>
              <a:rPr lang="cs-CZ" dirty="0"/>
              <a:t> (písař) atp. </a:t>
            </a:r>
          </a:p>
          <a:p>
            <a:pPr algn="just"/>
            <a:endParaRPr lang="cs-CZ" sz="1000" dirty="0"/>
          </a:p>
          <a:p>
            <a:pPr algn="just"/>
            <a:r>
              <a:rPr lang="cs-CZ" dirty="0"/>
              <a:t>Místní správu měli ve svých rukou hodnostáři na královských hradech – hovoříme o tzv. </a:t>
            </a:r>
            <a:r>
              <a:rPr lang="cs-CZ" b="1" dirty="0"/>
              <a:t>hradské správě</a:t>
            </a:r>
            <a:r>
              <a:rPr lang="cs-CZ" dirty="0"/>
              <a:t>. Na jednotlivé hrady byli dosazováni knížecí úředníci – </a:t>
            </a:r>
            <a:r>
              <a:rPr lang="cs-CZ" b="1" dirty="0"/>
              <a:t>kasteláni</a:t>
            </a:r>
            <a:r>
              <a:rPr lang="cs-CZ" dirty="0"/>
              <a:t>, kteří měli rozsáhlé pravomoci vojenské, správní, soudní, vybírání berní atp. Postupně se na hradech objevují další úředníci – </a:t>
            </a:r>
            <a:r>
              <a:rPr lang="cs-CZ" b="1" dirty="0"/>
              <a:t>vladař </a:t>
            </a:r>
            <a:r>
              <a:rPr lang="cs-CZ" dirty="0"/>
              <a:t>(soudící spory menší hodnoty), </a:t>
            </a:r>
            <a:r>
              <a:rPr lang="cs-CZ" b="1" dirty="0"/>
              <a:t>sudí </a:t>
            </a:r>
            <a:r>
              <a:rPr lang="cs-CZ" dirty="0"/>
              <a:t>(přebírající soudní pravomoci kastelána.</a:t>
            </a:r>
          </a:p>
        </p:txBody>
      </p:sp>
    </p:spTree>
    <p:extLst>
      <p:ext uri="{BB962C8B-B14F-4D97-AF65-F5344CB8AC3E}">
        <p14:creationId xmlns:p14="http://schemas.microsoft.com/office/powerpoint/2010/main" val="1170261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467544" y="749761"/>
            <a:ext cx="7992888" cy="5170646"/>
          </a:xfrm>
          <a:prstGeom prst="rect">
            <a:avLst/>
          </a:prstGeom>
          <a:noFill/>
        </p:spPr>
        <p:txBody>
          <a:bodyPr wrap="square" rtlCol="0">
            <a:spAutoFit/>
          </a:bodyPr>
          <a:lstStyle/>
          <a:p>
            <a:r>
              <a:rPr lang="cs-CZ" sz="2400" b="1" dirty="0"/>
              <a:t>Vývoj veřejné správy na území České republiky</a:t>
            </a:r>
          </a:p>
          <a:p>
            <a:endParaRPr lang="cs-CZ" b="1" dirty="0"/>
          </a:p>
          <a:p>
            <a:pPr algn="just"/>
            <a:r>
              <a:rPr lang="cs-CZ" dirty="0"/>
              <a:t>Později od 13. století přibývají ke stávajícím další úřady – jako např. </a:t>
            </a:r>
            <a:r>
              <a:rPr lang="cs-CZ" b="1" dirty="0"/>
              <a:t>lékař, krejčí, vychovatel, hofmistr</a:t>
            </a:r>
            <a:r>
              <a:rPr lang="cs-CZ" dirty="0"/>
              <a:t> (měl za úkol organizovat dvůr). Postupně tyto úřady mění charakter v tom směru, že se stávají čestnými, vykonávanými hlavně při slavnostních příležitostech, a začínají mít dědičný charakter.</a:t>
            </a:r>
          </a:p>
          <a:p>
            <a:pPr algn="just"/>
            <a:endParaRPr lang="cs-CZ" dirty="0"/>
          </a:p>
          <a:p>
            <a:pPr algn="just"/>
            <a:r>
              <a:rPr lang="cs-CZ" dirty="0"/>
              <a:t>V tomto období roste význam </a:t>
            </a:r>
            <a:r>
              <a:rPr lang="cs-CZ" b="1" dirty="0"/>
              <a:t>královské kanceláře</a:t>
            </a:r>
            <a:r>
              <a:rPr lang="cs-CZ" dirty="0"/>
              <a:t> v čele s </a:t>
            </a:r>
            <a:r>
              <a:rPr lang="cs-CZ" b="1" dirty="0"/>
              <a:t>kancléřem</a:t>
            </a:r>
            <a:r>
              <a:rPr lang="cs-CZ" dirty="0"/>
              <a:t>. Členové královské kanceláře působili jako poradci panovníka a ručitelé za všechny druhy písemností kanceláří vydaných. Na Moravě se od roku 1349 vytvářela samostatná </a:t>
            </a:r>
            <a:r>
              <a:rPr lang="cs-CZ" b="1" dirty="0"/>
              <a:t>markraběcí kancelář moravská</a:t>
            </a:r>
            <a:r>
              <a:rPr lang="cs-CZ" dirty="0"/>
              <a:t>.</a:t>
            </a:r>
          </a:p>
          <a:p>
            <a:pPr algn="just"/>
            <a:endParaRPr lang="cs-CZ" b="1" dirty="0"/>
          </a:p>
          <a:p>
            <a:pPr algn="just"/>
            <a:r>
              <a:rPr lang="cs-CZ" dirty="0"/>
              <a:t>Postupně narůstá význam šlechty, která se zformovala do tzv. zemské obce, jejímž pojítkem bylo zemské právo. Šlechta se stává panovníkovým partnerem při správě země.</a:t>
            </a:r>
          </a:p>
          <a:p>
            <a:pPr algn="just"/>
            <a:endParaRPr lang="cs-CZ" dirty="0"/>
          </a:p>
          <a:p>
            <a:pPr algn="just"/>
            <a:r>
              <a:rPr lang="cs-CZ" dirty="0"/>
              <a:t>Po smrti Přemysla Otakara II. přešel do rukou šlechty </a:t>
            </a:r>
            <a:r>
              <a:rPr lang="cs-CZ" b="1" dirty="0"/>
              <a:t>zemský soud</a:t>
            </a:r>
            <a:r>
              <a:rPr lang="cs-CZ" dirty="0"/>
              <a:t>, který se stal hlavním místem, kde šlechta formulovala své postoje, vytvářela své právo.</a:t>
            </a:r>
          </a:p>
        </p:txBody>
      </p:sp>
    </p:spTree>
    <p:extLst>
      <p:ext uri="{BB962C8B-B14F-4D97-AF65-F5344CB8AC3E}">
        <p14:creationId xmlns:p14="http://schemas.microsoft.com/office/powerpoint/2010/main" val="3902148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Historický vývoj veřejné správy, </a:t>
            </a:r>
          </a:p>
          <a:p>
            <a:r>
              <a:rPr lang="cs-CZ" dirty="0"/>
              <a:t>JUDr. Petr Pospíšil, Ph.D., LL.M.</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323528" y="548680"/>
            <a:ext cx="8424936" cy="4955203"/>
          </a:xfrm>
          <a:prstGeom prst="rect">
            <a:avLst/>
          </a:prstGeom>
          <a:noFill/>
        </p:spPr>
        <p:txBody>
          <a:bodyPr wrap="square" rtlCol="0">
            <a:spAutoFit/>
          </a:bodyPr>
          <a:lstStyle/>
          <a:p>
            <a:r>
              <a:rPr lang="cs-CZ" sz="2400" b="1" dirty="0"/>
              <a:t>Vývoj veřejné správy na území České republiky</a:t>
            </a:r>
          </a:p>
          <a:p>
            <a:endParaRPr lang="cs-CZ" sz="1000" dirty="0"/>
          </a:p>
          <a:p>
            <a:pPr algn="just"/>
            <a:r>
              <a:rPr lang="cs-CZ" dirty="0"/>
              <a:t>Shromážděním šlechty, duchovenstva a později zástupců měst se stal </a:t>
            </a:r>
            <a:r>
              <a:rPr lang="cs-CZ" b="1" dirty="0"/>
              <a:t>zemský sněm</a:t>
            </a:r>
            <a:r>
              <a:rPr lang="cs-CZ" dirty="0"/>
              <a:t>. Od poloviny 14. století se začaly konat i </a:t>
            </a:r>
            <a:r>
              <a:rPr lang="cs-CZ" b="1" dirty="0"/>
              <a:t>generální sněmy</a:t>
            </a:r>
            <a:r>
              <a:rPr lang="cs-CZ" dirty="0"/>
              <a:t>, které jednaly za účasti zástupců jednotlivých zemí o společných zájmech státu. Od 20. let 14. století je doložena i existence </a:t>
            </a:r>
            <a:r>
              <a:rPr lang="cs-CZ" b="1" dirty="0"/>
              <a:t>krajských sněmů</a:t>
            </a:r>
            <a:r>
              <a:rPr lang="cs-CZ" dirty="0"/>
              <a:t>.</a:t>
            </a:r>
          </a:p>
          <a:p>
            <a:pPr algn="just"/>
            <a:endParaRPr lang="cs-CZ" sz="1000" dirty="0"/>
          </a:p>
          <a:p>
            <a:pPr algn="just"/>
            <a:r>
              <a:rPr lang="cs-CZ" dirty="0"/>
              <a:t>Nejdůležitějšími královskými úřady se staly </a:t>
            </a:r>
            <a:r>
              <a:rPr lang="cs-CZ" b="1" dirty="0"/>
              <a:t>úřad mistra královské komory </a:t>
            </a:r>
            <a:r>
              <a:rPr lang="cs-CZ" dirty="0"/>
              <a:t>(správce všech královských finančních příjmů) a </a:t>
            </a:r>
            <a:r>
              <a:rPr lang="cs-CZ" b="1" dirty="0"/>
              <a:t>úřad hofmistra </a:t>
            </a:r>
            <a:r>
              <a:rPr lang="cs-CZ" dirty="0"/>
              <a:t>(nejvyšší úředník dvora).</a:t>
            </a:r>
          </a:p>
          <a:p>
            <a:pPr algn="just"/>
            <a:endParaRPr lang="cs-CZ" sz="1000" dirty="0"/>
          </a:p>
          <a:p>
            <a:pPr algn="just"/>
            <a:r>
              <a:rPr lang="cs-CZ" dirty="0"/>
              <a:t>Na Moravě vznikl zvláštní úřad </a:t>
            </a:r>
            <a:r>
              <a:rPr lang="cs-CZ" b="1" dirty="0"/>
              <a:t>hejtmana</a:t>
            </a:r>
            <a:r>
              <a:rPr lang="cs-CZ" dirty="0"/>
              <a:t> jako úředníka zastupujícího krále.</a:t>
            </a:r>
          </a:p>
          <a:p>
            <a:pPr algn="just"/>
            <a:endParaRPr lang="cs-CZ" sz="1000" dirty="0"/>
          </a:p>
          <a:p>
            <a:pPr algn="just"/>
            <a:r>
              <a:rPr lang="cs-CZ" dirty="0"/>
              <a:t>S rozvojem správy na místní úrovni je spojen institut tzv. </a:t>
            </a:r>
            <a:r>
              <a:rPr lang="cs-CZ" b="1" dirty="0"/>
              <a:t>krajských poprávců </a:t>
            </a:r>
            <a:r>
              <a:rPr lang="cs-CZ" dirty="0"/>
              <a:t>(iudices provinciales) jako panovníkem jmenovaných specializovaných úředníků  pro nalézací řízení a výkon rozhodnutí ve věcech trestních dokládaný již od dob Karla IV. </a:t>
            </a:r>
            <a:r>
              <a:rPr lang="cs-CZ" baseline="30000" dirty="0"/>
              <a:t> </a:t>
            </a:r>
            <a:r>
              <a:rPr lang="cs-CZ" dirty="0"/>
              <a:t>Poprávcům byly vedle funkcí policejních a soudních svěřovány i některé další agendy, např. pomoc při vybírání berní a vojenská pravomoc, což postupně přispělo k tomu, že ještě před husitskými válkami se v Čechách vytvořilo 12 berních krajů jako základ nového krajského zřízení. </a:t>
            </a:r>
          </a:p>
        </p:txBody>
      </p:sp>
    </p:spTree>
    <p:extLst>
      <p:ext uri="{BB962C8B-B14F-4D97-AF65-F5344CB8AC3E}">
        <p14:creationId xmlns:p14="http://schemas.microsoft.com/office/powerpoint/2010/main" val="2350896451"/>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614</TotalTime>
  <Words>4939</Words>
  <Application>Microsoft Office PowerPoint</Application>
  <PresentationFormat>Předvádění na obrazovce (4:3)</PresentationFormat>
  <Paragraphs>282</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Calibri</vt:lpstr>
      <vt:lpstr>Wingdings</vt:lpstr>
      <vt:lpstr>Motiv sady Office</vt:lpstr>
      <vt:lpstr>HISTORICKÝ VÝVOJ VEŘEJNÉ SPRÁVY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HISTORICKÝ VÝVOJ VEŘEJNÉ SPRÁVY</dc:title>
  <dc:creator>Pospíšil Petr</dc:creator>
  <cp:lastModifiedBy>Pospíšil Petr</cp:lastModifiedBy>
  <cp:revision>53</cp:revision>
  <dcterms:created xsi:type="dcterms:W3CDTF">2015-10-04T08:32:22Z</dcterms:created>
  <dcterms:modified xsi:type="dcterms:W3CDTF">2020-10-15T14:16:46Z</dcterms:modified>
</cp:coreProperties>
</file>