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handoutMasterIdLst>
    <p:handoutMasterId r:id="rId19"/>
  </p:handoutMasterIdLst>
  <p:sldIdLst>
    <p:sldId id="256" r:id="rId2"/>
    <p:sldId id="260" r:id="rId3"/>
    <p:sldId id="277" r:id="rId4"/>
    <p:sldId id="278" r:id="rId5"/>
    <p:sldId id="282" r:id="rId6"/>
    <p:sldId id="283" r:id="rId7"/>
    <p:sldId id="284" r:id="rId8"/>
    <p:sldId id="285" r:id="rId9"/>
    <p:sldId id="286" r:id="rId10"/>
    <p:sldId id="279" r:id="rId11"/>
    <p:sldId id="290" r:id="rId12"/>
    <p:sldId id="289" r:id="rId13"/>
    <p:sldId id="280" r:id="rId14"/>
    <p:sldId id="291" r:id="rId15"/>
    <p:sldId id="292" r:id="rId16"/>
    <p:sldId id="281" r:id="rId17"/>
    <p:sldId id="276" r:id="rId1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řední styl 2 – zvýraznění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590"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73FBBA2-7A20-4748-AF3A-A3D98AB4B267}" type="datetimeFigureOut">
              <a:rPr lang="cs-CZ" smtClean="0"/>
              <a:t>09.10.2023</a:t>
            </a:fld>
            <a:endParaRPr lang="cs-CZ"/>
          </a:p>
        </p:txBody>
      </p:sp>
      <p:sp>
        <p:nvSpPr>
          <p:cNvPr id="4" name="Zástupný symbol pro zápatí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B7BF6EC-E84A-411E-8838-367FE3D6C4D5}" type="slidenum">
              <a:rPr lang="cs-CZ" smtClean="0"/>
              <a:t>‹#›</a:t>
            </a:fld>
            <a:endParaRPr lang="cs-CZ"/>
          </a:p>
        </p:txBody>
      </p:sp>
    </p:spTree>
    <p:extLst>
      <p:ext uri="{BB962C8B-B14F-4D97-AF65-F5344CB8AC3E}">
        <p14:creationId xmlns:p14="http://schemas.microsoft.com/office/powerpoint/2010/main" val="428312812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10/9/2023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7854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368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10/9/2023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0171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cs-CZ"/>
              <a:t>Kliknutím lze upravit styl.</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6698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cs-CZ"/>
              <a:t>Kliknutím lze upravit styl.</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10/9/2023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6206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cs-CZ"/>
              <a:t>Kliknutím lze upravit styl.</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8597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cs-CZ"/>
              <a:t>Kliknutím lze upravit styl.</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4978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6275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4480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cs-CZ"/>
              <a:t>Kliknutím lze upravit styl.</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10/9/2023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291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smtClean="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0620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10/9/2023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68947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4400" dirty="0"/>
              <a:t>Prostorová ekonomie</a:t>
            </a:r>
            <a:endParaRPr lang="en-US" sz="4400" dirty="0"/>
          </a:p>
        </p:txBody>
      </p:sp>
      <p:sp>
        <p:nvSpPr>
          <p:cNvPr id="3" name="Podnadpis 2"/>
          <p:cNvSpPr>
            <a:spLocks noGrp="1"/>
          </p:cNvSpPr>
          <p:nvPr>
            <p:ph type="subTitle" idx="1"/>
          </p:nvPr>
        </p:nvSpPr>
        <p:spPr/>
        <p:txBody>
          <a:bodyPr>
            <a:normAutofit/>
          </a:bodyPr>
          <a:lstStyle/>
          <a:p>
            <a:r>
              <a:rPr lang="cs-CZ" sz="2800" dirty="0"/>
              <a:t>Doc. Ing. </a:t>
            </a:r>
            <a:r>
              <a:rPr lang="cs-CZ" sz="2800"/>
              <a:t>Kamila Turečková, Ph.D., MBA</a:t>
            </a:r>
            <a:endParaRPr lang="cs-CZ" sz="2800" dirty="0"/>
          </a:p>
        </p:txBody>
      </p:sp>
      <p:pic>
        <p:nvPicPr>
          <p:cNvPr id="4" name="Picture 2" descr="Slezská univerzita v Opav&amp;ecaron;, Obchodn&amp;ecaron; podnikatelská fakulta v Karvin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6367" y="636971"/>
            <a:ext cx="3024336" cy="936106"/>
          </a:xfrm>
          <a:prstGeom prst="rect">
            <a:avLst/>
          </a:prstGeom>
          <a:noFill/>
          <a:extLst>
            <a:ext uri="{909E8E84-426E-40DD-AFC4-6F175D3DCCD1}">
              <a14:hiddenFill xmlns:a14="http://schemas.microsoft.com/office/drawing/2010/main">
                <a:solidFill>
                  <a:srgbClr val="FFFFFF"/>
                </a:solidFill>
              </a14:hiddenFill>
            </a:ext>
          </a:extLst>
        </p:spPr>
      </p:pic>
      <p:sp>
        <p:nvSpPr>
          <p:cNvPr id="7" name="Podnadpis 2"/>
          <p:cNvSpPr txBox="1">
            <a:spLocks/>
          </p:cNvSpPr>
          <p:nvPr/>
        </p:nvSpPr>
        <p:spPr>
          <a:xfrm>
            <a:off x="979055" y="3666836"/>
            <a:ext cx="10595682" cy="262362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r"/>
            <a:r>
              <a:rPr lang="cs-CZ" sz="4000" dirty="0">
                <a:solidFill>
                  <a:schemeClr val="accent2">
                    <a:lumMod val="40000"/>
                    <a:lumOff val="60000"/>
                  </a:schemeClr>
                </a:solidFill>
              </a:rPr>
              <a:t>NPEKP/NKEKP</a:t>
            </a:r>
          </a:p>
          <a:p>
            <a:pPr algn="r"/>
            <a:r>
              <a:rPr lang="cs-CZ" sz="4400">
                <a:solidFill>
                  <a:schemeClr val="accent4">
                    <a:lumMod val="20000"/>
                    <a:lumOff val="80000"/>
                  </a:schemeClr>
                </a:solidFill>
              </a:rPr>
              <a:t>6+7 </a:t>
            </a:r>
            <a:r>
              <a:rPr lang="cs-CZ" sz="4400" dirty="0">
                <a:solidFill>
                  <a:schemeClr val="accent4">
                    <a:lumMod val="20000"/>
                    <a:lumOff val="80000"/>
                  </a:schemeClr>
                </a:solidFill>
              </a:rPr>
              <a:t>teorie prostorového uspořádání ekonomiky</a:t>
            </a:r>
            <a:endParaRPr lang="en-US" sz="4400" dirty="0">
              <a:solidFill>
                <a:schemeClr val="accent4">
                  <a:lumMod val="20000"/>
                  <a:lumOff val="80000"/>
                </a:schemeClr>
              </a:solidFill>
            </a:endParaRPr>
          </a:p>
        </p:txBody>
      </p:sp>
    </p:spTree>
    <p:extLst>
      <p:ext uri="{BB962C8B-B14F-4D97-AF65-F5344CB8AC3E}">
        <p14:creationId xmlns:p14="http://schemas.microsoft.com/office/powerpoint/2010/main" val="2259534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471055" y="535709"/>
            <a:ext cx="11314545" cy="1366981"/>
          </a:xfrm>
        </p:spPr>
        <p:txBody>
          <a:bodyPr>
            <a:noAutofit/>
          </a:bodyPr>
          <a:lstStyle/>
          <a:p>
            <a:r>
              <a:rPr lang="cs-CZ" sz="4000" dirty="0">
                <a:solidFill>
                  <a:schemeClr val="accent6">
                    <a:lumMod val="20000"/>
                    <a:lumOff val="80000"/>
                  </a:schemeClr>
                </a:solidFill>
              </a:rPr>
              <a:t>3. </a:t>
            </a:r>
            <a:r>
              <a:rPr lang="it-IT" sz="4000" dirty="0">
                <a:solidFill>
                  <a:schemeClr val="accent6">
                    <a:lumMod val="20000"/>
                    <a:lumOff val="80000"/>
                  </a:schemeClr>
                </a:solidFill>
              </a:rPr>
              <a:t>CHRISTALLEROVA TEORIE </a:t>
            </a:r>
            <a:br>
              <a:rPr lang="cs-CZ" sz="4000" dirty="0">
                <a:solidFill>
                  <a:schemeClr val="accent6">
                    <a:lumMod val="20000"/>
                    <a:lumOff val="80000"/>
                  </a:schemeClr>
                </a:solidFill>
              </a:rPr>
            </a:br>
            <a:r>
              <a:rPr lang="it-IT" sz="4000" dirty="0">
                <a:solidFill>
                  <a:schemeClr val="accent6">
                    <a:lumMod val="20000"/>
                    <a:lumOff val="80000"/>
                  </a:schemeClr>
                </a:solidFill>
              </a:rPr>
              <a:t>CENTRÁLNÍCH MÍST </a:t>
            </a:r>
            <a:endParaRPr lang="cs-CZ" sz="4000" dirty="0">
              <a:solidFill>
                <a:schemeClr val="accent6">
                  <a:lumMod val="20000"/>
                  <a:lumOff val="80000"/>
                </a:schemeClr>
              </a:solidFill>
            </a:endParaRPr>
          </a:p>
        </p:txBody>
      </p:sp>
      <p:sp>
        <p:nvSpPr>
          <p:cNvPr id="7" name="Zástupný symbol pro obsah 2">
            <a:extLst>
              <a:ext uri="{FF2B5EF4-FFF2-40B4-BE49-F238E27FC236}">
                <a16:creationId xmlns:a16="http://schemas.microsoft.com/office/drawing/2014/main" id="{252B4E1F-3865-41D6-9C52-9DFEBF4BDF5C}"/>
              </a:ext>
            </a:extLst>
          </p:cNvPr>
          <p:cNvSpPr txBox="1">
            <a:spLocks/>
          </p:cNvSpPr>
          <p:nvPr/>
        </p:nvSpPr>
        <p:spPr>
          <a:xfrm>
            <a:off x="0" y="1902690"/>
            <a:ext cx="6854873" cy="495530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20000"/>
              </a:lnSpc>
              <a:spcBef>
                <a:spcPts val="0"/>
              </a:spcBef>
            </a:pPr>
            <a:r>
              <a:rPr lang="cs-CZ" dirty="0"/>
              <a:t>model rozlišuje tři typy služeb:</a:t>
            </a:r>
          </a:p>
          <a:p>
            <a:pPr lvl="1">
              <a:lnSpc>
                <a:spcPct val="120000"/>
              </a:lnSpc>
              <a:spcBef>
                <a:spcPts val="0"/>
              </a:spcBef>
            </a:pPr>
            <a:r>
              <a:rPr lang="cs-CZ" sz="1800" dirty="0"/>
              <a:t>základní služby, které uspokojují běžné potřeby, tj. služby nezbytné</a:t>
            </a:r>
          </a:p>
          <a:p>
            <a:pPr lvl="1">
              <a:lnSpc>
                <a:spcPct val="120000"/>
              </a:lnSpc>
              <a:spcBef>
                <a:spcPts val="0"/>
              </a:spcBef>
            </a:pPr>
            <a:r>
              <a:rPr lang="cs-CZ" sz="1800" dirty="0"/>
              <a:t>služby vyššího řádu, které uspokojují občasnou potřebu</a:t>
            </a:r>
          </a:p>
          <a:p>
            <a:pPr lvl="1">
              <a:lnSpc>
                <a:spcPct val="120000"/>
              </a:lnSpc>
              <a:spcBef>
                <a:spcPts val="0"/>
              </a:spcBef>
            </a:pPr>
            <a:r>
              <a:rPr lang="cs-CZ" sz="1800" dirty="0"/>
              <a:t>a služby nejvyššího řádu, které využíváme sporadicky</a:t>
            </a:r>
          </a:p>
          <a:p>
            <a:r>
              <a:rPr lang="cs-CZ" dirty="0" err="1"/>
              <a:t>Christaller</a:t>
            </a:r>
            <a:r>
              <a:rPr lang="cs-CZ" dirty="0"/>
              <a:t> uvažuje tři základní principy (stejně jako </a:t>
            </a:r>
            <a:r>
              <a:rPr lang="cs-CZ" dirty="0" err="1"/>
              <a:t>Lösch</a:t>
            </a:r>
            <a:r>
              <a:rPr lang="cs-CZ" dirty="0"/>
              <a:t>) při utváření tón: tržní, dopravní a administrativní </a:t>
            </a:r>
            <a:r>
              <a:rPr lang="cs-CZ" dirty="0">
                <a:latin typeface="Arial" panose="020B0604020202020204" pitchFamily="34" charset="0"/>
                <a:cs typeface="Arial" panose="020B0604020202020204" pitchFamily="34" charset="0"/>
              </a:rPr>
              <a:t>→ </a:t>
            </a:r>
            <a:r>
              <a:rPr lang="cs-CZ" dirty="0"/>
              <a:t>centrální místa tedy musí být umístěna ve stejných vzdálenostech od sebe, tj. vytvářejí rovnostranný trojúhelník</a:t>
            </a:r>
          </a:p>
          <a:p>
            <a:pPr lvl="1"/>
            <a:r>
              <a:rPr lang="cs-CZ" sz="1800" dirty="0"/>
              <a:t>tržní oblasti budou mít tvar 6úhelníku</a:t>
            </a:r>
          </a:p>
          <a:p>
            <a:pPr lvl="1"/>
            <a:r>
              <a:rPr lang="cs-CZ" sz="1800" dirty="0"/>
              <a:t>střediska jsou vždy lokalizována ve středech těchto šestiúhelníků (velikost dána požadavky typů obchodů na počet zákazníků)</a:t>
            </a:r>
          </a:p>
          <a:p>
            <a:pPr lvl="1"/>
            <a:r>
              <a:rPr lang="cs-CZ" sz="1800" dirty="0"/>
              <a:t>vychází ze základní geografické pravidelnosti </a:t>
            </a:r>
          </a:p>
        </p:txBody>
      </p:sp>
      <p:sp>
        <p:nvSpPr>
          <p:cNvPr id="4" name="Obdélník 3">
            <a:extLst>
              <a:ext uri="{FF2B5EF4-FFF2-40B4-BE49-F238E27FC236}">
                <a16:creationId xmlns:a16="http://schemas.microsoft.com/office/drawing/2014/main" id="{223D177A-405C-4B32-B1BF-49A07430F262}"/>
              </a:ext>
            </a:extLst>
          </p:cNvPr>
          <p:cNvSpPr/>
          <p:nvPr/>
        </p:nvSpPr>
        <p:spPr>
          <a:xfrm>
            <a:off x="7472218" y="240696"/>
            <a:ext cx="4608946" cy="3570208"/>
          </a:xfrm>
          <a:prstGeom prst="rect">
            <a:avLst/>
          </a:prstGeom>
          <a:solidFill>
            <a:schemeClr val="accent3">
              <a:lumMod val="20000"/>
              <a:lumOff val="80000"/>
            </a:schemeClr>
          </a:solidFill>
        </p:spPr>
        <p:txBody>
          <a:bodyPr wrap="square">
            <a:spAutoFit/>
          </a:bodyPr>
          <a:lstStyle/>
          <a:p>
            <a:pPr lvl="0" defTabSz="914400" eaLnBrk="0" fontAlgn="base" hangingPunct="0">
              <a:spcBef>
                <a:spcPct val="0"/>
              </a:spcBef>
              <a:spcAft>
                <a:spcPct val="0"/>
              </a:spcAft>
            </a:pPr>
            <a:r>
              <a:rPr lang="cs-CZ" altLang="cs-CZ" dirty="0">
                <a:latin typeface="Arial" panose="020B0604020202020204" pitchFamily="34" charset="0"/>
              </a:rPr>
              <a:t>předpoklady teorie:</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homogenní rovina s totožnou dopravní dostupností v každém bodě</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stejný typ dopravy, totožné dopravní náklady </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rovnoměrně rozmístěná populace </a:t>
            </a:r>
          </a:p>
          <a:p>
            <a:pPr marL="34290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spotřebitelé minimalizují svoji dopravní vzdálenost </a:t>
            </a:r>
          </a:p>
          <a:p>
            <a:pPr marL="34290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všichni spotřebitelé mají totožný příjem a požadavky na služby (totožné spotřební chování)</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centrální místa poskytují zboží, služby a administrativní funkce jejich zázemí </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poskytovatelé služeb se snaží pokrýt co nejširší možnou oblast trhu </a:t>
            </a:r>
          </a:p>
        </p:txBody>
      </p:sp>
      <p:sp>
        <p:nvSpPr>
          <p:cNvPr id="6" name="Obdélník 5">
            <a:extLst>
              <a:ext uri="{FF2B5EF4-FFF2-40B4-BE49-F238E27FC236}">
                <a16:creationId xmlns:a16="http://schemas.microsoft.com/office/drawing/2014/main" id="{C2422CE5-16AA-4027-B88E-1A326085C9F4}"/>
              </a:ext>
            </a:extLst>
          </p:cNvPr>
          <p:cNvSpPr/>
          <p:nvPr/>
        </p:nvSpPr>
        <p:spPr>
          <a:xfrm>
            <a:off x="9477528" y="3934691"/>
            <a:ext cx="2603635" cy="2554545"/>
          </a:xfrm>
          <a:prstGeom prst="rect">
            <a:avLst/>
          </a:prstGeom>
          <a:solidFill>
            <a:schemeClr val="accent6">
              <a:lumMod val="20000"/>
              <a:lumOff val="80000"/>
            </a:schemeClr>
          </a:solidFill>
        </p:spPr>
        <p:txBody>
          <a:bodyPr wrap="square">
            <a:spAutoFit/>
          </a:bodyPr>
          <a:lstStyle/>
          <a:p>
            <a:pPr>
              <a:spcBef>
                <a:spcPts val="0"/>
              </a:spcBef>
            </a:pPr>
            <a:r>
              <a:rPr lang="cs-CZ" sz="1600" dirty="0"/>
              <a:t>význam centra se hodnotí podle tzv. centrality (nikoli primárně podle počtu obyvatel), tedy podle rozsahu poskytovaných služeb nebo zboží, to pak reflektuje hierarchii centrálních míst, centra si postupně formují své obslužné funkce pro svoje okolí (zázemí)</a:t>
            </a:r>
          </a:p>
        </p:txBody>
      </p:sp>
      <p:pic>
        <p:nvPicPr>
          <p:cNvPr id="10" name="Picture 3">
            <a:extLst>
              <a:ext uri="{FF2B5EF4-FFF2-40B4-BE49-F238E27FC236}">
                <a16:creationId xmlns:a16="http://schemas.microsoft.com/office/drawing/2014/main" id="{7680FE73-FEE3-44BE-ACCE-1DD271B92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218" y="3810904"/>
            <a:ext cx="2403965" cy="302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spTree>
    <p:extLst>
      <p:ext uri="{BB962C8B-B14F-4D97-AF65-F5344CB8AC3E}">
        <p14:creationId xmlns:p14="http://schemas.microsoft.com/office/powerpoint/2010/main" val="666257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061ED37-F96A-425C-944E-1EAB0C5AD28D}"/>
              </a:ext>
            </a:extLst>
          </p:cNvPr>
          <p:cNvPicPr>
            <a:picLocks noChangeAspect="1"/>
          </p:cNvPicPr>
          <p:nvPr/>
        </p:nvPicPr>
        <p:blipFill>
          <a:blip r:embed="rId2"/>
          <a:stretch>
            <a:fillRect/>
          </a:stretch>
        </p:blipFill>
        <p:spPr>
          <a:xfrm>
            <a:off x="7981880" y="4577010"/>
            <a:ext cx="3617182" cy="2208866"/>
          </a:xfrm>
          <a:prstGeom prst="rect">
            <a:avLst/>
          </a:prstGeom>
        </p:spPr>
      </p:pic>
      <p:pic>
        <p:nvPicPr>
          <p:cNvPr id="13" name="Obrázek 12" descr="stažený soubor.png">
            <a:extLst>
              <a:ext uri="{FF2B5EF4-FFF2-40B4-BE49-F238E27FC236}">
                <a16:creationId xmlns:a16="http://schemas.microsoft.com/office/drawing/2014/main" id="{28EA8239-D786-46AE-93D3-472418937301}"/>
              </a:ext>
            </a:extLst>
          </p:cNvPr>
          <p:cNvPicPr/>
          <p:nvPr/>
        </p:nvPicPr>
        <p:blipFill>
          <a:blip r:embed="rId3"/>
          <a:stretch>
            <a:fillRect/>
          </a:stretch>
        </p:blipFill>
        <p:spPr>
          <a:xfrm>
            <a:off x="9568581" y="1541008"/>
            <a:ext cx="2471420" cy="2619375"/>
          </a:xfrm>
          <a:prstGeom prst="rect">
            <a:avLst/>
          </a:prstGeom>
        </p:spPr>
      </p:pic>
      <p:pic>
        <p:nvPicPr>
          <p:cNvPr id="12" name="Obrázek 11" descr="Ukázka závěrečné práce">
            <a:extLst>
              <a:ext uri="{FF2B5EF4-FFF2-40B4-BE49-F238E27FC236}">
                <a16:creationId xmlns:a16="http://schemas.microsoft.com/office/drawing/2014/main" id="{25C37977-D7EA-418A-83C5-7F7938BF07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54110" y="1816595"/>
            <a:ext cx="5414471" cy="2252992"/>
          </a:xfrm>
          <a:prstGeom prst="rect">
            <a:avLst/>
          </a:prstGeom>
          <a:noFill/>
          <a:ln>
            <a:noFill/>
          </a:ln>
        </p:spPr>
      </p:pic>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471055" y="535709"/>
            <a:ext cx="11314545" cy="877455"/>
          </a:xfrm>
        </p:spPr>
        <p:txBody>
          <a:bodyPr>
            <a:noAutofit/>
          </a:bodyPr>
          <a:lstStyle/>
          <a:p>
            <a:r>
              <a:rPr lang="cs-CZ" sz="4000" dirty="0">
                <a:solidFill>
                  <a:schemeClr val="accent6">
                    <a:lumMod val="20000"/>
                    <a:lumOff val="80000"/>
                  </a:schemeClr>
                </a:solidFill>
              </a:rPr>
              <a:t>3. </a:t>
            </a:r>
            <a:r>
              <a:rPr lang="it-IT" sz="4000" dirty="0">
                <a:solidFill>
                  <a:schemeClr val="accent6">
                    <a:lumMod val="20000"/>
                    <a:lumOff val="80000"/>
                  </a:schemeClr>
                </a:solidFill>
              </a:rPr>
              <a:t>CHRISTALLEROVA TEORIE CENTRÁLNÍCH MÍST </a:t>
            </a:r>
            <a:endParaRPr lang="cs-CZ" sz="4000" dirty="0">
              <a:solidFill>
                <a:schemeClr val="accent6">
                  <a:lumMod val="20000"/>
                  <a:lumOff val="80000"/>
                </a:schemeClr>
              </a:solidFill>
            </a:endParaRPr>
          </a:p>
        </p:txBody>
      </p:sp>
      <p:sp>
        <p:nvSpPr>
          <p:cNvPr id="7" name="Zástupný symbol pro obsah 2">
            <a:extLst>
              <a:ext uri="{FF2B5EF4-FFF2-40B4-BE49-F238E27FC236}">
                <a16:creationId xmlns:a16="http://schemas.microsoft.com/office/drawing/2014/main" id="{252B4E1F-3865-41D6-9C52-9DFEBF4BDF5C}"/>
              </a:ext>
            </a:extLst>
          </p:cNvPr>
          <p:cNvSpPr txBox="1">
            <a:spLocks/>
          </p:cNvSpPr>
          <p:nvPr/>
        </p:nvSpPr>
        <p:spPr>
          <a:xfrm>
            <a:off x="0" y="1879293"/>
            <a:ext cx="8589818" cy="11592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0"/>
              </a:spcBef>
            </a:pPr>
            <a:endParaRPr lang="cs-CZ" dirty="0"/>
          </a:p>
        </p:txBody>
      </p:sp>
      <p:sp>
        <p:nvSpPr>
          <p:cNvPr id="6" name="Obdélník 5">
            <a:extLst>
              <a:ext uri="{FF2B5EF4-FFF2-40B4-BE49-F238E27FC236}">
                <a16:creationId xmlns:a16="http://schemas.microsoft.com/office/drawing/2014/main" id="{0D841EA6-F25C-4F0C-AEE5-91BB2FC68013}"/>
              </a:ext>
            </a:extLst>
          </p:cNvPr>
          <p:cNvSpPr/>
          <p:nvPr/>
        </p:nvSpPr>
        <p:spPr>
          <a:xfrm>
            <a:off x="0" y="2007484"/>
            <a:ext cx="4148619" cy="2062103"/>
          </a:xfrm>
          <a:prstGeom prst="rect">
            <a:avLst/>
          </a:prstGeom>
          <a:solidFill>
            <a:schemeClr val="accent3">
              <a:lumMod val="20000"/>
              <a:lumOff val="80000"/>
            </a:schemeClr>
          </a:solidFill>
        </p:spPr>
        <p:txBody>
          <a:bodyPr wrap="square">
            <a:spAutoFit/>
          </a:bodyPr>
          <a:lstStyle/>
          <a:p>
            <a:r>
              <a:rPr lang="cs-CZ" sz="1600" b="1" dirty="0">
                <a:latin typeface="Arial" panose="020B0604020202020204" pitchFamily="34" charset="0"/>
              </a:rPr>
              <a:t>K-3 hierarchie</a:t>
            </a:r>
            <a:r>
              <a:rPr lang="cs-CZ" sz="1600" dirty="0">
                <a:latin typeface="Arial" panose="020B0604020202020204" pitchFamily="34" charset="0"/>
              </a:rPr>
              <a:t>: každá služba si vytváří optimální tržní oblast ve tvaru kruhu (avšak z hlediska prostorového uspořádání bez překryvů či neobsluhovaných území je vhodnější používání šestiúhelníku (hexagonální síť); v základním modelu každé centrum vyšší velikosti obsluhuje 3x větší území než centrum o řád nižší</a:t>
            </a:r>
            <a:endParaRPr lang="cs-CZ" sz="1600" dirty="0"/>
          </a:p>
        </p:txBody>
      </p:sp>
      <p:sp>
        <p:nvSpPr>
          <p:cNvPr id="8" name="Obdélník 7">
            <a:extLst>
              <a:ext uri="{FF2B5EF4-FFF2-40B4-BE49-F238E27FC236}">
                <a16:creationId xmlns:a16="http://schemas.microsoft.com/office/drawing/2014/main" id="{5A2A9F47-91FA-4D14-9CA7-4C48C8912791}"/>
              </a:ext>
            </a:extLst>
          </p:cNvPr>
          <p:cNvSpPr/>
          <p:nvPr/>
        </p:nvSpPr>
        <p:spPr>
          <a:xfrm>
            <a:off x="-1" y="4053789"/>
            <a:ext cx="10797310" cy="523220"/>
          </a:xfrm>
          <a:prstGeom prst="rect">
            <a:avLst/>
          </a:prstGeom>
          <a:solidFill>
            <a:schemeClr val="accent4">
              <a:lumMod val="20000"/>
              <a:lumOff val="80000"/>
            </a:schemeClr>
          </a:solidFill>
        </p:spPr>
        <p:txBody>
          <a:bodyPr wrap="square">
            <a:spAutoFit/>
          </a:bodyPr>
          <a:lstStyle/>
          <a:p>
            <a:r>
              <a:rPr lang="cs-CZ" sz="1400" b="1" dirty="0">
                <a:latin typeface="Arial" panose="020B0604020202020204" pitchFamily="34" charset="0"/>
              </a:rPr>
              <a:t>dopravní princip K-4 </a:t>
            </a:r>
            <a:r>
              <a:rPr lang="cs-CZ" sz="1400" dirty="0">
                <a:latin typeface="Arial" panose="020B0604020202020204" pitchFamily="34" charset="0"/>
              </a:rPr>
              <a:t>– integrace dopravního systému</a:t>
            </a:r>
          </a:p>
          <a:p>
            <a:r>
              <a:rPr lang="cs-CZ" sz="1400" b="1" dirty="0">
                <a:latin typeface="Arial" panose="020B0604020202020204" pitchFamily="34" charset="0"/>
              </a:rPr>
              <a:t>správní princip K-7 </a:t>
            </a:r>
            <a:r>
              <a:rPr lang="cs-CZ" sz="1400" dirty="0">
                <a:latin typeface="Arial" panose="020B0604020202020204" pitchFamily="34" charset="0"/>
              </a:rPr>
              <a:t>– integrace na bázi administrativního principu: každé centrální místo je přiřazeno centrálnímu místu vyššího řádu</a:t>
            </a:r>
            <a:endParaRPr lang="cs-CZ" sz="1400" dirty="0"/>
          </a:p>
        </p:txBody>
      </p:sp>
      <p:sp>
        <p:nvSpPr>
          <p:cNvPr id="11" name="TextovéPole 10">
            <a:extLst>
              <a:ext uri="{FF2B5EF4-FFF2-40B4-BE49-F238E27FC236}">
                <a16:creationId xmlns:a16="http://schemas.microsoft.com/office/drawing/2014/main" id="{475CB45A-F19E-4B43-A40A-629CABF1B872}"/>
              </a:ext>
            </a:extLst>
          </p:cNvPr>
          <p:cNvSpPr txBox="1"/>
          <p:nvPr/>
        </p:nvSpPr>
        <p:spPr>
          <a:xfrm>
            <a:off x="8135718" y="6684869"/>
            <a:ext cx="5337146" cy="338554"/>
          </a:xfrm>
          <a:prstGeom prst="rect">
            <a:avLst/>
          </a:prstGeom>
          <a:noFill/>
        </p:spPr>
        <p:txBody>
          <a:bodyPr wrap="square" rtlCol="0">
            <a:spAutoFit/>
          </a:bodyPr>
          <a:lstStyle/>
          <a:p>
            <a:r>
              <a:rPr lang="cs-CZ" sz="800" dirty="0">
                <a:latin typeface="Arial" panose="020B0604020202020204" pitchFamily="34" charset="0"/>
                <a:cs typeface="Arial" panose="020B0604020202020204" pitchFamily="34" charset="0"/>
              </a:rPr>
              <a:t>http://geomatika.kma.zcu.cz; </a:t>
            </a:r>
            <a:r>
              <a:rPr lang="cs-CZ" sz="800" i="1" dirty="0">
                <a:latin typeface="Arial" panose="020B0604020202020204" pitchFamily="34" charset="0"/>
                <a:cs typeface="Arial" panose="020B0604020202020204" pitchFamily="34" charset="0"/>
              </a:rPr>
              <a:t>https://is.muni.cz; Čadil, 2010; https://geography.upol.cz</a:t>
            </a:r>
            <a:endParaRPr lang="cs-CZ" sz="800" dirty="0">
              <a:latin typeface="Arial" panose="020B0604020202020204" pitchFamily="34" charset="0"/>
              <a:cs typeface="Arial" panose="020B0604020202020204" pitchFamily="34" charset="0"/>
            </a:endParaRPr>
          </a:p>
          <a:p>
            <a:endParaRPr lang="cs-CZ" sz="800" dirty="0"/>
          </a:p>
        </p:txBody>
      </p:sp>
      <p:pic>
        <p:nvPicPr>
          <p:cNvPr id="3" name="Obrázek 2">
            <a:extLst>
              <a:ext uri="{FF2B5EF4-FFF2-40B4-BE49-F238E27FC236}">
                <a16:creationId xmlns:a16="http://schemas.microsoft.com/office/drawing/2014/main" id="{97742F44-F87F-4C4E-A9D2-64E5A76345BA}"/>
              </a:ext>
            </a:extLst>
          </p:cNvPr>
          <p:cNvPicPr>
            <a:picLocks noChangeAspect="1"/>
          </p:cNvPicPr>
          <p:nvPr/>
        </p:nvPicPr>
        <p:blipFill>
          <a:blip r:embed="rId5"/>
          <a:stretch>
            <a:fillRect/>
          </a:stretch>
        </p:blipFill>
        <p:spPr>
          <a:xfrm>
            <a:off x="0" y="4676864"/>
            <a:ext cx="3891500" cy="2181136"/>
          </a:xfrm>
          <a:prstGeom prst="rect">
            <a:avLst/>
          </a:prstGeom>
        </p:spPr>
      </p:pic>
      <p:pic>
        <p:nvPicPr>
          <p:cNvPr id="4" name="Obrázek 3">
            <a:extLst>
              <a:ext uri="{FF2B5EF4-FFF2-40B4-BE49-F238E27FC236}">
                <a16:creationId xmlns:a16="http://schemas.microsoft.com/office/drawing/2014/main" id="{4B926DEE-2281-4B17-BF49-5764049043E2}"/>
              </a:ext>
            </a:extLst>
          </p:cNvPr>
          <p:cNvPicPr>
            <a:picLocks noChangeAspect="1"/>
          </p:cNvPicPr>
          <p:nvPr/>
        </p:nvPicPr>
        <p:blipFill>
          <a:blip r:embed="rId6"/>
          <a:stretch>
            <a:fillRect/>
          </a:stretch>
        </p:blipFill>
        <p:spPr>
          <a:xfrm>
            <a:off x="3916217" y="4676864"/>
            <a:ext cx="3642590" cy="2181135"/>
          </a:xfrm>
          <a:prstGeom prst="rect">
            <a:avLst/>
          </a:prstGeom>
        </p:spPr>
      </p:pic>
    </p:spTree>
    <p:extLst>
      <p:ext uri="{BB962C8B-B14F-4D97-AF65-F5344CB8AC3E}">
        <p14:creationId xmlns:p14="http://schemas.microsoft.com/office/powerpoint/2010/main" val="3037901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471055" y="535709"/>
            <a:ext cx="11314545" cy="1366981"/>
          </a:xfrm>
        </p:spPr>
        <p:txBody>
          <a:bodyPr>
            <a:noAutofit/>
          </a:bodyPr>
          <a:lstStyle/>
          <a:p>
            <a:r>
              <a:rPr lang="cs-CZ" sz="4000" dirty="0">
                <a:solidFill>
                  <a:schemeClr val="accent6">
                    <a:lumMod val="20000"/>
                    <a:lumOff val="80000"/>
                  </a:schemeClr>
                </a:solidFill>
              </a:rPr>
              <a:t>3. </a:t>
            </a:r>
            <a:r>
              <a:rPr lang="it-IT" sz="4000" dirty="0">
                <a:solidFill>
                  <a:schemeClr val="accent6">
                    <a:lumMod val="20000"/>
                    <a:lumOff val="80000"/>
                  </a:schemeClr>
                </a:solidFill>
              </a:rPr>
              <a:t>CHRISTALLEROVA TEORIE</a:t>
            </a:r>
            <a:r>
              <a:rPr lang="cs-CZ" sz="4000" dirty="0">
                <a:solidFill>
                  <a:schemeClr val="accent6">
                    <a:lumMod val="20000"/>
                    <a:lumOff val="80000"/>
                  </a:schemeClr>
                </a:solidFill>
              </a:rPr>
              <a:t> </a:t>
            </a:r>
            <a:r>
              <a:rPr lang="it-IT" sz="4000" dirty="0">
                <a:solidFill>
                  <a:schemeClr val="accent6">
                    <a:lumMod val="20000"/>
                    <a:lumOff val="80000"/>
                  </a:schemeClr>
                </a:solidFill>
              </a:rPr>
              <a:t>CENTRÁLNÍCH MÍST </a:t>
            </a:r>
            <a:br>
              <a:rPr lang="cs-CZ" sz="4000" dirty="0">
                <a:solidFill>
                  <a:schemeClr val="accent6">
                    <a:lumMod val="20000"/>
                    <a:lumOff val="80000"/>
                  </a:schemeClr>
                </a:solidFill>
              </a:rPr>
            </a:br>
            <a:r>
              <a:rPr lang="cs-CZ" sz="3200" dirty="0"/>
              <a:t>Ekonomický práh efektivnosti – prahová populace</a:t>
            </a:r>
            <a:endParaRPr lang="cs-CZ" sz="4000" dirty="0">
              <a:solidFill>
                <a:schemeClr val="accent6">
                  <a:lumMod val="20000"/>
                  <a:lumOff val="80000"/>
                </a:schemeClr>
              </a:solidFill>
            </a:endParaRPr>
          </a:p>
        </p:txBody>
      </p:sp>
      <p:sp>
        <p:nvSpPr>
          <p:cNvPr id="5" name="Obdélník 4">
            <a:extLst>
              <a:ext uri="{FF2B5EF4-FFF2-40B4-BE49-F238E27FC236}">
                <a16:creationId xmlns:a16="http://schemas.microsoft.com/office/drawing/2014/main" id="{621F5715-EE39-4851-B894-49D82FA2CEA9}"/>
              </a:ext>
            </a:extLst>
          </p:cNvPr>
          <p:cNvSpPr/>
          <p:nvPr/>
        </p:nvSpPr>
        <p:spPr>
          <a:xfrm>
            <a:off x="266363" y="1902690"/>
            <a:ext cx="11723929" cy="2169825"/>
          </a:xfrm>
          <a:prstGeom prst="rect">
            <a:avLst/>
          </a:prstGeom>
          <a:solidFill>
            <a:schemeClr val="accent5">
              <a:lumMod val="20000"/>
              <a:lumOff val="80000"/>
            </a:schemeClr>
          </a:solidFill>
        </p:spPr>
        <p:txBody>
          <a:bodyPr wrap="square">
            <a:spAutoFit/>
          </a:bodyPr>
          <a:lstStyle/>
          <a:p>
            <a:pPr marL="285750" indent="-285750">
              <a:buFont typeface="Arial" panose="020B0604020202020204" pitchFamily="34" charset="0"/>
              <a:buChar char="•"/>
            </a:pPr>
            <a:r>
              <a:rPr lang="cs-CZ" altLang="cs-CZ" sz="1500" dirty="0">
                <a:latin typeface="Arial" panose="020B0604020202020204" pitchFamily="34" charset="0"/>
              </a:rPr>
              <a:t>výchozí myšlenka teorie je, že malá sídla produkují pouze omezený sortiment zboží a služeb</a:t>
            </a:r>
          </a:p>
          <a:p>
            <a:pPr marL="285750" indent="-285750">
              <a:buFont typeface="Arial" panose="020B0604020202020204" pitchFamily="34" charset="0"/>
              <a:buChar char="•"/>
            </a:pPr>
            <a:r>
              <a:rPr lang="cs-CZ" altLang="cs-CZ" sz="1500" dirty="0">
                <a:latin typeface="Arial" panose="020B0604020202020204" pitchFamily="34" charset="0"/>
              </a:rPr>
              <a:t>obyvatelé poptávají zboží a služby ve větší variabilitě, které si obstarávají v dosažitelné vzdálenosti</a:t>
            </a:r>
          </a:p>
          <a:p>
            <a:pPr marL="285750" indent="-285750">
              <a:buFont typeface="Arial" panose="020B0604020202020204" pitchFamily="34" charset="0"/>
              <a:buChar char="•"/>
            </a:pPr>
            <a:r>
              <a:rPr lang="cs-CZ" altLang="cs-CZ" sz="1500" dirty="0">
                <a:latin typeface="Arial" panose="020B0604020202020204" pitchFamily="34" charset="0"/>
              </a:rPr>
              <a:t>čím častěji spotřebitelé zboží požadují, tím je centrum jeho poskytování lokalizováno blíže (resp. dále); princip poklesu poptávky vzhledem k rostoucí vzdálenosti </a:t>
            </a:r>
          </a:p>
          <a:p>
            <a:pPr marL="285750" indent="-285750">
              <a:buFont typeface="Arial" panose="020B0604020202020204" pitchFamily="34" charset="0"/>
              <a:buChar char="•"/>
            </a:pPr>
            <a:r>
              <a:rPr lang="cs-CZ" altLang="cs-CZ" sz="1500" dirty="0">
                <a:latin typeface="Arial" panose="020B0604020202020204" pitchFamily="34" charset="0"/>
              </a:rPr>
              <a:t>postupně se formují osídlené oblasti (regiony) - určité sféry vlivu - ovlivněné časovou dostupností a dopravními náklady, kde se nachází takový (minimální) počet obyvatel (prahová populace), které je schopno uživit dané ekonomické zázemí </a:t>
            </a:r>
            <a:r>
              <a:rPr lang="cs-CZ" altLang="cs-CZ" sz="1500" dirty="0">
                <a:latin typeface="Arial" panose="020B0604020202020204" pitchFamily="34" charset="0"/>
                <a:cs typeface="Arial" panose="020B0604020202020204" pitchFamily="34" charset="0"/>
              </a:rPr>
              <a:t>→ lze stanovit tzv. práh zboží a služeb, který představuje minimální poptávku nutnou k existenci firem (typ zboží a služeb se odráží v hierarchii centrálních míst)</a:t>
            </a:r>
            <a:endParaRPr lang="cs-CZ" altLang="cs-CZ" sz="1500" dirty="0">
              <a:latin typeface="Arial" panose="020B0604020202020204" pitchFamily="34" charset="0"/>
            </a:endParaRPr>
          </a:p>
          <a:p>
            <a:pPr marL="285750" indent="-285750">
              <a:buFont typeface="Arial" panose="020B0604020202020204" pitchFamily="34" charset="0"/>
              <a:buChar char="•"/>
            </a:pPr>
            <a:r>
              <a:rPr lang="cs-CZ" sz="1500" dirty="0">
                <a:latin typeface="Arial" panose="020B0604020202020204" pitchFamily="34" charset="0"/>
              </a:rPr>
              <a:t>dražší a méně často potřebné statky mají vyšší hranici dosahu než statky levnější nebo používané častěji</a:t>
            </a:r>
          </a:p>
        </p:txBody>
      </p:sp>
      <p:sp>
        <p:nvSpPr>
          <p:cNvPr id="11" name="Ovál 10">
            <a:extLst>
              <a:ext uri="{FF2B5EF4-FFF2-40B4-BE49-F238E27FC236}">
                <a16:creationId xmlns:a16="http://schemas.microsoft.com/office/drawing/2014/main" id="{BC4CA55E-F689-40AB-85B1-9D044065D856}"/>
              </a:ext>
            </a:extLst>
          </p:cNvPr>
          <p:cNvSpPr/>
          <p:nvPr/>
        </p:nvSpPr>
        <p:spPr>
          <a:xfrm>
            <a:off x="1348509" y="5310909"/>
            <a:ext cx="212436" cy="19396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12" name="Ovál 11">
            <a:extLst>
              <a:ext uri="{FF2B5EF4-FFF2-40B4-BE49-F238E27FC236}">
                <a16:creationId xmlns:a16="http://schemas.microsoft.com/office/drawing/2014/main" id="{043FFB06-DE0D-4984-9FEF-FBF4195B5E3B}"/>
              </a:ext>
            </a:extLst>
          </p:cNvPr>
          <p:cNvSpPr/>
          <p:nvPr/>
        </p:nvSpPr>
        <p:spPr>
          <a:xfrm>
            <a:off x="644727" y="4629496"/>
            <a:ext cx="1620000" cy="162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BE0E6F55-D00F-48D2-B2D6-5BC1E30EC5B4}"/>
              </a:ext>
            </a:extLst>
          </p:cNvPr>
          <p:cNvSpPr/>
          <p:nvPr/>
        </p:nvSpPr>
        <p:spPr>
          <a:xfrm>
            <a:off x="471055" y="4425707"/>
            <a:ext cx="1980000" cy="1980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
        <p:nvSpPr>
          <p:cNvPr id="14" name="TextovéPole 13">
            <a:extLst>
              <a:ext uri="{FF2B5EF4-FFF2-40B4-BE49-F238E27FC236}">
                <a16:creationId xmlns:a16="http://schemas.microsoft.com/office/drawing/2014/main" id="{6082CA0D-98FB-4C16-8FC1-D1DF16FB0AE7}"/>
              </a:ext>
            </a:extLst>
          </p:cNvPr>
          <p:cNvSpPr txBox="1"/>
          <p:nvPr/>
        </p:nvSpPr>
        <p:spPr>
          <a:xfrm>
            <a:off x="2697019" y="4193857"/>
            <a:ext cx="3556000" cy="3046988"/>
          </a:xfrm>
          <a:prstGeom prst="rect">
            <a:avLst/>
          </a:prstGeom>
          <a:noFill/>
        </p:spPr>
        <p:txBody>
          <a:bodyPr wrap="square" rtlCol="0">
            <a:spAutoFit/>
          </a:bodyPr>
          <a:lstStyle/>
          <a:p>
            <a:pPr marL="285750" indent="-285750">
              <a:buFont typeface="Arial" panose="020B0604020202020204" pitchFamily="34" charset="0"/>
              <a:buChar char="•"/>
            </a:pPr>
            <a:r>
              <a:rPr lang="cs-CZ" sz="1600" dirty="0">
                <a:solidFill>
                  <a:schemeClr val="accent3"/>
                </a:solidFill>
              </a:rPr>
              <a:t>centrum</a:t>
            </a:r>
          </a:p>
          <a:p>
            <a:pPr marL="285750" indent="-285750">
              <a:buFont typeface="Arial" panose="020B0604020202020204" pitchFamily="34" charset="0"/>
              <a:buChar char="•"/>
            </a:pPr>
            <a:r>
              <a:rPr lang="cs-CZ" sz="1600" b="1" dirty="0"/>
              <a:t>minimální práh </a:t>
            </a:r>
            <a:r>
              <a:rPr lang="cs-CZ" sz="1600" dirty="0"/>
              <a:t>– minimální počet spotřebitelů potřebných k fungování obchodu či realizaci služby (prahová populace); odpovídá minimálnímu rozsahu nabídky</a:t>
            </a:r>
          </a:p>
          <a:p>
            <a:pPr marL="285750" indent="-285750">
              <a:buFont typeface="Arial" panose="020B0604020202020204" pitchFamily="34" charset="0"/>
              <a:buChar char="•"/>
            </a:pPr>
            <a:r>
              <a:rPr lang="cs-CZ" sz="1600" b="1" dirty="0">
                <a:solidFill>
                  <a:schemeClr val="accent6">
                    <a:lumMod val="75000"/>
                  </a:schemeClr>
                </a:solidFill>
              </a:rPr>
              <a:t>maximální práh </a:t>
            </a:r>
            <a:r>
              <a:rPr lang="cs-CZ" sz="1600" dirty="0">
                <a:solidFill>
                  <a:schemeClr val="accent6">
                    <a:lumMod val="75000"/>
                  </a:schemeClr>
                </a:solidFill>
              </a:rPr>
              <a:t>– oblast, pro kterou se vyplatí využívat danou službu (tedy za ní dojíždět); odpovídá maximálnímu rozsahu poptávky</a:t>
            </a:r>
          </a:p>
          <a:p>
            <a:r>
              <a:rPr lang="cs-CZ" sz="1600" dirty="0">
                <a:solidFill>
                  <a:schemeClr val="accent3"/>
                </a:solidFill>
              </a:rPr>
              <a:t> </a:t>
            </a:r>
          </a:p>
          <a:p>
            <a:endParaRPr lang="cs-CZ" sz="1600" dirty="0"/>
          </a:p>
        </p:txBody>
      </p:sp>
      <p:cxnSp>
        <p:nvCxnSpPr>
          <p:cNvPr id="16" name="Přímá spojnice se šipkou 15">
            <a:extLst>
              <a:ext uri="{FF2B5EF4-FFF2-40B4-BE49-F238E27FC236}">
                <a16:creationId xmlns:a16="http://schemas.microsoft.com/office/drawing/2014/main" id="{EA7D5634-7717-44FD-AE17-B9A4A70F9040}"/>
              </a:ext>
            </a:extLst>
          </p:cNvPr>
          <p:cNvCxnSpPr>
            <a:endCxn id="11" idx="7"/>
          </p:cNvCxnSpPr>
          <p:nvPr/>
        </p:nvCxnSpPr>
        <p:spPr>
          <a:xfrm flipH="1">
            <a:off x="1529834" y="4425707"/>
            <a:ext cx="1481221" cy="91360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8" name="Přímá spojnice se šipkou 17">
            <a:extLst>
              <a:ext uri="{FF2B5EF4-FFF2-40B4-BE49-F238E27FC236}">
                <a16:creationId xmlns:a16="http://schemas.microsoft.com/office/drawing/2014/main" id="{DD6E2B1D-690E-49A2-A143-87ED53B471B3}"/>
              </a:ext>
            </a:extLst>
          </p:cNvPr>
          <p:cNvCxnSpPr>
            <a:cxnSpLocks/>
          </p:cNvCxnSpPr>
          <p:nvPr/>
        </p:nvCxnSpPr>
        <p:spPr>
          <a:xfrm flipH="1">
            <a:off x="2262909" y="5033818"/>
            <a:ext cx="705600" cy="2770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Přímá spojnice se šipkou 19">
            <a:extLst>
              <a:ext uri="{FF2B5EF4-FFF2-40B4-BE49-F238E27FC236}">
                <a16:creationId xmlns:a16="http://schemas.microsoft.com/office/drawing/2014/main" id="{6B83788D-32B9-44FD-AF35-0F6E46CA8379}"/>
              </a:ext>
            </a:extLst>
          </p:cNvPr>
          <p:cNvCxnSpPr>
            <a:cxnSpLocks/>
          </p:cNvCxnSpPr>
          <p:nvPr/>
        </p:nvCxnSpPr>
        <p:spPr>
          <a:xfrm flipH="1" flipV="1">
            <a:off x="2364509" y="5822967"/>
            <a:ext cx="683492" cy="28226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6" name="TextovéPole 25">
            <a:extLst>
              <a:ext uri="{FF2B5EF4-FFF2-40B4-BE49-F238E27FC236}">
                <a16:creationId xmlns:a16="http://schemas.microsoft.com/office/drawing/2014/main" id="{4EC698C0-AB86-45FF-A611-A7ADBC2AC170}"/>
              </a:ext>
            </a:extLst>
          </p:cNvPr>
          <p:cNvSpPr txBox="1"/>
          <p:nvPr/>
        </p:nvSpPr>
        <p:spPr>
          <a:xfrm>
            <a:off x="10760364" y="4193857"/>
            <a:ext cx="1311563" cy="369332"/>
          </a:xfrm>
          <a:prstGeom prst="rect">
            <a:avLst/>
          </a:prstGeom>
          <a:noFill/>
        </p:spPr>
        <p:txBody>
          <a:bodyPr wrap="square" rtlCol="0">
            <a:spAutoFit/>
          </a:bodyPr>
          <a:lstStyle/>
          <a:p>
            <a:r>
              <a:rPr lang="cs-CZ" b="1" dirty="0"/>
              <a:t>???</a:t>
            </a:r>
          </a:p>
        </p:txBody>
      </p:sp>
      <p:sp>
        <p:nvSpPr>
          <p:cNvPr id="27" name="Ovál 26">
            <a:extLst>
              <a:ext uri="{FF2B5EF4-FFF2-40B4-BE49-F238E27FC236}">
                <a16:creationId xmlns:a16="http://schemas.microsoft.com/office/drawing/2014/main" id="{4F1E5654-1C0A-460E-808C-7BE4AF515643}"/>
              </a:ext>
            </a:extLst>
          </p:cNvPr>
          <p:cNvSpPr/>
          <p:nvPr/>
        </p:nvSpPr>
        <p:spPr>
          <a:xfrm>
            <a:off x="10918981" y="5523387"/>
            <a:ext cx="212436" cy="19396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28" name="Ovál 27">
            <a:extLst>
              <a:ext uri="{FF2B5EF4-FFF2-40B4-BE49-F238E27FC236}">
                <a16:creationId xmlns:a16="http://schemas.microsoft.com/office/drawing/2014/main" id="{EC56BADC-17BC-4702-905C-B7B24E305004}"/>
              </a:ext>
            </a:extLst>
          </p:cNvPr>
          <p:cNvSpPr/>
          <p:nvPr/>
        </p:nvSpPr>
        <p:spPr>
          <a:xfrm>
            <a:off x="10125199" y="4704259"/>
            <a:ext cx="1800000" cy="180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vál 28">
            <a:extLst>
              <a:ext uri="{FF2B5EF4-FFF2-40B4-BE49-F238E27FC236}">
                <a16:creationId xmlns:a16="http://schemas.microsoft.com/office/drawing/2014/main" id="{9CDB6868-BD9B-4F22-9F88-0C2391AF6959}"/>
              </a:ext>
            </a:extLst>
          </p:cNvPr>
          <p:cNvSpPr/>
          <p:nvPr/>
        </p:nvSpPr>
        <p:spPr>
          <a:xfrm>
            <a:off x="10125199" y="4720517"/>
            <a:ext cx="1800000" cy="1783741"/>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30" name="Obrázek 29">
            <a:extLst>
              <a:ext uri="{FF2B5EF4-FFF2-40B4-BE49-F238E27FC236}">
                <a16:creationId xmlns:a16="http://schemas.microsoft.com/office/drawing/2014/main" id="{7F2A60FD-2724-4AA2-9477-ABECA59E645D}"/>
              </a:ext>
            </a:extLst>
          </p:cNvPr>
          <p:cNvPicPr>
            <a:picLocks noChangeAspect="1"/>
          </p:cNvPicPr>
          <p:nvPr/>
        </p:nvPicPr>
        <p:blipFill>
          <a:blip r:embed="rId2"/>
          <a:stretch>
            <a:fillRect/>
          </a:stretch>
        </p:blipFill>
        <p:spPr>
          <a:xfrm>
            <a:off x="6165248" y="4461931"/>
            <a:ext cx="3659224" cy="1983015"/>
          </a:xfrm>
          <a:prstGeom prst="rect">
            <a:avLst/>
          </a:prstGeom>
        </p:spPr>
      </p:pic>
    </p:spTree>
    <p:extLst>
      <p:ext uri="{BB962C8B-B14F-4D97-AF65-F5344CB8AC3E}">
        <p14:creationId xmlns:p14="http://schemas.microsoft.com/office/powerpoint/2010/main" val="3405293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4400" dirty="0">
                <a:solidFill>
                  <a:schemeClr val="accent6">
                    <a:lumMod val="20000"/>
                    <a:lumOff val="80000"/>
                  </a:schemeClr>
                </a:solidFill>
              </a:rPr>
              <a:t>4. LÖSCHEHO MODEL TRŽNÍCH ZÓN</a:t>
            </a: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37707" y="1856510"/>
            <a:ext cx="9445658" cy="5001490"/>
          </a:xfrm>
        </p:spPr>
        <p:txBody>
          <a:bodyPr anchor="t">
            <a:noAutofit/>
          </a:bodyPr>
          <a:lstStyle/>
          <a:p>
            <a:r>
              <a:rPr lang="cs-CZ" sz="1600" dirty="0"/>
              <a:t>August </a:t>
            </a:r>
            <a:r>
              <a:rPr lang="cs-CZ" sz="1600" dirty="0" err="1"/>
              <a:t>Lösch</a:t>
            </a:r>
            <a:r>
              <a:rPr lang="cs-CZ" sz="1600" dirty="0"/>
              <a:t> (1906 – 1945), německý ekonom</a:t>
            </a:r>
          </a:p>
          <a:p>
            <a:r>
              <a:rPr lang="de-DE" sz="1600" i="1" dirty="0"/>
              <a:t>Die räumliche Ordnung der Wirtschaft</a:t>
            </a:r>
            <a:r>
              <a:rPr lang="de-DE" sz="1600" dirty="0"/>
              <a:t> </a:t>
            </a:r>
            <a:r>
              <a:rPr lang="cs-CZ" sz="1600" dirty="0"/>
              <a:t>(</a:t>
            </a:r>
            <a:r>
              <a:rPr lang="en-US" sz="1600" dirty="0"/>
              <a:t>Spatial Organization of the Economy</a:t>
            </a:r>
            <a:r>
              <a:rPr lang="cs-CZ" sz="1600" dirty="0"/>
              <a:t>; 1940)</a:t>
            </a:r>
          </a:p>
          <a:p>
            <a:r>
              <a:rPr lang="cs-CZ" sz="1600" dirty="0"/>
              <a:t>navázal a rozpracoval </a:t>
            </a:r>
            <a:r>
              <a:rPr lang="cs-CZ" sz="1600" dirty="0" err="1"/>
              <a:t>Christallerovy</a:t>
            </a:r>
            <a:r>
              <a:rPr lang="cs-CZ" sz="1600" dirty="0"/>
              <a:t> hypotézy v rámci „</a:t>
            </a:r>
            <a:r>
              <a:rPr lang="cs-CZ" sz="1600" b="1" dirty="0"/>
              <a:t>teorie tržních zón</a:t>
            </a:r>
            <a:r>
              <a:rPr lang="cs-CZ" sz="1600" dirty="0"/>
              <a:t>“</a:t>
            </a:r>
          </a:p>
          <a:p>
            <a:pPr lvl="1"/>
            <a:r>
              <a:rPr lang="cs-CZ" dirty="0"/>
              <a:t>snaha vymezit trh pro individuálního výrobce včetně determinace jeho ceny, výnosů a objemu produkce</a:t>
            </a:r>
          </a:p>
          <a:p>
            <a:pPr lvl="1"/>
            <a:r>
              <a:rPr lang="cs-CZ" dirty="0"/>
              <a:t>tj. vychází z budování tržní sítě zdola, od jediného výrobce (model se tvoří postupně od sídel s nejnižší hierarchií k centrům s hierarchií vyšší)</a:t>
            </a:r>
          </a:p>
          <a:p>
            <a:pPr lvl="1"/>
            <a:r>
              <a:rPr lang="cs-CZ" dirty="0"/>
              <a:t>každý typ zboží či služby má různě velkou „lokalizační síť“, které se přes sebe překrývají – každé centrální místo vyšší úrovně nemusí nabízet všechny statky jako místo na nižším stupni centrality</a:t>
            </a:r>
          </a:p>
          <a:p>
            <a:pPr lvl="2"/>
            <a:r>
              <a:rPr lang="cs-CZ" dirty="0"/>
              <a:t>dopravní náklady jsou různé pro každá druh zboží a služeb a tak se budou lišit i velikosti tržních oblastí</a:t>
            </a:r>
          </a:p>
          <a:p>
            <a:pPr lvl="1"/>
            <a:r>
              <a:rPr lang="cs-CZ" dirty="0" err="1"/>
              <a:t>Löschova</a:t>
            </a:r>
            <a:r>
              <a:rPr lang="cs-CZ" dirty="0"/>
              <a:t> modifikace </a:t>
            </a:r>
            <a:r>
              <a:rPr lang="cs-CZ" dirty="0" err="1"/>
              <a:t>Christallerovy</a:t>
            </a:r>
            <a:r>
              <a:rPr lang="cs-CZ" dirty="0"/>
              <a:t> teorie je výrobní struktura s jedním společným dominantním centrem z něhož vychází prostorové výseče s různým počtem center nižších řádů</a:t>
            </a:r>
          </a:p>
          <a:p>
            <a:pPr lvl="2"/>
            <a:r>
              <a:rPr lang="cs-CZ" dirty="0"/>
              <a:t>v oblasti s nejvyšším - dominantním centrem se vyrábějí všechny druhy výrobků a služeb</a:t>
            </a:r>
          </a:p>
          <a:p>
            <a:pPr lvl="2"/>
            <a:r>
              <a:rPr lang="cs-CZ" dirty="0"/>
              <a:t>dochází ke specializaci jednotlivých dílčích center (nižšího řádu), rozdělení pracovních sil a obchodu</a:t>
            </a:r>
          </a:p>
          <a:p>
            <a:pPr lvl="2"/>
            <a:r>
              <a:rPr lang="cs-CZ" dirty="0"/>
              <a:t>specializace vede ke koncentraci výroby v určitých centech a spolu s tím ke koncentraci daných skupin obyvatelstva</a:t>
            </a:r>
          </a:p>
          <a:p>
            <a:pPr lvl="2"/>
            <a:r>
              <a:rPr lang="cs-CZ" dirty="0"/>
              <a:t>lze uvažovat i o sektorových – </a:t>
            </a:r>
            <a:r>
              <a:rPr lang="cs-CZ" dirty="0" err="1"/>
              <a:t>odvětových</a:t>
            </a:r>
            <a:r>
              <a:rPr lang="cs-CZ" dirty="0"/>
              <a:t> specializacích a implikací z nich vycházejících</a:t>
            </a:r>
          </a:p>
        </p:txBody>
      </p:sp>
      <p:pic>
        <p:nvPicPr>
          <p:cNvPr id="1030" name="Picture 6" descr="August Lösch | Archive">
            <a:extLst>
              <a:ext uri="{FF2B5EF4-FFF2-40B4-BE49-F238E27FC236}">
                <a16:creationId xmlns:a16="http://schemas.microsoft.com/office/drawing/2014/main" id="{05B91D44-B36A-46E3-812E-13E5CCD52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062" y="1913024"/>
            <a:ext cx="2889938" cy="215846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721BDD6F-040D-474D-929A-26994F0E1E9B}"/>
              </a:ext>
            </a:extLst>
          </p:cNvPr>
          <p:cNvPicPr>
            <a:picLocks noChangeAspect="1"/>
          </p:cNvPicPr>
          <p:nvPr/>
        </p:nvPicPr>
        <p:blipFill>
          <a:blip r:embed="rId3"/>
          <a:stretch>
            <a:fillRect/>
          </a:stretch>
        </p:blipFill>
        <p:spPr>
          <a:xfrm>
            <a:off x="9360473" y="4185595"/>
            <a:ext cx="2773116" cy="2663072"/>
          </a:xfrm>
          <a:prstGeom prst="rect">
            <a:avLst/>
          </a:prstGeom>
        </p:spPr>
      </p:pic>
    </p:spTree>
    <p:extLst>
      <p:ext uri="{BB962C8B-B14F-4D97-AF65-F5344CB8AC3E}">
        <p14:creationId xmlns:p14="http://schemas.microsoft.com/office/powerpoint/2010/main" val="1505738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2A3F49A-A58A-4BBF-A3F0-6F534E7079EB}"/>
              </a:ext>
            </a:extLst>
          </p:cNvPr>
          <p:cNvPicPr>
            <a:picLocks noChangeAspect="1"/>
          </p:cNvPicPr>
          <p:nvPr/>
        </p:nvPicPr>
        <p:blipFill>
          <a:blip r:embed="rId2"/>
          <a:stretch>
            <a:fillRect/>
          </a:stretch>
        </p:blipFill>
        <p:spPr>
          <a:xfrm>
            <a:off x="4165600" y="2971258"/>
            <a:ext cx="7916380" cy="3886742"/>
          </a:xfrm>
          <a:prstGeom prst="rect">
            <a:avLst/>
          </a:prstGeom>
        </p:spPr>
      </p:pic>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581192" y="799354"/>
            <a:ext cx="11029616" cy="1013800"/>
          </a:xfrm>
        </p:spPr>
        <p:txBody>
          <a:bodyPr>
            <a:normAutofit fontScale="90000"/>
          </a:bodyPr>
          <a:lstStyle/>
          <a:p>
            <a:r>
              <a:rPr lang="cs-CZ" sz="4900" dirty="0">
                <a:solidFill>
                  <a:schemeClr val="accent6">
                    <a:lumMod val="20000"/>
                    <a:lumOff val="80000"/>
                  </a:schemeClr>
                </a:solidFill>
              </a:rPr>
              <a:t>4. LÖSCHEHO MODEL TRŽNÍCH ZÓN</a:t>
            </a:r>
            <a:br>
              <a:rPr lang="cs-CZ" sz="5400" dirty="0">
                <a:solidFill>
                  <a:schemeClr val="accent6">
                    <a:lumMod val="20000"/>
                    <a:lumOff val="80000"/>
                  </a:schemeClr>
                </a:solidFill>
              </a:rPr>
            </a:br>
            <a:r>
              <a:rPr lang="cs-CZ" sz="3600" b="1" dirty="0">
                <a:solidFill>
                  <a:schemeClr val="accent5">
                    <a:lumMod val="60000"/>
                    <a:lumOff val="40000"/>
                  </a:schemeClr>
                </a:solidFill>
              </a:rPr>
              <a:t>Löscheho poptávkový kužel, tržní zóna</a:t>
            </a:r>
            <a:endParaRPr lang="cs-CZ" sz="5400" dirty="0">
              <a:solidFill>
                <a:schemeClr val="accent5">
                  <a:lumMod val="60000"/>
                  <a:lumOff val="40000"/>
                </a:schemeClr>
              </a:solidFill>
            </a:endParaRP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1" y="1903406"/>
            <a:ext cx="4433454" cy="4954594"/>
          </a:xfrm>
        </p:spPr>
        <p:txBody>
          <a:bodyPr>
            <a:normAutofit/>
          </a:bodyPr>
          <a:lstStyle/>
          <a:p>
            <a:pPr>
              <a:spcAft>
                <a:spcPts val="0"/>
              </a:spcAft>
            </a:pPr>
            <a:r>
              <a:rPr lang="cs-CZ" sz="1600" dirty="0"/>
              <a:t>Löscheho model tržních zón vychází z teze, že poptávané množství statků se odvíjí jednak od ceny zboží, tak také i od vzdálenosti od místa produkce (lokalizace firmy)</a:t>
            </a:r>
          </a:p>
          <a:p>
            <a:pPr>
              <a:spcAft>
                <a:spcPts val="0"/>
              </a:spcAft>
            </a:pPr>
            <a:r>
              <a:rPr lang="cs-CZ" sz="1600" dirty="0"/>
              <a:t>dopravní náklady a cena produkce stoupá s vyšší vzdáleností producenta od spotřebitele, což vede ke snižování poptávaného množství</a:t>
            </a:r>
          </a:p>
          <a:p>
            <a:pPr lvl="1">
              <a:spcAft>
                <a:spcPts val="0"/>
              </a:spcAft>
            </a:pPr>
            <a:r>
              <a:rPr lang="cs-CZ" dirty="0"/>
              <a:t>nejnižší cena zboží je v místě samotné produkce zboží (dopravní náklady jsou nulové)</a:t>
            </a:r>
          </a:p>
          <a:p>
            <a:pPr lvl="1">
              <a:spcAft>
                <a:spcPts val="0"/>
              </a:spcAft>
            </a:pPr>
            <a:r>
              <a:rPr lang="cs-CZ" dirty="0"/>
              <a:t>s růstem vzdálenosti trhu (poptávajících) od firmy se poptávané množství vlivem růstu ceny (dáno rostoucími dopravními náklady) zboží klesá až do bodu maximální vzdálenosti, kde je poptávané množství rovno nule</a:t>
            </a:r>
          </a:p>
          <a:p>
            <a:pPr lvl="2">
              <a:spcAft>
                <a:spcPts val="0"/>
              </a:spcAft>
            </a:pPr>
            <a:r>
              <a:rPr lang="cs-CZ" dirty="0"/>
              <a:t>tj. tržní cena produkce poroste v závislosti na vzdálenosti trhu od místa výroby v důsledku rostoucích dopravních nákladů</a:t>
            </a:r>
          </a:p>
        </p:txBody>
      </p:sp>
      <p:sp>
        <p:nvSpPr>
          <p:cNvPr id="5" name="Obdélník 4">
            <a:extLst>
              <a:ext uri="{FF2B5EF4-FFF2-40B4-BE49-F238E27FC236}">
                <a16:creationId xmlns:a16="http://schemas.microsoft.com/office/drawing/2014/main" id="{0A993B82-E6D6-429A-95C8-565F9DC7F3D9}"/>
              </a:ext>
            </a:extLst>
          </p:cNvPr>
          <p:cNvSpPr/>
          <p:nvPr/>
        </p:nvSpPr>
        <p:spPr>
          <a:xfrm>
            <a:off x="5652655" y="1810266"/>
            <a:ext cx="6373789" cy="1077218"/>
          </a:xfrm>
          <a:prstGeom prst="rect">
            <a:avLst/>
          </a:prstGeom>
          <a:solidFill>
            <a:schemeClr val="accent1">
              <a:lumMod val="10000"/>
              <a:lumOff val="90000"/>
            </a:schemeClr>
          </a:solidFill>
        </p:spPr>
        <p:txBody>
          <a:bodyPr wrap="square">
            <a:spAutoFit/>
          </a:bodyPr>
          <a:lstStyle/>
          <a:p>
            <a:pPr>
              <a:spcAft>
                <a:spcPts val="0"/>
              </a:spcAft>
            </a:pPr>
            <a:r>
              <a:rPr lang="cs-CZ" sz="1600" dirty="0"/>
              <a:t>na základě vzájemného vztahu mezi poptávaným množstvím a vzdáleností podniku lze vytvořit </a:t>
            </a:r>
            <a:r>
              <a:rPr lang="cs-CZ" sz="1600" b="1" dirty="0"/>
              <a:t>tržní zónu</a:t>
            </a:r>
            <a:r>
              <a:rPr lang="cs-CZ" sz="1600" dirty="0"/>
              <a:t> producenta prostřednictvím tzv. </a:t>
            </a:r>
            <a:r>
              <a:rPr lang="cs-CZ" sz="1600" b="1" dirty="0" err="1"/>
              <a:t>Löschova</a:t>
            </a:r>
            <a:r>
              <a:rPr lang="cs-CZ" sz="1600" b="1" dirty="0"/>
              <a:t> poptávkového kuželu</a:t>
            </a:r>
            <a:r>
              <a:rPr lang="cs-CZ" sz="1600" dirty="0"/>
              <a:t>, kdy rotací okolo místa lokalizace firmy určíme okruh spotřebitelů, které je producent schopen obsloužit</a:t>
            </a:r>
          </a:p>
        </p:txBody>
      </p:sp>
    </p:spTree>
    <p:extLst>
      <p:ext uri="{BB962C8B-B14F-4D97-AF65-F5344CB8AC3E}">
        <p14:creationId xmlns:p14="http://schemas.microsoft.com/office/powerpoint/2010/main" val="723932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fontScale="90000"/>
          </a:bodyPr>
          <a:lstStyle/>
          <a:p>
            <a:r>
              <a:rPr lang="cs-CZ" sz="5400" dirty="0">
                <a:solidFill>
                  <a:schemeClr val="accent6">
                    <a:lumMod val="20000"/>
                    <a:lumOff val="80000"/>
                  </a:schemeClr>
                </a:solidFill>
              </a:rPr>
              <a:t>4. LÖSCHEHO MODEL TRŽNÍCH ZÓN</a:t>
            </a: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174984" y="1657038"/>
            <a:ext cx="3652298" cy="3876496"/>
          </a:xfrm>
        </p:spPr>
        <p:txBody>
          <a:bodyPr>
            <a:normAutofit lnSpcReduction="10000"/>
          </a:bodyPr>
          <a:lstStyle/>
          <a:p>
            <a:r>
              <a:rPr lang="cs-CZ" dirty="0"/>
              <a:t>postupem času vlivem konkurence (na trhu se bude nacházet více producentů se stejně odvozenými tržními kruhy) dojde k přeměně původních kruhových tržních zón na šestiúhelníkové tržní zóny, které beze zbytku pokryjí území, poptávka po produktu bude uspokojena v každém místě</a:t>
            </a:r>
          </a:p>
          <a:p>
            <a:r>
              <a:rPr lang="cs-CZ" dirty="0"/>
              <a:t>dopravní náklady jsou odlišné pro každý druh průmyslu, a proto se budou lišit i velikosti tržních oblastí</a:t>
            </a:r>
          </a:p>
        </p:txBody>
      </p:sp>
      <p:pic>
        <p:nvPicPr>
          <p:cNvPr id="4" name="Obrázek 3">
            <a:extLst>
              <a:ext uri="{FF2B5EF4-FFF2-40B4-BE49-F238E27FC236}">
                <a16:creationId xmlns:a16="http://schemas.microsoft.com/office/drawing/2014/main" id="{DC4AE75E-5AFA-4384-A6E6-B94936E5A1E9}"/>
              </a:ext>
            </a:extLst>
          </p:cNvPr>
          <p:cNvPicPr>
            <a:picLocks noChangeAspect="1"/>
          </p:cNvPicPr>
          <p:nvPr/>
        </p:nvPicPr>
        <p:blipFill>
          <a:blip r:embed="rId2"/>
          <a:stretch>
            <a:fillRect/>
          </a:stretch>
        </p:blipFill>
        <p:spPr>
          <a:xfrm>
            <a:off x="4554351" y="1657038"/>
            <a:ext cx="3883744" cy="4187162"/>
          </a:xfrm>
          <a:prstGeom prst="rect">
            <a:avLst/>
          </a:prstGeom>
        </p:spPr>
      </p:pic>
      <p:pic>
        <p:nvPicPr>
          <p:cNvPr id="5" name="Obrázek 4">
            <a:extLst>
              <a:ext uri="{FF2B5EF4-FFF2-40B4-BE49-F238E27FC236}">
                <a16:creationId xmlns:a16="http://schemas.microsoft.com/office/drawing/2014/main" id="{7CF73C6B-31FE-4631-B5FD-9A15F4C27E94}"/>
              </a:ext>
            </a:extLst>
          </p:cNvPr>
          <p:cNvPicPr/>
          <p:nvPr/>
        </p:nvPicPr>
        <p:blipFill>
          <a:blip r:embed="rId3"/>
          <a:stretch>
            <a:fillRect/>
          </a:stretch>
        </p:blipFill>
        <p:spPr>
          <a:xfrm>
            <a:off x="136611" y="5438012"/>
            <a:ext cx="7844234" cy="1238460"/>
          </a:xfrm>
          <a:prstGeom prst="rect">
            <a:avLst/>
          </a:prstGeom>
        </p:spPr>
      </p:pic>
      <p:sp>
        <p:nvSpPr>
          <p:cNvPr id="6" name="Obdélník 5">
            <a:extLst>
              <a:ext uri="{FF2B5EF4-FFF2-40B4-BE49-F238E27FC236}">
                <a16:creationId xmlns:a16="http://schemas.microsoft.com/office/drawing/2014/main" id="{CE7764B8-0FC1-46BB-927C-F76A59BD7B10}"/>
              </a:ext>
            </a:extLst>
          </p:cNvPr>
          <p:cNvSpPr/>
          <p:nvPr/>
        </p:nvSpPr>
        <p:spPr>
          <a:xfrm>
            <a:off x="10812544" y="6561056"/>
            <a:ext cx="1449889" cy="230832"/>
          </a:xfrm>
          <a:prstGeom prst="rect">
            <a:avLst/>
          </a:prstGeom>
        </p:spPr>
        <p:txBody>
          <a:bodyPr wrap="square">
            <a:spAutoFit/>
          </a:bodyPr>
          <a:lstStyle/>
          <a:p>
            <a:r>
              <a:rPr lang="cs-CZ" sz="900">
                <a:latin typeface="Times New Roman" panose="02020603050405020304" pitchFamily="18" charset="0"/>
                <a:ea typeface="Calibri" panose="020F0502020204030204" pitchFamily="34" charset="0"/>
              </a:rPr>
              <a:t>https://is.muni.cz</a:t>
            </a:r>
            <a:endParaRPr lang="cs-CZ" sz="900"/>
          </a:p>
        </p:txBody>
      </p:sp>
      <p:pic>
        <p:nvPicPr>
          <p:cNvPr id="8" name="Obrázek 7">
            <a:extLst>
              <a:ext uri="{FF2B5EF4-FFF2-40B4-BE49-F238E27FC236}">
                <a16:creationId xmlns:a16="http://schemas.microsoft.com/office/drawing/2014/main" id="{957DA471-F6ED-4492-862C-9CE9E4E7EC34}"/>
              </a:ext>
            </a:extLst>
          </p:cNvPr>
          <p:cNvPicPr>
            <a:picLocks noChangeAspect="1"/>
          </p:cNvPicPr>
          <p:nvPr/>
        </p:nvPicPr>
        <p:blipFill>
          <a:blip r:embed="rId4"/>
          <a:stretch>
            <a:fillRect/>
          </a:stretch>
        </p:blipFill>
        <p:spPr>
          <a:xfrm>
            <a:off x="8625526" y="1699439"/>
            <a:ext cx="3566474" cy="4861617"/>
          </a:xfrm>
          <a:prstGeom prst="rect">
            <a:avLst/>
          </a:prstGeom>
        </p:spPr>
      </p:pic>
    </p:spTree>
    <p:extLst>
      <p:ext uri="{BB962C8B-B14F-4D97-AF65-F5344CB8AC3E}">
        <p14:creationId xmlns:p14="http://schemas.microsoft.com/office/powerpoint/2010/main" val="2881607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5. Shrnutí</a:t>
            </a:r>
          </a:p>
        </p:txBody>
      </p:sp>
      <p:sp>
        <p:nvSpPr>
          <p:cNvPr id="6" name="Zástupný symbol pro obsah 5">
            <a:extLst>
              <a:ext uri="{FF2B5EF4-FFF2-40B4-BE49-F238E27FC236}">
                <a16:creationId xmlns:a16="http://schemas.microsoft.com/office/drawing/2014/main" id="{8871EC03-C7AD-4653-9BA0-0D0A248AFD4A}"/>
              </a:ext>
            </a:extLst>
          </p:cNvPr>
          <p:cNvSpPr>
            <a:spLocks noGrp="1"/>
          </p:cNvSpPr>
          <p:nvPr>
            <p:ph idx="1"/>
          </p:nvPr>
        </p:nvSpPr>
        <p:spPr>
          <a:xfrm>
            <a:off x="0" y="1930400"/>
            <a:ext cx="11979564" cy="4765964"/>
          </a:xfrm>
        </p:spPr>
        <p:txBody>
          <a:bodyPr anchor="t">
            <a:normAutofit lnSpcReduction="10000"/>
          </a:bodyPr>
          <a:lstStyle/>
          <a:p>
            <a:r>
              <a:rPr lang="cs-CZ" dirty="0"/>
              <a:t>3 teoretické koncepty:</a:t>
            </a:r>
          </a:p>
          <a:p>
            <a:pPr lvl="1"/>
            <a:r>
              <a:rPr lang="cs-CZ" b="1" dirty="0"/>
              <a:t>Hotellingův jednoduchý prostorový model</a:t>
            </a:r>
            <a:endParaRPr lang="cs-CZ" dirty="0"/>
          </a:p>
          <a:p>
            <a:pPr lvl="2"/>
            <a:r>
              <a:rPr lang="cs-CZ" sz="1600" dirty="0"/>
              <a:t>hledání a vysvětlení příčin shlukování firem na maloobchodních trzích</a:t>
            </a:r>
          </a:p>
          <a:p>
            <a:pPr lvl="1"/>
            <a:r>
              <a:rPr lang="cs-CZ" dirty="0"/>
              <a:t> </a:t>
            </a:r>
            <a:r>
              <a:rPr lang="cs-CZ" b="1" dirty="0"/>
              <a:t>Christallerova teorie centrálních míst</a:t>
            </a:r>
          </a:p>
          <a:p>
            <a:pPr lvl="2"/>
            <a:r>
              <a:rPr lang="cs-CZ" sz="1600" dirty="0"/>
              <a:t>snaha vysvětlit zákony ovlivňující počet, rozmístění a velikost sídel</a:t>
            </a:r>
            <a:endParaRPr lang="cs-CZ" dirty="0"/>
          </a:p>
          <a:p>
            <a:pPr lvl="1"/>
            <a:r>
              <a:rPr lang="cs-CZ" b="1" dirty="0"/>
              <a:t>Löscheho model tržních zón</a:t>
            </a:r>
          </a:p>
          <a:p>
            <a:pPr lvl="2"/>
            <a:r>
              <a:rPr lang="cs-CZ" sz="1600" dirty="0"/>
              <a:t>snaha vymezit trh pro individuálního výrobce včetně determinace                                                                                                         jeho ceny, výnosů a objemu produkce a vysvětlit příčiny počtu,                                                                                        rozmístění a velikosti sídel na základě výrobní specializace</a:t>
            </a:r>
          </a:p>
          <a:p>
            <a:r>
              <a:rPr lang="cs-CZ" sz="2000" dirty="0"/>
              <a:t>dnes podléhá struktura centrálních míst dynamickým změnám </a:t>
            </a:r>
            <a:r>
              <a:rPr lang="cs-CZ" dirty="0"/>
              <a:t>(zejména díky rostoucím dopravním možnostem)</a:t>
            </a:r>
            <a:endParaRPr lang="cs-CZ" sz="2000" dirty="0"/>
          </a:p>
          <a:p>
            <a:pPr lvl="1"/>
            <a:r>
              <a:rPr lang="cs-CZ" sz="1800" dirty="0"/>
              <a:t>rostoucí kupní síla skrze poptávku zvyšuje nabídku statků (růst sortimentu) → rozšiřování hierarchie centrálních míst a současně rozšiřování nabídky statků v centrálních místech nižšího řádku, zhuštění centrálních míst, úpadky centrálních míst nižších řádů (např. potraviny se dnes nemusí nakupovat v místě bydliště)</a:t>
            </a:r>
          </a:p>
          <a:p>
            <a:pPr lvl="1"/>
            <a:r>
              <a:rPr lang="cs-CZ" sz="1800" dirty="0"/>
              <a:t>díky husté dopravní struktuře dochází ke zvětšování tržních oblastí a prohlubování konkurence</a:t>
            </a:r>
          </a:p>
          <a:p>
            <a:pPr lvl="1"/>
            <a:endParaRPr lang="cs-CZ" sz="1800" dirty="0"/>
          </a:p>
          <a:p>
            <a:pPr lvl="2"/>
            <a:endParaRPr lang="cs-CZ" dirty="0"/>
          </a:p>
        </p:txBody>
      </p:sp>
      <p:sp>
        <p:nvSpPr>
          <p:cNvPr id="5" name="TextovéPole 4">
            <a:extLst>
              <a:ext uri="{FF2B5EF4-FFF2-40B4-BE49-F238E27FC236}">
                <a16:creationId xmlns:a16="http://schemas.microsoft.com/office/drawing/2014/main" id="{A73CD54C-E727-4369-A2ED-EAA19E624B66}"/>
              </a:ext>
            </a:extLst>
          </p:cNvPr>
          <p:cNvSpPr txBox="1"/>
          <p:nvPr/>
        </p:nvSpPr>
        <p:spPr>
          <a:xfrm>
            <a:off x="6455475" y="3600607"/>
            <a:ext cx="5745761" cy="1169551"/>
          </a:xfrm>
          <a:prstGeom prst="rect">
            <a:avLst/>
          </a:prstGeom>
          <a:solidFill>
            <a:schemeClr val="accent5">
              <a:lumMod val="20000"/>
              <a:lumOff val="80000"/>
            </a:schemeClr>
          </a:solidFill>
        </p:spPr>
        <p:txBody>
          <a:bodyPr wrap="square" rtlCol="0">
            <a:spAutoFit/>
          </a:bodyPr>
          <a:lstStyle/>
          <a:p>
            <a:r>
              <a:rPr lang="cs-CZ" sz="1400" dirty="0"/>
              <a:t>slabiny modelů: statické modely nereflektující vnější vlivy a vazby, politickou situaci, přírodní podmínky, globalizační tlaky, historické a společenské tradice a vazby aj. </a:t>
            </a:r>
            <a:r>
              <a:rPr lang="cs-CZ" sz="1400" dirty="0">
                <a:latin typeface="Arial" panose="020B0604020202020204" pitchFamily="34" charset="0"/>
                <a:cs typeface="Arial" panose="020B0604020202020204" pitchFamily="34" charset="0"/>
              </a:rPr>
              <a:t>→</a:t>
            </a:r>
            <a:r>
              <a:rPr lang="cs-CZ" sz="1400" dirty="0"/>
              <a:t>nerealistická zjednodušení reality, redukce sociálních jevů pouze na prostorové záležitosti, hlavní diferenciační faktor – </a:t>
            </a:r>
            <a:r>
              <a:rPr lang="cs-CZ" sz="1400" b="1" dirty="0"/>
              <a:t>vzdálenost a s tím spojené dopravní, resp. transakční náklady</a:t>
            </a:r>
          </a:p>
        </p:txBody>
      </p:sp>
      <p:sp>
        <p:nvSpPr>
          <p:cNvPr id="8" name="TextovéPole 7">
            <a:extLst>
              <a:ext uri="{FF2B5EF4-FFF2-40B4-BE49-F238E27FC236}">
                <a16:creationId xmlns:a16="http://schemas.microsoft.com/office/drawing/2014/main" id="{6F517B22-E075-4F4C-9E6D-0E7F41C86EFD}"/>
              </a:ext>
            </a:extLst>
          </p:cNvPr>
          <p:cNvSpPr txBox="1"/>
          <p:nvPr/>
        </p:nvSpPr>
        <p:spPr>
          <a:xfrm>
            <a:off x="8377382" y="40436"/>
            <a:ext cx="3814618" cy="1323439"/>
          </a:xfrm>
          <a:prstGeom prst="rect">
            <a:avLst/>
          </a:prstGeom>
          <a:solidFill>
            <a:schemeClr val="accent1">
              <a:lumMod val="10000"/>
              <a:lumOff val="90000"/>
            </a:schemeClr>
          </a:solidFill>
        </p:spPr>
        <p:txBody>
          <a:bodyPr wrap="square" rtlCol="0">
            <a:spAutoFit/>
          </a:bodyPr>
          <a:lstStyle/>
          <a:p>
            <a:r>
              <a:rPr lang="cs-CZ" sz="1600" dirty="0"/>
              <a:t>aplikace modelů v praxi (především v 50. a 60. letech minulého století): výstavba kibuců (osad) v Izraeli, osidlování poldrů v Nizozemí či formování střediskových obcí v bývalém Československu</a:t>
            </a:r>
          </a:p>
        </p:txBody>
      </p:sp>
      <p:pic>
        <p:nvPicPr>
          <p:cNvPr id="10" name="Obrázek 9">
            <a:extLst>
              <a:ext uri="{FF2B5EF4-FFF2-40B4-BE49-F238E27FC236}">
                <a16:creationId xmlns:a16="http://schemas.microsoft.com/office/drawing/2014/main" id="{BB8B467D-A44C-49DB-AE63-B883F1DD5BF0}"/>
              </a:ext>
            </a:extLst>
          </p:cNvPr>
          <p:cNvPicPr>
            <a:picLocks noChangeAspect="1"/>
          </p:cNvPicPr>
          <p:nvPr/>
        </p:nvPicPr>
        <p:blipFill>
          <a:blip r:embed="rId2"/>
          <a:stretch>
            <a:fillRect/>
          </a:stretch>
        </p:blipFill>
        <p:spPr>
          <a:xfrm>
            <a:off x="4731904" y="0"/>
            <a:ext cx="3447143" cy="1930400"/>
          </a:xfrm>
          <a:prstGeom prst="rect">
            <a:avLst/>
          </a:prstGeom>
        </p:spPr>
      </p:pic>
      <p:pic>
        <p:nvPicPr>
          <p:cNvPr id="1026" name="Picture 2" descr="Středisková soustava osídlení – moderní utopie, nebo tradiční nástroj  uspořádání prostoru? - DVS">
            <a:extLst>
              <a:ext uri="{FF2B5EF4-FFF2-40B4-BE49-F238E27FC236}">
                <a16:creationId xmlns:a16="http://schemas.microsoft.com/office/drawing/2014/main" id="{2CE22FD4-FA54-466F-82BB-2E7D8F5E6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027" y="1354441"/>
            <a:ext cx="3979783" cy="2246166"/>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a:extLst>
              <a:ext uri="{FF2B5EF4-FFF2-40B4-BE49-F238E27FC236}">
                <a16:creationId xmlns:a16="http://schemas.microsoft.com/office/drawing/2014/main" id="{6F180ADB-958F-46C2-A056-BC4921D7948C}"/>
              </a:ext>
            </a:extLst>
          </p:cNvPr>
          <p:cNvSpPr/>
          <p:nvPr/>
        </p:nvSpPr>
        <p:spPr>
          <a:xfrm>
            <a:off x="11045149" y="3168785"/>
            <a:ext cx="1156086" cy="253916"/>
          </a:xfrm>
          <a:prstGeom prst="rect">
            <a:avLst/>
          </a:prstGeom>
        </p:spPr>
        <p:txBody>
          <a:bodyPr wrap="none">
            <a:spAutoFit/>
          </a:bodyPr>
          <a:lstStyle/>
          <a:p>
            <a:r>
              <a:rPr lang="cs-CZ" sz="1000" dirty="0"/>
              <a:t>http://www.dvs.cz</a:t>
            </a:r>
          </a:p>
        </p:txBody>
      </p:sp>
    </p:spTree>
    <p:extLst>
      <p:ext uri="{BB962C8B-B14F-4D97-AF65-F5344CB8AC3E}">
        <p14:creationId xmlns:p14="http://schemas.microsoft.com/office/powerpoint/2010/main" val="3628649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sz="3600" dirty="0"/>
              <a:t>Děkuji za pozornost.</a:t>
            </a:r>
            <a:endParaRPr lang="en-US" sz="3600" b="1" dirty="0">
              <a:solidFill>
                <a:schemeClr val="accent5">
                  <a:lumMod val="75000"/>
                </a:schemeClr>
              </a:solidFill>
            </a:endParaRPr>
          </a:p>
          <a:p>
            <a:endParaRPr lang="en-US" dirty="0"/>
          </a:p>
        </p:txBody>
      </p:sp>
      <p:sp>
        <p:nvSpPr>
          <p:cNvPr id="2" name="Zástupný symbol pro číslo snímku 1"/>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348654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581193" y="729658"/>
            <a:ext cx="11029616" cy="988332"/>
          </a:xfrm>
        </p:spPr>
        <p:txBody>
          <a:bodyPr>
            <a:normAutofit/>
          </a:bodyPr>
          <a:lstStyle/>
          <a:p>
            <a:r>
              <a:rPr lang="cs-CZ" sz="4800" dirty="0">
                <a:solidFill>
                  <a:schemeClr val="accent2">
                    <a:lumMod val="40000"/>
                    <a:lumOff val="60000"/>
                  </a:schemeClr>
                </a:solidFill>
              </a:rPr>
              <a:t>Obsah</a:t>
            </a:r>
            <a:endParaRPr lang="en-US" sz="4800" dirty="0">
              <a:solidFill>
                <a:schemeClr val="accent6">
                  <a:lumMod val="60000"/>
                  <a:lumOff val="40000"/>
                </a:schemeClr>
              </a:solidFill>
            </a:endParaRPr>
          </a:p>
        </p:txBody>
      </p:sp>
      <p:sp>
        <p:nvSpPr>
          <p:cNvPr id="3" name="Zástupný symbol pro obsah 2"/>
          <p:cNvSpPr>
            <a:spLocks noGrp="1"/>
          </p:cNvSpPr>
          <p:nvPr>
            <p:ph idx="1"/>
          </p:nvPr>
        </p:nvSpPr>
        <p:spPr>
          <a:xfrm>
            <a:off x="425003" y="2034863"/>
            <a:ext cx="11346288" cy="4623514"/>
          </a:xfrm>
        </p:spPr>
        <p:txBody>
          <a:bodyPr>
            <a:normAutofit/>
          </a:bodyPr>
          <a:lstStyle/>
          <a:p>
            <a:pPr marL="403200" indent="-457200">
              <a:lnSpc>
                <a:spcPct val="100000"/>
              </a:lnSpc>
              <a:buFont typeface="+mj-lt"/>
              <a:buAutoNum type="arabicPeriod"/>
            </a:pPr>
            <a:r>
              <a:rPr lang="cs-CZ" sz="3200" b="1" cap="all" dirty="0"/>
              <a:t>Prostorové uspořádání ekonomiky </a:t>
            </a:r>
          </a:p>
          <a:p>
            <a:pPr marL="403200" indent="-457200">
              <a:lnSpc>
                <a:spcPct val="100000"/>
              </a:lnSpc>
              <a:buFont typeface="+mj-lt"/>
              <a:buAutoNum type="arabicPeriod"/>
            </a:pPr>
            <a:r>
              <a:rPr lang="cs-CZ" sz="3200" b="1" cap="all" dirty="0"/>
              <a:t>Hotellingův model</a:t>
            </a:r>
          </a:p>
          <a:p>
            <a:pPr marL="403200" indent="-457200">
              <a:lnSpc>
                <a:spcPct val="100000"/>
              </a:lnSpc>
              <a:buFont typeface="+mj-lt"/>
              <a:buAutoNum type="arabicPeriod"/>
            </a:pPr>
            <a:r>
              <a:rPr lang="cs-CZ" sz="3200" b="1" dirty="0"/>
              <a:t>CHRISTALLEROVA TEORIE CENTRÁLNÍCH MÍST</a:t>
            </a:r>
          </a:p>
          <a:p>
            <a:pPr marL="403200" indent="-457200">
              <a:lnSpc>
                <a:spcPct val="100000"/>
              </a:lnSpc>
              <a:buFont typeface="+mj-lt"/>
              <a:buAutoNum type="arabicPeriod"/>
            </a:pPr>
            <a:r>
              <a:rPr lang="cs-CZ" sz="3200" b="1" dirty="0"/>
              <a:t>LÖSCHEHO MODEL TRŽNÍCH ZÓN</a:t>
            </a:r>
          </a:p>
          <a:p>
            <a:pPr marL="403200" indent="-457200">
              <a:lnSpc>
                <a:spcPct val="100000"/>
              </a:lnSpc>
              <a:buFont typeface="+mj-lt"/>
              <a:buAutoNum type="arabicPeriod"/>
            </a:pPr>
            <a:r>
              <a:rPr lang="cs-CZ" sz="3200" b="1" cap="all" dirty="0"/>
              <a:t>Shrnutí</a:t>
            </a:r>
          </a:p>
        </p:txBody>
      </p:sp>
      <p:sp>
        <p:nvSpPr>
          <p:cNvPr id="2" name="Zástupný symbol pro číslo snímku 1"/>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485619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F6987C-38EC-42F3-957F-A74C229DF664}"/>
              </a:ext>
            </a:extLst>
          </p:cNvPr>
          <p:cNvSpPr>
            <a:spLocks noGrp="1"/>
          </p:cNvSpPr>
          <p:nvPr>
            <p:ph type="title"/>
          </p:nvPr>
        </p:nvSpPr>
        <p:spPr>
          <a:xfrm>
            <a:off x="295563" y="711392"/>
            <a:ext cx="11600872" cy="1013800"/>
          </a:xfrm>
        </p:spPr>
        <p:txBody>
          <a:bodyPr>
            <a:normAutofit/>
          </a:bodyPr>
          <a:lstStyle/>
          <a:p>
            <a:r>
              <a:rPr lang="cs-CZ" sz="4000" dirty="0"/>
              <a:t>1. </a:t>
            </a:r>
            <a:r>
              <a:rPr lang="cs-CZ" sz="4000" b="1" dirty="0"/>
              <a:t>Prostorové uspořádání ekonomiky</a:t>
            </a:r>
            <a:endParaRPr lang="cs-CZ" sz="4000" dirty="0"/>
          </a:p>
        </p:txBody>
      </p:sp>
      <p:sp>
        <p:nvSpPr>
          <p:cNvPr id="3" name="Zástupný symbol pro obsah 2">
            <a:extLst>
              <a:ext uri="{FF2B5EF4-FFF2-40B4-BE49-F238E27FC236}">
                <a16:creationId xmlns:a16="http://schemas.microsoft.com/office/drawing/2014/main" id="{A97B39E6-0960-4803-B3A7-3218299FE84C}"/>
              </a:ext>
            </a:extLst>
          </p:cNvPr>
          <p:cNvSpPr>
            <a:spLocks noGrp="1"/>
          </p:cNvSpPr>
          <p:nvPr>
            <p:ph idx="1"/>
          </p:nvPr>
        </p:nvSpPr>
        <p:spPr>
          <a:xfrm>
            <a:off x="369456" y="1921164"/>
            <a:ext cx="11241352" cy="4812145"/>
          </a:xfrm>
        </p:spPr>
        <p:txBody>
          <a:bodyPr>
            <a:normAutofit/>
          </a:bodyPr>
          <a:lstStyle/>
          <a:p>
            <a:r>
              <a:rPr lang="cs-CZ" sz="1600" dirty="0">
                <a:latin typeface="Arial" panose="020B0604020202020204" pitchFamily="34" charset="0"/>
                <a:cs typeface="Arial" panose="020B0604020202020204" pitchFamily="34" charset="0"/>
              </a:rPr>
              <a:t>snaha vysvětlit prostorové rozmístění podniků vyrábějící výrobky s rozdílnými dopravními náklady, rozdílnou funkcí poptávky a různou hustotou osídlení</a:t>
            </a:r>
          </a:p>
          <a:p>
            <a:r>
              <a:rPr lang="cs-CZ" sz="1600" dirty="0">
                <a:latin typeface="Arial" panose="020B0604020202020204" pitchFamily="34" charset="0"/>
                <a:cs typeface="Arial" panose="020B0604020202020204" pitchFamily="34" charset="0"/>
              </a:rPr>
              <a:t>30. léta 20. století</a:t>
            </a:r>
          </a:p>
          <a:p>
            <a:pPr lvl="1"/>
            <a:r>
              <a:rPr lang="cs-CZ" sz="1400" dirty="0">
                <a:latin typeface="Arial" panose="020B0604020202020204" pitchFamily="34" charset="0"/>
                <a:cs typeface="Arial" panose="020B0604020202020204" pitchFamily="34" charset="0"/>
              </a:rPr>
              <a:t>reakce na rozvoj výroby, prohlubování specializace a zvyšování konkurence,  zavedení státních zásahů do ekonomiky</a:t>
            </a:r>
          </a:p>
          <a:p>
            <a:pPr lvl="1"/>
            <a:r>
              <a:rPr lang="cs-CZ" sz="1400" dirty="0">
                <a:latin typeface="Arial" panose="020B0604020202020204" pitchFamily="34" charset="0"/>
                <a:cs typeface="Arial" panose="020B0604020202020204" pitchFamily="34" charset="0"/>
              </a:rPr>
              <a:t>cílem firem je maximalizace zisku → jaké je žádoucí uspořádání hospodářské činnosti v daném prostoru</a:t>
            </a:r>
          </a:p>
          <a:p>
            <a:pPr marL="324000" lvl="1" indent="0">
              <a:buNone/>
            </a:pPr>
            <a:r>
              <a:rPr lang="cs-CZ" sz="1400" dirty="0">
                <a:latin typeface="Arial" panose="020B0604020202020204" pitchFamily="34" charset="0"/>
                <a:cs typeface="Arial" panose="020B0604020202020204" pitchFamily="34" charset="0"/>
              </a:rPr>
              <a:t>                                   ↓</a:t>
            </a:r>
          </a:p>
          <a:p>
            <a:pPr lvl="1"/>
            <a:r>
              <a:rPr lang="cs-CZ" sz="1400" b="1" dirty="0">
                <a:solidFill>
                  <a:schemeClr val="accent1">
                    <a:lumMod val="90000"/>
                    <a:lumOff val="10000"/>
                  </a:schemeClr>
                </a:solidFill>
                <a:latin typeface="Arial" panose="020B0604020202020204" pitchFamily="34" charset="0"/>
                <a:cs typeface="Arial" panose="020B0604020202020204" pitchFamily="34" charset="0"/>
              </a:rPr>
              <a:t>Hotellingův model lokalizace duopolu, Christallerova teorie centrálních míst a Löscheho model tržních zón</a:t>
            </a:r>
          </a:p>
          <a:p>
            <a:r>
              <a:rPr lang="cs-CZ" sz="1600" dirty="0">
                <a:latin typeface="Arial" panose="020B0604020202020204" pitchFamily="34" charset="0"/>
                <a:cs typeface="Arial" panose="020B0604020202020204" pitchFamily="34" charset="0"/>
              </a:rPr>
              <a:t>tyto modely (teorie) vycházejí z von Thünenova přístupu:</a:t>
            </a:r>
          </a:p>
          <a:p>
            <a:pPr lvl="2"/>
            <a:r>
              <a:rPr lang="cs-CZ" dirty="0">
                <a:latin typeface="Arial" panose="020B0604020202020204" pitchFamily="34" charset="0"/>
                <a:cs typeface="Arial" panose="020B0604020202020204" pitchFamily="34" charset="0"/>
              </a:rPr>
              <a:t>existuje homogenní plochy s pravidelnou distribucí a kvalitou zemědělských podmínek a přírodních zdrojů</a:t>
            </a:r>
          </a:p>
          <a:p>
            <a:pPr lvl="2"/>
            <a:r>
              <a:rPr lang="cs-CZ" dirty="0">
                <a:latin typeface="Arial" panose="020B0604020202020204" pitchFamily="34" charset="0"/>
                <a:cs typeface="Arial" panose="020B0604020202020204" pitchFamily="34" charset="0"/>
              </a:rPr>
              <a:t>ve všech částech těchto ploch je hustota obyvatelstva stejná (neplatí pro Löscheho) </a:t>
            </a:r>
          </a:p>
          <a:p>
            <a:pPr lvl="2"/>
            <a:r>
              <a:rPr lang="cs-CZ" dirty="0">
                <a:latin typeface="Arial" panose="020B0604020202020204" pitchFamily="34" charset="0"/>
                <a:cs typeface="Arial" panose="020B0604020202020204" pitchFamily="34" charset="0"/>
              </a:rPr>
              <a:t>nemění se technika výroby</a:t>
            </a:r>
          </a:p>
          <a:p>
            <a:pPr lvl="2"/>
            <a:r>
              <a:rPr lang="cs-CZ" dirty="0">
                <a:latin typeface="Arial" panose="020B0604020202020204" pitchFamily="34" charset="0"/>
                <a:cs typeface="Arial" panose="020B0604020202020204" pitchFamily="34" charset="0"/>
              </a:rPr>
              <a:t>	náklady na transport a hospodárnost se liší produkt od produktu</a:t>
            </a:r>
          </a:p>
          <a:p>
            <a:pPr lvl="2"/>
            <a:r>
              <a:rPr lang="cs-CZ" dirty="0">
                <a:latin typeface="Arial" panose="020B0604020202020204" pitchFamily="34" charset="0"/>
                <a:cs typeface="Arial" panose="020B0604020202020204" pitchFamily="34" charset="0"/>
              </a:rPr>
              <a:t>u každého výrobku existuje specifická poptávková funkce</a:t>
            </a:r>
          </a:p>
          <a:p>
            <a:pPr lvl="2"/>
            <a:r>
              <a:rPr lang="cs-CZ" dirty="0">
                <a:latin typeface="Arial" panose="020B0604020202020204" pitchFamily="34" charset="0"/>
                <a:cs typeface="Arial" panose="020B0604020202020204" pitchFamily="34" charset="0"/>
              </a:rPr>
              <a:t>	předpokládá se, že všichni výrobci se chovají racionálně a existuje volný vstup do odvětví</a:t>
            </a:r>
          </a:p>
        </p:txBody>
      </p:sp>
    </p:spTree>
    <p:extLst>
      <p:ext uri="{BB962C8B-B14F-4D97-AF65-F5344CB8AC3E}">
        <p14:creationId xmlns:p14="http://schemas.microsoft.com/office/powerpoint/2010/main" val="3573409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2. Hotellingův model</a:t>
            </a: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387927" y="2216726"/>
            <a:ext cx="11628581" cy="4572001"/>
          </a:xfrm>
        </p:spPr>
        <p:txBody>
          <a:bodyPr anchor="t">
            <a:normAutofit fontScale="85000" lnSpcReduction="10000"/>
          </a:bodyPr>
          <a:lstStyle/>
          <a:p>
            <a:r>
              <a:rPr lang="cs-CZ" sz="2000" dirty="0"/>
              <a:t>prof. Harold </a:t>
            </a:r>
            <a:r>
              <a:rPr lang="cs-CZ" sz="2000" dirty="0" err="1"/>
              <a:t>Hotelling</a:t>
            </a:r>
            <a:r>
              <a:rPr lang="cs-CZ" sz="2000" dirty="0"/>
              <a:t> (1895–1973)</a:t>
            </a:r>
          </a:p>
          <a:p>
            <a:r>
              <a:rPr lang="cs-CZ" sz="2000" dirty="0" err="1"/>
              <a:t>Hotelling</a:t>
            </a:r>
            <a:r>
              <a:rPr lang="cs-CZ" sz="2000" dirty="0"/>
              <a:t>, H., (1929). Stability in </a:t>
            </a:r>
            <a:r>
              <a:rPr lang="cs-CZ" sz="2000" dirty="0" err="1"/>
              <a:t>Competition</a:t>
            </a:r>
            <a:r>
              <a:rPr lang="cs-CZ" sz="2000" dirty="0"/>
              <a:t>. </a:t>
            </a:r>
            <a:r>
              <a:rPr lang="pt-BR" sz="2000" dirty="0"/>
              <a:t>The Economic Journal, </a:t>
            </a:r>
            <a:r>
              <a:rPr lang="cs-CZ" sz="2000" dirty="0"/>
              <a:t> </a:t>
            </a:r>
            <a:r>
              <a:rPr lang="pt-BR" sz="2000" dirty="0"/>
              <a:t>Vol. 39, No. 153</a:t>
            </a:r>
            <a:r>
              <a:rPr lang="cs-CZ" sz="2000" dirty="0"/>
              <a:t>,</a:t>
            </a:r>
            <a:r>
              <a:rPr lang="pt-BR" sz="2000" dirty="0"/>
              <a:t> pp. 41-57 </a:t>
            </a:r>
            <a:endParaRPr lang="cs-CZ" sz="2000" dirty="0"/>
          </a:p>
          <a:p>
            <a:r>
              <a:rPr lang="cs-CZ" sz="2000" dirty="0"/>
              <a:t>jednoduchý prostorový (lineární) model </a:t>
            </a:r>
            <a:r>
              <a:rPr lang="cs-CZ" sz="2000" b="1" dirty="0"/>
              <a:t>dvou</a:t>
            </a:r>
            <a:r>
              <a:rPr lang="cs-CZ" sz="2000" dirty="0"/>
              <a:t> firem (duopolu) prodávajících </a:t>
            </a:r>
            <a:r>
              <a:rPr lang="cs-CZ" sz="2000" b="1" dirty="0"/>
              <a:t>homogenní</a:t>
            </a:r>
            <a:r>
              <a:rPr lang="cs-CZ" sz="2000" dirty="0"/>
              <a:t> produkt</a:t>
            </a:r>
          </a:p>
          <a:p>
            <a:pPr lvl="1"/>
            <a:r>
              <a:rPr lang="pl-PL" sz="2000" dirty="0"/>
              <a:t>vysvětluje teorii konkurence mezi malým počtem firem na trhu, konkrétně dvěma</a:t>
            </a:r>
          </a:p>
          <a:p>
            <a:pPr lvl="1"/>
            <a:r>
              <a:rPr lang="cs-CZ" sz="2000" dirty="0"/>
              <a:t>odklon od neoklasických předpokladů dokonalé konkurence (soutěže)</a:t>
            </a:r>
          </a:p>
          <a:p>
            <a:pPr lvl="1"/>
            <a:r>
              <a:rPr lang="cs-CZ" sz="2000" dirty="0"/>
              <a:t>podmínkou je rovnoměrné rozložení spotřebitelů na každé jednotce délky trhu (např. na ulici, pláži apod.)</a:t>
            </a:r>
          </a:p>
          <a:p>
            <a:r>
              <a:rPr lang="cs-CZ" sz="2000" dirty="0"/>
              <a:t>hledání a vysvětlení příčin shlukování firem na maloobchodních trzích</a:t>
            </a:r>
          </a:p>
          <a:p>
            <a:pPr lvl="1"/>
            <a:r>
              <a:rPr lang="cs-CZ" sz="2000" dirty="0"/>
              <a:t>zaměřuje se na zkoumání vzájemných vazeb lokalizačních rozhodnutí firem</a:t>
            </a:r>
          </a:p>
          <a:p>
            <a:pPr lvl="1"/>
            <a:r>
              <a:rPr lang="cs-CZ" sz="2000" dirty="0"/>
              <a:t>prostor ne jako překážka pro pohyb zboží, ale jako příležitost pro konkurenty (firmy), aby byli co nejblíže svým zákazníkům – firmy hledají vhodnou lokalitu pro umístění své „prodejny“ (soutěží o tržní prostor) a následně stanovují cenu své produkce (tu tvoří dopravní náklady dle lokace prodejny a výrobních nákladů, které jsou pro oba prodávající stejné)</a:t>
            </a:r>
          </a:p>
          <a:p>
            <a:pPr lvl="1"/>
            <a:r>
              <a:rPr lang="cs-CZ" sz="2000" dirty="0"/>
              <a:t>na základě této teorie vznikl </a:t>
            </a:r>
            <a:r>
              <a:rPr lang="cs-CZ" sz="2000" b="1" dirty="0"/>
              <a:t>Hotellingův zákon</a:t>
            </a:r>
            <a:r>
              <a:rPr lang="cs-CZ" sz="2000" dirty="0"/>
              <a:t>, který říká, že za určitých předpokladů je pro prodejce nejvýhodnější umístit se na (ohraničeném) trhu uprostřed a blízko (vedle) sebe, každý prodejce bude „obsluhovat“ polovinu trhu a bude si „hlídat“ konkurenci, aby se neposunula do jeho části trhu</a:t>
            </a:r>
          </a:p>
        </p:txBody>
      </p:sp>
      <p:pic>
        <p:nvPicPr>
          <p:cNvPr id="7" name="Obrázek 6">
            <a:extLst>
              <a:ext uri="{FF2B5EF4-FFF2-40B4-BE49-F238E27FC236}">
                <a16:creationId xmlns:a16="http://schemas.microsoft.com/office/drawing/2014/main" id="{F43FAB12-7973-451F-966B-0CB679625068}"/>
              </a:ext>
            </a:extLst>
          </p:cNvPr>
          <p:cNvPicPr>
            <a:picLocks noChangeAspect="1"/>
          </p:cNvPicPr>
          <p:nvPr/>
        </p:nvPicPr>
        <p:blipFill>
          <a:blip r:embed="rId2"/>
          <a:stretch>
            <a:fillRect/>
          </a:stretch>
        </p:blipFill>
        <p:spPr>
          <a:xfrm>
            <a:off x="8425437" y="367640"/>
            <a:ext cx="3766564" cy="1571996"/>
          </a:xfrm>
          <a:prstGeom prst="rect">
            <a:avLst/>
          </a:prstGeom>
        </p:spPr>
      </p:pic>
      <p:pic>
        <p:nvPicPr>
          <p:cNvPr id="1026" name="Picture 2" descr="Professor Harold Hotelling">
            <a:extLst>
              <a:ext uri="{FF2B5EF4-FFF2-40B4-BE49-F238E27FC236}">
                <a16:creationId xmlns:a16="http://schemas.microsoft.com/office/drawing/2014/main" id="{FE1F6923-2DE3-4E92-B7B4-D88E45599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4958" y="2128979"/>
            <a:ext cx="1807042" cy="2373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790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2. Hotellingův model</a:t>
            </a: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0" y="1813941"/>
            <a:ext cx="12191999" cy="849745"/>
          </a:xfrm>
        </p:spPr>
        <p:txBody>
          <a:bodyPr anchor="t">
            <a:normAutofit fontScale="92500"/>
          </a:bodyPr>
          <a:lstStyle/>
          <a:p>
            <a:r>
              <a:rPr lang="cs-CZ" sz="2000" dirty="0"/>
              <a:t>konkurenční boj dvou prodavačů zmrzliny na pláži – hledání optimální lokace prodejce</a:t>
            </a:r>
          </a:p>
          <a:p>
            <a:pPr lvl="1"/>
            <a:r>
              <a:rPr lang="cs-CZ" sz="1800" dirty="0"/>
              <a:t>cena odráží odlišné dopravní náklady, výrobní náklady jsou shodné pro oba prodejce, zboží je identické nebo velmi blízký substitut</a:t>
            </a:r>
          </a:p>
        </p:txBody>
      </p:sp>
      <p:pic>
        <p:nvPicPr>
          <p:cNvPr id="5" name="Picture 3">
            <a:extLst>
              <a:ext uri="{FF2B5EF4-FFF2-40B4-BE49-F238E27FC236}">
                <a16:creationId xmlns:a16="http://schemas.microsoft.com/office/drawing/2014/main" id="{5C51521F-9DB2-4235-BCBE-F3ACDDD77F8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10764" y="2761673"/>
            <a:ext cx="4581236" cy="4054763"/>
          </a:xfrm>
          <a:prstGeom prst="rect">
            <a:avLst/>
          </a:prstGeom>
          <a:noFill/>
          <a:ln w="9525">
            <a:solidFill>
              <a:srgbClr val="000000"/>
            </a:solidFill>
            <a:round/>
            <a:headEnd/>
            <a:tailEnd/>
          </a:ln>
          <a:extLst/>
        </p:spPr>
      </p:pic>
      <p:sp>
        <p:nvSpPr>
          <p:cNvPr id="6" name="Zástupný symbol pro obsah 2">
            <a:extLst>
              <a:ext uri="{FF2B5EF4-FFF2-40B4-BE49-F238E27FC236}">
                <a16:creationId xmlns:a16="http://schemas.microsoft.com/office/drawing/2014/main" id="{195C9F7D-179C-47C4-BC60-D447727CE50E}"/>
              </a:ext>
            </a:extLst>
          </p:cNvPr>
          <p:cNvSpPr txBox="1">
            <a:spLocks/>
          </p:cNvSpPr>
          <p:nvPr/>
        </p:nvSpPr>
        <p:spPr>
          <a:xfrm>
            <a:off x="3204319" y="2576945"/>
            <a:ext cx="4406445" cy="4281055"/>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dirty="0"/>
              <a:t>rovnoměrné rozdělení racionálních spotřebitelů</a:t>
            </a:r>
          </a:p>
          <a:p>
            <a:pPr>
              <a:spcBef>
                <a:spcPts val="600"/>
              </a:spcBef>
              <a:spcAft>
                <a:spcPts val="0"/>
              </a:spcAft>
            </a:pPr>
            <a:r>
              <a:rPr lang="cs-CZ" dirty="0"/>
              <a:t>každý zmrzlinář na jedné polovině pláže rozdělené neviditelnou linií→ polovina zákazníků ve stejné vzdálenosti od vozíků</a:t>
            </a:r>
          </a:p>
          <a:p>
            <a:pPr>
              <a:spcBef>
                <a:spcPts val="600"/>
              </a:spcBef>
              <a:spcAft>
                <a:spcPts val="0"/>
              </a:spcAft>
            </a:pPr>
            <a:r>
              <a:rPr lang="cs-CZ" dirty="0"/>
              <a:t>zmrzlináři však přirozeně chtějí obsloužit více zákazníků → posun vozíku směrem k druhému s cílem obsloužit větší část pláže </a:t>
            </a:r>
          </a:p>
          <a:p>
            <a:pPr>
              <a:spcBef>
                <a:spcPts val="600"/>
              </a:spcBef>
              <a:spcAft>
                <a:spcPts val="0"/>
              </a:spcAft>
            </a:pPr>
            <a:r>
              <a:rPr lang="cs-CZ" dirty="0"/>
              <a:t>nakonec skončí vedle sebe uprostřed pláže</a:t>
            </a:r>
          </a:p>
          <a:p>
            <a:pPr>
              <a:spcBef>
                <a:spcPts val="600"/>
              </a:spcBef>
              <a:spcAft>
                <a:spcPts val="0"/>
              </a:spcAft>
            </a:pPr>
            <a:r>
              <a:rPr lang="cs-CZ" dirty="0"/>
              <a:t>optimální lokace: ve středu pláže zády k sobě → ani jeden nemůže rozšířit svůj trh na úkor toho druhého</a:t>
            </a:r>
          </a:p>
          <a:p>
            <a:pPr>
              <a:spcBef>
                <a:spcPts val="600"/>
              </a:spcBef>
              <a:spcAft>
                <a:spcPts val="0"/>
              </a:spcAft>
            </a:pPr>
            <a:r>
              <a:rPr lang="cs-CZ" dirty="0"/>
              <a:t>společensky prospěšnější by bylo kdyby, kdyby se nacházeli v jedné čtvrtině pláže </a:t>
            </a:r>
            <a:r>
              <a:rPr lang="cs-CZ" dirty="0">
                <a:latin typeface="Arial" panose="020B0604020202020204" pitchFamily="34" charset="0"/>
                <a:cs typeface="Arial" panose="020B0604020202020204" pitchFamily="34" charset="0"/>
              </a:rPr>
              <a:t>→ </a:t>
            </a:r>
            <a:r>
              <a:rPr lang="cs-CZ" dirty="0"/>
              <a:t>polovina zákazníků by zůstala, ti by však v průměru podnikli kratší cestu</a:t>
            </a:r>
          </a:p>
        </p:txBody>
      </p:sp>
      <p:pic>
        <p:nvPicPr>
          <p:cNvPr id="7" name="obrázek 1" descr="Solution to Curious Coffee Issue – the Hotelling Model | Just a random  Economics blog">
            <a:extLst>
              <a:ext uri="{FF2B5EF4-FFF2-40B4-BE49-F238E27FC236}">
                <a16:creationId xmlns:a16="http://schemas.microsoft.com/office/drawing/2014/main" id="{BDE22879-E621-46F2-8E0A-C3C91ED179D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8684" y="2663686"/>
            <a:ext cx="2955636" cy="4152748"/>
          </a:xfrm>
          <a:prstGeom prst="rect">
            <a:avLst/>
          </a:prstGeom>
          <a:noFill/>
          <a:ln>
            <a:noFill/>
          </a:ln>
        </p:spPr>
      </p:pic>
      <p:pic>
        <p:nvPicPr>
          <p:cNvPr id="8" name="Obrázek 7">
            <a:extLst>
              <a:ext uri="{FF2B5EF4-FFF2-40B4-BE49-F238E27FC236}">
                <a16:creationId xmlns:a16="http://schemas.microsoft.com/office/drawing/2014/main" id="{F299BC91-3B54-45C8-9AFC-36F194A35D58}"/>
              </a:ext>
            </a:extLst>
          </p:cNvPr>
          <p:cNvPicPr>
            <a:picLocks noChangeAspect="1"/>
          </p:cNvPicPr>
          <p:nvPr/>
        </p:nvPicPr>
        <p:blipFill>
          <a:blip r:embed="rId4"/>
          <a:stretch>
            <a:fillRect/>
          </a:stretch>
        </p:blipFill>
        <p:spPr>
          <a:xfrm>
            <a:off x="8677275" y="213741"/>
            <a:ext cx="3514725" cy="1600200"/>
          </a:xfrm>
          <a:prstGeom prst="rect">
            <a:avLst/>
          </a:prstGeom>
        </p:spPr>
      </p:pic>
    </p:spTree>
    <p:extLst>
      <p:ext uri="{BB962C8B-B14F-4D97-AF65-F5344CB8AC3E}">
        <p14:creationId xmlns:p14="http://schemas.microsoft.com/office/powerpoint/2010/main" val="2583894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2. Hotellingův model</a:t>
            </a:r>
          </a:p>
        </p:txBody>
      </p:sp>
      <p:sp>
        <p:nvSpPr>
          <p:cNvPr id="6" name="Zástupný symbol pro obsah 2">
            <a:extLst>
              <a:ext uri="{FF2B5EF4-FFF2-40B4-BE49-F238E27FC236}">
                <a16:creationId xmlns:a16="http://schemas.microsoft.com/office/drawing/2014/main" id="{195C9F7D-179C-47C4-BC60-D447727CE50E}"/>
              </a:ext>
            </a:extLst>
          </p:cNvPr>
          <p:cNvSpPr txBox="1">
            <a:spLocks/>
          </p:cNvSpPr>
          <p:nvPr/>
        </p:nvSpPr>
        <p:spPr>
          <a:xfrm>
            <a:off x="239797" y="1893454"/>
            <a:ext cx="11712405" cy="2482273"/>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sz="2000" dirty="0"/>
              <a:t>ulice, spotřebitelé jsou na ulici rovnoměrně rozmístěni</a:t>
            </a:r>
          </a:p>
          <a:p>
            <a:pPr>
              <a:spcBef>
                <a:spcPts val="600"/>
              </a:spcBef>
              <a:spcAft>
                <a:spcPts val="0"/>
              </a:spcAft>
            </a:pPr>
            <a:r>
              <a:rPr lang="cs-CZ" sz="2000" dirty="0"/>
              <a:t>jeden prodejce</a:t>
            </a:r>
          </a:p>
          <a:p>
            <a:pPr lvl="1">
              <a:spcBef>
                <a:spcPts val="600"/>
              </a:spcBef>
              <a:spcAft>
                <a:spcPts val="0"/>
              </a:spcAft>
            </a:pPr>
            <a:r>
              <a:rPr lang="cs-CZ" sz="1800" dirty="0"/>
              <a:t>umístění obchodu je majiteli lhostejné, je jediný a bude přitahovat všechny zákazníky z ulice</a:t>
            </a:r>
          </a:p>
          <a:p>
            <a:pPr lvl="1">
              <a:spcBef>
                <a:spcPts val="600"/>
              </a:spcBef>
              <a:spcAft>
                <a:spcPts val="0"/>
              </a:spcAft>
            </a:pPr>
            <a:r>
              <a:rPr lang="cs-CZ" sz="1800" dirty="0"/>
              <a:t>společensky je optimální (vhodný) bod v polovině délky ulice, aby se minimalizovala vzdálenost, kterou lidé potřebují, aby se do obchodu dostali – snižují se tak jejich transakční náklady (zejména na dopravu)</a:t>
            </a:r>
          </a:p>
          <a:p>
            <a:pPr>
              <a:spcBef>
                <a:spcPts val="600"/>
              </a:spcBef>
              <a:spcAft>
                <a:spcPts val="0"/>
              </a:spcAft>
            </a:pPr>
            <a:r>
              <a:rPr lang="cs-CZ" sz="2000" dirty="0"/>
              <a:t>dva prodejci</a:t>
            </a:r>
          </a:p>
          <a:p>
            <a:pPr lvl="1">
              <a:spcBef>
                <a:spcPts val="600"/>
              </a:spcBef>
              <a:spcAft>
                <a:spcPts val="0"/>
              </a:spcAft>
            </a:pPr>
            <a:r>
              <a:rPr lang="cs-CZ" sz="1800" dirty="0"/>
              <a:t>podle </a:t>
            </a:r>
            <a:r>
              <a:rPr lang="cs-CZ" sz="1800" dirty="0" err="1"/>
              <a:t>Hotellingova</a:t>
            </a:r>
            <a:r>
              <a:rPr lang="cs-CZ" sz="1800" dirty="0"/>
              <a:t> zákona budou dva obchody hned vedle sebe ve stejné polovině cesty, každý ochod bude obsluhovat polovinu trhu, jeden bude obsluhovat zákazníky z leva, druhý zprava</a:t>
            </a:r>
          </a:p>
        </p:txBody>
      </p:sp>
      <p:pic>
        <p:nvPicPr>
          <p:cNvPr id="11" name="Obrázek 10">
            <a:extLst>
              <a:ext uri="{FF2B5EF4-FFF2-40B4-BE49-F238E27FC236}">
                <a16:creationId xmlns:a16="http://schemas.microsoft.com/office/drawing/2014/main" id="{72123434-707C-4AD3-A4B1-A66E3334C38B}"/>
              </a:ext>
            </a:extLst>
          </p:cNvPr>
          <p:cNvPicPr>
            <a:picLocks noChangeAspect="1"/>
          </p:cNvPicPr>
          <p:nvPr/>
        </p:nvPicPr>
        <p:blipFill>
          <a:blip r:embed="rId2"/>
          <a:stretch>
            <a:fillRect/>
          </a:stretch>
        </p:blipFill>
        <p:spPr>
          <a:xfrm>
            <a:off x="239797" y="4352938"/>
            <a:ext cx="6384792" cy="2505062"/>
          </a:xfrm>
          <a:prstGeom prst="rect">
            <a:avLst/>
          </a:prstGeom>
        </p:spPr>
      </p:pic>
      <p:cxnSp>
        <p:nvCxnSpPr>
          <p:cNvPr id="14" name="Přímá spojnice se šipkou 13">
            <a:extLst>
              <a:ext uri="{FF2B5EF4-FFF2-40B4-BE49-F238E27FC236}">
                <a16:creationId xmlns:a16="http://schemas.microsoft.com/office/drawing/2014/main" id="{6FD47EB2-AC4F-4533-AA7D-2EA25A47074E}"/>
              </a:ext>
            </a:extLst>
          </p:cNvPr>
          <p:cNvCxnSpPr/>
          <p:nvPr/>
        </p:nvCxnSpPr>
        <p:spPr>
          <a:xfrm>
            <a:off x="120073" y="6714835"/>
            <a:ext cx="6604000" cy="0"/>
          </a:xfrm>
          <a:prstGeom prst="straightConnector1">
            <a:avLst/>
          </a:prstGeom>
          <a:ln w="571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6" name="Přímá spojnice 15">
            <a:extLst>
              <a:ext uri="{FF2B5EF4-FFF2-40B4-BE49-F238E27FC236}">
                <a16:creationId xmlns:a16="http://schemas.microsoft.com/office/drawing/2014/main" id="{CA98E821-C113-4C59-B046-32E5AF65BFAE}"/>
              </a:ext>
            </a:extLst>
          </p:cNvPr>
          <p:cNvCxnSpPr>
            <a:stCxn id="11" idx="0"/>
            <a:endCxn id="11" idx="2"/>
          </p:cNvCxnSpPr>
          <p:nvPr/>
        </p:nvCxnSpPr>
        <p:spPr>
          <a:xfrm>
            <a:off x="3432193" y="4352938"/>
            <a:ext cx="0" cy="2505062"/>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17" name="TextovéPole 16">
            <a:extLst>
              <a:ext uri="{FF2B5EF4-FFF2-40B4-BE49-F238E27FC236}">
                <a16:creationId xmlns:a16="http://schemas.microsoft.com/office/drawing/2014/main" id="{1CF8E302-9396-40D3-9AE3-C402B3A6C2C6}"/>
              </a:ext>
            </a:extLst>
          </p:cNvPr>
          <p:cNvSpPr txBox="1"/>
          <p:nvPr/>
        </p:nvSpPr>
        <p:spPr>
          <a:xfrm>
            <a:off x="8314148" y="1659487"/>
            <a:ext cx="3877852" cy="830997"/>
          </a:xfrm>
          <a:prstGeom prst="rect">
            <a:avLst/>
          </a:prstGeom>
          <a:solidFill>
            <a:schemeClr val="accent2">
              <a:lumMod val="20000"/>
              <a:lumOff val="80000"/>
            </a:schemeClr>
          </a:solidFill>
        </p:spPr>
        <p:txBody>
          <a:bodyPr wrap="square" rtlCol="0">
            <a:spAutoFit/>
          </a:bodyPr>
          <a:lstStyle/>
          <a:p>
            <a:r>
              <a:rPr lang="cs-CZ" sz="1600" dirty="0"/>
              <a:t>transakční náklady: představují čas, práci, energii a veškeré ostatní náklady vynaložené za účelem realizace dané aktivity</a:t>
            </a:r>
          </a:p>
        </p:txBody>
      </p:sp>
      <p:sp>
        <p:nvSpPr>
          <p:cNvPr id="18" name="TextovéPole 17">
            <a:extLst>
              <a:ext uri="{FF2B5EF4-FFF2-40B4-BE49-F238E27FC236}">
                <a16:creationId xmlns:a16="http://schemas.microsoft.com/office/drawing/2014/main" id="{AB4DED10-FEAD-455C-8F83-539B5274064E}"/>
              </a:ext>
            </a:extLst>
          </p:cNvPr>
          <p:cNvSpPr txBox="1"/>
          <p:nvPr/>
        </p:nvSpPr>
        <p:spPr>
          <a:xfrm>
            <a:off x="6794055" y="4313656"/>
            <a:ext cx="5207889" cy="1323439"/>
          </a:xfrm>
          <a:prstGeom prst="rect">
            <a:avLst/>
          </a:prstGeom>
          <a:solidFill>
            <a:schemeClr val="accent6">
              <a:lumMod val="20000"/>
              <a:lumOff val="80000"/>
            </a:schemeClr>
          </a:solidFill>
        </p:spPr>
        <p:txBody>
          <a:bodyPr wrap="square" rtlCol="0">
            <a:spAutoFit/>
          </a:bodyPr>
          <a:lstStyle/>
          <a:p>
            <a:r>
              <a:rPr lang="cs-CZ" sz="1600" dirty="0"/>
              <a:t>společenské (</a:t>
            </a:r>
            <a:r>
              <a:rPr lang="cs-CZ" sz="1600" dirty="0" err="1"/>
              <a:t>Paretovo</a:t>
            </a:r>
            <a:r>
              <a:rPr lang="cs-CZ" sz="1600" dirty="0"/>
              <a:t>) optimum: každý jedinec ve společnosti nemůže dosáhnout lepšího postavení bez toho, že by se postavení druhého (jiného) zhoršilo. Jedná se o rovnovážný stav, kdy se nelze mít lépe… a pokud ano, tak jen na úkor někoho jiného</a:t>
            </a:r>
          </a:p>
        </p:txBody>
      </p:sp>
      <p:sp>
        <p:nvSpPr>
          <p:cNvPr id="10" name="TextovéPole 9">
            <a:extLst>
              <a:ext uri="{FF2B5EF4-FFF2-40B4-BE49-F238E27FC236}">
                <a16:creationId xmlns:a16="http://schemas.microsoft.com/office/drawing/2014/main" id="{11FB8537-607B-4FCD-B6AB-45D9FCAA5BF9}"/>
              </a:ext>
            </a:extLst>
          </p:cNvPr>
          <p:cNvSpPr txBox="1"/>
          <p:nvPr/>
        </p:nvSpPr>
        <p:spPr>
          <a:xfrm>
            <a:off x="6794055" y="5740345"/>
            <a:ext cx="5158139" cy="1077218"/>
          </a:xfrm>
          <a:prstGeom prst="rect">
            <a:avLst/>
          </a:prstGeom>
          <a:solidFill>
            <a:schemeClr val="accent5">
              <a:lumMod val="20000"/>
              <a:lumOff val="80000"/>
            </a:schemeClr>
          </a:solidFill>
        </p:spPr>
        <p:txBody>
          <a:bodyPr wrap="square" rtlCol="0">
            <a:spAutoFit/>
          </a:bodyPr>
          <a:lstStyle/>
          <a:p>
            <a:r>
              <a:rPr lang="cs-CZ" sz="1600" dirty="0"/>
              <a:t>společensky optimální lokace: takové rozmístění ekonomických subjektů, kde všechny zainteresované subjekty maximalizují své užitky – přínosy a minimalizují své náklady (naše pojetí)</a:t>
            </a:r>
          </a:p>
        </p:txBody>
      </p:sp>
    </p:spTree>
    <p:extLst>
      <p:ext uri="{BB962C8B-B14F-4D97-AF65-F5344CB8AC3E}">
        <p14:creationId xmlns:p14="http://schemas.microsoft.com/office/powerpoint/2010/main" val="238731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fontScale="90000"/>
          </a:bodyPr>
          <a:lstStyle/>
          <a:p>
            <a:r>
              <a:rPr lang="cs-CZ" sz="5400" dirty="0">
                <a:solidFill>
                  <a:schemeClr val="accent6">
                    <a:lumMod val="20000"/>
                    <a:lumOff val="80000"/>
                  </a:schemeClr>
                </a:solidFill>
              </a:rPr>
              <a:t>2. Hotellingův model - příklad</a:t>
            </a:r>
          </a:p>
        </p:txBody>
      </p:sp>
      <p:sp>
        <p:nvSpPr>
          <p:cNvPr id="6" name="Zástupný symbol pro obsah 2">
            <a:extLst>
              <a:ext uri="{FF2B5EF4-FFF2-40B4-BE49-F238E27FC236}">
                <a16:creationId xmlns:a16="http://schemas.microsoft.com/office/drawing/2014/main" id="{195C9F7D-179C-47C4-BC60-D447727CE50E}"/>
              </a:ext>
            </a:extLst>
          </p:cNvPr>
          <p:cNvSpPr txBox="1">
            <a:spLocks/>
          </p:cNvSpPr>
          <p:nvPr/>
        </p:nvSpPr>
        <p:spPr>
          <a:xfrm>
            <a:off x="0" y="4181606"/>
            <a:ext cx="6834908" cy="2651173"/>
          </a:xfrm>
          <a:prstGeom prst="rect">
            <a:avLst/>
          </a:prstGeom>
        </p:spPr>
        <p:txBody>
          <a:bodyPr vert="horz" lIns="91440" tIns="45720" rIns="91440" bIns="45720" rtlCol="0" anchor="t">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sz="1900" dirty="0"/>
              <a:t>příklad: ulice, dva prodejci A </a:t>
            </a:r>
            <a:r>
              <a:rPr lang="cs-CZ" sz="1900" dirty="0" err="1"/>
              <a:t>a</a:t>
            </a:r>
            <a:r>
              <a:rPr lang="cs-CZ" sz="1900" dirty="0"/>
              <a:t> B, čtyři jednotky délky trhu (a, x, y, b), 4 spotřebitelé (po jednom na každou délku trhu), kteří nakupují po jednom kusu produktu, c=10</a:t>
            </a:r>
          </a:p>
          <a:p>
            <a:pPr>
              <a:spcBef>
                <a:spcPts val="600"/>
              </a:spcBef>
              <a:spcAft>
                <a:spcPts val="0"/>
              </a:spcAft>
            </a:pPr>
            <a:r>
              <a:rPr lang="cs-CZ" b="1" dirty="0">
                <a:latin typeface="Batang" panose="02030600000101010101" pitchFamily="18" charset="-127"/>
                <a:ea typeface="Batang" panose="02030600000101010101" pitchFamily="18" charset="-127"/>
                <a:cs typeface="Arial" panose="020B0604020202020204" pitchFamily="34" charset="0"/>
              </a:rPr>
              <a:t>l</a:t>
            </a:r>
            <a:r>
              <a:rPr lang="cs-CZ" dirty="0"/>
              <a:t> = 4; </a:t>
            </a:r>
            <a:r>
              <a:rPr lang="cs-CZ" dirty="0" err="1">
                <a:highlight>
                  <a:srgbClr val="00FFFF"/>
                </a:highlight>
              </a:rPr>
              <a:t>q</a:t>
            </a:r>
            <a:r>
              <a:rPr lang="cs-CZ" baseline="-25000" dirty="0" err="1">
                <a:highlight>
                  <a:srgbClr val="00FFFF"/>
                </a:highlight>
              </a:rPr>
              <a:t>A</a:t>
            </a:r>
            <a:r>
              <a:rPr lang="cs-CZ" dirty="0">
                <a:highlight>
                  <a:srgbClr val="00FFFF"/>
                </a:highlight>
              </a:rPr>
              <a:t>=</a:t>
            </a:r>
            <a:r>
              <a:rPr lang="cs-CZ" dirty="0" err="1">
                <a:highlight>
                  <a:srgbClr val="00FFFF"/>
                </a:highlight>
              </a:rPr>
              <a:t>a+x</a:t>
            </a:r>
            <a:r>
              <a:rPr lang="cs-CZ" dirty="0">
                <a:highlight>
                  <a:srgbClr val="00FFFF"/>
                </a:highlight>
              </a:rPr>
              <a:t>=1+1=2</a:t>
            </a:r>
            <a:r>
              <a:rPr lang="cs-CZ" dirty="0"/>
              <a:t>; </a:t>
            </a:r>
            <a:r>
              <a:rPr lang="cs-CZ" dirty="0" err="1">
                <a:highlight>
                  <a:srgbClr val="FF00FF"/>
                </a:highlight>
              </a:rPr>
              <a:t>q</a:t>
            </a:r>
            <a:r>
              <a:rPr lang="cs-CZ" baseline="-25000" dirty="0" err="1">
                <a:highlight>
                  <a:srgbClr val="FF00FF"/>
                </a:highlight>
              </a:rPr>
              <a:t>B</a:t>
            </a:r>
            <a:r>
              <a:rPr lang="cs-CZ" dirty="0">
                <a:highlight>
                  <a:srgbClr val="FF00FF"/>
                </a:highlight>
              </a:rPr>
              <a:t>=</a:t>
            </a:r>
            <a:r>
              <a:rPr lang="cs-CZ" dirty="0" err="1">
                <a:highlight>
                  <a:srgbClr val="FF00FF"/>
                </a:highlight>
              </a:rPr>
              <a:t>y+b</a:t>
            </a:r>
            <a:r>
              <a:rPr lang="cs-CZ" dirty="0">
                <a:highlight>
                  <a:srgbClr val="FF00FF"/>
                </a:highlight>
              </a:rPr>
              <a:t>=1+1=2</a:t>
            </a:r>
          </a:p>
          <a:p>
            <a:pPr>
              <a:spcBef>
                <a:spcPts val="600"/>
              </a:spcBef>
              <a:spcAft>
                <a:spcPts val="0"/>
              </a:spcAft>
            </a:pPr>
            <a:r>
              <a:rPr lang="cs-CZ" dirty="0" err="1"/>
              <a:t>p</a:t>
            </a:r>
            <a:r>
              <a:rPr lang="cs-CZ" baseline="-25000" dirty="0" err="1"/>
              <a:t>A</a:t>
            </a:r>
            <a:r>
              <a:rPr lang="cs-CZ" dirty="0"/>
              <a:t>=10(4+0/3)=40; </a:t>
            </a:r>
            <a:r>
              <a:rPr lang="cs-CZ" dirty="0" err="1"/>
              <a:t>p</a:t>
            </a:r>
            <a:r>
              <a:rPr lang="cs-CZ" baseline="-25000" dirty="0" err="1"/>
              <a:t>B</a:t>
            </a:r>
            <a:r>
              <a:rPr lang="cs-CZ" dirty="0"/>
              <a:t>=10(4-0/3)=40</a:t>
            </a:r>
          </a:p>
          <a:p>
            <a:pPr>
              <a:spcBef>
                <a:spcPts val="600"/>
              </a:spcBef>
              <a:spcAft>
                <a:spcPts val="0"/>
              </a:spcAft>
            </a:pPr>
            <a:r>
              <a:rPr lang="cs-CZ" dirty="0" err="1">
                <a:highlight>
                  <a:srgbClr val="00FFFF"/>
                </a:highlight>
              </a:rPr>
              <a:t>q</a:t>
            </a:r>
            <a:r>
              <a:rPr lang="cs-CZ" baseline="-25000" dirty="0" err="1">
                <a:highlight>
                  <a:srgbClr val="00FFFF"/>
                </a:highlight>
              </a:rPr>
              <a:t>A</a:t>
            </a:r>
            <a:r>
              <a:rPr lang="cs-CZ" dirty="0">
                <a:highlight>
                  <a:srgbClr val="00FFFF"/>
                </a:highlight>
              </a:rPr>
              <a:t>=1/2(4+0/3)=2</a:t>
            </a:r>
            <a:r>
              <a:rPr lang="cs-CZ" dirty="0"/>
              <a:t>; </a:t>
            </a:r>
            <a:r>
              <a:rPr lang="cs-CZ" dirty="0" err="1">
                <a:highlight>
                  <a:srgbClr val="FF00FF"/>
                </a:highlight>
              </a:rPr>
              <a:t>q</a:t>
            </a:r>
            <a:r>
              <a:rPr lang="cs-CZ" baseline="-25000" dirty="0" err="1">
                <a:highlight>
                  <a:srgbClr val="FF00FF"/>
                </a:highlight>
              </a:rPr>
              <a:t>B</a:t>
            </a:r>
            <a:r>
              <a:rPr lang="cs-CZ" dirty="0">
                <a:highlight>
                  <a:srgbClr val="FF00FF"/>
                </a:highlight>
              </a:rPr>
              <a:t>=1/2(4-0/3)=2</a:t>
            </a:r>
            <a:endParaRPr lang="cs-CZ" dirty="0"/>
          </a:p>
          <a:p>
            <a:pPr>
              <a:spcBef>
                <a:spcPts val="600"/>
              </a:spcBef>
              <a:spcAft>
                <a:spcPts val="0"/>
              </a:spcAft>
            </a:pPr>
            <a:r>
              <a:rPr lang="el-GR" dirty="0"/>
              <a:t>π</a:t>
            </a:r>
            <a:r>
              <a:rPr lang="cs-CZ" baseline="-25000" dirty="0"/>
              <a:t>A</a:t>
            </a:r>
            <a:r>
              <a:rPr lang="cs-CZ" dirty="0"/>
              <a:t>=p*q=40*2 </a:t>
            </a:r>
            <a:r>
              <a:rPr lang="cs-CZ" dirty="0">
                <a:latin typeface="Arial" panose="020B0604020202020204" pitchFamily="34" charset="0"/>
                <a:cs typeface="Arial" panose="020B0604020202020204" pitchFamily="34" charset="0"/>
              </a:rPr>
              <a:t>→</a:t>
            </a:r>
            <a:r>
              <a:rPr lang="el-GR" dirty="0"/>
              <a:t> </a:t>
            </a:r>
            <a:r>
              <a:rPr lang="el-GR" b="1" dirty="0"/>
              <a:t>π</a:t>
            </a:r>
            <a:r>
              <a:rPr lang="cs-CZ" b="1" baseline="-25000" dirty="0"/>
              <a:t>A</a:t>
            </a:r>
            <a:r>
              <a:rPr lang="cs-CZ" b="1" dirty="0"/>
              <a:t>=</a:t>
            </a:r>
            <a:r>
              <a:rPr lang="cs-CZ" b="1" baseline="-25000" dirty="0"/>
              <a:t> </a:t>
            </a:r>
            <a:r>
              <a:rPr lang="cs-CZ" b="1" dirty="0"/>
              <a:t>80; </a:t>
            </a:r>
            <a:r>
              <a:rPr lang="el-GR" b="1" dirty="0"/>
              <a:t>π</a:t>
            </a:r>
            <a:r>
              <a:rPr lang="cs-CZ" b="1" baseline="-25000" dirty="0"/>
              <a:t>B</a:t>
            </a:r>
            <a:r>
              <a:rPr lang="cs-CZ" b="1" dirty="0"/>
              <a:t>=80</a:t>
            </a:r>
          </a:p>
          <a:p>
            <a:pPr>
              <a:spcBef>
                <a:spcPts val="600"/>
              </a:spcBef>
              <a:spcAft>
                <a:spcPts val="0"/>
              </a:spcAft>
            </a:pPr>
            <a:r>
              <a:rPr lang="cs-CZ" sz="1700" b="1" i="1" dirty="0"/>
              <a:t>stejně by to vyšlo i v případě, že by platil Hotellingův zákon (uprostřed, zády k sobě;  kdy se již prodejci nebudou moci posouvat na území konkurenta), resp. vždy, když budou prodejci lokalizováni stejně daleko od hranice trhu (a </a:t>
            </a:r>
            <a:r>
              <a:rPr lang="cs-CZ" sz="1700" b="1" i="1" dirty="0">
                <a:latin typeface="Arial" panose="020B0604020202020204" pitchFamily="34" charset="0"/>
                <a:cs typeface="Arial" panose="020B0604020202020204" pitchFamily="34" charset="0"/>
              </a:rPr>
              <a:t>&amp;</a:t>
            </a:r>
            <a:r>
              <a:rPr lang="cs-CZ" sz="1700" b="1" i="1" dirty="0"/>
              <a:t> b budou totožné)</a:t>
            </a:r>
          </a:p>
        </p:txBody>
      </p:sp>
      <p:pic>
        <p:nvPicPr>
          <p:cNvPr id="11" name="Obrázek 10">
            <a:extLst>
              <a:ext uri="{FF2B5EF4-FFF2-40B4-BE49-F238E27FC236}">
                <a16:creationId xmlns:a16="http://schemas.microsoft.com/office/drawing/2014/main" id="{72123434-707C-4AD3-A4B1-A66E3334C38B}"/>
              </a:ext>
            </a:extLst>
          </p:cNvPr>
          <p:cNvPicPr>
            <a:picLocks noChangeAspect="1"/>
          </p:cNvPicPr>
          <p:nvPr/>
        </p:nvPicPr>
        <p:blipFill>
          <a:blip r:embed="rId2">
            <a:duotone>
              <a:schemeClr val="bg2">
                <a:shade val="45000"/>
                <a:satMod val="135000"/>
              </a:schemeClr>
              <a:prstClr val="white"/>
            </a:duotone>
          </a:blip>
          <a:stretch>
            <a:fillRect/>
          </a:stretch>
        </p:blipFill>
        <p:spPr>
          <a:xfrm>
            <a:off x="339281" y="1859270"/>
            <a:ext cx="6384792" cy="2056945"/>
          </a:xfrm>
          <a:prstGeom prst="rect">
            <a:avLst/>
          </a:prstGeom>
        </p:spPr>
      </p:pic>
      <p:cxnSp>
        <p:nvCxnSpPr>
          <p:cNvPr id="14" name="Přímá spojnice se šipkou 13">
            <a:extLst>
              <a:ext uri="{FF2B5EF4-FFF2-40B4-BE49-F238E27FC236}">
                <a16:creationId xmlns:a16="http://schemas.microsoft.com/office/drawing/2014/main" id="{6FD47EB2-AC4F-4533-AA7D-2EA25A47074E}"/>
              </a:ext>
            </a:extLst>
          </p:cNvPr>
          <p:cNvCxnSpPr>
            <a:cxnSpLocks/>
          </p:cNvCxnSpPr>
          <p:nvPr/>
        </p:nvCxnSpPr>
        <p:spPr>
          <a:xfrm>
            <a:off x="339281" y="2890977"/>
            <a:ext cx="6384792" cy="0"/>
          </a:xfrm>
          <a:prstGeom prst="straightConnector1">
            <a:avLst/>
          </a:prstGeom>
          <a:ln w="571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6" name="Přímá spojnice 15">
            <a:extLst>
              <a:ext uri="{FF2B5EF4-FFF2-40B4-BE49-F238E27FC236}">
                <a16:creationId xmlns:a16="http://schemas.microsoft.com/office/drawing/2014/main" id="{CA98E821-C113-4C59-B046-32E5AF65BFAE}"/>
              </a:ext>
            </a:extLst>
          </p:cNvPr>
          <p:cNvCxnSpPr>
            <a:cxnSpLocks/>
            <a:stCxn id="11" idx="0"/>
            <a:endCxn id="11" idx="2"/>
          </p:cNvCxnSpPr>
          <p:nvPr/>
        </p:nvCxnSpPr>
        <p:spPr>
          <a:xfrm>
            <a:off x="3531677" y="1859270"/>
            <a:ext cx="0" cy="2056945"/>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8" name="TextovéPole 7">
            <a:extLst>
              <a:ext uri="{FF2B5EF4-FFF2-40B4-BE49-F238E27FC236}">
                <a16:creationId xmlns:a16="http://schemas.microsoft.com/office/drawing/2014/main" id="{F449D110-5B0A-4D94-9D86-D02A2F7F20F6}"/>
              </a:ext>
            </a:extLst>
          </p:cNvPr>
          <p:cNvSpPr txBox="1"/>
          <p:nvPr/>
        </p:nvSpPr>
        <p:spPr>
          <a:xfrm>
            <a:off x="359522" y="1757362"/>
            <a:ext cx="6364551" cy="2523768"/>
          </a:xfrm>
          <a:prstGeom prst="rect">
            <a:avLst/>
          </a:prstGeom>
          <a:noFill/>
        </p:spPr>
        <p:txBody>
          <a:bodyPr wrap="square" rtlCol="0">
            <a:spAutoFit/>
          </a:bodyPr>
          <a:lstStyle/>
          <a:p>
            <a:r>
              <a:rPr lang="cs-CZ" dirty="0"/>
              <a:t>                                                  střed (s)</a:t>
            </a:r>
          </a:p>
          <a:p>
            <a:r>
              <a:rPr lang="cs-CZ" dirty="0"/>
              <a:t>             </a:t>
            </a:r>
            <a:r>
              <a:rPr lang="cs-CZ" sz="2000" b="1" dirty="0"/>
              <a:t>prodejce A                           prodejce B</a:t>
            </a:r>
          </a:p>
          <a:p>
            <a:r>
              <a:rPr lang="cs-CZ" sz="2000" b="1" dirty="0"/>
              <a:t>               (</a:t>
            </a:r>
            <a:r>
              <a:rPr lang="cs-CZ" sz="2000" b="1" dirty="0" err="1"/>
              <a:t>p</a:t>
            </a:r>
            <a:r>
              <a:rPr lang="cs-CZ" sz="2000" b="1" baseline="-25000" dirty="0" err="1"/>
              <a:t>a</a:t>
            </a:r>
            <a:r>
              <a:rPr lang="cs-CZ" sz="2000" b="1" dirty="0"/>
              <a:t>, </a:t>
            </a:r>
            <a:r>
              <a:rPr lang="cs-CZ" sz="2000" b="1" dirty="0" err="1"/>
              <a:t>q</a:t>
            </a:r>
            <a:r>
              <a:rPr lang="cs-CZ" sz="2000" b="1" baseline="-25000" dirty="0" err="1"/>
              <a:t>a</a:t>
            </a:r>
            <a:r>
              <a:rPr lang="cs-CZ" sz="2000" b="1" dirty="0"/>
              <a:t>)                                 (</a:t>
            </a:r>
            <a:r>
              <a:rPr lang="cs-CZ" sz="2000" b="1" dirty="0" err="1"/>
              <a:t>p</a:t>
            </a:r>
            <a:r>
              <a:rPr lang="cs-CZ" sz="2000" b="1" baseline="-25000" dirty="0" err="1"/>
              <a:t>b</a:t>
            </a:r>
            <a:r>
              <a:rPr lang="cs-CZ" sz="2000" b="1" dirty="0"/>
              <a:t>, </a:t>
            </a:r>
            <a:r>
              <a:rPr lang="cs-CZ" sz="2000" b="1" dirty="0" err="1"/>
              <a:t>q</a:t>
            </a:r>
            <a:r>
              <a:rPr lang="cs-CZ" sz="2000" b="1" baseline="-25000" dirty="0" err="1"/>
              <a:t>b</a:t>
            </a:r>
            <a:r>
              <a:rPr lang="cs-CZ" sz="2000" b="1" dirty="0"/>
              <a:t>)</a:t>
            </a:r>
          </a:p>
          <a:p>
            <a:endParaRPr lang="cs-CZ" sz="2000" b="1" dirty="0"/>
          </a:p>
          <a:p>
            <a:r>
              <a:rPr lang="cs-CZ" sz="2000" b="1" dirty="0"/>
              <a:t>         a                     x                    y                     b</a:t>
            </a:r>
          </a:p>
          <a:p>
            <a:r>
              <a:rPr lang="cs-CZ" sz="2000" b="1" dirty="0"/>
              <a:t>         </a:t>
            </a:r>
            <a:r>
              <a:rPr lang="cs-CZ" sz="2000" b="1" dirty="0">
                <a:latin typeface="Arial" panose="020B0604020202020204" pitchFamily="34" charset="0"/>
                <a:cs typeface="Arial" panose="020B0604020202020204" pitchFamily="34" charset="0"/>
              </a:rPr>
              <a:t>1         A          1                    1        B          1</a:t>
            </a:r>
          </a:p>
          <a:p>
            <a:r>
              <a:rPr lang="cs-CZ" sz="2000" b="1" dirty="0">
                <a:latin typeface="Arial" panose="020B0604020202020204" pitchFamily="34" charset="0"/>
                <a:cs typeface="Arial" panose="020B0604020202020204" pitchFamily="34" charset="0"/>
              </a:rPr>
              <a:t>                                     </a:t>
            </a:r>
          </a:p>
          <a:p>
            <a:r>
              <a:rPr lang="cs-CZ" sz="2000" b="1" dirty="0">
                <a:solidFill>
                  <a:schemeClr val="accent1">
                    <a:lumMod val="90000"/>
                    <a:lumOff val="10000"/>
                  </a:schemeClr>
                </a:solidFill>
                <a:latin typeface="Batang" panose="02030600000101010101" pitchFamily="18" charset="-127"/>
                <a:ea typeface="Batang" panose="02030600000101010101" pitchFamily="18" charset="-127"/>
                <a:cs typeface="Arial" panose="020B0604020202020204" pitchFamily="34" charset="0"/>
              </a:rPr>
              <a:t>                       délka trhu (l; l=</a:t>
            </a:r>
            <a:r>
              <a:rPr lang="cs-CZ" sz="2000" b="1" dirty="0" err="1">
                <a:solidFill>
                  <a:schemeClr val="accent1">
                    <a:lumMod val="90000"/>
                    <a:lumOff val="10000"/>
                  </a:schemeClr>
                </a:solidFill>
                <a:latin typeface="Batang" panose="02030600000101010101" pitchFamily="18" charset="-127"/>
                <a:ea typeface="Batang" panose="02030600000101010101" pitchFamily="18" charset="-127"/>
                <a:cs typeface="Arial" panose="020B0604020202020204" pitchFamily="34" charset="0"/>
              </a:rPr>
              <a:t>a+x+y+b</a:t>
            </a:r>
            <a:r>
              <a:rPr lang="cs-CZ" sz="2000" b="1" dirty="0">
                <a:solidFill>
                  <a:schemeClr val="accent1">
                    <a:lumMod val="90000"/>
                    <a:lumOff val="10000"/>
                  </a:schemeClr>
                </a:solidFill>
                <a:latin typeface="Batang" panose="02030600000101010101" pitchFamily="18" charset="-127"/>
                <a:ea typeface="Batang" panose="02030600000101010101" pitchFamily="18" charset="-127"/>
                <a:cs typeface="Arial" panose="020B0604020202020204" pitchFamily="34" charset="0"/>
              </a:rPr>
              <a:t>)</a:t>
            </a:r>
            <a:endParaRPr lang="cs-CZ" sz="2000" b="1" dirty="0">
              <a:solidFill>
                <a:schemeClr val="accent1">
                  <a:lumMod val="90000"/>
                  <a:lumOff val="10000"/>
                </a:schemeClr>
              </a:solidFill>
              <a:latin typeface="Batang" panose="02030600000101010101" pitchFamily="18" charset="-127"/>
              <a:ea typeface="Batang" panose="02030600000101010101" pitchFamily="18" charset="-127"/>
            </a:endParaRPr>
          </a:p>
        </p:txBody>
      </p:sp>
      <p:cxnSp>
        <p:nvCxnSpPr>
          <p:cNvPr id="10" name="Přímá spojnice 9">
            <a:extLst>
              <a:ext uri="{FF2B5EF4-FFF2-40B4-BE49-F238E27FC236}">
                <a16:creationId xmlns:a16="http://schemas.microsoft.com/office/drawing/2014/main" id="{58F377FA-D41E-4371-9760-2A2CD42E7441}"/>
              </a:ext>
            </a:extLst>
          </p:cNvPr>
          <p:cNvCxnSpPr/>
          <p:nvPr/>
        </p:nvCxnSpPr>
        <p:spPr>
          <a:xfrm>
            <a:off x="1911927" y="2680692"/>
            <a:ext cx="0" cy="524317"/>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9" name="Přímá spojnice 18">
            <a:extLst>
              <a:ext uri="{FF2B5EF4-FFF2-40B4-BE49-F238E27FC236}">
                <a16:creationId xmlns:a16="http://schemas.microsoft.com/office/drawing/2014/main" id="{C7B864F4-B5CC-4439-A387-0400035FAD0B}"/>
              </a:ext>
            </a:extLst>
          </p:cNvPr>
          <p:cNvCxnSpPr/>
          <p:nvPr/>
        </p:nvCxnSpPr>
        <p:spPr>
          <a:xfrm>
            <a:off x="5038436" y="2625583"/>
            <a:ext cx="0" cy="524317"/>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12" name="Pravá složená závorka 11">
            <a:extLst>
              <a:ext uri="{FF2B5EF4-FFF2-40B4-BE49-F238E27FC236}">
                <a16:creationId xmlns:a16="http://schemas.microsoft.com/office/drawing/2014/main" id="{08FF2692-F6C7-4680-BDCF-1A673AC2C635}"/>
              </a:ext>
            </a:extLst>
          </p:cNvPr>
          <p:cNvSpPr/>
          <p:nvPr/>
        </p:nvSpPr>
        <p:spPr>
          <a:xfrm rot="5400000">
            <a:off x="3224981" y="458530"/>
            <a:ext cx="613391" cy="6384791"/>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cs-CZ"/>
          </a:p>
        </p:txBody>
      </p:sp>
      <p:sp>
        <p:nvSpPr>
          <p:cNvPr id="20" name="Zástupný symbol pro obsah 2">
            <a:extLst>
              <a:ext uri="{FF2B5EF4-FFF2-40B4-BE49-F238E27FC236}">
                <a16:creationId xmlns:a16="http://schemas.microsoft.com/office/drawing/2014/main" id="{5A439716-1D2B-43FE-9F3B-91EF983EE3EB}"/>
              </a:ext>
            </a:extLst>
          </p:cNvPr>
          <p:cNvSpPr txBox="1">
            <a:spLocks/>
          </p:cNvSpPr>
          <p:nvPr/>
        </p:nvSpPr>
        <p:spPr>
          <a:xfrm>
            <a:off x="6703832" y="1808672"/>
            <a:ext cx="5447687" cy="429789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0"/>
              </a:spcBef>
              <a:spcAft>
                <a:spcPts val="0"/>
              </a:spcAft>
            </a:pPr>
            <a:r>
              <a:rPr lang="cs-CZ" sz="1800" dirty="0"/>
              <a:t>na každou jednotku trhu připadá jeden spotřebitel, který kupuje od nejbližšího prodejce </a:t>
            </a:r>
          </a:p>
          <a:p>
            <a:pPr>
              <a:spcBef>
                <a:spcPts val="0"/>
              </a:spcBef>
              <a:spcAft>
                <a:spcPts val="0"/>
              </a:spcAft>
            </a:pPr>
            <a:r>
              <a:rPr lang="cs-CZ" dirty="0"/>
              <a:t>spotřebitel si vybírá prodejce s min. náklady</a:t>
            </a:r>
          </a:p>
          <a:p>
            <a:pPr lvl="1">
              <a:spcBef>
                <a:spcPts val="0"/>
              </a:spcBef>
              <a:spcAft>
                <a:spcPts val="0"/>
              </a:spcAft>
            </a:pPr>
            <a:r>
              <a:rPr lang="cs-CZ" dirty="0"/>
              <a:t>koupí tedy zboží u toho, kterého má blíže, protože cena produktu závisí na dopravních nákladech, tedy na lokaci prodejce</a:t>
            </a:r>
          </a:p>
          <a:p>
            <a:pPr lvl="1">
              <a:spcBef>
                <a:spcPts val="0"/>
              </a:spcBef>
              <a:spcAft>
                <a:spcPts val="0"/>
              </a:spcAft>
            </a:pPr>
            <a:r>
              <a:rPr lang="cs-CZ" dirty="0"/>
              <a:t>nacházejí-li se prodejci ve stejné vzdálenosti od okraje trhu, pak jejich cena bude stejná a nám je „jedno“ jaká je (poptávka spotřebitele po produkci je dokonale neelastická)</a:t>
            </a:r>
          </a:p>
          <a:p>
            <a:pPr>
              <a:spcBef>
                <a:spcPts val="0"/>
              </a:spcBef>
              <a:spcAft>
                <a:spcPts val="0"/>
              </a:spcAft>
            </a:pPr>
            <a:r>
              <a:rPr lang="cs-CZ" sz="1800" dirty="0"/>
              <a:t>existují transakční náklady „c“ na jednotku délky trhu</a:t>
            </a:r>
          </a:p>
          <a:p>
            <a:pPr>
              <a:spcBef>
                <a:spcPts val="0"/>
              </a:spcBef>
              <a:spcAft>
                <a:spcPts val="0"/>
              </a:spcAft>
            </a:pPr>
            <a:r>
              <a:rPr lang="cs-CZ" dirty="0"/>
              <a:t>prodejce si účtuje jednotkou cenu „p“ za kterou prodává množství zboží „q“</a:t>
            </a:r>
          </a:p>
          <a:p>
            <a:pPr>
              <a:spcBef>
                <a:spcPts val="0"/>
              </a:spcBef>
              <a:spcAft>
                <a:spcPts val="0"/>
              </a:spcAft>
            </a:pPr>
            <a:r>
              <a:rPr lang="cs-CZ" sz="1800" dirty="0"/>
              <a:t>zisk prodejce: </a:t>
            </a:r>
            <a:r>
              <a:rPr lang="el-GR" sz="1800" dirty="0"/>
              <a:t>π</a:t>
            </a:r>
            <a:r>
              <a:rPr lang="cs-CZ" sz="1800" dirty="0"/>
              <a:t> = p * q       nebo:</a:t>
            </a:r>
          </a:p>
          <a:p>
            <a:pPr>
              <a:spcBef>
                <a:spcPts val="0"/>
              </a:spcBef>
              <a:spcAft>
                <a:spcPts val="0"/>
              </a:spcAft>
            </a:pPr>
            <a:r>
              <a:rPr lang="cs-CZ" dirty="0"/>
              <a:t>cenu a množství lze také určit:</a:t>
            </a:r>
            <a:endParaRPr lang="cs-CZ" sz="1800" dirty="0"/>
          </a:p>
          <a:p>
            <a:pPr>
              <a:spcBef>
                <a:spcPts val="600"/>
              </a:spcBef>
              <a:spcAft>
                <a:spcPts val="0"/>
              </a:spcAft>
            </a:pPr>
            <a:endParaRPr lang="cs-CZ" sz="1800" dirty="0"/>
          </a:p>
        </p:txBody>
      </p:sp>
      <p:pic>
        <p:nvPicPr>
          <p:cNvPr id="13" name="Obrázek 12">
            <a:extLst>
              <a:ext uri="{FF2B5EF4-FFF2-40B4-BE49-F238E27FC236}">
                <a16:creationId xmlns:a16="http://schemas.microsoft.com/office/drawing/2014/main" id="{2263F28B-BD7F-4E11-BBA8-1BB020012AC7}"/>
              </a:ext>
            </a:extLst>
          </p:cNvPr>
          <p:cNvPicPr>
            <a:picLocks noChangeAspect="1"/>
          </p:cNvPicPr>
          <p:nvPr/>
        </p:nvPicPr>
        <p:blipFill>
          <a:blip r:embed="rId3"/>
          <a:stretch>
            <a:fillRect/>
          </a:stretch>
        </p:blipFill>
        <p:spPr>
          <a:xfrm>
            <a:off x="7138730" y="5807549"/>
            <a:ext cx="3255400" cy="986703"/>
          </a:xfrm>
          <a:prstGeom prst="rect">
            <a:avLst/>
          </a:prstGeom>
        </p:spPr>
      </p:pic>
      <p:cxnSp>
        <p:nvCxnSpPr>
          <p:cNvPr id="21" name="Přímá spojnice se šipkou 20">
            <a:extLst>
              <a:ext uri="{FF2B5EF4-FFF2-40B4-BE49-F238E27FC236}">
                <a16:creationId xmlns:a16="http://schemas.microsoft.com/office/drawing/2014/main" id="{1F316E0B-158E-47B9-943A-C44AE1B27F0A}"/>
              </a:ext>
            </a:extLst>
          </p:cNvPr>
          <p:cNvCxnSpPr>
            <a:cxnSpLocks/>
            <a:stCxn id="13" idx="1"/>
          </p:cNvCxnSpPr>
          <p:nvPr/>
        </p:nvCxnSpPr>
        <p:spPr>
          <a:xfrm flipH="1" flipV="1">
            <a:off x="3733185" y="5512368"/>
            <a:ext cx="3405545" cy="788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Obrázek 23">
            <a:extLst>
              <a:ext uri="{FF2B5EF4-FFF2-40B4-BE49-F238E27FC236}">
                <a16:creationId xmlns:a16="http://schemas.microsoft.com/office/drawing/2014/main" id="{CF156D1A-1FC9-4E4E-95F7-D50899F1735A}"/>
              </a:ext>
            </a:extLst>
          </p:cNvPr>
          <p:cNvPicPr>
            <a:picLocks noChangeAspect="1"/>
          </p:cNvPicPr>
          <p:nvPr/>
        </p:nvPicPr>
        <p:blipFill>
          <a:blip r:embed="rId4"/>
          <a:stretch>
            <a:fillRect/>
          </a:stretch>
        </p:blipFill>
        <p:spPr>
          <a:xfrm>
            <a:off x="10274432" y="5082382"/>
            <a:ext cx="1858240" cy="1218519"/>
          </a:xfrm>
          <a:prstGeom prst="rect">
            <a:avLst/>
          </a:prstGeom>
        </p:spPr>
      </p:pic>
    </p:spTree>
    <p:extLst>
      <p:ext uri="{BB962C8B-B14F-4D97-AF65-F5344CB8AC3E}">
        <p14:creationId xmlns:p14="http://schemas.microsoft.com/office/powerpoint/2010/main" val="3041545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fontScale="90000"/>
          </a:bodyPr>
          <a:lstStyle/>
          <a:p>
            <a:r>
              <a:rPr lang="cs-CZ" sz="5400" dirty="0">
                <a:solidFill>
                  <a:schemeClr val="accent6">
                    <a:lumMod val="20000"/>
                    <a:lumOff val="80000"/>
                  </a:schemeClr>
                </a:solidFill>
              </a:rPr>
              <a:t>2. Hotellingův model - příklad</a:t>
            </a:r>
          </a:p>
        </p:txBody>
      </p:sp>
      <p:sp>
        <p:nvSpPr>
          <p:cNvPr id="6" name="Zástupný symbol pro obsah 2">
            <a:extLst>
              <a:ext uri="{FF2B5EF4-FFF2-40B4-BE49-F238E27FC236}">
                <a16:creationId xmlns:a16="http://schemas.microsoft.com/office/drawing/2014/main" id="{195C9F7D-179C-47C4-BC60-D447727CE50E}"/>
              </a:ext>
            </a:extLst>
          </p:cNvPr>
          <p:cNvSpPr txBox="1">
            <a:spLocks/>
          </p:cNvSpPr>
          <p:nvPr/>
        </p:nvSpPr>
        <p:spPr>
          <a:xfrm>
            <a:off x="1" y="4236716"/>
            <a:ext cx="6834908" cy="248227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sz="2000" dirty="0"/>
              <a:t>c=10; </a:t>
            </a:r>
            <a:r>
              <a:rPr lang="cs-CZ" b="1" dirty="0">
                <a:latin typeface="Batang" panose="02030600000101010101" pitchFamily="18" charset="-127"/>
                <a:ea typeface="Batang" panose="02030600000101010101" pitchFamily="18" charset="-127"/>
                <a:cs typeface="Arial" panose="020B0604020202020204" pitchFamily="34" charset="0"/>
              </a:rPr>
              <a:t>l </a:t>
            </a:r>
            <a:r>
              <a:rPr lang="cs-CZ" dirty="0"/>
              <a:t>= 4     </a:t>
            </a:r>
          </a:p>
          <a:p>
            <a:pPr>
              <a:spcBef>
                <a:spcPts val="600"/>
              </a:spcBef>
              <a:spcAft>
                <a:spcPts val="0"/>
              </a:spcAft>
            </a:pPr>
            <a:r>
              <a:rPr lang="cs-CZ" dirty="0" err="1">
                <a:solidFill>
                  <a:schemeClr val="accent1">
                    <a:lumMod val="90000"/>
                    <a:lumOff val="10000"/>
                  </a:schemeClr>
                </a:solidFill>
                <a:highlight>
                  <a:srgbClr val="00FFFF"/>
                </a:highlight>
              </a:rPr>
              <a:t>p</a:t>
            </a:r>
            <a:r>
              <a:rPr lang="cs-CZ" baseline="-25000" dirty="0" err="1">
                <a:solidFill>
                  <a:schemeClr val="accent1">
                    <a:lumMod val="90000"/>
                    <a:lumOff val="10000"/>
                  </a:schemeClr>
                </a:solidFill>
                <a:highlight>
                  <a:srgbClr val="00FFFF"/>
                </a:highlight>
              </a:rPr>
              <a:t>A</a:t>
            </a:r>
            <a:r>
              <a:rPr lang="cs-CZ" dirty="0">
                <a:solidFill>
                  <a:schemeClr val="accent1">
                    <a:lumMod val="90000"/>
                    <a:lumOff val="10000"/>
                  </a:schemeClr>
                </a:solidFill>
                <a:highlight>
                  <a:srgbClr val="00FFFF"/>
                </a:highlight>
              </a:rPr>
              <a:t>=10(4+(-0,4/3))=38,67</a:t>
            </a:r>
            <a:r>
              <a:rPr lang="cs-CZ" dirty="0"/>
              <a:t>; </a:t>
            </a:r>
            <a:r>
              <a:rPr lang="cs-CZ" dirty="0" err="1">
                <a:highlight>
                  <a:srgbClr val="FF00FF"/>
                </a:highlight>
              </a:rPr>
              <a:t>p</a:t>
            </a:r>
            <a:r>
              <a:rPr lang="cs-CZ" baseline="-25000" dirty="0" err="1">
                <a:highlight>
                  <a:srgbClr val="FF00FF"/>
                </a:highlight>
              </a:rPr>
              <a:t>B</a:t>
            </a:r>
            <a:r>
              <a:rPr lang="cs-CZ" dirty="0">
                <a:highlight>
                  <a:srgbClr val="FF00FF"/>
                </a:highlight>
              </a:rPr>
              <a:t>=10(4-(-0,4/3))=41,33</a:t>
            </a:r>
          </a:p>
          <a:p>
            <a:pPr>
              <a:spcBef>
                <a:spcPts val="600"/>
              </a:spcBef>
              <a:spcAft>
                <a:spcPts val="0"/>
              </a:spcAft>
            </a:pPr>
            <a:r>
              <a:rPr lang="cs-CZ" dirty="0" err="1">
                <a:highlight>
                  <a:srgbClr val="00FFFF"/>
                </a:highlight>
              </a:rPr>
              <a:t>q</a:t>
            </a:r>
            <a:r>
              <a:rPr lang="cs-CZ" baseline="-25000" dirty="0" err="1">
                <a:highlight>
                  <a:srgbClr val="00FFFF"/>
                </a:highlight>
              </a:rPr>
              <a:t>A</a:t>
            </a:r>
            <a:r>
              <a:rPr lang="cs-CZ" dirty="0">
                <a:highlight>
                  <a:srgbClr val="00FFFF"/>
                </a:highlight>
              </a:rPr>
              <a:t>=1/2(4+(-0,4/3))=1,93</a:t>
            </a:r>
            <a:r>
              <a:rPr lang="cs-CZ" dirty="0"/>
              <a:t>; </a:t>
            </a:r>
            <a:r>
              <a:rPr lang="cs-CZ" dirty="0" err="1">
                <a:highlight>
                  <a:srgbClr val="FF00FF"/>
                </a:highlight>
              </a:rPr>
              <a:t>q</a:t>
            </a:r>
            <a:r>
              <a:rPr lang="cs-CZ" baseline="-25000" dirty="0" err="1">
                <a:highlight>
                  <a:srgbClr val="FF00FF"/>
                </a:highlight>
              </a:rPr>
              <a:t>B</a:t>
            </a:r>
            <a:r>
              <a:rPr lang="cs-CZ" dirty="0">
                <a:highlight>
                  <a:srgbClr val="FF00FF"/>
                </a:highlight>
              </a:rPr>
              <a:t>=1/2(4-(-0,4/3))=2,07</a:t>
            </a:r>
            <a:endParaRPr lang="cs-CZ" dirty="0"/>
          </a:p>
          <a:p>
            <a:pPr>
              <a:spcBef>
                <a:spcPts val="600"/>
              </a:spcBef>
              <a:spcAft>
                <a:spcPts val="0"/>
              </a:spcAft>
            </a:pPr>
            <a:r>
              <a:rPr lang="el-GR" dirty="0"/>
              <a:t>π</a:t>
            </a:r>
            <a:r>
              <a:rPr lang="cs-CZ" baseline="-25000" dirty="0"/>
              <a:t>A</a:t>
            </a:r>
            <a:r>
              <a:rPr lang="cs-CZ" dirty="0"/>
              <a:t>=p*q=38,67*1,93 </a:t>
            </a:r>
            <a:r>
              <a:rPr lang="cs-CZ" dirty="0">
                <a:latin typeface="Arial" panose="020B0604020202020204" pitchFamily="34" charset="0"/>
                <a:cs typeface="Arial" panose="020B0604020202020204" pitchFamily="34" charset="0"/>
              </a:rPr>
              <a:t>→</a:t>
            </a:r>
            <a:r>
              <a:rPr lang="el-GR" dirty="0"/>
              <a:t> </a:t>
            </a:r>
            <a:r>
              <a:rPr lang="el-GR" b="1" dirty="0"/>
              <a:t>π</a:t>
            </a:r>
            <a:r>
              <a:rPr lang="cs-CZ" b="1" baseline="-25000" dirty="0"/>
              <a:t>A</a:t>
            </a:r>
            <a:r>
              <a:rPr lang="cs-CZ" b="1" dirty="0"/>
              <a:t>=</a:t>
            </a:r>
            <a:r>
              <a:rPr lang="cs-CZ" b="1" baseline="-25000" dirty="0"/>
              <a:t> </a:t>
            </a:r>
            <a:r>
              <a:rPr lang="cs-CZ" b="1" dirty="0"/>
              <a:t>74,6</a:t>
            </a:r>
          </a:p>
          <a:p>
            <a:pPr>
              <a:spcBef>
                <a:spcPts val="600"/>
              </a:spcBef>
              <a:spcAft>
                <a:spcPts val="0"/>
              </a:spcAft>
            </a:pPr>
            <a:r>
              <a:rPr lang="el-GR" dirty="0"/>
              <a:t>π</a:t>
            </a:r>
            <a:r>
              <a:rPr lang="cs-CZ" baseline="-25000" dirty="0"/>
              <a:t>B</a:t>
            </a:r>
            <a:r>
              <a:rPr lang="cs-CZ" dirty="0"/>
              <a:t>=p*q=41,33*2,07 </a:t>
            </a:r>
            <a:r>
              <a:rPr lang="cs-CZ" dirty="0">
                <a:latin typeface="Arial" panose="020B0604020202020204" pitchFamily="34" charset="0"/>
                <a:cs typeface="Arial" panose="020B0604020202020204" pitchFamily="34" charset="0"/>
              </a:rPr>
              <a:t>→</a:t>
            </a:r>
            <a:r>
              <a:rPr lang="cs-CZ" b="1" dirty="0"/>
              <a:t> </a:t>
            </a:r>
            <a:r>
              <a:rPr lang="el-GR" b="1" dirty="0"/>
              <a:t>π</a:t>
            </a:r>
            <a:r>
              <a:rPr lang="cs-CZ" b="1" baseline="-25000" dirty="0"/>
              <a:t>B </a:t>
            </a:r>
            <a:r>
              <a:rPr lang="cs-CZ" b="1" dirty="0"/>
              <a:t>= 85,6</a:t>
            </a:r>
          </a:p>
          <a:p>
            <a:pPr lvl="1">
              <a:spcBef>
                <a:spcPts val="600"/>
              </a:spcBef>
              <a:spcAft>
                <a:spcPts val="0"/>
              </a:spcAft>
            </a:pPr>
            <a:r>
              <a:rPr lang="cs-CZ" sz="1400" dirty="0"/>
              <a:t>zaokrouhlovali jsme, tedy výsledky nejsou úplně přesné!</a:t>
            </a:r>
          </a:p>
          <a:p>
            <a:pPr>
              <a:spcBef>
                <a:spcPts val="600"/>
              </a:spcBef>
              <a:spcAft>
                <a:spcPts val="0"/>
              </a:spcAft>
            </a:pPr>
            <a:r>
              <a:rPr lang="cs-CZ" sz="1600" b="1" dirty="0"/>
              <a:t>prodejci B se vyplatilo posunout svou prodejnu blíže středu trhu!</a:t>
            </a:r>
          </a:p>
        </p:txBody>
      </p:sp>
      <p:pic>
        <p:nvPicPr>
          <p:cNvPr id="11" name="Obrázek 10">
            <a:extLst>
              <a:ext uri="{FF2B5EF4-FFF2-40B4-BE49-F238E27FC236}">
                <a16:creationId xmlns:a16="http://schemas.microsoft.com/office/drawing/2014/main" id="{72123434-707C-4AD3-A4B1-A66E3334C38B}"/>
              </a:ext>
            </a:extLst>
          </p:cNvPr>
          <p:cNvPicPr>
            <a:picLocks noChangeAspect="1"/>
          </p:cNvPicPr>
          <p:nvPr/>
        </p:nvPicPr>
        <p:blipFill>
          <a:blip r:embed="rId2">
            <a:duotone>
              <a:schemeClr val="bg2">
                <a:shade val="45000"/>
                <a:satMod val="135000"/>
              </a:schemeClr>
              <a:prstClr val="white"/>
            </a:duotone>
          </a:blip>
          <a:stretch>
            <a:fillRect/>
          </a:stretch>
        </p:blipFill>
        <p:spPr>
          <a:xfrm>
            <a:off x="339281" y="1859270"/>
            <a:ext cx="6384792" cy="2056945"/>
          </a:xfrm>
          <a:prstGeom prst="rect">
            <a:avLst/>
          </a:prstGeom>
        </p:spPr>
      </p:pic>
      <p:cxnSp>
        <p:nvCxnSpPr>
          <p:cNvPr id="14" name="Přímá spojnice se šipkou 13">
            <a:extLst>
              <a:ext uri="{FF2B5EF4-FFF2-40B4-BE49-F238E27FC236}">
                <a16:creationId xmlns:a16="http://schemas.microsoft.com/office/drawing/2014/main" id="{6FD47EB2-AC4F-4533-AA7D-2EA25A47074E}"/>
              </a:ext>
            </a:extLst>
          </p:cNvPr>
          <p:cNvCxnSpPr>
            <a:cxnSpLocks/>
          </p:cNvCxnSpPr>
          <p:nvPr/>
        </p:nvCxnSpPr>
        <p:spPr>
          <a:xfrm>
            <a:off x="339281" y="2890977"/>
            <a:ext cx="6384792" cy="0"/>
          </a:xfrm>
          <a:prstGeom prst="straightConnector1">
            <a:avLst/>
          </a:prstGeom>
          <a:ln w="571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6" name="Přímá spojnice 15">
            <a:extLst>
              <a:ext uri="{FF2B5EF4-FFF2-40B4-BE49-F238E27FC236}">
                <a16:creationId xmlns:a16="http://schemas.microsoft.com/office/drawing/2014/main" id="{CA98E821-C113-4C59-B046-32E5AF65BFAE}"/>
              </a:ext>
            </a:extLst>
          </p:cNvPr>
          <p:cNvCxnSpPr>
            <a:cxnSpLocks/>
            <a:stCxn id="11" idx="0"/>
            <a:endCxn id="11" idx="2"/>
          </p:cNvCxnSpPr>
          <p:nvPr/>
        </p:nvCxnSpPr>
        <p:spPr>
          <a:xfrm>
            <a:off x="3531677" y="1859270"/>
            <a:ext cx="0" cy="2056945"/>
          </a:xfrm>
          <a:prstGeom prst="line">
            <a:avLst/>
          </a:prstGeom>
          <a:ln w="38100">
            <a:prstDash val="sysDot"/>
          </a:ln>
        </p:spPr>
        <p:style>
          <a:lnRef idx="1">
            <a:schemeClr val="accent5"/>
          </a:lnRef>
          <a:fillRef idx="0">
            <a:schemeClr val="accent5"/>
          </a:fillRef>
          <a:effectRef idx="0">
            <a:schemeClr val="accent5"/>
          </a:effectRef>
          <a:fontRef idx="minor">
            <a:schemeClr val="tx1"/>
          </a:fontRef>
        </p:style>
      </p:cxnSp>
      <p:sp>
        <p:nvSpPr>
          <p:cNvPr id="8" name="TextovéPole 7">
            <a:extLst>
              <a:ext uri="{FF2B5EF4-FFF2-40B4-BE49-F238E27FC236}">
                <a16:creationId xmlns:a16="http://schemas.microsoft.com/office/drawing/2014/main" id="{F449D110-5B0A-4D94-9D86-D02A2F7F20F6}"/>
              </a:ext>
            </a:extLst>
          </p:cNvPr>
          <p:cNvSpPr txBox="1"/>
          <p:nvPr/>
        </p:nvSpPr>
        <p:spPr>
          <a:xfrm>
            <a:off x="359522" y="1757362"/>
            <a:ext cx="6364551" cy="1938992"/>
          </a:xfrm>
          <a:prstGeom prst="rect">
            <a:avLst/>
          </a:prstGeom>
          <a:noFill/>
        </p:spPr>
        <p:txBody>
          <a:bodyPr wrap="square" rtlCol="0">
            <a:spAutoFit/>
          </a:bodyPr>
          <a:lstStyle/>
          <a:p>
            <a:endParaRPr lang="cs-CZ" sz="2000" b="1" dirty="0"/>
          </a:p>
          <a:p>
            <a:r>
              <a:rPr lang="cs-CZ" sz="2000" b="1" dirty="0"/>
              <a:t>                                         ?                 0,4</a:t>
            </a:r>
          </a:p>
          <a:p>
            <a:r>
              <a:rPr lang="cs-CZ" sz="2000" b="1" dirty="0"/>
              <a:t>                    A                                  B</a:t>
            </a:r>
          </a:p>
          <a:p>
            <a:endParaRPr lang="cs-CZ" sz="2000" b="1" dirty="0"/>
          </a:p>
          <a:p>
            <a:r>
              <a:rPr lang="cs-CZ" sz="2000" b="1" dirty="0"/>
              <a:t>         a                   x               y                       b</a:t>
            </a:r>
          </a:p>
          <a:p>
            <a:r>
              <a:rPr lang="cs-CZ" sz="2000" b="1" dirty="0"/>
              <a:t>         </a:t>
            </a:r>
            <a:r>
              <a:rPr lang="cs-CZ" sz="2000" b="1" dirty="0">
                <a:latin typeface="Arial" panose="020B0604020202020204" pitchFamily="34" charset="0"/>
                <a:cs typeface="Arial" panose="020B0604020202020204" pitchFamily="34" charset="0"/>
              </a:rPr>
              <a:t>1                   ?              ?                    1,4</a:t>
            </a:r>
          </a:p>
        </p:txBody>
      </p:sp>
      <p:cxnSp>
        <p:nvCxnSpPr>
          <p:cNvPr id="10" name="Přímá spojnice 9">
            <a:extLst>
              <a:ext uri="{FF2B5EF4-FFF2-40B4-BE49-F238E27FC236}">
                <a16:creationId xmlns:a16="http://schemas.microsoft.com/office/drawing/2014/main" id="{58F377FA-D41E-4371-9760-2A2CD42E7441}"/>
              </a:ext>
            </a:extLst>
          </p:cNvPr>
          <p:cNvCxnSpPr/>
          <p:nvPr/>
        </p:nvCxnSpPr>
        <p:spPr>
          <a:xfrm>
            <a:off x="1911927" y="2680692"/>
            <a:ext cx="0" cy="524317"/>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9" name="Přímá spojnice 18">
            <a:extLst>
              <a:ext uri="{FF2B5EF4-FFF2-40B4-BE49-F238E27FC236}">
                <a16:creationId xmlns:a16="http://schemas.microsoft.com/office/drawing/2014/main" id="{C7B864F4-B5CC-4439-A387-0400035FAD0B}"/>
              </a:ext>
            </a:extLst>
          </p:cNvPr>
          <p:cNvCxnSpPr/>
          <p:nvPr/>
        </p:nvCxnSpPr>
        <p:spPr>
          <a:xfrm>
            <a:off x="5056909" y="2708701"/>
            <a:ext cx="0" cy="524317"/>
          </a:xfrm>
          <a:prstGeom prst="line">
            <a:avLst/>
          </a:prstGeom>
          <a:ln w="38100">
            <a:prstDash val="sysDash"/>
          </a:ln>
        </p:spPr>
        <p:style>
          <a:lnRef idx="1">
            <a:schemeClr val="accent6"/>
          </a:lnRef>
          <a:fillRef idx="0">
            <a:schemeClr val="accent6"/>
          </a:fillRef>
          <a:effectRef idx="0">
            <a:schemeClr val="accent6"/>
          </a:effectRef>
          <a:fontRef idx="minor">
            <a:schemeClr val="tx1"/>
          </a:fontRef>
        </p:style>
      </p:cxnSp>
      <p:sp>
        <p:nvSpPr>
          <p:cNvPr id="20" name="Zástupný symbol pro obsah 2">
            <a:extLst>
              <a:ext uri="{FF2B5EF4-FFF2-40B4-BE49-F238E27FC236}">
                <a16:creationId xmlns:a16="http://schemas.microsoft.com/office/drawing/2014/main" id="{5A439716-1D2B-43FE-9F3B-91EF983EE3EB}"/>
              </a:ext>
            </a:extLst>
          </p:cNvPr>
          <p:cNvSpPr txBox="1">
            <a:spLocks/>
          </p:cNvSpPr>
          <p:nvPr/>
        </p:nvSpPr>
        <p:spPr>
          <a:xfrm>
            <a:off x="7098145" y="1808673"/>
            <a:ext cx="5053374" cy="248227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dirty="0"/>
              <a:t>a=1</a:t>
            </a:r>
          </a:p>
          <a:p>
            <a:pPr>
              <a:spcBef>
                <a:spcPts val="600"/>
              </a:spcBef>
              <a:spcAft>
                <a:spcPts val="0"/>
              </a:spcAft>
            </a:pPr>
            <a:r>
              <a:rPr lang="cs-CZ" sz="1800" dirty="0"/>
              <a:t>x=0,93              </a:t>
            </a:r>
            <a:r>
              <a:rPr lang="cs-CZ" sz="1800" dirty="0" err="1"/>
              <a:t>a+x</a:t>
            </a:r>
            <a:r>
              <a:rPr lang="cs-CZ" sz="1800" dirty="0"/>
              <a:t>=</a:t>
            </a:r>
            <a:r>
              <a:rPr lang="cs-CZ" sz="1800" dirty="0" err="1"/>
              <a:t>q</a:t>
            </a:r>
            <a:r>
              <a:rPr lang="cs-CZ" sz="1800" baseline="-25000" dirty="0" err="1"/>
              <a:t>A</a:t>
            </a:r>
            <a:r>
              <a:rPr lang="cs-CZ" sz="1800" dirty="0"/>
              <a:t> a </a:t>
            </a:r>
            <a:r>
              <a:rPr lang="cs-CZ" sz="1800" dirty="0" err="1"/>
              <a:t>y+b</a:t>
            </a:r>
            <a:r>
              <a:rPr lang="cs-CZ" sz="1800" dirty="0"/>
              <a:t>=</a:t>
            </a:r>
            <a:r>
              <a:rPr lang="cs-CZ" sz="1800" dirty="0" err="1"/>
              <a:t>q</a:t>
            </a:r>
            <a:r>
              <a:rPr lang="cs-CZ" sz="1800" baseline="-25000" dirty="0" err="1"/>
              <a:t>B</a:t>
            </a:r>
            <a:endParaRPr lang="cs-CZ" sz="1800" baseline="-25000" dirty="0"/>
          </a:p>
          <a:p>
            <a:pPr>
              <a:spcBef>
                <a:spcPts val="600"/>
              </a:spcBef>
              <a:spcAft>
                <a:spcPts val="0"/>
              </a:spcAft>
            </a:pPr>
            <a:r>
              <a:rPr lang="cs-CZ" dirty="0"/>
              <a:t>y=0,67              musí se rovnat délce trhu (</a:t>
            </a:r>
            <a:r>
              <a:rPr lang="cs-CZ" dirty="0">
                <a:latin typeface="Batang" panose="02030600000101010101" pitchFamily="18" charset="-127"/>
                <a:ea typeface="Batang" panose="02030600000101010101" pitchFamily="18" charset="-127"/>
              </a:rPr>
              <a:t>l</a:t>
            </a:r>
            <a:r>
              <a:rPr lang="cs-CZ" dirty="0"/>
              <a:t>=4)  </a:t>
            </a:r>
          </a:p>
          <a:p>
            <a:pPr>
              <a:spcBef>
                <a:spcPts val="600"/>
              </a:spcBef>
              <a:spcAft>
                <a:spcPts val="0"/>
              </a:spcAft>
            </a:pPr>
            <a:r>
              <a:rPr lang="cs-CZ" sz="1800" dirty="0"/>
              <a:t>b=1,4</a:t>
            </a:r>
            <a:endParaRPr lang="cs-CZ" dirty="0"/>
          </a:p>
          <a:p>
            <a:pPr>
              <a:spcBef>
                <a:spcPts val="600"/>
              </a:spcBef>
              <a:spcAft>
                <a:spcPts val="0"/>
              </a:spcAft>
            </a:pPr>
            <a:r>
              <a:rPr lang="cs-CZ" sz="1800" dirty="0"/>
              <a:t>pro kontrolu musí platit </a:t>
            </a:r>
            <a:r>
              <a:rPr lang="cs-CZ" sz="1800" b="1" dirty="0" err="1"/>
              <a:t>p</a:t>
            </a:r>
            <a:r>
              <a:rPr lang="cs-CZ" sz="1800" b="1" baseline="-25000" dirty="0" err="1"/>
              <a:t>A</a:t>
            </a:r>
            <a:r>
              <a:rPr lang="cs-CZ" sz="1800" b="1" dirty="0" err="1"/>
              <a:t>+c</a:t>
            </a:r>
            <a:r>
              <a:rPr lang="cs-CZ" sz="1800" b="1" dirty="0"/>
              <a:t>*x=</a:t>
            </a:r>
            <a:r>
              <a:rPr lang="cs-CZ" sz="1800" b="1" dirty="0" err="1"/>
              <a:t>p</a:t>
            </a:r>
            <a:r>
              <a:rPr lang="cs-CZ" sz="1800" b="1" baseline="-25000" dirty="0" err="1"/>
              <a:t>B</a:t>
            </a:r>
            <a:r>
              <a:rPr lang="cs-CZ" sz="1800" b="1" dirty="0" err="1"/>
              <a:t>+c</a:t>
            </a:r>
            <a:r>
              <a:rPr lang="cs-CZ" sz="1800" b="1" dirty="0"/>
              <a:t>*y</a:t>
            </a:r>
          </a:p>
          <a:p>
            <a:pPr marL="0" indent="0">
              <a:spcBef>
                <a:spcPts val="600"/>
              </a:spcBef>
              <a:spcAft>
                <a:spcPts val="0"/>
              </a:spcAft>
              <a:buNone/>
            </a:pPr>
            <a:r>
              <a:rPr lang="cs-CZ" dirty="0"/>
              <a:t>                             38,67+10*0,93 = 41,33+10*0,67</a:t>
            </a:r>
          </a:p>
          <a:p>
            <a:pPr marL="0" indent="0">
              <a:spcBef>
                <a:spcPts val="600"/>
              </a:spcBef>
              <a:spcAft>
                <a:spcPts val="0"/>
              </a:spcAft>
              <a:buNone/>
            </a:pPr>
            <a:r>
              <a:rPr lang="cs-CZ" dirty="0"/>
              <a:t>                                               48 = 48</a:t>
            </a:r>
          </a:p>
          <a:p>
            <a:pPr>
              <a:spcBef>
                <a:spcPts val="600"/>
              </a:spcBef>
              <a:spcAft>
                <a:spcPts val="0"/>
              </a:spcAft>
            </a:pPr>
            <a:endParaRPr lang="cs-CZ" sz="1800" dirty="0"/>
          </a:p>
        </p:txBody>
      </p:sp>
      <p:pic>
        <p:nvPicPr>
          <p:cNvPr id="13" name="Obrázek 12">
            <a:extLst>
              <a:ext uri="{FF2B5EF4-FFF2-40B4-BE49-F238E27FC236}">
                <a16:creationId xmlns:a16="http://schemas.microsoft.com/office/drawing/2014/main" id="{2263F28B-BD7F-4E11-BBA8-1BB020012AC7}"/>
              </a:ext>
            </a:extLst>
          </p:cNvPr>
          <p:cNvPicPr>
            <a:picLocks noChangeAspect="1"/>
          </p:cNvPicPr>
          <p:nvPr/>
        </p:nvPicPr>
        <p:blipFill>
          <a:blip r:embed="rId3"/>
          <a:stretch>
            <a:fillRect/>
          </a:stretch>
        </p:blipFill>
        <p:spPr>
          <a:xfrm>
            <a:off x="5470445" y="4155342"/>
            <a:ext cx="3255400" cy="986703"/>
          </a:xfrm>
          <a:prstGeom prst="rect">
            <a:avLst/>
          </a:prstGeom>
        </p:spPr>
      </p:pic>
      <p:pic>
        <p:nvPicPr>
          <p:cNvPr id="24" name="Obrázek 23">
            <a:extLst>
              <a:ext uri="{FF2B5EF4-FFF2-40B4-BE49-F238E27FC236}">
                <a16:creationId xmlns:a16="http://schemas.microsoft.com/office/drawing/2014/main" id="{CF156D1A-1FC9-4E4E-95F7-D50899F1735A}"/>
              </a:ext>
            </a:extLst>
          </p:cNvPr>
          <p:cNvPicPr>
            <a:picLocks noChangeAspect="1"/>
          </p:cNvPicPr>
          <p:nvPr/>
        </p:nvPicPr>
        <p:blipFill>
          <a:blip r:embed="rId4"/>
          <a:stretch>
            <a:fillRect/>
          </a:stretch>
        </p:blipFill>
        <p:spPr>
          <a:xfrm>
            <a:off x="5470445" y="5174479"/>
            <a:ext cx="1801210" cy="1181122"/>
          </a:xfrm>
          <a:prstGeom prst="rect">
            <a:avLst/>
          </a:prstGeom>
        </p:spPr>
      </p:pic>
      <p:cxnSp>
        <p:nvCxnSpPr>
          <p:cNvPr id="17" name="Přímá spojnice 16">
            <a:extLst>
              <a:ext uri="{FF2B5EF4-FFF2-40B4-BE49-F238E27FC236}">
                <a16:creationId xmlns:a16="http://schemas.microsoft.com/office/drawing/2014/main" id="{1FE73BC4-163A-443C-A28A-8E01395763E3}"/>
              </a:ext>
            </a:extLst>
          </p:cNvPr>
          <p:cNvCxnSpPr/>
          <p:nvPr/>
        </p:nvCxnSpPr>
        <p:spPr>
          <a:xfrm>
            <a:off x="4451928" y="2680692"/>
            <a:ext cx="0" cy="524317"/>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2" name="Přímá spojnice 21">
            <a:extLst>
              <a:ext uri="{FF2B5EF4-FFF2-40B4-BE49-F238E27FC236}">
                <a16:creationId xmlns:a16="http://schemas.microsoft.com/office/drawing/2014/main" id="{853C4B1D-6A56-4445-9EE3-46B1EC60FB36}"/>
              </a:ext>
            </a:extLst>
          </p:cNvPr>
          <p:cNvCxnSpPr>
            <a:cxnSpLocks/>
          </p:cNvCxnSpPr>
          <p:nvPr/>
        </p:nvCxnSpPr>
        <p:spPr>
          <a:xfrm>
            <a:off x="3157604" y="1859269"/>
            <a:ext cx="0" cy="2056945"/>
          </a:xfrm>
          <a:prstGeom prst="line">
            <a:avLst/>
          </a:prstGeom>
          <a:ln w="38100">
            <a:prstDash val="solid"/>
          </a:ln>
        </p:spPr>
        <p:style>
          <a:lnRef idx="1">
            <a:schemeClr val="accent5"/>
          </a:lnRef>
          <a:fillRef idx="0">
            <a:schemeClr val="accent5"/>
          </a:fillRef>
          <a:effectRef idx="0">
            <a:schemeClr val="accent5"/>
          </a:effectRef>
          <a:fontRef idx="minor">
            <a:schemeClr val="tx1"/>
          </a:fontRef>
        </p:style>
      </p:cxnSp>
      <p:cxnSp>
        <p:nvCxnSpPr>
          <p:cNvPr id="9" name="Přímá spojnice se šipkou 8">
            <a:extLst>
              <a:ext uri="{FF2B5EF4-FFF2-40B4-BE49-F238E27FC236}">
                <a16:creationId xmlns:a16="http://schemas.microsoft.com/office/drawing/2014/main" id="{68AF6180-C92D-4223-BD8E-A4E3CE56C273}"/>
              </a:ext>
            </a:extLst>
          </p:cNvPr>
          <p:cNvCxnSpPr/>
          <p:nvPr/>
        </p:nvCxnSpPr>
        <p:spPr>
          <a:xfrm flipH="1">
            <a:off x="4451928" y="2443017"/>
            <a:ext cx="604981" cy="0"/>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23" name="Přímá spojnice se šipkou 22">
            <a:extLst>
              <a:ext uri="{FF2B5EF4-FFF2-40B4-BE49-F238E27FC236}">
                <a16:creationId xmlns:a16="http://schemas.microsoft.com/office/drawing/2014/main" id="{84CE8054-FBBF-4660-B3CA-A44F59DCAAD6}"/>
              </a:ext>
            </a:extLst>
          </p:cNvPr>
          <p:cNvCxnSpPr>
            <a:cxnSpLocks/>
          </p:cNvCxnSpPr>
          <p:nvPr/>
        </p:nvCxnSpPr>
        <p:spPr>
          <a:xfrm flipH="1">
            <a:off x="3157605" y="2452254"/>
            <a:ext cx="374072" cy="0"/>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sp>
        <p:nvSpPr>
          <p:cNvPr id="18" name="Pravá složená závorka 17">
            <a:extLst>
              <a:ext uri="{FF2B5EF4-FFF2-40B4-BE49-F238E27FC236}">
                <a16:creationId xmlns:a16="http://schemas.microsoft.com/office/drawing/2014/main" id="{5D24296D-7E6F-408D-825F-CF4CEBBA72CA}"/>
              </a:ext>
            </a:extLst>
          </p:cNvPr>
          <p:cNvSpPr/>
          <p:nvPr/>
        </p:nvSpPr>
        <p:spPr>
          <a:xfrm>
            <a:off x="8460509" y="1859269"/>
            <a:ext cx="443346" cy="1345740"/>
          </a:xfrm>
          <a:prstGeom prst="rightBrace">
            <a:avLst>
              <a:gd name="adj1" fmla="val 8333"/>
              <a:gd name="adj2" fmla="val 6166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TextovéPole 24">
            <a:extLst>
              <a:ext uri="{FF2B5EF4-FFF2-40B4-BE49-F238E27FC236}">
                <a16:creationId xmlns:a16="http://schemas.microsoft.com/office/drawing/2014/main" id="{E280D883-9376-45CC-827E-37CE2F842280}"/>
              </a:ext>
            </a:extLst>
          </p:cNvPr>
          <p:cNvSpPr txBox="1"/>
          <p:nvPr/>
        </p:nvSpPr>
        <p:spPr>
          <a:xfrm>
            <a:off x="7542573" y="5893936"/>
            <a:ext cx="4553528" cy="923330"/>
          </a:xfrm>
          <a:prstGeom prst="rect">
            <a:avLst/>
          </a:prstGeom>
          <a:solidFill>
            <a:schemeClr val="tx2">
              <a:lumMod val="20000"/>
              <a:lumOff val="80000"/>
            </a:schemeClr>
          </a:solidFill>
          <a:ln w="19050">
            <a:solidFill>
              <a:schemeClr val="accent2">
                <a:lumMod val="75000"/>
              </a:schemeClr>
            </a:solidFill>
          </a:ln>
        </p:spPr>
        <p:txBody>
          <a:bodyPr wrap="square" rtlCol="0">
            <a:spAutoFit/>
          </a:bodyPr>
          <a:lstStyle/>
          <a:p>
            <a:r>
              <a:rPr lang="cs-CZ" i="1" cap="all" dirty="0"/>
              <a:t>úkol: O</a:t>
            </a:r>
            <a:r>
              <a:rPr lang="cs-CZ" i="1" dirty="0"/>
              <a:t> kolik by zvýšil svůj zisk prodejce A, oproti výchozí situaci pokud by posunul svoji prodejnu od své hranice trhu o 1,8 délky trhu (a=1,8)?</a:t>
            </a:r>
          </a:p>
        </p:txBody>
      </p:sp>
    </p:spTree>
    <p:extLst>
      <p:ext uri="{BB962C8B-B14F-4D97-AF65-F5344CB8AC3E}">
        <p14:creationId xmlns:p14="http://schemas.microsoft.com/office/powerpoint/2010/main" val="1515330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471055" y="535709"/>
            <a:ext cx="11314545" cy="1366981"/>
          </a:xfrm>
        </p:spPr>
        <p:txBody>
          <a:bodyPr>
            <a:noAutofit/>
          </a:bodyPr>
          <a:lstStyle/>
          <a:p>
            <a:r>
              <a:rPr lang="cs-CZ" sz="4000" dirty="0">
                <a:solidFill>
                  <a:schemeClr val="accent6">
                    <a:lumMod val="20000"/>
                    <a:lumOff val="80000"/>
                  </a:schemeClr>
                </a:solidFill>
              </a:rPr>
              <a:t>3. </a:t>
            </a:r>
            <a:r>
              <a:rPr lang="it-IT" sz="4000" dirty="0">
                <a:solidFill>
                  <a:schemeClr val="accent6">
                    <a:lumMod val="20000"/>
                    <a:lumOff val="80000"/>
                  </a:schemeClr>
                </a:solidFill>
              </a:rPr>
              <a:t>CHRISTALLEROVA TEORIE </a:t>
            </a:r>
            <a:br>
              <a:rPr lang="cs-CZ" sz="4000" dirty="0">
                <a:solidFill>
                  <a:schemeClr val="accent6">
                    <a:lumMod val="20000"/>
                    <a:lumOff val="80000"/>
                  </a:schemeClr>
                </a:solidFill>
              </a:rPr>
            </a:br>
            <a:r>
              <a:rPr lang="it-IT" sz="4000" dirty="0">
                <a:solidFill>
                  <a:schemeClr val="accent6">
                    <a:lumMod val="20000"/>
                    <a:lumOff val="80000"/>
                  </a:schemeClr>
                </a:solidFill>
              </a:rPr>
              <a:t>CENTRÁLNÍCH MÍST </a:t>
            </a:r>
            <a:endParaRPr lang="cs-CZ" sz="4000" dirty="0">
              <a:solidFill>
                <a:schemeClr val="accent6">
                  <a:lumMod val="20000"/>
                  <a:lumOff val="80000"/>
                </a:schemeClr>
              </a:solidFill>
            </a:endParaRPr>
          </a:p>
        </p:txBody>
      </p:sp>
      <p:sp>
        <p:nvSpPr>
          <p:cNvPr id="7" name="Zástupný symbol pro obsah 2">
            <a:extLst>
              <a:ext uri="{FF2B5EF4-FFF2-40B4-BE49-F238E27FC236}">
                <a16:creationId xmlns:a16="http://schemas.microsoft.com/office/drawing/2014/main" id="{252B4E1F-3865-41D6-9C52-9DFEBF4BDF5C}"/>
              </a:ext>
            </a:extLst>
          </p:cNvPr>
          <p:cNvSpPr txBox="1">
            <a:spLocks/>
          </p:cNvSpPr>
          <p:nvPr/>
        </p:nvSpPr>
        <p:spPr>
          <a:xfrm>
            <a:off x="193964" y="1773383"/>
            <a:ext cx="7546109" cy="5084618"/>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20000"/>
              </a:lnSpc>
              <a:spcBef>
                <a:spcPts val="0"/>
              </a:spcBef>
            </a:pPr>
            <a:r>
              <a:rPr lang="cs-CZ" dirty="0"/>
              <a:t>Walter </a:t>
            </a:r>
            <a:r>
              <a:rPr lang="cs-CZ" dirty="0" err="1"/>
              <a:t>Christaller</a:t>
            </a:r>
            <a:r>
              <a:rPr lang="cs-CZ" dirty="0"/>
              <a:t> (1893-1969), německo-švýcarský geograf</a:t>
            </a:r>
          </a:p>
          <a:p>
            <a:pPr>
              <a:lnSpc>
                <a:spcPct val="120000"/>
              </a:lnSpc>
              <a:spcBef>
                <a:spcPts val="0"/>
              </a:spcBef>
            </a:pPr>
            <a:r>
              <a:rPr lang="cs-CZ" dirty="0"/>
              <a:t>autor teorie centrálních míst (</a:t>
            </a:r>
            <a:r>
              <a:rPr lang="cs-CZ" dirty="0" err="1"/>
              <a:t>Central</a:t>
            </a:r>
            <a:r>
              <a:rPr lang="cs-CZ" dirty="0"/>
              <a:t> place </a:t>
            </a:r>
            <a:r>
              <a:rPr lang="cs-CZ" dirty="0" err="1"/>
              <a:t>theory</a:t>
            </a:r>
            <a:r>
              <a:rPr lang="cs-CZ" dirty="0"/>
              <a:t>, 1933; </a:t>
            </a:r>
            <a:r>
              <a:rPr lang="de-DE" dirty="0"/>
              <a:t>Die zentrale Orte in Süddeutschland</a:t>
            </a:r>
            <a:r>
              <a:rPr lang="cs-CZ" dirty="0"/>
              <a:t>), která </a:t>
            </a:r>
            <a:r>
              <a:rPr lang="cs-CZ" altLang="cs-CZ" dirty="0"/>
              <a:t>se zabývá problematikou prostorového systému osídlení, </a:t>
            </a:r>
            <a:r>
              <a:rPr lang="cs-CZ" dirty="0"/>
              <a:t>snaží vysvětlit počet, velikost a rozmístění sídel v sídelní struktuře </a:t>
            </a:r>
            <a:r>
              <a:rPr lang="cs-CZ" altLang="cs-CZ" dirty="0"/>
              <a:t>především na základě ekonomických charakteristik </a:t>
            </a:r>
            <a:r>
              <a:rPr lang="cs-CZ" dirty="0"/>
              <a:t>za předpokladu racionálního chování zákazníků, majitelů firem a obchodů a za předpokladu relativně homogenních fyzicko-geografických podmínek v reálném čase</a:t>
            </a:r>
          </a:p>
          <a:p>
            <a:pPr lvl="1">
              <a:lnSpc>
                <a:spcPct val="120000"/>
              </a:lnSpc>
              <a:spcBef>
                <a:spcPts val="0"/>
              </a:spcBef>
            </a:pPr>
            <a:r>
              <a:rPr lang="cs-CZ" dirty="0"/>
              <a:t>cíl: snažil se vysledovat zákony ovlivňující počet, rozmístění a velikost sídel</a:t>
            </a:r>
          </a:p>
          <a:p>
            <a:pPr>
              <a:lnSpc>
                <a:spcPct val="120000"/>
              </a:lnSpc>
              <a:spcBef>
                <a:spcPts val="0"/>
              </a:spcBef>
            </a:pPr>
            <a:r>
              <a:rPr lang="cs-CZ" dirty="0"/>
              <a:t>svou teorii zpracoval na příkladu rovinatého jižního Německa, který tak navázal na Johanna von </a:t>
            </a:r>
            <a:r>
              <a:rPr lang="cs-CZ" dirty="0" err="1"/>
              <a:t>Thünena</a:t>
            </a:r>
            <a:r>
              <a:rPr lang="cs-CZ" dirty="0"/>
              <a:t>, jenž se podobnou teorií zabýval již v roce 1826</a:t>
            </a:r>
          </a:p>
          <a:p>
            <a:pPr>
              <a:lnSpc>
                <a:spcPct val="120000"/>
              </a:lnSpc>
              <a:spcBef>
                <a:spcPts val="0"/>
              </a:spcBef>
            </a:pPr>
            <a:r>
              <a:rPr lang="cs-CZ" dirty="0"/>
              <a:t>centrální místa jsou taková centra, která „obsluhují“ své okolí		</a:t>
            </a:r>
          </a:p>
          <a:p>
            <a:pPr lvl="1">
              <a:lnSpc>
                <a:spcPct val="120000"/>
              </a:lnSpc>
              <a:spcBef>
                <a:spcPts val="0"/>
              </a:spcBef>
            </a:pPr>
            <a:r>
              <a:rPr lang="cs-CZ" dirty="0"/>
              <a:t>tato centra mohou patřit do rozdílného řádu nebo skupiny</a:t>
            </a:r>
          </a:p>
          <a:p>
            <a:pPr lvl="2">
              <a:lnSpc>
                <a:spcPct val="120000"/>
              </a:lnSpc>
              <a:spcBef>
                <a:spcPts val="0"/>
              </a:spcBef>
              <a:spcAft>
                <a:spcPts val="0"/>
              </a:spcAft>
            </a:pPr>
            <a:r>
              <a:rPr lang="cs-CZ" sz="1700" dirty="0"/>
              <a:t>řád, do kterého centrální místo patří, je určen v závislosti na rozměru oblasti, do které dodává své zboží</a:t>
            </a:r>
          </a:p>
          <a:p>
            <a:pPr lvl="2">
              <a:lnSpc>
                <a:spcPct val="120000"/>
              </a:lnSpc>
              <a:spcBef>
                <a:spcPts val="0"/>
              </a:spcBef>
              <a:spcAft>
                <a:spcPts val="0"/>
              </a:spcAft>
            </a:pPr>
            <a:r>
              <a:rPr lang="cs-CZ" sz="1700" dirty="0"/>
              <a:t>platí, že služby vyššího řádu (např. nemocnice) obsluhují větší prostor než služby nižšího řádu (např. trafiky)</a:t>
            </a:r>
          </a:p>
          <a:p>
            <a:pPr lvl="2">
              <a:lnSpc>
                <a:spcPct val="120000"/>
              </a:lnSpc>
              <a:spcBef>
                <a:spcPts val="0"/>
              </a:spcBef>
              <a:spcAft>
                <a:spcPts val="0"/>
              </a:spcAft>
            </a:pPr>
            <a:r>
              <a:rPr lang="cs-CZ" sz="1700" dirty="0"/>
              <a:t>centrální místo vyššího řádu poskytuje statky všech nižších řádů</a:t>
            </a:r>
          </a:p>
          <a:p>
            <a:pPr lvl="2">
              <a:lnSpc>
                <a:spcPct val="120000"/>
              </a:lnSpc>
              <a:spcBef>
                <a:spcPts val="0"/>
              </a:spcBef>
              <a:spcAft>
                <a:spcPts val="0"/>
              </a:spcAft>
            </a:pPr>
            <a:r>
              <a:rPr lang="cs-CZ" sz="1700" dirty="0"/>
              <a:t>čím je centrum hierarchicky výše, tím menší bude počet těchto center</a:t>
            </a:r>
          </a:p>
        </p:txBody>
      </p:sp>
      <p:pic>
        <p:nvPicPr>
          <p:cNvPr id="4" name="Zástupný symbol pro obsah 3">
            <a:extLst>
              <a:ext uri="{FF2B5EF4-FFF2-40B4-BE49-F238E27FC236}">
                <a16:creationId xmlns:a16="http://schemas.microsoft.com/office/drawing/2014/main" id="{7C87BF43-A91D-43CF-9C36-7E52E045CD64}"/>
              </a:ext>
            </a:extLst>
          </p:cNvPr>
          <p:cNvPicPr>
            <a:picLocks noGrp="1" noChangeAspect="1"/>
          </p:cNvPicPr>
          <p:nvPr>
            <p:ph idx="1"/>
          </p:nvPr>
        </p:nvPicPr>
        <p:blipFill>
          <a:blip r:embed="rId2"/>
          <a:stretch>
            <a:fillRect/>
          </a:stretch>
        </p:blipFill>
        <p:spPr>
          <a:xfrm>
            <a:off x="9539119" y="0"/>
            <a:ext cx="2652881" cy="3163456"/>
          </a:xfrm>
          <a:prstGeom prst="rect">
            <a:avLst/>
          </a:prstGeom>
        </p:spPr>
      </p:pic>
      <p:sp>
        <p:nvSpPr>
          <p:cNvPr id="3" name="TextovéPole 2">
            <a:extLst>
              <a:ext uri="{FF2B5EF4-FFF2-40B4-BE49-F238E27FC236}">
                <a16:creationId xmlns:a16="http://schemas.microsoft.com/office/drawing/2014/main" id="{3D3270D9-F515-46A6-A197-FB7F605F5C5B}"/>
              </a:ext>
            </a:extLst>
          </p:cNvPr>
          <p:cNvSpPr txBox="1"/>
          <p:nvPr/>
        </p:nvSpPr>
        <p:spPr>
          <a:xfrm>
            <a:off x="8007928" y="5795956"/>
            <a:ext cx="4073236" cy="830997"/>
          </a:xfrm>
          <a:prstGeom prst="rect">
            <a:avLst/>
          </a:prstGeom>
          <a:solidFill>
            <a:schemeClr val="accent6">
              <a:lumMod val="20000"/>
              <a:lumOff val="80000"/>
            </a:schemeClr>
          </a:solidFill>
        </p:spPr>
        <p:txBody>
          <a:bodyPr wrap="square" rtlCol="0">
            <a:spAutoFit/>
          </a:bodyPr>
          <a:lstStyle/>
          <a:p>
            <a:r>
              <a:rPr lang="cs-CZ" sz="1600" dirty="0"/>
              <a:t>zkoumanou sídelní strukturu tvoří (1) městská a (2) venkovská sídla: osada, vesnice (víska), město (městys) a velkoměsto</a:t>
            </a:r>
          </a:p>
        </p:txBody>
      </p:sp>
      <p:sp>
        <p:nvSpPr>
          <p:cNvPr id="8" name="TextovéPole 7">
            <a:extLst>
              <a:ext uri="{FF2B5EF4-FFF2-40B4-BE49-F238E27FC236}">
                <a16:creationId xmlns:a16="http://schemas.microsoft.com/office/drawing/2014/main" id="{2BB578C6-162E-4B4C-AE98-69E7EC36D04E}"/>
              </a:ext>
            </a:extLst>
          </p:cNvPr>
          <p:cNvSpPr txBox="1"/>
          <p:nvPr/>
        </p:nvSpPr>
        <p:spPr>
          <a:xfrm>
            <a:off x="8007928" y="3566709"/>
            <a:ext cx="4073236" cy="2062103"/>
          </a:xfrm>
          <a:prstGeom prst="rect">
            <a:avLst/>
          </a:prstGeom>
          <a:solidFill>
            <a:schemeClr val="accent3">
              <a:lumMod val="20000"/>
              <a:lumOff val="80000"/>
            </a:schemeClr>
          </a:solidFill>
        </p:spPr>
        <p:txBody>
          <a:bodyPr wrap="square" rtlCol="0">
            <a:spAutoFit/>
          </a:bodyPr>
          <a:lstStyle/>
          <a:p>
            <a:r>
              <a:rPr lang="cs-CZ" sz="1600" dirty="0"/>
              <a:t>sídlo v sídelní struktuře: seskupení jednotlivých osídlení tvořící uzavřený celek včetně hospodářských objektů a dopravních zařízení na určitém vymezeném území, které bývá urbanisticky odděleno od okolních sídel. Je to místo koncentrace hospodářských a ubytovacích funkcí obyvatelstva </a:t>
            </a:r>
            <a:r>
              <a:rPr lang="cs-CZ" sz="1600" dirty="0">
                <a:latin typeface="Arial" panose="020B0604020202020204" pitchFamily="34" charset="0"/>
                <a:cs typeface="Arial" panose="020B0604020202020204" pitchFamily="34" charset="0"/>
              </a:rPr>
              <a:t>→ </a:t>
            </a:r>
            <a:r>
              <a:rPr lang="cs-CZ" sz="1600" dirty="0"/>
              <a:t>základní centrum lidské aktivity</a:t>
            </a:r>
          </a:p>
        </p:txBody>
      </p:sp>
      <p:pic>
        <p:nvPicPr>
          <p:cNvPr id="6" name="Obrázek 5">
            <a:extLst>
              <a:ext uri="{FF2B5EF4-FFF2-40B4-BE49-F238E27FC236}">
                <a16:creationId xmlns:a16="http://schemas.microsoft.com/office/drawing/2014/main" id="{D5B55EFB-FD7D-40FD-811F-43C6633007E8}"/>
              </a:ext>
            </a:extLst>
          </p:cNvPr>
          <p:cNvPicPr>
            <a:picLocks noChangeAspect="1"/>
          </p:cNvPicPr>
          <p:nvPr/>
        </p:nvPicPr>
        <p:blipFill>
          <a:blip r:embed="rId3"/>
          <a:stretch>
            <a:fillRect/>
          </a:stretch>
        </p:blipFill>
        <p:spPr>
          <a:xfrm>
            <a:off x="7610463" y="198018"/>
            <a:ext cx="2058266" cy="2960821"/>
          </a:xfrm>
          <a:prstGeom prst="rect">
            <a:avLst/>
          </a:prstGeom>
        </p:spPr>
      </p:pic>
    </p:spTree>
    <p:extLst>
      <p:ext uri="{BB962C8B-B14F-4D97-AF65-F5344CB8AC3E}">
        <p14:creationId xmlns:p14="http://schemas.microsoft.com/office/powerpoint/2010/main" val="823813021"/>
      </p:ext>
    </p:extLst>
  </p:cSld>
  <p:clrMapOvr>
    <a:masterClrMapping/>
  </p:clrMapOvr>
</p:sld>
</file>

<file path=ppt/theme/theme1.xml><?xml version="1.0" encoding="utf-8"?>
<a:theme xmlns:a="http://schemas.openxmlformats.org/drawingml/2006/main" name="Dividenda">
  <a:themeElements>
    <a:clrScheme name="Dividenda">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a">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a">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TM03457464[[fn=Dividenda]]</Template>
  <TotalTime>8853</TotalTime>
  <Words>2774</Words>
  <Application>Microsoft Office PowerPoint</Application>
  <PresentationFormat>Širokoúhlá obrazovka</PresentationFormat>
  <Paragraphs>187</Paragraphs>
  <Slides>17</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17</vt:i4>
      </vt:variant>
    </vt:vector>
  </HeadingPairs>
  <TitlesOfParts>
    <vt:vector size="25" baseType="lpstr">
      <vt:lpstr>Batang</vt:lpstr>
      <vt:lpstr>Arial</vt:lpstr>
      <vt:lpstr>Calibri</vt:lpstr>
      <vt:lpstr>Corbel</vt:lpstr>
      <vt:lpstr>Gill Sans MT</vt:lpstr>
      <vt:lpstr>Times New Roman</vt:lpstr>
      <vt:lpstr>Wingdings 2</vt:lpstr>
      <vt:lpstr>Dividenda</vt:lpstr>
      <vt:lpstr>Prostorová ekonomie</vt:lpstr>
      <vt:lpstr>Obsah</vt:lpstr>
      <vt:lpstr>1. Prostorové uspořádání ekonomiky</vt:lpstr>
      <vt:lpstr>2. Hotellingův model</vt:lpstr>
      <vt:lpstr>2. Hotellingův model</vt:lpstr>
      <vt:lpstr>2. Hotellingův model</vt:lpstr>
      <vt:lpstr>2. Hotellingův model - příklad</vt:lpstr>
      <vt:lpstr>2. Hotellingův model - příklad</vt:lpstr>
      <vt:lpstr>3. CHRISTALLEROVA TEORIE  CENTRÁLNÍCH MÍST </vt:lpstr>
      <vt:lpstr>3. CHRISTALLEROVA TEORIE  CENTRÁLNÍCH MÍST </vt:lpstr>
      <vt:lpstr>3. CHRISTALLEROVA TEORIE CENTRÁLNÍCH MÍST </vt:lpstr>
      <vt:lpstr>3. CHRISTALLEROVA TEORIE CENTRÁLNÍCH MÍST  Ekonomický práh efektivnosti – prahová populace</vt:lpstr>
      <vt:lpstr>4. LÖSCHEHO MODEL TRŽNÍCH ZÓN</vt:lpstr>
      <vt:lpstr>4. LÖSCHEHO MODEL TRŽNÍCH ZÓN Löscheho poptávkový kužel, tržní zóna</vt:lpstr>
      <vt:lpstr>4. LÖSCHEHO MODEL TRŽNÍCH ZÓN</vt:lpstr>
      <vt:lpstr>5. Shrnutí</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Tureckova</dc:creator>
  <cp:lastModifiedBy>Kamila Turečková</cp:lastModifiedBy>
  <cp:revision>245</cp:revision>
  <cp:lastPrinted>2018-02-12T08:12:35Z</cp:lastPrinted>
  <dcterms:created xsi:type="dcterms:W3CDTF">2017-12-11T08:34:25Z</dcterms:created>
  <dcterms:modified xsi:type="dcterms:W3CDTF">2023-10-09T07:57:25Z</dcterms:modified>
</cp:coreProperties>
</file>