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9144000" cy="5143500"/>
  <p:defaultTextStyle>
    <a:defPPr>
      <a:defRPr lang="cs-CZ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  <a:fill>
          <a:solidFill>
            <a:schemeClr val="accent5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097986-0C26-47DE-8982-7AD2B6842259}" type="datetimeFigureOut">
              <a:rPr lang="cs-CZ"/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cs-CZ"/>
              <a:t>Kliknutím lze upravit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D4000A-37E1-4D72-B31A-77993FD77D47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DD4000A-37E1-4D72-B31A-77993FD77D47}" type="slidenum">
              <a:rPr lang="cs-CZ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DD4000A-37E1-4D72-B31A-77993FD77D47}" type="slidenum">
              <a:rPr lang="cs-CZ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ulní stran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List - obecný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 bwMode="auto"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r>
              <a:rPr lang="cs-CZ" sz="2400">
                <a:solidFill>
                  <a:srgbClr val="981E3A"/>
                </a:solidFill>
                <a:latin typeface="Times New Roman"/>
                <a:cs typeface="Times New Roman"/>
              </a:rPr>
              <a:t>Název listu</a:t>
            </a:r>
            <a:endParaRPr/>
          </a:p>
        </p:txBody>
      </p:sp>
      <p:cxnSp>
        <p:nvCxnSpPr>
          <p:cNvPr id="9" name="Přímá spojnice 8"/>
          <p:cNvCxnSpPr>
            <a:cxnSpLocks/>
          </p:cNvCxnSpPr>
          <p:nvPr userDrawn="1"/>
        </p:nvCxnSpPr>
        <p:spPr bwMode="auto"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cxnSpLocks/>
          </p:cNvCxnSpPr>
          <p:nvPr userDrawn="1"/>
        </p:nvCxnSpPr>
        <p:spPr bwMode="auto"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 bwMode="auto"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>
              <a:defRPr/>
            </a:pPr>
            <a:r>
              <a:rPr lang="cs-CZ">
                <a:cs typeface="Times New Roman"/>
              </a:rPr>
              <a:t>Prostor pro doplňující informace, poznámky</a:t>
            </a:r>
            <a:endParaRPr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 bwMode="auto"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pPr>
              <a:defRPr/>
            </a:pPr>
            <a:fld id="{560808B9-4D1F-4069-9EB9-CD8802008F4E}" type="slidenum">
              <a:rPr lang="cs-CZ"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796876" y="91600"/>
            <a:ext cx="1311627" cy="10993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rázdný lis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auto"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>
              <a:defRPr/>
            </a:pPr>
            <a:r>
              <a:rPr lang="cs-CZ" sz="2800" b="1">
                <a:solidFill>
                  <a:schemeClr val="bg1"/>
                </a:solidFill>
                <a:latin typeface="Times New Roman"/>
                <a:cs typeface="Times New Roman"/>
              </a:rPr>
              <a:t>Konkurenceschopnost v globalizované ekonomice</a:t>
            </a:r>
            <a:endParaRPr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 bwMode="auto">
          <a:xfrm>
            <a:off x="1763687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  <a:defRPr/>
            </a:pPr>
            <a:r>
              <a:rPr lang="cs-CZ" sz="1200">
                <a:solidFill>
                  <a:schemeClr val="bg1"/>
                </a:solidFill>
                <a:latin typeface="Times New Roman"/>
                <a:cs typeface="Times New Roman"/>
              </a:rPr>
              <a:t>Ing. Marie Szyszkowiczová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660528" y="195486"/>
            <a:ext cx="2664000" cy="21967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 bwMode="auto">
          <a:xfrm>
            <a:off x="395536" y="1203598"/>
            <a:ext cx="8280919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400" b="1" dirty="0">
                <a:solidFill>
                  <a:srgbClr val="307871"/>
                </a:solidFill>
                <a:latin typeface="Times New Roman"/>
                <a:cs typeface="Times New Roman"/>
              </a:rPr>
              <a:t>docházka na semináře – min. 60 % z uskutečněných seminářů</a:t>
            </a:r>
            <a:endParaRPr dirty="0"/>
          </a:p>
          <a:p>
            <a:pPr marL="0" indent="0">
              <a:buNone/>
              <a:defRPr/>
            </a:pPr>
            <a:endParaRPr lang="cs-CZ" sz="1400" b="1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cs-CZ" sz="1400" b="1" dirty="0">
                <a:solidFill>
                  <a:srgbClr val="307871"/>
                </a:solidFill>
                <a:latin typeface="Times New Roman"/>
                <a:cs typeface="Times New Roman"/>
              </a:rPr>
              <a:t>seminární práce a prezentace</a:t>
            </a:r>
            <a:endParaRPr dirty="0"/>
          </a:p>
          <a:p>
            <a:pPr lvl="1">
              <a:defRPr/>
            </a:pP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</a:rPr>
              <a:t>volba tématu do příštího semináře, tj. </a:t>
            </a:r>
            <a:r>
              <a:rPr lang="cs-CZ" sz="1200" b="1" dirty="0">
                <a:solidFill>
                  <a:srgbClr val="307871"/>
                </a:solidFill>
                <a:latin typeface="Times New Roman"/>
                <a:cs typeface="Times New Roman"/>
              </a:rPr>
              <a:t>12.10. nahlásit zvolené téma</a:t>
            </a:r>
            <a:r>
              <a:rPr lang="cs-CZ" sz="1200" b="0" dirty="0">
                <a:solidFill>
                  <a:srgbClr val="307871"/>
                </a:solidFill>
                <a:latin typeface="Times New Roman"/>
                <a:cs typeface="Times New Roman"/>
              </a:rPr>
              <a:t> (např. klastry v Moravskoslezském kraji, financování výzkumu a vývoje, přímé zahraniční investice,...)</a:t>
            </a:r>
            <a:endParaRPr b="0" dirty="0"/>
          </a:p>
          <a:p>
            <a:pPr lvl="1">
              <a:defRPr/>
            </a:pP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</a:rPr>
              <a:t>seminární práce: forma eseje, min. 3 strany čistého textu (+ úvod a závěr, dále seznam zdrojů, citovaných dle pokynu děkana)</a:t>
            </a:r>
            <a:endParaRPr dirty="0"/>
          </a:p>
          <a:p>
            <a:pPr lvl="1">
              <a:defRPr/>
            </a:pP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</a:rPr>
              <a:t>následná prezentace na semináři</a:t>
            </a:r>
            <a:endParaRPr dirty="0"/>
          </a:p>
          <a:p>
            <a:pPr lvl="2">
              <a:defRPr/>
            </a:pP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</a:rPr>
              <a:t>10 – 15 minut</a:t>
            </a:r>
            <a:endParaRPr lang="cs-CZ" sz="600" b="1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 lvl="2">
              <a:defRPr/>
            </a:pP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</a:rPr>
              <a:t>text v prezentacích v bodech</a:t>
            </a:r>
            <a:endParaRPr dirty="0"/>
          </a:p>
          <a:p>
            <a:pPr lvl="2">
              <a:defRPr/>
            </a:pP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</a:rPr>
              <a:t>nečíst, ale hovořit </a:t>
            </a: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  <a:sym typeface="Wingdings" panose="05000000000000000000" pitchFamily="2" charset="2"/>
              </a:rPr>
              <a:t></a:t>
            </a:r>
            <a:endParaRPr dirty="0"/>
          </a:p>
          <a:p>
            <a:pPr lvl="1">
              <a:defRPr/>
            </a:pPr>
            <a:r>
              <a:rPr lang="cs-CZ" sz="1200" dirty="0">
                <a:solidFill>
                  <a:srgbClr val="307871"/>
                </a:solidFill>
                <a:latin typeface="Times New Roman"/>
                <a:cs typeface="Times New Roman"/>
              </a:rPr>
              <a:t>seminární práci spolu s prezentací poslat na email: szyszkowiczova@opf.slu.cz </a:t>
            </a:r>
            <a:r>
              <a:rPr lang="cs-CZ" sz="1200" b="1" dirty="0">
                <a:solidFill>
                  <a:srgbClr val="307871"/>
                </a:solidFill>
                <a:latin typeface="Times New Roman"/>
                <a:cs typeface="Times New Roman"/>
              </a:rPr>
              <a:t>1 – 2 dny před plánovaným prezentováním</a:t>
            </a:r>
            <a:endParaRPr dirty="0"/>
          </a:p>
          <a:p>
            <a:pPr marL="0" lvl="2" indent="0">
              <a:buNone/>
              <a:defRPr/>
            </a:pPr>
            <a:endParaRPr lang="cs-CZ" sz="1400" b="1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 marL="342900" lvl="2" indent="-342900">
              <a:defRPr/>
            </a:pPr>
            <a:r>
              <a:rPr lang="cs-CZ" sz="1400" b="1" dirty="0">
                <a:solidFill>
                  <a:srgbClr val="307871"/>
                </a:solidFill>
                <a:latin typeface="Times New Roman"/>
                <a:cs typeface="Times New Roman"/>
              </a:rPr>
              <a:t>aktivity na seminářích </a:t>
            </a:r>
            <a:r>
              <a:rPr lang="cs-CZ" sz="1400" b="0" dirty="0">
                <a:solidFill>
                  <a:srgbClr val="307871"/>
                </a:solidFill>
                <a:latin typeface="Times New Roman"/>
                <a:cs typeface="Times New Roman"/>
              </a:rPr>
              <a:t>- pracovní listy (v případě, kdy nebudou prezentace)</a:t>
            </a:r>
            <a:endParaRPr lang="cs-CZ" sz="1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 bwMode="auto"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>
                <a:solidFill>
                  <a:srgbClr val="307871"/>
                </a:solidFill>
              </a:rPr>
              <a:t>Pravidla pro semináře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 bwMode="auto">
          <a:xfrm>
            <a:off x="179512" y="195486"/>
            <a:ext cx="5400600" cy="5077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>
                <a:solidFill>
                  <a:srgbClr val="307871"/>
                </a:solidFill>
              </a:rPr>
              <a:t>Hodnocení seminární práce a prezentace</a:t>
            </a:r>
            <a:endParaRPr/>
          </a:p>
        </p:txBody>
      </p:sp>
      <p:graphicFrame>
        <p:nvGraphicFramePr>
          <p:cNvPr id="2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362999"/>
              </p:ext>
            </p:extLst>
          </p:nvPr>
        </p:nvGraphicFramePr>
        <p:xfrm>
          <a:off x="1331640" y="1503553"/>
          <a:ext cx="5760640" cy="23308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87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93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>
                          <a:solidFill>
                            <a:srgbClr val="000000"/>
                          </a:solidFill>
                        </a:rPr>
                        <a:t>Celkem</a:t>
                      </a:r>
                      <a:endParaRPr/>
                    </a:p>
                  </a:txBody>
                  <a:tcPr marL="89491" marR="89491" marT="44745" marB="44745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>
                          <a:solidFill>
                            <a:srgbClr val="000000"/>
                          </a:solidFill>
                        </a:rPr>
                        <a:t>20 bodů</a:t>
                      </a:r>
                      <a:endParaRPr/>
                    </a:p>
                  </a:txBody>
                  <a:tcPr marL="89491" marR="89491" marT="44745" marB="447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93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</a:rPr>
                        <a:t>Splnění časového rámce pro prezentaci (10-15 minut)</a:t>
                      </a:r>
                      <a:endParaRPr dirty="0"/>
                    </a:p>
                  </a:txBody>
                  <a:tcPr marL="89491" marR="89491" marT="44745" marB="44745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</a:rPr>
                        <a:t>4 body</a:t>
                      </a:r>
                      <a:endParaRPr dirty="0"/>
                    </a:p>
                  </a:txBody>
                  <a:tcPr marL="89491" marR="89491" marT="44745" marB="447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93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</a:rPr>
                        <a:t>Prezentace (cca 10 snímků, množství textu, tabulky, grafy, obrázky)</a:t>
                      </a:r>
                      <a:endParaRPr dirty="0"/>
                    </a:p>
                  </a:txBody>
                  <a:tcPr marL="89491" marR="89491" marT="44745" marB="44745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>
                          <a:solidFill>
                            <a:srgbClr val="000000"/>
                          </a:solidFill>
                        </a:rPr>
                        <a:t>4 body</a:t>
                      </a:r>
                      <a:endParaRPr/>
                    </a:p>
                  </a:txBody>
                  <a:tcPr marL="89491" marR="89491" marT="44745" marB="447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93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</a:rPr>
                        <a:t>Přednes – nečíst vše z prezentace nebo z papíru</a:t>
                      </a:r>
                      <a:endParaRPr dirty="0"/>
                    </a:p>
                  </a:txBody>
                  <a:tcPr marL="89491" marR="89491" marT="44745" marB="44745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>
                          <a:solidFill>
                            <a:srgbClr val="000000"/>
                          </a:solidFill>
                        </a:rPr>
                        <a:t>4 body</a:t>
                      </a:r>
                      <a:endParaRPr/>
                    </a:p>
                  </a:txBody>
                  <a:tcPr marL="89491" marR="89491" marT="44745" marB="447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93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</a:rPr>
                        <a:t>Seminární práce</a:t>
                      </a:r>
                      <a:r>
                        <a:rPr lang="cs-CZ" sz="14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</a:rPr>
                        <a:t>– min. 3 strany textu, logická struktura práce</a:t>
                      </a:r>
                      <a:endParaRPr dirty="0"/>
                    </a:p>
                  </a:txBody>
                  <a:tcPr marL="89491" marR="89491" marT="44745" marB="44745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</a:rPr>
                        <a:t>4 body</a:t>
                      </a:r>
                      <a:endParaRPr dirty="0"/>
                    </a:p>
                  </a:txBody>
                  <a:tcPr marL="89491" marR="89491" marT="44745" marB="4474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35"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Seminární práce – formální úprava práce, citace</a:t>
                      </a:r>
                      <a:endParaRPr sz="14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1" marR="89491" marT="44745" marB="44745"/>
                </a:tc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 body</a:t>
                      </a:r>
                      <a:endParaRPr sz="14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491" marR="89491" marT="44745" marB="44745"/>
                </a:tc>
                <a:extLst>
                  <a:ext uri="{0D108BD9-81ED-4DB2-BD59-A6C34878D82A}">
                    <a16:rowId xmlns:a16="http://schemas.microsoft.com/office/drawing/2014/main" val="3569124837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15DBF8F5-A1AD-428E-B365-1B438B355C54}"/>
              </a:ext>
            </a:extLst>
          </p:cNvPr>
          <p:cNvSpPr txBox="1"/>
          <p:nvPr/>
        </p:nvSpPr>
        <p:spPr>
          <a:xfrm>
            <a:off x="2339752" y="4083918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000000"/>
                </a:solidFill>
              </a:rPr>
              <a:t>Ke splnění semináře je potřeba získat 12 bodů.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2915816" y="1923678"/>
            <a:ext cx="3312368" cy="50770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rgbClr val="307871"/>
                </a:solidFill>
              </a:rPr>
              <a:t>Děkuji za pozornost </a:t>
            </a:r>
            <a:r>
              <a:rPr lang="cs-CZ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30787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Kancelář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Kancelář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225</Words>
  <Application>Microsoft Office PowerPoint</Application>
  <DocSecurity>0</DocSecurity>
  <PresentationFormat>Předvádění na obrazovce (16:9)</PresentationFormat>
  <Paragraphs>34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SLU</vt:lpstr>
      <vt:lpstr>Konkurenceschopnost v globalizované ekonomice</vt:lpstr>
      <vt:lpstr>Pravidla pro semináře</vt:lpstr>
      <vt:lpstr>Hodnocení seminární práce a prezentace</vt:lpstr>
      <vt:lpstr>Děkuji za pozornost 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subject/>
  <dc:creator>Václav Minařík</dc:creator>
  <cp:keywords/>
  <dc:description/>
  <cp:lastModifiedBy>szy0001</cp:lastModifiedBy>
  <cp:revision>75</cp:revision>
  <dcterms:created xsi:type="dcterms:W3CDTF">2016-07-06T15:42:34Z</dcterms:created>
  <dcterms:modified xsi:type="dcterms:W3CDTF">2023-10-05T10:54:34Z</dcterms:modified>
  <cp:category/>
  <dc:identifier/>
  <cp:contentStatus/>
  <dc:language/>
  <cp:version/>
</cp:coreProperties>
</file>