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79" r:id="rId4"/>
    <p:sldId id="283" r:id="rId5"/>
    <p:sldId id="284" r:id="rId6"/>
    <p:sldId id="287" r:id="rId7"/>
    <p:sldId id="288" r:id="rId8"/>
    <p:sldId id="289" r:id="rId9"/>
    <p:sldId id="281" r:id="rId10"/>
    <p:sldId id="282" r:id="rId11"/>
    <p:sldId id="290" r:id="rId12"/>
    <p:sldId id="291" r:id="rId13"/>
    <p:sldId id="280" r:id="rId14"/>
  </p:sldIdLst>
  <p:sldSz cx="9144000" cy="6858000" type="screen4x3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768" autoAdjust="0"/>
  </p:normalViewPr>
  <p:slideViewPr>
    <p:cSldViewPr>
      <p:cViewPr varScale="1">
        <p:scale>
          <a:sx n="92" d="100"/>
          <a:sy n="92" d="100"/>
        </p:scale>
        <p:origin x="207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27.09.2023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29762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372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cs-CZ" b="1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192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579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0" i="0" u="none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305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27.09.2023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27.09.2023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27.09.2023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27.09.2023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27.09.2023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27.09.2023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27.09.2023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27.09.2023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27.09.2023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27.09.2023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27.09.2023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27.09.2023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otlanova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11760" y="609600"/>
            <a:ext cx="6172200" cy="5819796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br>
              <a:rPr lang="cs-CZ" sz="6000" dirty="0">
                <a:solidFill>
                  <a:schemeClr val="tx1"/>
                </a:solidFill>
              </a:rPr>
            </a:br>
            <a:br>
              <a:rPr lang="cs-CZ" sz="6000" dirty="0">
                <a:solidFill>
                  <a:schemeClr val="tx1"/>
                </a:solidFill>
              </a:rPr>
            </a:br>
            <a:br>
              <a:rPr lang="cs-CZ" sz="6000" dirty="0">
                <a:solidFill>
                  <a:schemeClr val="tx1"/>
                </a:solidFill>
              </a:rPr>
            </a:br>
            <a:br>
              <a:rPr lang="cs-CZ" sz="6000" dirty="0">
                <a:solidFill>
                  <a:schemeClr val="tx1"/>
                </a:solidFill>
              </a:rPr>
            </a:br>
            <a:r>
              <a:rPr lang="cs-CZ" sz="6000" dirty="0">
                <a:solidFill>
                  <a:schemeClr val="tx1"/>
                </a:solidFill>
              </a:rPr>
              <a:t>Teorie hospodářské politiky</a:t>
            </a:r>
            <a:br>
              <a:rPr lang="cs-CZ" sz="6000" dirty="0">
                <a:solidFill>
                  <a:schemeClr val="tx1"/>
                </a:solidFill>
              </a:rPr>
            </a:br>
            <a:r>
              <a:rPr lang="cs-CZ" sz="6000" dirty="0">
                <a:solidFill>
                  <a:schemeClr val="tx1"/>
                </a:solidFill>
              </a:rPr>
              <a:t> </a:t>
            </a:r>
            <a:r>
              <a:rPr lang="cs-CZ" sz="4000" dirty="0">
                <a:solidFill>
                  <a:schemeClr val="tx1"/>
                </a:solidFill>
              </a:rPr>
              <a:t>(NPHPB)</a:t>
            </a:r>
            <a:r>
              <a:rPr lang="cs-CZ" sz="6000" dirty="0">
                <a:solidFill>
                  <a:schemeClr val="tx1"/>
                </a:solidFill>
              </a:rPr>
              <a:t>         </a:t>
            </a:r>
            <a:br>
              <a:rPr lang="cs-CZ" sz="6000" dirty="0">
                <a:solidFill>
                  <a:schemeClr val="tx1"/>
                </a:solidFill>
              </a:rPr>
            </a:br>
            <a:br>
              <a:rPr lang="cs-CZ" sz="6000" dirty="0">
                <a:solidFill>
                  <a:schemeClr val="tx1"/>
                </a:solidFill>
              </a:rPr>
            </a:br>
            <a:r>
              <a:rPr lang="cs-CZ" sz="6000" dirty="0">
                <a:solidFill>
                  <a:schemeClr val="tx1"/>
                </a:solidFill>
              </a:rPr>
              <a:t>                  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>
                <a:solidFill>
                  <a:schemeClr val="tx1"/>
                </a:solidFill>
              </a:rPr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003232" cy="5205192"/>
          </a:xfrm>
        </p:spPr>
        <p:txBody>
          <a:bodyPr>
            <a:noAutofit/>
          </a:bodyPr>
          <a:lstStyle/>
          <a:p>
            <a:r>
              <a:rPr lang="cs-CZ" sz="2200" dirty="0"/>
              <a:t>KASAN J. a M. ŽÁK, Hospodářská politika A </a:t>
            </a:r>
            <a:r>
              <a:rPr lang="cs-CZ" sz="2200" dirty="0" err="1"/>
              <a:t>a</a:t>
            </a:r>
            <a:r>
              <a:rPr lang="cs-CZ" sz="2200" dirty="0"/>
              <a:t> B. Praha: VŠE, 1994. ISBN 80-7079-902-1.</a:t>
            </a:r>
          </a:p>
          <a:p>
            <a:r>
              <a:rPr lang="cs-CZ" sz="2200" dirty="0"/>
              <a:t>MLČOCH, L.: Institucionální ekonomie. Praha: Karolinum, 1996, ISBN 80­7184-270-2 </a:t>
            </a:r>
          </a:p>
          <a:p>
            <a:r>
              <a:rPr lang="cs-CZ" sz="2200" dirty="0"/>
              <a:t>NĚMCOVÁ I. a M. ŽÁK , Hospodářská politika. 1. vyd. Praha: </a:t>
            </a:r>
            <a:r>
              <a:rPr lang="cs-CZ" sz="2200" dirty="0" err="1"/>
              <a:t>Grada</a:t>
            </a:r>
            <a:r>
              <a:rPr lang="cs-CZ" sz="2200" dirty="0"/>
              <a:t> </a:t>
            </a:r>
            <a:r>
              <a:rPr lang="cs-CZ" sz="2200" dirty="0" err="1"/>
              <a:t>Publishing</a:t>
            </a:r>
            <a:r>
              <a:rPr lang="cs-CZ" sz="2200" dirty="0"/>
              <a:t>, 1997. ISBN 80-7169-462-2. </a:t>
            </a:r>
          </a:p>
          <a:p>
            <a:r>
              <a:rPr lang="cs-CZ" sz="2200" dirty="0"/>
              <a:t>ROZSYPAL, K.: Úvod do teorie a praxe národohospodářského plánování. Praha: SNTL/ ALFA, 1978  </a:t>
            </a:r>
          </a:p>
          <a:p>
            <a:r>
              <a:rPr lang="cs-CZ" sz="2200" dirty="0"/>
              <a:t>SLANÝ A. a M. ŽÁK, Hospodářská politika. 1. vyd. Praha: C. H. Beck, 1999. ISBN 80-7179-237-3.</a:t>
            </a:r>
          </a:p>
          <a:p>
            <a:r>
              <a:rPr lang="cs-CZ" sz="2200" dirty="0"/>
              <a:t>SOJKA, M.: </a:t>
            </a:r>
            <a:r>
              <a:rPr lang="cs-CZ" sz="2200" dirty="0" err="1"/>
              <a:t>Milton</a:t>
            </a:r>
            <a:r>
              <a:rPr lang="cs-CZ" sz="2200" dirty="0"/>
              <a:t> </a:t>
            </a:r>
            <a:r>
              <a:rPr lang="cs-CZ" sz="2200" dirty="0" err="1"/>
              <a:t>Friedman</a:t>
            </a:r>
            <a:r>
              <a:rPr lang="cs-CZ" sz="2200" dirty="0"/>
              <a:t>-svět liberální ekonomie. Praha: Epocha, 1996, ISBN 80-902129-1 </a:t>
            </a:r>
          </a:p>
          <a:p>
            <a:r>
              <a:rPr lang="cs-CZ" sz="2200" dirty="0"/>
              <a:t>SOJKA, M.: J. M. </a:t>
            </a:r>
            <a:r>
              <a:rPr lang="cs-CZ" sz="2200" dirty="0" err="1"/>
              <a:t>Keynes</a:t>
            </a:r>
            <a:r>
              <a:rPr lang="cs-CZ" sz="2200" dirty="0"/>
              <a:t> a současná ekonomie. Praha: GRADA </a:t>
            </a:r>
            <a:r>
              <a:rPr lang="cs-CZ" sz="2200" dirty="0" err="1"/>
              <a:t>Publishing</a:t>
            </a:r>
            <a:r>
              <a:rPr lang="cs-CZ" sz="2200" dirty="0"/>
              <a:t>, 1999, ISBN 80-7169-827-X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>
                <a:solidFill>
                  <a:schemeClr val="tx1"/>
                </a:solidFill>
              </a:rPr>
              <a:t>Doporučené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003232" cy="5205192"/>
          </a:xfrm>
        </p:spPr>
        <p:txBody>
          <a:bodyPr>
            <a:normAutofit fontScale="77500" lnSpcReduction="20000"/>
          </a:bodyPr>
          <a:lstStyle/>
          <a:p>
            <a:r>
              <a:rPr lang="cs-CZ" sz="2800" dirty="0"/>
              <a:t>www.cepin.cz</a:t>
            </a:r>
          </a:p>
          <a:p>
            <a:r>
              <a:rPr lang="cs-CZ" sz="2800" dirty="0"/>
              <a:t>www.cerge.cuni.cz</a:t>
            </a:r>
          </a:p>
          <a:p>
            <a:r>
              <a:rPr lang="cs-CZ" sz="2800" dirty="0"/>
              <a:t>www.finance.cz</a:t>
            </a:r>
          </a:p>
          <a:p>
            <a:r>
              <a:rPr lang="cs-CZ" sz="2800" dirty="0"/>
              <a:t>www.cnb.cz</a:t>
            </a:r>
          </a:p>
          <a:p>
            <a:r>
              <a:rPr lang="cs-CZ" sz="2800" dirty="0"/>
              <a:t>www.compet.cz</a:t>
            </a:r>
          </a:p>
          <a:p>
            <a:r>
              <a:rPr lang="cs-CZ" sz="2800" dirty="0"/>
              <a:t>www.czso.cz</a:t>
            </a:r>
          </a:p>
          <a:p>
            <a:r>
              <a:rPr lang="cs-CZ" sz="2800" dirty="0"/>
              <a:t>www.newton.cz</a:t>
            </a:r>
          </a:p>
          <a:p>
            <a:r>
              <a:rPr lang="cs-CZ" sz="2800" dirty="0"/>
              <a:t>www.worldbank.org</a:t>
            </a:r>
          </a:p>
          <a:p>
            <a:r>
              <a:rPr lang="cs-CZ" sz="2800" dirty="0"/>
              <a:t>www.vyzkum.cz</a:t>
            </a:r>
          </a:p>
          <a:p>
            <a:r>
              <a:rPr lang="cs-CZ" sz="2800" dirty="0"/>
              <a:t>www.econ.worldbank.org</a:t>
            </a:r>
          </a:p>
          <a:p>
            <a:r>
              <a:rPr lang="cs-CZ" sz="2800" dirty="0"/>
              <a:t>www.weforum.org</a:t>
            </a:r>
          </a:p>
          <a:p>
            <a:r>
              <a:rPr lang="cs-CZ" sz="2800" dirty="0"/>
              <a:t>www.mfcr.cz</a:t>
            </a:r>
          </a:p>
          <a:p>
            <a:r>
              <a:rPr lang="cs-CZ" sz="2800" dirty="0"/>
              <a:t>www.vlada.cz</a:t>
            </a:r>
          </a:p>
          <a:p>
            <a:r>
              <a:rPr lang="cs-CZ" sz="2800" dirty="0"/>
              <a:t>www.transparency.org</a:t>
            </a:r>
          </a:p>
          <a:p>
            <a:r>
              <a:rPr lang="cs-CZ" sz="2800" dirty="0"/>
              <a:t>www.transparency.cz</a:t>
            </a:r>
          </a:p>
        </p:txBody>
      </p:sp>
    </p:spTree>
    <p:extLst>
      <p:ext uri="{BB962C8B-B14F-4D97-AF65-F5344CB8AC3E}">
        <p14:creationId xmlns:p14="http://schemas.microsoft.com/office/powerpoint/2010/main" val="2579310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Zakončení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19256" cy="5349208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cs-CZ" sz="2800" dirty="0"/>
              <a:t>Průběžný test</a:t>
            </a:r>
          </a:p>
          <a:p>
            <a:pPr marL="1944688" lvl="8" indent="-457200">
              <a:lnSpc>
                <a:spcPct val="100000"/>
              </a:lnSpc>
              <a:buFont typeface="Wingdings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Nepovinný</a:t>
            </a:r>
          </a:p>
          <a:p>
            <a:pPr marL="1944688" lvl="8" indent="-457200">
              <a:lnSpc>
                <a:spcPct val="100000"/>
              </a:lnSpc>
              <a:buFont typeface="Wingdings" pitchFamily="2" charset="2"/>
              <a:buChar char="ü"/>
            </a:pPr>
            <a:r>
              <a:rPr lang="cs-CZ" sz="2400" i="1" dirty="0">
                <a:solidFill>
                  <a:srgbClr val="FF0000"/>
                </a:solidFill>
              </a:rPr>
              <a:t>Termín středa 6. 12. ONLINE (přesný čas bude upřesněn)</a:t>
            </a:r>
          </a:p>
          <a:p>
            <a:pPr marL="1944688" lvl="8" indent="-457200">
              <a:lnSpc>
                <a:spcPct val="100000"/>
              </a:lnSpc>
              <a:buFont typeface="Wingdings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Max. počet bodů -  </a:t>
            </a:r>
            <a:r>
              <a:rPr lang="cs-CZ" sz="2400" b="1" dirty="0">
                <a:solidFill>
                  <a:schemeClr val="accent2"/>
                </a:solidFill>
              </a:rPr>
              <a:t>30 bodů</a:t>
            </a:r>
          </a:p>
          <a:p>
            <a:pPr marL="1944688" lvl="8" indent="-457200">
              <a:lnSpc>
                <a:spcPct val="100000"/>
              </a:lnSpc>
              <a:buFont typeface="Wingdings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Test je koncipován formou a, b, c; ANO/NE. </a:t>
            </a:r>
          </a:p>
          <a:p>
            <a:pPr marL="1944688" lvl="8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Za každou správnou odpověď j 1 bod</a:t>
            </a:r>
          </a:p>
          <a:p>
            <a:pPr marL="274320" lvl="8" indent="-27432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cs-CZ" sz="2800" dirty="0">
                <a:solidFill>
                  <a:schemeClr val="tx1"/>
                </a:solidFill>
              </a:rPr>
              <a:t>Kombinovaná zkouška (max. </a:t>
            </a:r>
            <a:r>
              <a:rPr lang="cs-CZ" sz="2800" b="1" dirty="0">
                <a:solidFill>
                  <a:schemeClr val="accent2"/>
                </a:solidFill>
              </a:rPr>
              <a:t>70 bodů</a:t>
            </a:r>
            <a:r>
              <a:rPr lang="cs-CZ" sz="2800" dirty="0">
                <a:solidFill>
                  <a:schemeClr val="tx1"/>
                </a:solidFill>
              </a:rPr>
              <a:t>) 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cs-CZ" sz="2800" b="1" dirty="0">
                <a:solidFill>
                  <a:schemeClr val="accent2"/>
                </a:solidFill>
              </a:rPr>
              <a:t>celkem max. 100 bodů</a:t>
            </a:r>
            <a:endParaRPr lang="en-US" sz="2800" b="1" dirty="0">
              <a:solidFill>
                <a:schemeClr val="accent2"/>
              </a:solidFill>
            </a:endParaRPr>
          </a:p>
          <a:p>
            <a:pPr marL="801688" indent="-341313" algn="just">
              <a:buFont typeface="Wingdings" pitchFamily="2" charset="2"/>
              <a:buChar char="Ø"/>
            </a:pPr>
            <a:endParaRPr lang="cs-CZ" sz="2800" b="1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5680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>
                <a:solidFill>
                  <a:schemeClr val="tx1"/>
                </a:solidFill>
              </a:rPr>
              <a:t>Celkové hodnocení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7931224" cy="4797552"/>
          </a:xfrm>
        </p:spPr>
        <p:txBody>
          <a:bodyPr>
            <a:normAutofit/>
          </a:bodyPr>
          <a:lstStyle/>
          <a:p>
            <a:pPr marL="541338" indent="-541338" algn="just"/>
            <a:r>
              <a:rPr lang="cs-CZ" sz="2800" b="1" dirty="0">
                <a:solidFill>
                  <a:srgbClr val="FF0000"/>
                </a:solidFill>
              </a:rPr>
              <a:t>A</a:t>
            </a:r>
            <a:r>
              <a:rPr lang="cs-CZ" sz="2800" dirty="0"/>
              <a:t> = 100 – 91 bodů</a:t>
            </a:r>
          </a:p>
          <a:p>
            <a:pPr marL="541338" indent="-541338" algn="just"/>
            <a:r>
              <a:rPr lang="cs-CZ" sz="2800" b="1" dirty="0">
                <a:solidFill>
                  <a:srgbClr val="FF0000"/>
                </a:solidFill>
              </a:rPr>
              <a:t>B</a:t>
            </a:r>
            <a:r>
              <a:rPr lang="cs-CZ" sz="2800" dirty="0"/>
              <a:t> = 90 - 81 bodů</a:t>
            </a:r>
          </a:p>
          <a:p>
            <a:pPr marL="541338" indent="-541338" algn="just"/>
            <a:r>
              <a:rPr lang="cs-CZ" sz="2800" b="1" dirty="0">
                <a:solidFill>
                  <a:srgbClr val="FF0000"/>
                </a:solidFill>
              </a:rPr>
              <a:t>C</a:t>
            </a:r>
            <a:r>
              <a:rPr lang="cs-CZ" sz="2800" dirty="0"/>
              <a:t>= 80 – 71 bodů</a:t>
            </a:r>
          </a:p>
          <a:p>
            <a:pPr marL="541338" indent="-541338" algn="just"/>
            <a:r>
              <a:rPr lang="cs-CZ" sz="2800" b="1" dirty="0">
                <a:solidFill>
                  <a:srgbClr val="FF0000"/>
                </a:solidFill>
              </a:rPr>
              <a:t>D</a:t>
            </a:r>
            <a:r>
              <a:rPr lang="cs-CZ" sz="2800" dirty="0"/>
              <a:t> = 70- 66 bodů</a:t>
            </a:r>
          </a:p>
          <a:p>
            <a:pPr marL="541338" indent="-541338" algn="just"/>
            <a:r>
              <a:rPr lang="cs-CZ" sz="2800" b="1" dirty="0">
                <a:solidFill>
                  <a:srgbClr val="FF0000"/>
                </a:solidFill>
              </a:rPr>
              <a:t>E</a:t>
            </a:r>
            <a:r>
              <a:rPr lang="cs-CZ" sz="2800" dirty="0"/>
              <a:t> = 65 – 60 bodů</a:t>
            </a:r>
          </a:p>
          <a:p>
            <a:pPr marL="541338" indent="-541338" algn="just"/>
            <a:r>
              <a:rPr lang="cs-CZ" sz="2800" dirty="0"/>
              <a:t>F = 59 a méně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dirty="0"/>
          </a:p>
          <a:p>
            <a:pPr algn="just">
              <a:buNone/>
            </a:pPr>
            <a:endParaRPr lang="cs-CZ" sz="2800" dirty="0"/>
          </a:p>
          <a:p>
            <a:pPr algn="just"/>
            <a:endParaRPr lang="cs-CZ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800" b="1" u="sng" dirty="0">
                <a:solidFill>
                  <a:schemeClr val="tx1"/>
                </a:solidFill>
              </a:rPr>
              <a:t>Zajištění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86808" cy="5205192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800"/>
              </a:spcAft>
              <a:buNone/>
            </a:pPr>
            <a:r>
              <a:rPr lang="cs-CZ" sz="3200" b="1" i="1" dirty="0"/>
              <a:t>GARANT PŘEDMĚTU: </a:t>
            </a:r>
            <a:r>
              <a:rPr lang="cs-CZ" sz="3200" dirty="0"/>
              <a:t>Ing. Eva Kotlánová, </a:t>
            </a:r>
            <a:r>
              <a:rPr lang="cs-CZ" sz="3200" dirty="0" err="1"/>
              <a:t>Ph.D</a:t>
            </a:r>
            <a:r>
              <a:rPr lang="cs-CZ" sz="3200" dirty="0"/>
              <a:t>.</a:t>
            </a:r>
          </a:p>
          <a:p>
            <a:pPr>
              <a:buNone/>
            </a:pPr>
            <a:r>
              <a:rPr lang="cs-CZ" sz="3200" b="1" i="1" dirty="0"/>
              <a:t>PŘEDNÁŠKY</a:t>
            </a:r>
            <a:r>
              <a:rPr lang="cs-CZ" sz="3200" dirty="0"/>
              <a:t>: </a:t>
            </a:r>
          </a:p>
          <a:p>
            <a:pPr>
              <a:buNone/>
            </a:pPr>
            <a:r>
              <a:rPr lang="cs-CZ" sz="3200" b="1" i="1" dirty="0"/>
              <a:t>Ing. Eva Kotlánová, </a:t>
            </a:r>
            <a:r>
              <a:rPr lang="cs-CZ" sz="3200" b="1" i="1" dirty="0" err="1"/>
              <a:t>Ph.D</a:t>
            </a:r>
            <a:r>
              <a:rPr lang="cs-CZ" sz="3200" b="1" i="1" dirty="0"/>
              <a:t>.</a:t>
            </a:r>
          </a:p>
          <a:p>
            <a:pPr>
              <a:spcBef>
                <a:spcPts val="0"/>
              </a:spcBef>
              <a:buNone/>
            </a:pPr>
            <a:r>
              <a:rPr lang="cs-CZ" sz="2800" dirty="0"/>
              <a:t>katedra ekonomie a veřejné správy</a:t>
            </a:r>
          </a:p>
          <a:p>
            <a:pPr>
              <a:spcBef>
                <a:spcPts val="0"/>
              </a:spcBef>
              <a:buNone/>
            </a:pPr>
            <a:r>
              <a:rPr lang="cs-CZ" sz="2800" dirty="0"/>
              <a:t>kancelář A234</a:t>
            </a:r>
          </a:p>
          <a:p>
            <a:pPr>
              <a:spcBef>
                <a:spcPts val="0"/>
              </a:spcBef>
              <a:buNone/>
            </a:pPr>
            <a:endParaRPr lang="cs-CZ" sz="2800" dirty="0"/>
          </a:p>
          <a:p>
            <a:pPr>
              <a:spcBef>
                <a:spcPts val="0"/>
              </a:spcBef>
              <a:buNone/>
            </a:pPr>
            <a:r>
              <a:rPr lang="cs-CZ" sz="2800" dirty="0">
                <a:hlinkClick r:id="rId3"/>
              </a:rPr>
              <a:t>kotlanova@opf.slu.cz</a:t>
            </a:r>
            <a:endParaRPr lang="cs-CZ" sz="2800" dirty="0"/>
          </a:p>
          <a:p>
            <a:pPr>
              <a:spcBef>
                <a:spcPts val="0"/>
              </a:spcBef>
              <a:buNone/>
            </a:pPr>
            <a:endParaRPr lang="cs-CZ" sz="2800" dirty="0"/>
          </a:p>
          <a:p>
            <a:pPr marL="273050" indent="-273050">
              <a:spcBef>
                <a:spcPts val="0"/>
              </a:spcBef>
              <a:buNone/>
            </a:pPr>
            <a:r>
              <a:rPr lang="cs-CZ" sz="2800" u="sng" dirty="0" err="1"/>
              <a:t>Konz</a:t>
            </a:r>
            <a:r>
              <a:rPr lang="cs-CZ" sz="2800" u="sng" dirty="0"/>
              <a:t>. h.</a:t>
            </a:r>
            <a:r>
              <a:rPr lang="cs-CZ" sz="2800" dirty="0"/>
              <a:t>:  </a:t>
            </a:r>
            <a:r>
              <a:rPr lang="cs-CZ" sz="2800" b="1" dirty="0"/>
              <a:t>PO 10.30 – 12.00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cs-CZ" sz="2800" b="1" dirty="0"/>
              <a:t>                 ČT  10.00 – 11.30	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cs-CZ" sz="2800" b="1" dirty="0"/>
              <a:t>		     </a:t>
            </a:r>
            <a:r>
              <a:rPr lang="cs-CZ" sz="2800" b="1" dirty="0">
                <a:solidFill>
                  <a:srgbClr val="FF0000"/>
                </a:solidFill>
              </a:rPr>
              <a:t>jinak dle předchozí dohody</a:t>
            </a:r>
            <a:endParaRPr lang="cs-CZ" sz="2800" b="1" dirty="0"/>
          </a:p>
          <a:p>
            <a:pPr marL="273050" indent="-273050">
              <a:spcBef>
                <a:spcPts val="0"/>
              </a:spcBef>
              <a:buNone/>
            </a:pPr>
            <a:r>
              <a:rPr lang="cs-CZ" sz="2800" b="1" dirty="0"/>
              <a:t>		</a:t>
            </a:r>
          </a:p>
          <a:p>
            <a:pPr>
              <a:spcBef>
                <a:spcPts val="0"/>
              </a:spcBef>
              <a:buNone/>
            </a:pPr>
            <a:endParaRPr lang="cs-CZ" sz="2800" dirty="0"/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>
                <a:solidFill>
                  <a:schemeClr val="tx1"/>
                </a:solidFill>
              </a:rPr>
              <a:t>Charakteristika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19256" cy="4949952"/>
          </a:xfrm>
        </p:spPr>
        <p:txBody>
          <a:bodyPr>
            <a:normAutofit/>
          </a:bodyPr>
          <a:lstStyle/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zimní semestr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1. ročník navazujícího magisterského prezenčního studia + C předmět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rozsah předmětu:  2 + 0 (bez seminářů)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počet kreditů: 5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b="1" dirty="0">
                <a:solidFill>
                  <a:srgbClr val="FF0000"/>
                </a:solidFill>
              </a:rPr>
              <a:t>ukončení: průběžný test, zkouška</a:t>
            </a:r>
          </a:p>
          <a:p>
            <a:pPr marL="801688" indent="-341313" algn="just">
              <a:buFont typeface="Wingdings" pitchFamily="2" charset="2"/>
              <a:buChar char="Ø"/>
            </a:pPr>
            <a:endParaRPr lang="cs-CZ" sz="2800" b="1" u="sng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>
                <a:solidFill>
                  <a:schemeClr val="tx1"/>
                </a:solidFill>
              </a:rPr>
              <a:t>Vymezení cíle předmětu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001000" cy="5178552"/>
          </a:xfrm>
        </p:spPr>
        <p:txBody>
          <a:bodyPr/>
          <a:lstStyle/>
          <a:p>
            <a:pPr algn="just">
              <a:spcAft>
                <a:spcPts val="600"/>
              </a:spcAft>
            </a:pPr>
            <a:r>
              <a:rPr lang="cs-CZ" sz="2600" dirty="0"/>
              <a:t>Cílem předmětu je přiblížení teorie hospodářské politiky s implikací pro praktickou hospodářskou politiku a ukázání možností tvorby hospodářské politiky na základě východisek současné ekonomické teorie. </a:t>
            </a:r>
          </a:p>
          <a:p>
            <a:pPr algn="just">
              <a:spcAft>
                <a:spcPts val="600"/>
              </a:spcAft>
            </a:pPr>
            <a:r>
              <a:rPr lang="cs-CZ" sz="2600" dirty="0"/>
              <a:t>Zvláštní důraz je kladen na přístupy jednotlivých teoretických škol k tvorbě a k možnostem hospodářské politiky ovlivnit hospodářský vývoj v zemi.</a:t>
            </a:r>
          </a:p>
          <a:p>
            <a:pPr algn="just"/>
            <a:r>
              <a:rPr lang="cs-CZ" sz="2600" dirty="0"/>
              <a:t>Na příkladech konkrétní hospodářské politiky vybraných vyspělých zemí jsou demonstrovány různé a rozdílné podoby hospodářské politiky.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2669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>
                <a:solidFill>
                  <a:schemeClr val="tx1"/>
                </a:solidFill>
              </a:rPr>
              <a:t>Osnova předmětu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407152"/>
          </a:xfrm>
        </p:spPr>
        <p:txBody>
          <a:bodyPr/>
          <a:lstStyle/>
          <a:p>
            <a:pPr algn="just"/>
            <a:r>
              <a:rPr lang="cs-CZ" sz="2600" b="1" dirty="0">
                <a:solidFill>
                  <a:srgbClr val="FF0000"/>
                </a:solidFill>
              </a:rPr>
              <a:t>Politické aspekty hospodářské politiky</a:t>
            </a:r>
          </a:p>
          <a:p>
            <a:pPr marL="450850" indent="0" algn="just">
              <a:buNone/>
            </a:pPr>
            <a:r>
              <a:rPr lang="cs-CZ" sz="2200" dirty="0"/>
              <a:t>Vztah mezi hospodářskou politikou a politikou, pojetí politiky a politické moci, funkce politologie, politický systém a jeho složky. </a:t>
            </a:r>
          </a:p>
          <a:p>
            <a:pPr algn="just"/>
            <a:r>
              <a:rPr lang="cs-CZ" sz="2600" b="1" dirty="0">
                <a:solidFill>
                  <a:srgbClr val="FF0000"/>
                </a:solidFill>
              </a:rPr>
              <a:t>Politický systém jako součást celospolečenského systému</a:t>
            </a:r>
          </a:p>
          <a:p>
            <a:pPr marL="541338" indent="0" algn="just">
              <a:buNone/>
            </a:pPr>
            <a:r>
              <a:rPr lang="cs-CZ" sz="2200" dirty="0"/>
              <a:t>Typy politických systémů. Stát v politickém systému. Formy společenského zřízení a jejich vliv na utváření hospodářské politiky.</a:t>
            </a:r>
          </a:p>
          <a:p>
            <a:pPr algn="just"/>
            <a:r>
              <a:rPr lang="cs-CZ" sz="2600" b="1" dirty="0">
                <a:solidFill>
                  <a:srgbClr val="FF0000"/>
                </a:solidFill>
              </a:rPr>
              <a:t>HP a stát</a:t>
            </a:r>
          </a:p>
          <a:p>
            <a:pPr marL="541338" indent="0" algn="just">
              <a:buNone/>
            </a:pPr>
            <a:r>
              <a:rPr lang="cs-CZ" sz="2200" dirty="0"/>
              <a:t>Základní funkce státu, stabilita společnosti, efektivnost a racionalita, racionalita hospodářské politiky, pragmatická hospodářská politika.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2099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>
                <a:solidFill>
                  <a:schemeClr val="tx1"/>
                </a:solidFill>
              </a:rPr>
              <a:t>Osnova předmětu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715000"/>
          </a:xfrm>
        </p:spPr>
        <p:txBody>
          <a:bodyPr>
            <a:normAutofit fontScale="92500"/>
          </a:bodyPr>
          <a:lstStyle/>
          <a:p>
            <a:pPr algn="just"/>
            <a:r>
              <a:rPr lang="cs-CZ" sz="2600" b="1" dirty="0">
                <a:solidFill>
                  <a:srgbClr val="FF0000"/>
                </a:solidFill>
              </a:rPr>
              <a:t>Teoretická východiska HP</a:t>
            </a:r>
          </a:p>
          <a:p>
            <a:pPr marL="450850" indent="0" algn="just">
              <a:buNone/>
            </a:pPr>
            <a:r>
              <a:rPr lang="cs-CZ" sz="2200" dirty="0"/>
              <a:t>Liberální a intervencionistická hospodářská politika, škola merkantilistů, fyziokratů, klasiků a jejich názory na hospodářskou politiku. Plánování a hospodářská politika. Keynesiánské a monetaristické názory na hospodářskou politiku. Hlavní směry utváření hospodářské politiky po 2. světové válce. </a:t>
            </a:r>
          </a:p>
          <a:p>
            <a:pPr algn="just"/>
            <a:r>
              <a:rPr lang="cs-CZ" sz="2600" b="1" dirty="0">
                <a:solidFill>
                  <a:srgbClr val="FF0000"/>
                </a:solidFill>
              </a:rPr>
              <a:t>Teoretické a praktické možnosti HP</a:t>
            </a:r>
          </a:p>
          <a:p>
            <a:pPr marL="541338" indent="0" algn="just">
              <a:buNone/>
            </a:pPr>
            <a:r>
              <a:rPr lang="cs-CZ" sz="2200" dirty="0"/>
              <a:t>Teoretické a praktické možnosti hospodářské politiky versus existující společenské uspořádání, anarchická, despotická a demokratická společnost. Hospodářská politika v demokratické společnosti.</a:t>
            </a:r>
          </a:p>
          <a:p>
            <a:pPr algn="just"/>
            <a:r>
              <a:rPr lang="cs-CZ" sz="2600" b="1" dirty="0">
                <a:solidFill>
                  <a:srgbClr val="FF0000"/>
                </a:solidFill>
              </a:rPr>
              <a:t>Anglosaský a kontinentální směr teorie HP</a:t>
            </a:r>
          </a:p>
          <a:p>
            <a:pPr marL="541338" indent="0" algn="just">
              <a:buNone/>
            </a:pPr>
            <a:r>
              <a:rPr lang="cs-CZ" sz="2200" dirty="0"/>
              <a:t>Rozdílné pojetí hospodářské politiky. </a:t>
            </a:r>
            <a:r>
              <a:rPr lang="cs-CZ" sz="2200" dirty="0" err="1"/>
              <a:t>Ordoliberalismus</a:t>
            </a:r>
            <a:r>
              <a:rPr lang="cs-CZ" sz="2200" dirty="0"/>
              <a:t>. Hospodářský řád. Politika procesu a politika řádu. Principy a nástroje hospodářské politiky procesu a řádu. Systémová konformita. Vzájemný vztah obou pojetí.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2281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>
                <a:solidFill>
                  <a:schemeClr val="tx1"/>
                </a:solidFill>
              </a:rPr>
              <a:t>Osnova předmětu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715000"/>
          </a:xfrm>
        </p:spPr>
        <p:txBody>
          <a:bodyPr>
            <a:normAutofit fontScale="92500"/>
          </a:bodyPr>
          <a:lstStyle/>
          <a:p>
            <a:pPr algn="just"/>
            <a:r>
              <a:rPr lang="cs-CZ" sz="2600" b="1" dirty="0">
                <a:solidFill>
                  <a:srgbClr val="FF0000"/>
                </a:solidFill>
              </a:rPr>
              <a:t>Rozhodovací procesy v HP a proces její tvorby</a:t>
            </a:r>
          </a:p>
          <a:p>
            <a:pPr marL="450850" indent="0" algn="just">
              <a:buNone/>
            </a:pPr>
            <a:r>
              <a:rPr lang="cs-CZ" sz="2200" dirty="0"/>
              <a:t>Pojetí hospodářsko-politických rozhodnutí, koordinační mechanismy, koordinace plánováním. Ekonomické a centrální plánování. Úloha informací v hospodářské politice, ovlivňování informacemi. Metody ovlivňování realizace hospodářské politiky. Konsensus a možnosti jeho dosahování. Kompromis.</a:t>
            </a:r>
          </a:p>
          <a:p>
            <a:pPr algn="just"/>
            <a:r>
              <a:rPr lang="cs-CZ" sz="2600" b="1" dirty="0">
                <a:solidFill>
                  <a:srgbClr val="FF0000"/>
                </a:solidFill>
              </a:rPr>
              <a:t>Společenské rozhodování v HP</a:t>
            </a:r>
          </a:p>
          <a:p>
            <a:pPr marL="541338" indent="0" algn="just">
              <a:buNone/>
            </a:pPr>
            <a:r>
              <a:rPr lang="cs-CZ" sz="2200" dirty="0"/>
              <a:t>Společenské rozhodování, většinová pravidla, náklady rozhodování, volební paradox. </a:t>
            </a:r>
            <a:r>
              <a:rPr lang="cs-CZ" sz="2200" dirty="0" err="1"/>
              <a:t>Arowův</a:t>
            </a:r>
            <a:r>
              <a:rPr lang="cs-CZ" sz="2200" dirty="0"/>
              <a:t> teorém nemožnosti. Teorém středního voliče. </a:t>
            </a:r>
            <a:r>
              <a:rPr lang="cs-CZ" sz="2200" dirty="0" err="1"/>
              <a:t>Logrolling</a:t>
            </a:r>
            <a:r>
              <a:rPr lang="cs-CZ" sz="2200" dirty="0"/>
              <a:t>. Společenské rozhodování v reprezentativní demokracii.  Systém poměrného a většinového zastoupení. Demokracie dvou a více politických stran. </a:t>
            </a:r>
          </a:p>
          <a:p>
            <a:pPr algn="just"/>
            <a:r>
              <a:rPr lang="cs-CZ" sz="2600" b="1" dirty="0">
                <a:solidFill>
                  <a:srgbClr val="FF0000"/>
                </a:solidFill>
              </a:rPr>
              <a:t>HP a očekávání</a:t>
            </a:r>
          </a:p>
          <a:p>
            <a:pPr marL="541338" indent="0" algn="just">
              <a:buNone/>
            </a:pPr>
            <a:r>
              <a:rPr lang="cs-CZ" sz="2200" dirty="0"/>
              <a:t>Adaptivní a racionální očekávání. Účinnost hospodářské politiky a očekávání. Očekávaná a neočekávaná hospodářská politika. Přístup monetaristů, nových klasiků a nových </a:t>
            </a:r>
            <a:r>
              <a:rPr lang="cs-CZ" sz="2200" dirty="0" err="1"/>
              <a:t>keynesiánců</a:t>
            </a:r>
            <a:r>
              <a:rPr lang="cs-CZ" sz="22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0245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>
                <a:solidFill>
                  <a:schemeClr val="tx1"/>
                </a:solidFill>
              </a:rPr>
              <a:t>Osnova předmětu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715000"/>
          </a:xfrm>
        </p:spPr>
        <p:txBody>
          <a:bodyPr>
            <a:normAutofit fontScale="92500"/>
          </a:bodyPr>
          <a:lstStyle/>
          <a:p>
            <a:pPr algn="just"/>
            <a:r>
              <a:rPr lang="cs-CZ" sz="2600" b="1" dirty="0">
                <a:solidFill>
                  <a:srgbClr val="FF0000"/>
                </a:solidFill>
              </a:rPr>
              <a:t>Omezení HP</a:t>
            </a:r>
          </a:p>
          <a:p>
            <a:pPr marL="450850" indent="0" algn="just">
              <a:buNone/>
            </a:pPr>
            <a:r>
              <a:rPr lang="cs-CZ" sz="2200" dirty="0"/>
              <a:t>Časové souvislosti opatření hospodářské politiky. Vládní selhání, netržní selhání a jejich příčiny. Souvislosti hospodářského a politického cyklu, předpoklady modelů politicko-ekonomických cyklů. Formování očekávání v hospodářské politice.</a:t>
            </a:r>
          </a:p>
          <a:p>
            <a:pPr algn="just"/>
            <a:r>
              <a:rPr lang="cs-CZ" sz="2600" b="1" dirty="0">
                <a:solidFill>
                  <a:srgbClr val="FF0000"/>
                </a:solidFill>
              </a:rPr>
              <a:t>Korupce jako významné omezení hospodářské politiky</a:t>
            </a:r>
          </a:p>
          <a:p>
            <a:pPr marL="541338" indent="0" algn="just">
              <a:buNone/>
            </a:pPr>
            <a:r>
              <a:rPr lang="cs-CZ" sz="2200" dirty="0"/>
              <a:t>Vymezení pojmu korupce. Typologie a příčiny korupce. Dopady korupce a její měření. Antikorupční reformy a možnosti snižování (odstranění) korupce. Korupce a česká legislativa.</a:t>
            </a:r>
          </a:p>
          <a:p>
            <a:pPr algn="just"/>
            <a:r>
              <a:rPr lang="cs-CZ" sz="2600" b="1" dirty="0">
                <a:solidFill>
                  <a:srgbClr val="FF0000"/>
                </a:solidFill>
              </a:rPr>
              <a:t>Zájmové skupiny, lobbing, korporativismus</a:t>
            </a:r>
          </a:p>
          <a:p>
            <a:pPr marL="541338" indent="0" algn="just">
              <a:buNone/>
            </a:pPr>
            <a:r>
              <a:rPr lang="cs-CZ" sz="2200" dirty="0"/>
              <a:t>Zájmové skupiny, jejich klasifikace, modely zájmových skupin. Lobbing,  nositelé a  cíle lobbování. </a:t>
            </a:r>
            <a:r>
              <a:rPr lang="cs-CZ" sz="2200" dirty="0" err="1"/>
              <a:t>Lobbying</a:t>
            </a:r>
            <a:r>
              <a:rPr lang="cs-CZ" sz="2200" dirty="0"/>
              <a:t> v EU. Role lobby a deskripce jejich zájmů. Postoj orgánů EU k lobbingu. Hranice mezi lobbingem a korupcí. Korporativismus, jeho podoby, příčiny vzniku, příklady korporativního uspořádání.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0515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>
                <a:solidFill>
                  <a:schemeClr val="tx1"/>
                </a:solidFill>
              </a:rPr>
              <a:t>Základní literatura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19256" cy="5257800"/>
          </a:xfrm>
        </p:spPr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cs-CZ" sz="2800" dirty="0"/>
              <a:t>KLIKOVÁ CH. a E. KOTLÁNOVÁ, Teorie hospodářské politiky. SU, OPF v Karviné, 2012. ISBN 978-80-7248-833-9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KLIKOVÁ CH. a KOTLÁN I., Hospodářská politika, 3. vyd. Ostrava: SOKRATES, 2013. ISBN 978-80-86572-76-5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SLANÝ A. a kol., Makroekonomická analýza a hospodářská politika. 1. vyd. Praha: C. H. Beck 2003. ISBN 80-7179-738-3</a:t>
            </a:r>
          </a:p>
          <a:p>
            <a:r>
              <a:rPr lang="cs-CZ" sz="2800" dirty="0"/>
              <a:t>ŘÍCHOVÁ B., Úvod do současné politologie. Srovnávací analýza demokratických politických systémů. Praha: Portál, 2007. ISBN 978-80-7367-348-2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585</TotalTime>
  <Words>1055</Words>
  <Application>Microsoft Office PowerPoint</Application>
  <PresentationFormat>Předvádění na obrazovce (4:3)</PresentationFormat>
  <Paragraphs>101</Paragraphs>
  <Slides>13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Calibri</vt:lpstr>
      <vt:lpstr>Wingdings</vt:lpstr>
      <vt:lpstr>Wingdings 2</vt:lpstr>
      <vt:lpstr>Arkýř</vt:lpstr>
      <vt:lpstr>    Teorie hospodářské politiky  (NPHPB)                             </vt:lpstr>
      <vt:lpstr>Zajištění výuky</vt:lpstr>
      <vt:lpstr>Charakteristika předmětu</vt:lpstr>
      <vt:lpstr>Vymezení cíle předmětu</vt:lpstr>
      <vt:lpstr>Osnova předmětu</vt:lpstr>
      <vt:lpstr>Osnova předmětu</vt:lpstr>
      <vt:lpstr>Osnova předmětu</vt:lpstr>
      <vt:lpstr>Osnova předmětu</vt:lpstr>
      <vt:lpstr>Základní literatura</vt:lpstr>
      <vt:lpstr>Doporučená literatura</vt:lpstr>
      <vt:lpstr>Doporučené zdroje</vt:lpstr>
      <vt:lpstr>Zakončení předmětu</vt:lpstr>
      <vt:lpstr>Celkové hodnocení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Eva Kotlánová</cp:lastModifiedBy>
  <cp:revision>141</cp:revision>
  <dcterms:created xsi:type="dcterms:W3CDTF">2015-02-19T14:22:13Z</dcterms:created>
  <dcterms:modified xsi:type="dcterms:W3CDTF">2023-09-27T07:58:20Z</dcterms:modified>
</cp:coreProperties>
</file>