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9" r:id="rId3"/>
    <p:sldId id="258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81" r:id="rId2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450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09.10.2023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politika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Ivona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Buryová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064896" cy="507703"/>
          </a:xfrm>
        </p:spPr>
        <p:txBody>
          <a:bodyPr/>
          <a:lstStyle/>
          <a:p>
            <a:r>
              <a:rPr lang="cs-CZ" b="1" dirty="0" smtClean="0"/>
              <a:t>Základní cíle sociálního státu</a:t>
            </a:r>
            <a:br>
              <a:rPr lang="cs-CZ" b="1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- zajištění </a:t>
            </a:r>
            <a:r>
              <a:rPr lang="cs-CZ" dirty="0"/>
              <a:t>prosperity</a:t>
            </a:r>
            <a:br>
              <a:rPr lang="cs-CZ" dirty="0"/>
            </a:br>
            <a:r>
              <a:rPr lang="cs-CZ" dirty="0" smtClean="0"/>
              <a:t>- omezování </a:t>
            </a:r>
            <a:r>
              <a:rPr lang="cs-CZ" dirty="0"/>
              <a:t>chudoby</a:t>
            </a:r>
            <a:br>
              <a:rPr lang="cs-CZ" dirty="0"/>
            </a:br>
            <a:r>
              <a:rPr lang="cs-CZ" dirty="0" smtClean="0"/>
              <a:t>- zajišťování </a:t>
            </a:r>
            <a:r>
              <a:rPr lang="cs-CZ" dirty="0"/>
              <a:t>sociálních rovností</a:t>
            </a:r>
            <a:br>
              <a:rPr lang="cs-CZ" dirty="0"/>
            </a:br>
            <a:r>
              <a:rPr lang="cs-CZ" dirty="0" smtClean="0"/>
              <a:t>- zajišťování </a:t>
            </a:r>
            <a:r>
              <a:rPr lang="cs-CZ" dirty="0"/>
              <a:t>sociální integrace a zamezování </a:t>
            </a:r>
            <a:r>
              <a:rPr lang="cs-CZ" dirty="0" smtClean="0"/>
              <a:t>sociální exkluzi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- zajištění </a:t>
            </a:r>
            <a:r>
              <a:rPr lang="cs-CZ" dirty="0"/>
              <a:t>sociální stability</a:t>
            </a:r>
            <a:br>
              <a:rPr lang="cs-CZ" dirty="0"/>
            </a:br>
            <a:r>
              <a:rPr lang="cs-CZ" dirty="0" smtClean="0"/>
              <a:t>- zajišťování </a:t>
            </a:r>
            <a:r>
              <a:rPr lang="cs-CZ" dirty="0"/>
              <a:t>nezávislosti jedinců</a:t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733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b="1" dirty="0"/>
              <a:t>Znaky sociálního </a:t>
            </a:r>
            <a:r>
              <a:rPr lang="cs-CZ" b="1" dirty="0" smtClean="0"/>
              <a:t>státu</a:t>
            </a:r>
            <a:br>
              <a:rPr lang="cs-CZ" b="1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Základní znaky sociálního státu jsou: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garantuje </a:t>
            </a:r>
            <a:r>
              <a:rPr lang="cs-CZ" dirty="0"/>
              <a:t>minimální příjem</a:t>
            </a:r>
            <a:br>
              <a:rPr lang="cs-CZ" dirty="0"/>
            </a:br>
            <a:r>
              <a:rPr lang="cs-CZ" dirty="0" smtClean="0"/>
              <a:t>- má </a:t>
            </a:r>
            <a:r>
              <a:rPr lang="cs-CZ" dirty="0"/>
              <a:t>systém sociálního zabezpečení </a:t>
            </a:r>
            <a:br>
              <a:rPr lang="cs-CZ" dirty="0"/>
            </a:br>
            <a:r>
              <a:rPr lang="cs-CZ" dirty="0" smtClean="0"/>
              <a:t>- zajišťuje </a:t>
            </a:r>
            <a:r>
              <a:rPr lang="cs-CZ" dirty="0"/>
              <a:t>služby pro všechny občany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277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136904" cy="507703"/>
          </a:xfrm>
        </p:spPr>
        <p:txBody>
          <a:bodyPr/>
          <a:lstStyle/>
          <a:p>
            <a:r>
              <a:rPr lang="cs-CZ" b="1" dirty="0" smtClean="0"/>
              <a:t>Sociální státy podle </a:t>
            </a:r>
            <a:r>
              <a:rPr lang="cs-CZ" b="1" dirty="0" err="1" smtClean="0"/>
              <a:t>Titmusse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Richard Morris </a:t>
            </a:r>
            <a:r>
              <a:rPr lang="cs-CZ" dirty="0" err="1"/>
              <a:t>Titmuss</a:t>
            </a:r>
            <a:r>
              <a:rPr lang="cs-CZ" dirty="0"/>
              <a:t> (1907 - 1973)</a:t>
            </a:r>
            <a:br>
              <a:rPr lang="cs-CZ" dirty="0"/>
            </a:br>
            <a:r>
              <a:rPr lang="cs-CZ" dirty="0" smtClean="0"/>
              <a:t>Byl průkopnický </a:t>
            </a:r>
            <a:r>
              <a:rPr lang="cs-CZ" dirty="0"/>
              <a:t>britský sociální výzkumník </a:t>
            </a:r>
            <a:r>
              <a:rPr lang="cs-CZ" dirty="0" smtClean="0"/>
              <a:t>a učitel, napsal </a:t>
            </a:r>
            <a:r>
              <a:rPr lang="cs-CZ" dirty="0"/>
              <a:t>řadu </a:t>
            </a:r>
            <a:r>
              <a:rPr lang="cs-CZ" dirty="0" smtClean="0"/>
              <a:t>knih: </a:t>
            </a:r>
            <a:br>
              <a:rPr lang="cs-CZ" dirty="0" smtClean="0"/>
            </a:br>
            <a:r>
              <a:rPr lang="cs-CZ" dirty="0" smtClean="0"/>
              <a:t>Eseje </a:t>
            </a:r>
            <a:r>
              <a:rPr lang="cs-CZ" dirty="0"/>
              <a:t>o sociálním státu, </a:t>
            </a:r>
            <a:r>
              <a:rPr lang="cs-CZ" dirty="0" smtClean="0"/>
              <a:t>Problémy </a:t>
            </a:r>
            <a:r>
              <a:rPr lang="cs-CZ" dirty="0"/>
              <a:t>sociální </a:t>
            </a:r>
            <a:r>
              <a:rPr lang="cs-CZ" dirty="0" smtClean="0"/>
              <a:t>politiky.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Vycházel </a:t>
            </a:r>
            <a:r>
              <a:rPr lang="cs-CZ" dirty="0"/>
              <a:t>z typologie Harolda L. </a:t>
            </a:r>
            <a:r>
              <a:rPr lang="cs-CZ" dirty="0" err="1"/>
              <a:t>Wilenského</a:t>
            </a:r>
            <a:r>
              <a:rPr lang="cs-CZ" dirty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Charlese N. </a:t>
            </a:r>
            <a:r>
              <a:rPr lang="cs-CZ" dirty="0" err="1" smtClean="0"/>
              <a:t>Lebeauxe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Rozdělil sociální státy podle typu na</a:t>
            </a:r>
            <a:r>
              <a:rPr lang="cs-CZ" dirty="0"/>
              <a:t>: 		</a:t>
            </a:r>
            <a:br>
              <a:rPr lang="cs-CZ" dirty="0"/>
            </a:br>
            <a:r>
              <a:rPr lang="cs-CZ" dirty="0" smtClean="0"/>
              <a:t>Reziduální</a:t>
            </a:r>
            <a:r>
              <a:rPr lang="cs-CZ" dirty="0"/>
              <a:t>, Institucionální, Výkonnostní </a:t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		</a:t>
            </a:r>
            <a:r>
              <a:rPr lang="cs-CZ" dirty="0" smtClean="0"/>
              <a:t>			</a:t>
            </a:r>
            <a:r>
              <a:rPr lang="cs-CZ" sz="1100" dirty="0" smtClean="0"/>
              <a:t>https</a:t>
            </a:r>
            <a:r>
              <a:rPr lang="cs-CZ" sz="1100" dirty="0"/>
              <a:t>://en.wikipedia.org/wiki/Richard_Titmuss</a:t>
            </a:r>
          </a:p>
        </p:txBody>
      </p:sp>
    </p:spTree>
    <p:extLst>
      <p:ext uri="{BB962C8B-B14F-4D97-AF65-F5344CB8AC3E}">
        <p14:creationId xmlns:p14="http://schemas.microsoft.com/office/powerpoint/2010/main" val="4208176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Reziduální typ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683568" y="1131590"/>
            <a:ext cx="75009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státní odpovědnost minimální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důležitá role – rodina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řeší sociální události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dávky poskytnuty adresně – příjmové a majetkové prověření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dobrovolné sociální pojištění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míra redistribuce nejnižší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058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Institucionální typ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756000" y="1440000"/>
            <a:ext cx="7102148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vztahuje se na celou populaci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cílem je zdůraznění sociálního bezpečí, posílení sociální rovnosti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redistribuce na poměrně vysoké úrovni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zásada: předcházet sociálním událostem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656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Pracovně výkonový typ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756000" y="1440000"/>
            <a:ext cx="6959272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založen na příjmech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potřeby uspokojovány na základě zásluh, pracovního výkonu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míra redistribucí je zde nižší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Francie, Rakousko</a:t>
            </a:r>
          </a:p>
        </p:txBody>
      </p:sp>
    </p:spTree>
    <p:extLst>
      <p:ext uri="{BB962C8B-B14F-4D97-AF65-F5344CB8AC3E}">
        <p14:creationId xmlns:p14="http://schemas.microsoft.com/office/powerpoint/2010/main" val="816790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Typologie podle </a:t>
            </a:r>
            <a:r>
              <a:rPr lang="cs-CZ" b="1" dirty="0" err="1" smtClean="0"/>
              <a:t>Gøsta</a:t>
            </a:r>
            <a:r>
              <a:rPr lang="cs-CZ" b="1" dirty="0" smtClean="0"/>
              <a:t> </a:t>
            </a:r>
            <a:r>
              <a:rPr lang="cs-CZ" b="1" dirty="0" err="1" smtClean="0"/>
              <a:t>Esping</a:t>
            </a:r>
            <a:r>
              <a:rPr lang="cs-CZ" b="1" dirty="0" smtClean="0"/>
              <a:t>-Andersena</a:t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dirty="0" smtClean="0"/>
              <a:t>Dánský </a:t>
            </a:r>
            <a:r>
              <a:rPr lang="cs-CZ" dirty="0"/>
              <a:t>politolog a </a:t>
            </a:r>
            <a:r>
              <a:rPr lang="cs-CZ" dirty="0" smtClean="0"/>
              <a:t>sociolog. Narodil </a:t>
            </a:r>
            <a:r>
              <a:rPr lang="cs-CZ" dirty="0"/>
              <a:t>se v roce </a:t>
            </a:r>
            <a:r>
              <a:rPr lang="cs-CZ" dirty="0" smtClean="0"/>
              <a:t>1947.</a:t>
            </a:r>
            <a:br>
              <a:rPr lang="cs-CZ" dirty="0" smtClean="0"/>
            </a:br>
            <a:r>
              <a:rPr lang="cs-CZ" dirty="0" smtClean="0"/>
              <a:t>Je autorem </a:t>
            </a:r>
            <a:r>
              <a:rPr lang="cs-CZ" dirty="0"/>
              <a:t>knihy „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Three</a:t>
            </a:r>
            <a:r>
              <a:rPr lang="cs-CZ" i="1" dirty="0"/>
              <a:t> </a:t>
            </a:r>
            <a:r>
              <a:rPr lang="cs-CZ" i="1" dirty="0" err="1"/>
              <a:t>Worlds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Welfare</a:t>
            </a:r>
            <a:r>
              <a:rPr lang="cs-CZ" i="1" dirty="0"/>
              <a:t> </a:t>
            </a:r>
            <a:r>
              <a:rPr lang="cs-CZ" i="1" dirty="0" err="1"/>
              <a:t>Capitalism</a:t>
            </a:r>
            <a:r>
              <a:rPr lang="cs-CZ" dirty="0"/>
              <a:t>„ (1990</a:t>
            </a:r>
            <a:r>
              <a:rPr lang="cs-CZ" dirty="0" smtClean="0"/>
              <a:t>).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Zabývá </a:t>
            </a:r>
            <a:r>
              <a:rPr lang="cs-CZ" dirty="0"/>
              <a:t>se výzkumem sociálního státu a jeho roli v tržním </a:t>
            </a:r>
            <a:r>
              <a:rPr lang="cs-CZ" dirty="0" smtClean="0"/>
              <a:t>kapitalismu. </a:t>
            </a:r>
            <a:br>
              <a:rPr lang="cs-CZ" dirty="0" smtClean="0"/>
            </a:br>
            <a:r>
              <a:rPr lang="cs-CZ" dirty="0" smtClean="0"/>
              <a:t>Klasifikuje tři ideální </a:t>
            </a:r>
            <a:r>
              <a:rPr lang="cs-CZ" dirty="0"/>
              <a:t>typy sociálního státu</a:t>
            </a:r>
            <a:r>
              <a:rPr lang="cs-CZ" dirty="0" smtClean="0"/>
              <a:t>: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- sociálně </a:t>
            </a:r>
            <a:r>
              <a:rPr lang="cs-CZ" dirty="0"/>
              <a:t>demokratický</a:t>
            </a:r>
            <a:br>
              <a:rPr lang="cs-CZ" dirty="0"/>
            </a:br>
            <a:r>
              <a:rPr lang="cs-CZ" dirty="0" smtClean="0"/>
              <a:t>- liberální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- konzervativní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0803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b="1" dirty="0" smtClean="0"/>
              <a:t>Sociálně demokratický (severský)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683568" y="1275606"/>
            <a:ext cx="6786610" cy="2234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založen na principu univerzalismu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stát odpovídá za blahobyt všech občanů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jeden univerzální systém pojištění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směřuje k sociální rovnosti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výrazně silný sektor služeb</a:t>
            </a:r>
          </a:p>
        </p:txBody>
      </p:sp>
    </p:spTree>
    <p:extLst>
      <p:ext uri="{BB962C8B-B14F-4D97-AF65-F5344CB8AC3E}">
        <p14:creationId xmlns:p14="http://schemas.microsoft.com/office/powerpoint/2010/main" val="9393536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Liberální</a:t>
            </a:r>
            <a:endParaRPr 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756000" y="1440000"/>
            <a:ext cx="78484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dirty="0" smtClean="0"/>
              <a:t> 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důraz na rodinu a trh</a:t>
            </a:r>
          </a:p>
          <a:p>
            <a:pPr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státní intervence minimální – až po selhání rodiny či trhu</a:t>
            </a:r>
          </a:p>
          <a:p>
            <a:pPr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orientován na lidi s nízkými příjmy</a:t>
            </a:r>
          </a:p>
          <a:p>
            <a:pPr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sociální dávky – základní existenční potřeby</a:t>
            </a:r>
          </a:p>
          <a:p>
            <a:pPr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podpora rodin – daňové úlevy</a:t>
            </a:r>
          </a:p>
          <a:p>
            <a:pPr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USA, Kanada, Austrálie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674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78000" cy="507703"/>
          </a:xfrm>
        </p:spPr>
        <p:txBody>
          <a:bodyPr/>
          <a:lstStyle/>
          <a:p>
            <a:r>
              <a:rPr lang="cs-CZ" b="1" dirty="0" smtClean="0"/>
              <a:t>Konzervativní (kontinentální) sociální režim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683568" y="1203598"/>
            <a:ext cx="72866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historicky nejstarší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nahrazení trhu v roli zdroje sociálního zabezpečení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snaha zachovat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statusové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rozdíly        nízká míra redistribuce  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dávky jsou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statusově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diferencovány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prvotní pomoc rodiny, stát zasahuje až posléze 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Německo, Rakousko, Francie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5292080" y="2283718"/>
            <a:ext cx="285752" cy="14287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958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 smtClean="0">
                <a:solidFill>
                  <a:schemeClr val="bg1"/>
                </a:solidFill>
              </a:rPr>
              <a:t>Sociální systémy, sociální stát</a:t>
            </a:r>
            <a:endParaRPr lang="pl-PL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Sociální systémy a jejich klasifikace.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Liberalismus, křesťanské sociální učení, demokratický socialismus.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Typologie sociálních států.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Typologie podle </a:t>
            </a:r>
            <a:r>
              <a:rPr lang="cs-CZ" sz="1800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Titmusse</a:t>
            </a:r>
            <a:endParaRPr lang="cs-CZ" sz="18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Typologie podle </a:t>
            </a:r>
            <a:r>
              <a:rPr lang="cs-CZ" sz="1800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Esping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-Andersena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4083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Sociální systémy vycházejí ze tří základních filozofických premis:</a:t>
            </a:r>
          </a:p>
          <a:p>
            <a:pPr algn="just"/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Liberalismus</a:t>
            </a:r>
          </a:p>
          <a:p>
            <a:pPr algn="just"/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Křesťanské sociální učení</a:t>
            </a:r>
          </a:p>
          <a:p>
            <a:pPr algn="just"/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Demokratický socializmus</a:t>
            </a:r>
          </a:p>
          <a:p>
            <a:pPr algn="just"/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Souvisí s typologií sociálních států, které klasifikoval </a:t>
            </a:r>
            <a:r>
              <a:rPr lang="cs-CZ" sz="1500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Titmuss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reziduální, institucionální a pracovně výkonový.</a:t>
            </a:r>
          </a:p>
          <a:p>
            <a:pPr algn="just"/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Podobně </a:t>
            </a:r>
            <a:r>
              <a:rPr lang="cs-CZ" sz="1600" b="1" dirty="0" err="1">
                <a:solidFill>
                  <a:schemeClr val="tx2">
                    <a:lumMod val="75000"/>
                  </a:schemeClr>
                </a:solidFill>
              </a:rPr>
              <a:t>Gøsta</a:t>
            </a: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b="1" dirty="0" err="1" smtClean="0">
                <a:solidFill>
                  <a:schemeClr val="tx2">
                    <a:lumMod val="75000"/>
                  </a:schemeClr>
                </a:solidFill>
              </a:rPr>
              <a:t>Esping</a:t>
            </a:r>
            <a:r>
              <a:rPr lang="cs-CZ" sz="1600" b="1" dirty="0" smtClean="0">
                <a:solidFill>
                  <a:schemeClr val="tx2">
                    <a:lumMod val="75000"/>
                  </a:schemeClr>
                </a:solidFill>
              </a:rPr>
              <a:t>-Andersen klasifikoval typy sociálních států:</a:t>
            </a:r>
          </a:p>
          <a:p>
            <a:pPr algn="just"/>
            <a:r>
              <a:rPr lang="cs-CZ" sz="16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Sociálně demokratický, konzervativní a liberální.</a:t>
            </a:r>
          </a:p>
          <a:p>
            <a:pPr algn="just"/>
            <a:r>
              <a:rPr lang="cs-CZ" sz="16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státy se od sebe liší svou intervencí vůči občanům a redistribucí.</a:t>
            </a:r>
            <a:endParaRPr lang="cs-CZ" sz="1500" b="1" dirty="0" smtClean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Sociální systémy, sociální stát</a:t>
            </a: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023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Vysvětlit 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podstatu sociálních systémů.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Seznámit s typologií sociálních států podle </a:t>
            </a:r>
            <a:r>
              <a:rPr lang="cs-CZ" sz="14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Titmusse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Typologie podle Andersena.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Vysvětlit rozdíly jednotlivých typů sociálních států</a:t>
            </a:r>
          </a:p>
          <a:p>
            <a:endParaRPr lang="cs-CZ" sz="1400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b="1" dirty="0" smtClean="0"/>
              <a:t>Sociální systémy</a:t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dirty="0" smtClean="0"/>
              <a:t>Sociální politika </a:t>
            </a:r>
            <a:r>
              <a:rPr lang="cs-CZ" dirty="0"/>
              <a:t>musí respektovat určité základní principy, tj. myšlenkové postupy, vedoucí ideje, které jsou pro ni určující. </a:t>
            </a:r>
            <a:br>
              <a:rPr lang="cs-CZ" dirty="0"/>
            </a:br>
            <a:r>
              <a:rPr lang="cs-CZ" dirty="0"/>
              <a:t>Pro volbu a interpretaci základních principů má význam obecné filosofické myšlení a tzv. sociálně politické doktríny.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/>
              <a:t>Evropě se setkáváme s myšlenkami konzervativního směru, s křesťanským sociálním učením a demokratickým socializmem.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960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b="1" dirty="0" smtClean="0"/>
              <a:t>Liberalismus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Liberalismus</a:t>
            </a:r>
            <a:r>
              <a:rPr lang="cs-CZ" dirty="0" smtClean="0"/>
              <a:t> je postaven </a:t>
            </a:r>
            <a:r>
              <a:rPr lang="cs-CZ" dirty="0"/>
              <a:t>na osobní svobodě a individuální </a:t>
            </a:r>
            <a:r>
              <a:rPr lang="cs-CZ" dirty="0" smtClean="0"/>
              <a:t>odpovědnosti </a:t>
            </a:r>
            <a:r>
              <a:rPr lang="cs-CZ" dirty="0"/>
              <a:t>člověka. Sociální prospěch a blahobyt každého je závislý především na něm samém, jeho výkonu, osobním nasazení a ochotě nést rizika. Funkčnost </a:t>
            </a:r>
            <a:r>
              <a:rPr lang="cs-CZ" dirty="0" smtClean="0"/>
              <a:t>sociální politiky </a:t>
            </a:r>
            <a:r>
              <a:rPr lang="cs-CZ" dirty="0"/>
              <a:t>je posuzována podle jejího vztahu k ekonomické efektivnosti. Nepodporuje solidaritu státu a redistribuční </a:t>
            </a:r>
            <a:r>
              <a:rPr lang="cs-CZ" dirty="0" smtClean="0"/>
              <a:t>procesy. </a:t>
            </a:r>
            <a:r>
              <a:rPr lang="cs-CZ" dirty="0"/>
              <a:t>Zdůrazňuje regulační schopnost tržního mechanismu, kterou považuje za určující.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031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b="1" dirty="0" smtClean="0"/>
              <a:t>Křesťanské </a:t>
            </a:r>
            <a:r>
              <a:rPr lang="cs-CZ" b="1" dirty="0"/>
              <a:t>sociální </a:t>
            </a:r>
            <a:r>
              <a:rPr lang="cs-CZ" b="1" dirty="0" smtClean="0"/>
              <a:t>učení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Křesťanské </a:t>
            </a:r>
            <a:r>
              <a:rPr lang="cs-CZ" dirty="0"/>
              <a:t>sociální učení </a:t>
            </a:r>
            <a:r>
              <a:rPr lang="cs-CZ" dirty="0" smtClean="0"/>
              <a:t>vychází </a:t>
            </a:r>
            <a:r>
              <a:rPr lang="cs-CZ" dirty="0"/>
              <a:t>z křesťanské filosofie. Za sociální situaci není zodpovědný jen sám jedinec, ale v určité míře i společenský systém, který postavení jedince předurčuje. Uznává osobní svobodu a že určitý podíl odpovědnosti za sociální situaci ve společnosti padá i na mocné a bohaté. Individuální svoboda musí být podřízena i obecnému prospěchu a dobru. Uznává nerovnost, ale nepovažuje každou za žádoucí a spravedlivou. Je určující odstranit bídu, zdůrazňuje význam sociálních transferů a na křesťanském milosrdenství založených dobročinných a charitativních aktivit. </a:t>
            </a:r>
          </a:p>
        </p:txBody>
      </p:sp>
    </p:spTree>
    <p:extLst>
      <p:ext uri="{BB962C8B-B14F-4D97-AF65-F5344CB8AC3E}">
        <p14:creationId xmlns:p14="http://schemas.microsoft.com/office/powerpoint/2010/main" val="2989826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76864" cy="507703"/>
          </a:xfrm>
        </p:spPr>
        <p:txBody>
          <a:bodyPr/>
          <a:lstStyle/>
          <a:p>
            <a:r>
              <a:rPr lang="cs-CZ" b="1" dirty="0" smtClean="0"/>
              <a:t>Demokratický socialismus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Demokratický </a:t>
            </a:r>
            <a:r>
              <a:rPr lang="cs-CZ" dirty="0"/>
              <a:t>socialismus </a:t>
            </a:r>
            <a:r>
              <a:rPr lang="cs-CZ" dirty="0" smtClean="0"/>
              <a:t> </a:t>
            </a:r>
            <a:r>
              <a:rPr lang="cs-CZ" dirty="0"/>
              <a:t>usiluje o zajištění důstojných životních podmínek pro všechny na základě přijetí určitých pravidel – převzetí značné míry sociální odpovědnosti za jedince státem, silný veřejný sektor a rozsáhlé přerozdělování a solidarismus. Silně zdůrazňuje rovnost v občanských i sociálních právech.</a:t>
            </a:r>
          </a:p>
        </p:txBody>
      </p:sp>
    </p:spTree>
    <p:extLst>
      <p:ext uri="{BB962C8B-B14F-4D97-AF65-F5344CB8AC3E}">
        <p14:creationId xmlns:p14="http://schemas.microsoft.com/office/powerpoint/2010/main" val="3651434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76864" cy="507703"/>
          </a:xfrm>
        </p:spPr>
        <p:txBody>
          <a:bodyPr/>
          <a:lstStyle/>
          <a:p>
            <a:r>
              <a:rPr lang="cs-CZ" b="1" dirty="0" smtClean="0"/>
              <a:t>Sociální stát</a:t>
            </a:r>
            <a:br>
              <a:rPr lang="cs-CZ" b="1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V kontextu sociální politiky pojem </a:t>
            </a:r>
            <a:r>
              <a:rPr lang="cs-CZ" dirty="0" err="1"/>
              <a:t>welfare</a:t>
            </a:r>
            <a:r>
              <a:rPr lang="cs-CZ" dirty="0"/>
              <a:t> vyjadřuje stav slušného žití.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Posláním je: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ekonomické </a:t>
            </a:r>
            <a:r>
              <a:rPr lang="cs-CZ" dirty="0"/>
              <a:t>a </a:t>
            </a:r>
            <a:r>
              <a:rPr lang="cs-CZ" dirty="0" smtClean="0"/>
              <a:t>sociální zabezpečení </a:t>
            </a:r>
            <a:r>
              <a:rPr lang="cs-CZ" dirty="0"/>
              <a:t>občanů,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omezení </a:t>
            </a:r>
            <a:r>
              <a:rPr lang="cs-CZ" dirty="0"/>
              <a:t>příjmových nerovností,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udržitelný </a:t>
            </a:r>
            <a:r>
              <a:rPr lang="cs-CZ" dirty="0"/>
              <a:t>ekonomický růst a rozvoj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022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76864" cy="507703"/>
          </a:xfrm>
        </p:spPr>
        <p:txBody>
          <a:bodyPr/>
          <a:lstStyle/>
          <a:p>
            <a:r>
              <a:rPr lang="cs-CZ" b="1" dirty="0" smtClean="0"/>
              <a:t>Sociální stát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Shrnující </a:t>
            </a:r>
            <a:r>
              <a:rPr lang="cs-CZ" sz="2000" dirty="0"/>
              <a:t>definici podává Večeřa (1993, s. 50-51), který vymezuje sociální stát jako stát, v němž demokraticky organizovaná moc prostřednictvím sociálního zákonodárství a státní správy</a:t>
            </a:r>
            <a:r>
              <a:rPr lang="cs-CZ" sz="2000" dirty="0" smtClean="0"/>
              <a:t>:</a:t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1</a:t>
            </a:r>
            <a:r>
              <a:rPr lang="cs-CZ" sz="2000" dirty="0" smtClean="0"/>
              <a:t>. „</a:t>
            </a:r>
            <a:r>
              <a:rPr lang="cs-CZ" sz="2000" dirty="0"/>
              <a:t>Garantuje minimální příjem pro jedince a rodinu na úrovni životního minima</a:t>
            </a:r>
            <a:r>
              <a:rPr lang="cs-CZ" sz="2000" dirty="0" smtClean="0"/>
              <a:t>.</a:t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>2. Poskytuje </a:t>
            </a:r>
            <a:r>
              <a:rPr lang="cs-CZ" sz="2000" dirty="0"/>
              <a:t>sociální zabezpečení umožňující předejít, zmírnit nebo překonat sociální </a:t>
            </a:r>
            <a:r>
              <a:rPr lang="cs-CZ" sz="2000" dirty="0" err="1"/>
              <a:t>rizi-ka</a:t>
            </a:r>
            <a:r>
              <a:rPr lang="cs-CZ" sz="2000" dirty="0"/>
              <a:t> s cílem zajistit přiměřenou minimální úroveň sociálního zabezpečení a sociální </a:t>
            </a:r>
            <a:r>
              <a:rPr lang="cs-CZ" sz="2000" dirty="0" err="1"/>
              <a:t>suve-renity</a:t>
            </a:r>
            <a:r>
              <a:rPr lang="cs-CZ" sz="2000" dirty="0" smtClean="0"/>
              <a:t>.</a:t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>3. Zajišťuje </a:t>
            </a:r>
            <a:r>
              <a:rPr lang="cs-CZ" sz="2000" dirty="0"/>
              <a:t>kvalitní úroveň odpovídajících služeb pro všechny občany bez rozlišení </a:t>
            </a:r>
            <a:r>
              <a:rPr lang="cs-CZ" sz="2000" dirty="0" err="1"/>
              <a:t>spole-čenského</a:t>
            </a:r>
            <a:r>
              <a:rPr lang="cs-CZ" sz="2000" dirty="0"/>
              <a:t> statusu.“</a:t>
            </a:r>
            <a:br>
              <a:rPr lang="cs-CZ" sz="2000" dirty="0"/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3993596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2553</TotalTime>
  <Words>372</Words>
  <Application>Microsoft Office PowerPoint</Application>
  <PresentationFormat>Předvádění na obrazovce (16:9)</PresentationFormat>
  <Paragraphs>90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Sociální systémy  Sociální politika musí respektovat určité základní principy, tj. myšlenkové postupy, vedoucí ideje, které jsou pro ni určující.  Pro volbu a interpretaci základních principů má význam obecné filosofické myšlení a tzv. sociálně politické doktríny.  V Evropě se setkáváme s myšlenkami konzervativního směru, s křesťanským sociálním učením a demokratickým socializmem. </vt:lpstr>
      <vt:lpstr>Liberalismus  Liberalismus je postaven na osobní svobodě a individuální odpovědnosti člověka. Sociální prospěch a blahobyt každého je závislý především na něm samém, jeho výkonu, osobním nasazení a ochotě nést rizika. Funkčnost sociální politiky je posuzována podle jejího vztahu k ekonomické efektivnosti. Nepodporuje solidaritu státu a redistribuční procesy. Zdůrazňuje regulační schopnost tržního mechanismu, kterou považuje za určující.   </vt:lpstr>
      <vt:lpstr>Křesťanské sociální učení  Křesťanské sociální učení vychází z křesťanské filosofie. Za sociální situaci není zodpovědný jen sám jedinec, ale v určité míře i společenský systém, který postavení jedince předurčuje. Uznává osobní svobodu a že určitý podíl odpovědnosti za sociální situaci ve společnosti padá i na mocné a bohaté. Individuální svoboda musí být podřízena i obecnému prospěchu a dobru. Uznává nerovnost, ale nepovažuje každou za žádoucí a spravedlivou. Je určující odstranit bídu, zdůrazňuje význam sociálních transferů a na křesťanském milosrdenství založených dobročinných a charitativních aktivit. </vt:lpstr>
      <vt:lpstr>Demokratický socialismus  Demokratický socialismus  usiluje o zajištění důstojných životních podmínek pro všechny na základě přijetí určitých pravidel – převzetí značné míry sociální odpovědnosti za jedince státem, silný veřejný sektor a rozsáhlé přerozdělování a solidarismus. Silně zdůrazňuje rovnost v občanských i sociálních právech.</vt:lpstr>
      <vt:lpstr>Sociální stát  V kontextu sociální politiky pojem welfare vyjadřuje stav slušného žití.   Posláním je:  - ekonomické a sociální zabezpečení občanů,  - omezení příjmových nerovností,  - udržitelný ekonomický růst a rozvoj </vt:lpstr>
      <vt:lpstr>Sociální stát  Shrnující definici podává Večeřa (1993, s. 50-51), který vymezuje sociální stát jako stát, v němž demokraticky organizovaná moc prostřednictvím sociálního zákonodárství a státní správy:  1. „Garantuje minimální příjem pro jedince a rodinu na úrovni životního minima.  2. Poskytuje sociální zabezpečení umožňující předejít, zmírnit nebo překonat sociální rizi-ka s cílem zajistit přiměřenou minimální úroveň sociálního zabezpečení a sociální suve-renity.  3. Zajišťuje kvalitní úroveň odpovídajících služeb pro všechny občany bez rozlišení spole-čenského statusu.“ </vt:lpstr>
      <vt:lpstr>Základní cíle sociálního státu  - zajištění prosperity - omezování chudoby - zajišťování sociálních rovností - zajišťování sociální integrace a zamezování sociální exkluzi - zajištění sociální stability - zajišťování nezávislosti jedinců  </vt:lpstr>
      <vt:lpstr>Znaky sociálního státu  Základní znaky sociálního státu jsou:  - garantuje minimální příjem - má systém sociálního zabezpečení  - zajišťuje služby pro všechny občany  </vt:lpstr>
      <vt:lpstr>Sociální státy podle Titmusse  Richard Morris Titmuss (1907 - 1973) Byl průkopnický britský sociální výzkumník a učitel, napsal řadu knih:  Eseje o sociálním státu, Problémy sociální politiky.  Vycházel z typologie Harolda L. Wilenského  a Charlese N. Lebeauxe. Rozdělil sociální státy podle typu na:    Reziduální, Institucionální, Výkonnostní          https://en.wikipedia.org/wiki/Richard_Titmuss</vt:lpstr>
      <vt:lpstr>Reziduální typ</vt:lpstr>
      <vt:lpstr>Institucionální typ</vt:lpstr>
      <vt:lpstr>Pracovně výkonový typ</vt:lpstr>
      <vt:lpstr>Typologie podle Gøsta Esping-Andersena  Dánský politolog a sociolog. Narodil se v roce 1947. Je autorem knihy „The Three Worlds of Welfare Capitalism„ (1990). Zabývá se výzkumem sociálního státu a jeho roli v tržním kapitalismu.  Klasifikuje tři ideální typy sociálního státu:  - sociálně demokratický - liberální - konzervativní  </vt:lpstr>
      <vt:lpstr>Sociálně demokratický (severský)</vt:lpstr>
      <vt:lpstr>Liberální</vt:lpstr>
      <vt:lpstr>Konzervativní (kontinentální) sociální režim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buryova</cp:lastModifiedBy>
  <cp:revision>61</cp:revision>
  <cp:lastPrinted>2018-03-27T09:30:31Z</cp:lastPrinted>
  <dcterms:created xsi:type="dcterms:W3CDTF">2016-07-06T15:42:34Z</dcterms:created>
  <dcterms:modified xsi:type="dcterms:W3CDTF">2023-10-09T10:01:55Z</dcterms:modified>
</cp:coreProperties>
</file>