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8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6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 dirty="0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D1C88F1-0171-43EA-A495-2F70A33A0856}" type="datetimeFigureOut">
              <a:rPr lang="cs-CZ" smtClean="0"/>
              <a:t>3.11.2015</a:t>
            </a:fld>
            <a:endParaRPr lang="cs-CZ" dirty="0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 dirty="0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B27D7A-2E42-49E7-ADD4-C20EE76B9A09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27381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34A32-8BB9-43DE-B49B-5793BD094708}" type="datetime1">
              <a:rPr lang="cs-CZ" smtClean="0"/>
              <a:t>3.11.2015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Činnost veřejné správy, JUDr. Petr Pospíšil, Ph.D., LL.M.</a:t>
            </a:r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4A09D-8665-4D55-8107-1D520455DD00}" type="datetime1">
              <a:rPr lang="cs-CZ" smtClean="0"/>
              <a:t>3.11.2015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Činnost veřejné správy, JUDr. Petr Pospíšil, Ph.D., LL.M.</a:t>
            </a:r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9029B-335F-4EDF-B969-E32D6E0087DE}" type="datetime1">
              <a:rPr lang="cs-CZ" smtClean="0"/>
              <a:t>3.11.2015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Činnost veřejné správy, JUDr. Petr Pospíšil, Ph.D., LL.M.</a:t>
            </a:r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33AA9D-21A5-49C9-B1F7-D67837AD6052}" type="datetime1">
              <a:rPr lang="cs-CZ" smtClean="0"/>
              <a:t>3.11.2015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Činnost veřejné správy, JUDr. Petr Pospíšil, Ph.D., LL.M.</a:t>
            </a:r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8ED1B5-92B9-43F6-8C80-C88DFDB7CE1A}" type="datetime1">
              <a:rPr lang="cs-CZ" smtClean="0"/>
              <a:t>3.11.2015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Činnost veřejné správy, JUDr. Petr Pospíšil, Ph.D., LL.M.</a:t>
            </a:r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7A9B8A-3FF6-430D-A7A7-29B1E04B651D}" type="datetime1">
              <a:rPr lang="cs-CZ" smtClean="0"/>
              <a:t>3.11.2015</a:t>
            </a:fld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Činnost veřejné správy, JUDr. Petr Pospíšil, Ph.D., LL.M.</a:t>
            </a:r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865961-4B18-4791-9F6D-85E2F543F216}" type="datetime1">
              <a:rPr lang="cs-CZ" smtClean="0"/>
              <a:t>3.11.2015</a:t>
            </a:fld>
            <a:endParaRPr lang="cs-CZ" dirty="0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Činnost veřejné správy, JUDr. Petr Pospíšil, Ph.D., LL.M.</a:t>
            </a:r>
            <a:endParaRPr lang="cs-CZ" dirty="0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FBC10D-5DD6-46C5-BE6D-65392B6DEAF8}" type="datetime1">
              <a:rPr lang="cs-CZ" smtClean="0"/>
              <a:t>3.11.2015</a:t>
            </a:fld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Činnost veřejné správy, JUDr. Petr Pospíšil, Ph.D., LL.M.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B8D90-7E1C-4A65-B880-9E5AB8A9C5C1}" type="datetime1">
              <a:rPr lang="cs-CZ" smtClean="0"/>
              <a:t>3.11.2015</a:t>
            </a:fld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Činnost veřejné správy, JUDr. Petr Pospíšil, Ph.D., LL.M.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62CDD0-D7D3-48DD-956A-B4C8B6AFE708}" type="datetime1">
              <a:rPr lang="cs-CZ" smtClean="0"/>
              <a:t>3.11.2015</a:t>
            </a:fld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Činnost veřejné správy, JUDr. Petr Pospíšil, Ph.D., LL.M.</a:t>
            </a:r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B30347-27F6-4D98-9DB0-7821B0A2D7BB}" type="datetime1">
              <a:rPr lang="cs-CZ" smtClean="0"/>
              <a:t>3.11.2015</a:t>
            </a:fld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Činnost veřejné správy, JUDr. Petr Pospíšil, Ph.D., LL.M.</a:t>
            </a:r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F2DB51-92D1-4B1F-8FEC-2B2D12A8D127}" type="datetime1">
              <a:rPr lang="cs-CZ" smtClean="0"/>
              <a:t>3.11.2015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cs-CZ" dirty="0" smtClean="0"/>
              <a:t>Činnost veřejné správy, JUDr. Petr Pospíšil, Ph.D., LL.M.</a:t>
            </a:r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57A5DF-1266-40EA-9282-1E66B9DE06C0}" type="slidenum">
              <a:rPr lang="cs-CZ" smtClean="0"/>
              <a:t>‹#›</a:t>
            </a:fld>
            <a:endParaRPr lang="cs-CZ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www.google.cz/url?sa=i&amp;rct=j&amp;q=&amp;esrc=s&amp;source=images&amp;cd=&amp;cad=rja&amp;uact=8&amp;ved=0CAcQjRxqFQoTCNDc39Ch3sgCFYX3cgodN-QBmg&amp;url=http://nevsepic.com.ua/art-i-risovanaya-grafika/20981-peyzazhi-hudozhnika-adolf-kaufmann-austrian-1848-1916-33-rabot.html&amp;psig=AFQjCNFc26mtIBUgBIrNL0DY-MnmVU3-9Q&amp;ust=1445884342951273" TargetMode="Externa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b="1" dirty="0" smtClean="0"/>
              <a:t>ČINNOST VEŘEJNÉ SPRÁVY</a:t>
            </a:r>
            <a:endParaRPr lang="cs-CZ" b="1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 dirty="0" smtClean="0"/>
          </a:p>
          <a:p>
            <a:r>
              <a:rPr lang="cs-CZ" b="1" dirty="0" smtClean="0">
                <a:solidFill>
                  <a:schemeClr val="tx1"/>
                </a:solidFill>
              </a:rPr>
              <a:t>JUDr. Petr Pospíšil, Ph.D., LL.M.</a:t>
            </a:r>
            <a:endParaRPr lang="cs-CZ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5918446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Činnost veřejné správy, </a:t>
            </a:r>
          </a:p>
          <a:p>
            <a:r>
              <a:rPr lang="cs-CZ" dirty="0" smtClean="0"/>
              <a:t>JUDr. Petr Pospíšil, Ph.D., LL.M.</a:t>
            </a:r>
            <a:endParaRPr lang="cs-CZ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10</a:t>
            </a:fld>
            <a:endParaRPr lang="cs-CZ" dirty="0"/>
          </a:p>
        </p:txBody>
      </p:sp>
      <p:sp>
        <p:nvSpPr>
          <p:cNvPr id="4" name="TextovéPole 3"/>
          <p:cNvSpPr txBox="1"/>
          <p:nvPr/>
        </p:nvSpPr>
        <p:spPr>
          <a:xfrm>
            <a:off x="323528" y="404664"/>
            <a:ext cx="8496944" cy="57246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b="1" dirty="0" smtClean="0"/>
              <a:t>Funkce veřejné správy</a:t>
            </a:r>
          </a:p>
          <a:p>
            <a:endParaRPr lang="cs-CZ" dirty="0"/>
          </a:p>
          <a:p>
            <a:pPr algn="just"/>
            <a:r>
              <a:rPr lang="cs-CZ" dirty="0"/>
              <a:t>Podstatou </a:t>
            </a:r>
            <a:r>
              <a:rPr lang="cs-CZ" b="1" dirty="0"/>
              <a:t>funkce mocenské ochrany </a:t>
            </a:r>
            <a:r>
              <a:rPr lang="cs-CZ" dirty="0"/>
              <a:t>je poskytování této ochrany ze strany orgánů veřejné správy s cílem zajištění bezporuchového chodu veřejné správy, jakož i sjednání nápravy tam, kde došlo k porušení právních povinností</a:t>
            </a:r>
            <a:r>
              <a:rPr lang="cs-CZ" dirty="0" smtClean="0"/>
              <a:t>. Tato funkce je limitována prostředky, jimiž veřejná správa disponuje – ochranu v případech přesahujících možnosti samotné veřejné správy zajišťují jiné k tomu povolané orgány.</a:t>
            </a:r>
            <a:endParaRPr lang="cs-CZ" dirty="0"/>
          </a:p>
          <a:p>
            <a:pPr algn="just"/>
            <a:endParaRPr lang="cs-CZ" dirty="0"/>
          </a:p>
          <a:p>
            <a:pPr algn="just"/>
            <a:r>
              <a:rPr lang="cs-CZ" dirty="0"/>
              <a:t>Nejde jen o ochranu </a:t>
            </a:r>
            <a:r>
              <a:rPr lang="cs-CZ" b="1" dirty="0"/>
              <a:t>následnou nápravou</a:t>
            </a:r>
            <a:r>
              <a:rPr lang="cs-CZ" dirty="0"/>
              <a:t>, ale </a:t>
            </a:r>
            <a:r>
              <a:rPr lang="cs-CZ" dirty="0" smtClean="0"/>
              <a:t>stále více nabývá na významu </a:t>
            </a:r>
            <a:r>
              <a:rPr lang="cs-CZ" b="1" dirty="0"/>
              <a:t>preventivní pozitivní vliv </a:t>
            </a:r>
            <a:r>
              <a:rPr lang="cs-CZ" dirty="0"/>
              <a:t>tohoto působení.</a:t>
            </a:r>
          </a:p>
          <a:p>
            <a:pPr algn="just"/>
            <a:endParaRPr lang="cs-CZ" dirty="0"/>
          </a:p>
          <a:p>
            <a:pPr algn="just"/>
            <a:r>
              <a:rPr lang="cs-CZ" dirty="0"/>
              <a:t>Uvedené 2 tzv. základní funkce veřejné správy se v procesu reálného fungování vzájemně prolínají a doplňují.</a:t>
            </a:r>
          </a:p>
          <a:p>
            <a:pPr algn="just"/>
            <a:endParaRPr lang="cs-CZ" dirty="0"/>
          </a:p>
          <a:p>
            <a:pPr algn="just"/>
            <a:r>
              <a:rPr lang="cs-CZ" dirty="0"/>
              <a:t>Obě tyto funkce vyjadřují skutečnost, že </a:t>
            </a:r>
            <a:r>
              <a:rPr lang="cs-CZ" b="1" dirty="0"/>
              <a:t>veřejná správa je specifickou formou společenského řízení</a:t>
            </a:r>
            <a:r>
              <a:rPr lang="cs-CZ" dirty="0"/>
              <a:t>.</a:t>
            </a:r>
          </a:p>
          <a:p>
            <a:pPr algn="just"/>
            <a:endParaRPr lang="cs-CZ" dirty="0"/>
          </a:p>
          <a:p>
            <a:pPr algn="just"/>
            <a:r>
              <a:rPr lang="cs-CZ" dirty="0"/>
              <a:t>Veřejná správa jako specificky pojatá forma společenského řízení v sobě spojuje jak prvky řízení, tak prvky regulace, a proto lze na funkce veřejné správy v obecném smyslu nahlížet i jako na </a:t>
            </a:r>
            <a:r>
              <a:rPr lang="cs-CZ" b="1" dirty="0"/>
              <a:t>funkce řízení </a:t>
            </a:r>
            <a:r>
              <a:rPr lang="cs-CZ" dirty="0" smtClean="0"/>
              <a:t>(= organizující) a </a:t>
            </a:r>
            <a:r>
              <a:rPr lang="cs-CZ" b="1" dirty="0"/>
              <a:t>funkce </a:t>
            </a:r>
            <a:r>
              <a:rPr lang="cs-CZ" b="1" dirty="0" smtClean="0"/>
              <a:t>regulace </a:t>
            </a:r>
            <a:r>
              <a:rPr lang="cs-CZ" dirty="0" smtClean="0"/>
              <a:t>(= mocenské ochrany).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0803117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Činnost veřejné správy, </a:t>
            </a:r>
          </a:p>
          <a:p>
            <a:r>
              <a:rPr lang="cs-CZ" dirty="0" smtClean="0"/>
              <a:t>JUDr. Petr Pospíšil, Ph.D., LL.M.</a:t>
            </a:r>
            <a:endParaRPr lang="cs-CZ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11</a:t>
            </a:fld>
            <a:endParaRPr lang="cs-CZ" dirty="0"/>
          </a:p>
        </p:txBody>
      </p:sp>
      <p:sp>
        <p:nvSpPr>
          <p:cNvPr id="4" name="TextovéPole 3"/>
          <p:cNvSpPr txBox="1"/>
          <p:nvPr/>
        </p:nvSpPr>
        <p:spPr>
          <a:xfrm>
            <a:off x="323528" y="476672"/>
            <a:ext cx="8424936" cy="55707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b="1" dirty="0" smtClean="0"/>
              <a:t>Funkce veřejné správy</a:t>
            </a:r>
          </a:p>
          <a:p>
            <a:endParaRPr lang="cs-CZ" sz="1000" dirty="0" smtClean="0"/>
          </a:p>
          <a:p>
            <a:pPr algn="just"/>
            <a:r>
              <a:rPr lang="cs-CZ" b="1" dirty="0" smtClean="0"/>
              <a:t>Obecné funkce veřejné správy </a:t>
            </a:r>
            <a:r>
              <a:rPr lang="cs-CZ" dirty="0" smtClean="0"/>
              <a:t>se promítají do funkcí organizačních subsystémů i jednotlivých orgánů veřejné správy, čímž dochází k jejich konkretizaci.</a:t>
            </a:r>
            <a:endParaRPr lang="cs-CZ" dirty="0"/>
          </a:p>
          <a:p>
            <a:endParaRPr lang="cs-CZ" sz="1000" dirty="0"/>
          </a:p>
          <a:p>
            <a:pPr algn="just"/>
            <a:r>
              <a:rPr lang="cs-CZ" b="1" dirty="0"/>
              <a:t>Dílčí funkce veřejné </a:t>
            </a:r>
            <a:r>
              <a:rPr lang="cs-CZ" b="1" dirty="0" smtClean="0"/>
              <a:t>správy </a:t>
            </a:r>
            <a:r>
              <a:rPr lang="cs-CZ" dirty="0" smtClean="0"/>
              <a:t>představují v podstatě podrobněji členěné obecné funkce veřejné správy.</a:t>
            </a:r>
            <a:r>
              <a:rPr lang="cs-CZ" b="1" dirty="0" smtClean="0"/>
              <a:t> </a:t>
            </a:r>
            <a:r>
              <a:rPr lang="cs-CZ" dirty="0" smtClean="0"/>
              <a:t>Jsou v tomto pojetí v podstatě </a:t>
            </a:r>
            <a:r>
              <a:rPr lang="cs-CZ" dirty="0"/>
              <a:t>chápány a vyjadřovány jako relativně konkrétní činnosti, resp. okruhy činností veřejnou správou </a:t>
            </a:r>
            <a:r>
              <a:rPr lang="cs-CZ" dirty="0" smtClean="0"/>
              <a:t>vykonávaných ve vždy příslušné organizační struktuře veřejné správy. Mezi tyto </a:t>
            </a:r>
            <a:r>
              <a:rPr lang="cs-CZ" b="1" dirty="0" smtClean="0"/>
              <a:t>dílčí funkce </a:t>
            </a:r>
            <a:r>
              <a:rPr lang="cs-CZ" b="1" dirty="0"/>
              <a:t>veřejné správy </a:t>
            </a:r>
            <a:r>
              <a:rPr lang="cs-CZ" dirty="0" smtClean="0"/>
              <a:t>můžeme zařadit zejména následující: </a:t>
            </a:r>
            <a:endParaRPr lang="cs-CZ" dirty="0"/>
          </a:p>
          <a:p>
            <a:pPr algn="just"/>
            <a:endParaRPr lang="cs-CZ" sz="600" dirty="0"/>
          </a:p>
          <a:p>
            <a:pPr marL="285750" indent="-285750" algn="just">
              <a:buFontTx/>
              <a:buChar char="-"/>
            </a:pPr>
            <a:r>
              <a:rPr lang="cs-CZ" dirty="0"/>
              <a:t>plánovací či programovací,</a:t>
            </a:r>
          </a:p>
          <a:p>
            <a:pPr marL="285750" indent="-285750" algn="just">
              <a:buFontTx/>
              <a:buChar char="-"/>
            </a:pPr>
            <a:r>
              <a:rPr lang="cs-CZ" dirty="0"/>
              <a:t>ovlivňovací,</a:t>
            </a:r>
          </a:p>
          <a:p>
            <a:pPr marL="285750" indent="-285750" algn="just">
              <a:buFontTx/>
              <a:buChar char="-"/>
            </a:pPr>
            <a:r>
              <a:rPr lang="cs-CZ" dirty="0"/>
              <a:t>koordinační,</a:t>
            </a:r>
          </a:p>
          <a:p>
            <a:pPr marL="285750" indent="-285750" algn="just">
              <a:buFontTx/>
              <a:buChar char="-"/>
            </a:pPr>
            <a:r>
              <a:rPr lang="cs-CZ" dirty="0"/>
              <a:t>kooperační,</a:t>
            </a:r>
          </a:p>
          <a:p>
            <a:pPr marL="285750" indent="-285750" algn="just">
              <a:buFontTx/>
              <a:buChar char="-"/>
            </a:pPr>
            <a:r>
              <a:rPr lang="cs-CZ" dirty="0"/>
              <a:t>rozhodovací</a:t>
            </a:r>
            <a:r>
              <a:rPr lang="cs-CZ" dirty="0" smtClean="0"/>
              <a:t>,</a:t>
            </a:r>
          </a:p>
          <a:p>
            <a:pPr marL="285750" indent="-285750" algn="just">
              <a:buFontTx/>
              <a:buChar char="-"/>
            </a:pPr>
            <a:r>
              <a:rPr lang="cs-CZ" dirty="0" smtClean="0"/>
              <a:t>organizační v užším slova smyslu,</a:t>
            </a:r>
          </a:p>
          <a:p>
            <a:pPr marL="285750" indent="-285750" algn="just">
              <a:buFontTx/>
              <a:buChar char="-"/>
            </a:pPr>
            <a:r>
              <a:rPr lang="cs-CZ" dirty="0" smtClean="0"/>
              <a:t>motivační,</a:t>
            </a:r>
          </a:p>
          <a:p>
            <a:pPr marL="285750" indent="-285750" algn="just">
              <a:buFontTx/>
              <a:buChar char="-"/>
            </a:pPr>
            <a:r>
              <a:rPr lang="cs-CZ" dirty="0" smtClean="0"/>
              <a:t>regulační</a:t>
            </a:r>
            <a:endParaRPr lang="cs-CZ" dirty="0"/>
          </a:p>
          <a:p>
            <a:pPr marL="285750" indent="-285750" algn="just">
              <a:buFontTx/>
              <a:buChar char="-"/>
            </a:pPr>
            <a:r>
              <a:rPr lang="cs-CZ" dirty="0"/>
              <a:t>kontrolní,</a:t>
            </a:r>
          </a:p>
          <a:p>
            <a:pPr marL="285750" indent="-285750" algn="just">
              <a:buFontTx/>
              <a:buChar char="-"/>
            </a:pPr>
            <a:r>
              <a:rPr lang="cs-CZ" dirty="0" smtClean="0"/>
              <a:t>…</a:t>
            </a:r>
            <a:endParaRPr lang="cs-CZ" sz="1000" dirty="0"/>
          </a:p>
        </p:txBody>
      </p:sp>
    </p:spTree>
    <p:extLst>
      <p:ext uri="{BB962C8B-B14F-4D97-AF65-F5344CB8AC3E}">
        <p14:creationId xmlns:p14="http://schemas.microsoft.com/office/powerpoint/2010/main" val="162884609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Činnost veřejné správy, </a:t>
            </a:r>
          </a:p>
          <a:p>
            <a:r>
              <a:rPr lang="cs-CZ" dirty="0" smtClean="0"/>
              <a:t>JUDr. Petr Pospíšil, Ph.D., LL.M.</a:t>
            </a:r>
            <a:endParaRPr lang="cs-CZ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12</a:t>
            </a:fld>
            <a:endParaRPr lang="cs-CZ" dirty="0"/>
          </a:p>
        </p:txBody>
      </p:sp>
      <p:sp>
        <p:nvSpPr>
          <p:cNvPr id="4" name="TextovéPole 3"/>
          <p:cNvSpPr txBox="1"/>
          <p:nvPr/>
        </p:nvSpPr>
        <p:spPr>
          <a:xfrm>
            <a:off x="467544" y="548680"/>
            <a:ext cx="8352928" cy="54476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b="1" dirty="0" smtClean="0"/>
              <a:t>Funkce veřejné správy</a:t>
            </a:r>
          </a:p>
          <a:p>
            <a:pPr algn="just"/>
            <a:endParaRPr lang="cs-CZ" b="1" dirty="0"/>
          </a:p>
          <a:p>
            <a:pPr algn="just"/>
            <a:r>
              <a:rPr lang="cs-CZ" b="1" dirty="0"/>
              <a:t>Význam</a:t>
            </a:r>
            <a:r>
              <a:rPr lang="cs-CZ" dirty="0"/>
              <a:t> těchto </a:t>
            </a:r>
            <a:r>
              <a:rPr lang="cs-CZ" b="1" dirty="0"/>
              <a:t>dílčích funkcí </a:t>
            </a:r>
            <a:r>
              <a:rPr lang="cs-CZ" dirty="0"/>
              <a:t>spočívá v tom, že jejich prostřednictvím se při zcela konkrétním působení fakticky realizují obecné funkce veřejné správy, a při každém působení veřejné správy tak lze fakticky vysledovat jak některou z obecných, tak zpravidla i konkrétní dílčí funkci či funkce veřejné správy.</a:t>
            </a:r>
          </a:p>
          <a:p>
            <a:pPr algn="just"/>
            <a:endParaRPr lang="cs-CZ" b="1" dirty="0" smtClean="0"/>
          </a:p>
          <a:p>
            <a:pPr algn="just"/>
            <a:r>
              <a:rPr lang="cs-CZ" dirty="0" smtClean="0"/>
              <a:t>Zvláštní postavení mezi uvedenými dílčími funkcemi zaujímají činnosti (funkce) </a:t>
            </a:r>
            <a:r>
              <a:rPr lang="cs-CZ" b="1" dirty="0" smtClean="0"/>
              <a:t>rozhodovací</a:t>
            </a:r>
            <a:r>
              <a:rPr lang="cs-CZ" dirty="0" smtClean="0"/>
              <a:t> a </a:t>
            </a:r>
            <a:r>
              <a:rPr lang="cs-CZ" b="1" dirty="0" smtClean="0"/>
              <a:t>kontrolní</a:t>
            </a:r>
            <a:r>
              <a:rPr lang="cs-CZ" dirty="0" smtClean="0"/>
              <a:t>. V případě </a:t>
            </a:r>
            <a:r>
              <a:rPr lang="cs-CZ" b="1" dirty="0" smtClean="0"/>
              <a:t>rozhodovacích činností </a:t>
            </a:r>
            <a:r>
              <a:rPr lang="cs-CZ" dirty="0" smtClean="0"/>
              <a:t>jde vždy o objektivizovaný výběr mezi více v úvahu přicházejícími variantami. V případě kontrolních činností jde především o porovnání stavu, který nastal, byl vytvořen, existuje, se stavem, který byl předpokládán, očekáván. Význam </a:t>
            </a:r>
            <a:r>
              <a:rPr lang="cs-CZ" b="1" dirty="0" smtClean="0"/>
              <a:t>kontroly</a:t>
            </a:r>
            <a:r>
              <a:rPr lang="cs-CZ" dirty="0" smtClean="0"/>
              <a:t> ve veřejné správě je nezastupitelný.</a:t>
            </a:r>
          </a:p>
          <a:p>
            <a:pPr algn="just"/>
            <a:endParaRPr lang="cs-CZ" dirty="0"/>
          </a:p>
          <a:p>
            <a:pPr algn="just"/>
            <a:r>
              <a:rPr lang="cs-CZ" b="1" dirty="0" smtClean="0"/>
              <a:t>Organizační činností v užším slova smyslu </a:t>
            </a:r>
            <a:r>
              <a:rPr lang="cs-CZ" dirty="0" smtClean="0"/>
              <a:t>rozumíme organizování jako součást výkonu veřejné správy. Organizování vždy směřuje k vytvoření žádoucího systému vztahů, a to zpravidla s cílem vytvoření určité relativně stabilní struktury těchto vztahů, popř. přímo určité instituce. Nejde přitom o organizování jen směrem dovnitř, ale tato funkce se logicky promítá také do vytváření organizačních „schémat“ vztahů veřejné správy a dotčené veřejnosti.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0890862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Činnost veřejné správy, </a:t>
            </a:r>
          </a:p>
          <a:p>
            <a:r>
              <a:rPr lang="cs-CZ" dirty="0" smtClean="0"/>
              <a:t>JUDr. Petr Pospíšil, Ph.D., LL.M.</a:t>
            </a:r>
            <a:endParaRPr lang="cs-CZ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13</a:t>
            </a:fld>
            <a:endParaRPr lang="cs-CZ" dirty="0"/>
          </a:p>
        </p:txBody>
      </p:sp>
      <p:sp>
        <p:nvSpPr>
          <p:cNvPr id="4" name="TextovéPole 3"/>
          <p:cNvSpPr txBox="1"/>
          <p:nvPr/>
        </p:nvSpPr>
        <p:spPr>
          <a:xfrm>
            <a:off x="323528" y="476672"/>
            <a:ext cx="8280920" cy="58326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b="1" dirty="0" smtClean="0"/>
              <a:t>Metody působení veřejné správy</a:t>
            </a:r>
          </a:p>
          <a:p>
            <a:endParaRPr lang="cs-CZ" sz="1000" dirty="0"/>
          </a:p>
          <a:p>
            <a:pPr algn="just"/>
            <a:r>
              <a:rPr lang="cs-CZ" dirty="0"/>
              <a:t>Jde o </a:t>
            </a:r>
            <a:r>
              <a:rPr lang="cs-CZ" b="1" dirty="0"/>
              <a:t>způsoby působení</a:t>
            </a:r>
            <a:r>
              <a:rPr lang="cs-CZ" dirty="0"/>
              <a:t>, jimiž se realizují úkoly, zprostředkované funkcemi veřejné správy. Jsou bezprostředně spjaty s funkcemi a můžeme je také charakterizovat jako prostředky sloužící k bezprostřední realizaci funkcí veřejné správy.</a:t>
            </a:r>
          </a:p>
          <a:p>
            <a:pPr algn="just"/>
            <a:endParaRPr lang="cs-CZ" sz="1000" dirty="0"/>
          </a:p>
          <a:p>
            <a:pPr algn="just"/>
            <a:r>
              <a:rPr lang="cs-CZ" dirty="0"/>
              <a:t>Metody působení veřejné správy se obdobně jako její funkce člení na:</a:t>
            </a:r>
          </a:p>
          <a:p>
            <a:pPr algn="just"/>
            <a:endParaRPr lang="cs-CZ" sz="1000" dirty="0"/>
          </a:p>
          <a:p>
            <a:pPr marL="285750" indent="-285750" algn="just">
              <a:buFontTx/>
              <a:buChar char="-"/>
            </a:pPr>
            <a:r>
              <a:rPr lang="cs-CZ" b="1" dirty="0"/>
              <a:t>obecné</a:t>
            </a:r>
            <a:r>
              <a:rPr lang="cs-CZ" dirty="0"/>
              <a:t> metody působení,</a:t>
            </a:r>
          </a:p>
          <a:p>
            <a:pPr marL="285750" indent="-285750" algn="just">
              <a:buFontTx/>
              <a:buChar char="-"/>
            </a:pPr>
            <a:r>
              <a:rPr lang="cs-CZ" b="1" dirty="0"/>
              <a:t>konkrétní</a:t>
            </a:r>
            <a:r>
              <a:rPr lang="cs-CZ" dirty="0"/>
              <a:t> metody působení.</a:t>
            </a:r>
          </a:p>
          <a:p>
            <a:pPr algn="just"/>
            <a:endParaRPr lang="cs-CZ" sz="1000" dirty="0"/>
          </a:p>
          <a:p>
            <a:pPr algn="just"/>
            <a:r>
              <a:rPr lang="cs-CZ" dirty="0"/>
              <a:t>K </a:t>
            </a:r>
            <a:r>
              <a:rPr lang="cs-CZ" b="1" u="sng" dirty="0"/>
              <a:t>obecným metodám</a:t>
            </a:r>
            <a:r>
              <a:rPr lang="cs-CZ" b="1" dirty="0"/>
              <a:t> </a:t>
            </a:r>
            <a:r>
              <a:rPr lang="cs-CZ" b="1" dirty="0" smtClean="0"/>
              <a:t>působení veřejné </a:t>
            </a:r>
            <a:r>
              <a:rPr lang="cs-CZ" b="1" dirty="0"/>
              <a:t>správy </a:t>
            </a:r>
            <a:r>
              <a:rPr lang="cs-CZ" dirty="0"/>
              <a:t>se obvykle řadí metody </a:t>
            </a:r>
            <a:r>
              <a:rPr lang="cs-CZ" b="1" dirty="0"/>
              <a:t>přesvědčování</a:t>
            </a:r>
            <a:r>
              <a:rPr lang="cs-CZ" dirty="0"/>
              <a:t> a metody </a:t>
            </a:r>
            <a:r>
              <a:rPr lang="cs-CZ" b="1" dirty="0"/>
              <a:t>donucování</a:t>
            </a:r>
            <a:r>
              <a:rPr lang="cs-CZ" dirty="0"/>
              <a:t>.</a:t>
            </a:r>
          </a:p>
          <a:p>
            <a:pPr algn="just"/>
            <a:endParaRPr lang="cs-CZ" sz="1000" dirty="0"/>
          </a:p>
          <a:p>
            <a:pPr algn="just"/>
            <a:r>
              <a:rPr lang="cs-CZ" dirty="0"/>
              <a:t>V obecné rovině metod působení veřejné správy lze obdobně jako u funkcí veřejné správy hovořit rovněž o </a:t>
            </a:r>
            <a:r>
              <a:rPr lang="cs-CZ" b="1" dirty="0"/>
              <a:t>metodách řízení </a:t>
            </a:r>
            <a:r>
              <a:rPr lang="cs-CZ" dirty="0"/>
              <a:t>a </a:t>
            </a:r>
            <a:r>
              <a:rPr lang="cs-CZ" b="1" dirty="0"/>
              <a:t>metodách regulace</a:t>
            </a:r>
            <a:r>
              <a:rPr lang="cs-CZ" dirty="0"/>
              <a:t>. To souvisí s onou opakovaně již zmiňovanou </a:t>
            </a:r>
            <a:r>
              <a:rPr lang="cs-CZ" b="1" dirty="0"/>
              <a:t>administrativněsprávní metodou regulace společenských vztahů </a:t>
            </a:r>
            <a:r>
              <a:rPr lang="cs-CZ" dirty="0"/>
              <a:t>ve veřejné správě.</a:t>
            </a:r>
          </a:p>
          <a:p>
            <a:pPr algn="just"/>
            <a:endParaRPr lang="cs-CZ" sz="1000" dirty="0"/>
          </a:p>
          <a:p>
            <a:pPr algn="just"/>
            <a:r>
              <a:rPr lang="cs-CZ" dirty="0" smtClean="0"/>
              <a:t>Metody působení </a:t>
            </a:r>
            <a:r>
              <a:rPr lang="cs-CZ" dirty="0"/>
              <a:t>veřejné správy představují výraz pravomoci a působnosti správních orgánů</a:t>
            </a:r>
            <a:r>
              <a:rPr lang="cs-CZ" dirty="0" smtClean="0"/>
              <a:t>. Jejich výběr a použití nejsou závislé jen na charakteru úkolů a funkcí, ale zejména na oblasti a konkrétní věcné problematice působení veřejné správy, které dané úkoly a funkce reprezentují.</a:t>
            </a:r>
            <a:endParaRPr lang="cs-CZ" b="1" dirty="0"/>
          </a:p>
        </p:txBody>
      </p:sp>
    </p:spTree>
    <p:extLst>
      <p:ext uri="{BB962C8B-B14F-4D97-AF65-F5344CB8AC3E}">
        <p14:creationId xmlns:p14="http://schemas.microsoft.com/office/powerpoint/2010/main" val="189722450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Činnost veřejné správy, </a:t>
            </a:r>
          </a:p>
          <a:p>
            <a:r>
              <a:rPr lang="cs-CZ" dirty="0" smtClean="0"/>
              <a:t>JUDr. Petr Pospíšil, Ph.D., LL.M.</a:t>
            </a:r>
            <a:endParaRPr lang="cs-CZ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14</a:t>
            </a:fld>
            <a:endParaRPr lang="cs-CZ" dirty="0"/>
          </a:p>
        </p:txBody>
      </p:sp>
      <p:sp>
        <p:nvSpPr>
          <p:cNvPr id="4" name="TextovéPole 3"/>
          <p:cNvSpPr txBox="1"/>
          <p:nvPr/>
        </p:nvSpPr>
        <p:spPr>
          <a:xfrm>
            <a:off x="251520" y="116632"/>
            <a:ext cx="8712968" cy="57861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b="1" dirty="0"/>
              <a:t>Metody působení veřejné správy</a:t>
            </a:r>
          </a:p>
          <a:p>
            <a:endParaRPr lang="cs-CZ" sz="1000" b="1" dirty="0"/>
          </a:p>
          <a:p>
            <a:pPr algn="just"/>
            <a:r>
              <a:rPr lang="cs-CZ" b="1" u="sng" dirty="0" smtClean="0"/>
              <a:t>Konkrétní metody</a:t>
            </a:r>
            <a:r>
              <a:rPr lang="cs-CZ" b="1" dirty="0" smtClean="0"/>
              <a:t> působení veřejné správy </a:t>
            </a:r>
            <a:r>
              <a:rPr lang="cs-CZ" dirty="0" smtClean="0"/>
              <a:t>jsou představovány nejrozmanitějšími specificky vyjádřenými způsoby působení subjektů veřejné správy. </a:t>
            </a:r>
          </a:p>
          <a:p>
            <a:pPr algn="just"/>
            <a:endParaRPr lang="cs-CZ" sz="1000" dirty="0"/>
          </a:p>
          <a:p>
            <a:pPr algn="just"/>
            <a:r>
              <a:rPr lang="cs-CZ" dirty="0" smtClean="0"/>
              <a:t>K </a:t>
            </a:r>
            <a:r>
              <a:rPr lang="cs-CZ" dirty="0"/>
              <a:t>nejvýznamnějším </a:t>
            </a:r>
            <a:r>
              <a:rPr lang="cs-CZ" b="1" dirty="0" smtClean="0"/>
              <a:t>konkrétním </a:t>
            </a:r>
            <a:r>
              <a:rPr lang="cs-CZ" b="1" dirty="0"/>
              <a:t>metodám </a:t>
            </a:r>
            <a:r>
              <a:rPr lang="cs-CZ" dirty="0"/>
              <a:t>působení veřejné správy </a:t>
            </a:r>
            <a:r>
              <a:rPr lang="cs-CZ" dirty="0" smtClean="0"/>
              <a:t>patří administrativní </a:t>
            </a:r>
            <a:r>
              <a:rPr lang="cs-CZ" dirty="0"/>
              <a:t>metody, </a:t>
            </a:r>
            <a:r>
              <a:rPr lang="cs-CZ" dirty="0" smtClean="0"/>
              <a:t>ekonomické metody a organizační </a:t>
            </a:r>
            <a:r>
              <a:rPr lang="cs-CZ" dirty="0"/>
              <a:t>metody.</a:t>
            </a:r>
          </a:p>
          <a:p>
            <a:pPr algn="just"/>
            <a:endParaRPr lang="cs-CZ" sz="1000" dirty="0"/>
          </a:p>
          <a:p>
            <a:pPr algn="just"/>
            <a:r>
              <a:rPr lang="cs-CZ" b="1" dirty="0"/>
              <a:t>Administrativní metody</a:t>
            </a:r>
            <a:r>
              <a:rPr lang="cs-CZ" dirty="0"/>
              <a:t> jsou konkrétní způsoby působení orgánů veřejné správy na příslušné adresáty v daných správněprávních vztazích bezprostředním vyjádřením  administrativní podstaty veřejné správy</a:t>
            </a:r>
            <a:r>
              <a:rPr lang="cs-CZ" dirty="0" smtClean="0"/>
              <a:t>. Jsou výrazem právně mocenského vztahu mezi veřejnou správou a adresáty jejího působení. Jsou metodami přímého působení na spravované subjekty.</a:t>
            </a:r>
            <a:endParaRPr lang="cs-CZ" dirty="0"/>
          </a:p>
          <a:p>
            <a:pPr algn="just"/>
            <a:endParaRPr lang="cs-CZ" sz="1000" dirty="0"/>
          </a:p>
          <a:p>
            <a:pPr algn="just"/>
            <a:r>
              <a:rPr lang="cs-CZ" b="1" dirty="0"/>
              <a:t>Ekonomické metody </a:t>
            </a:r>
            <a:r>
              <a:rPr lang="cs-CZ" dirty="0"/>
              <a:t>představují takové prostředky působení jako jsou nejrůznější ekonomická opatření a operativní ekonomické nástroje, kterými lze řešit úkoly veřejné správy v souladu s pravidly a principy ekonomické regulace. </a:t>
            </a:r>
            <a:r>
              <a:rPr lang="cs-CZ" dirty="0" smtClean="0"/>
              <a:t>Posláním ekonomických prostředků působení orgánů veřejné správy je sjednotit ekonomické zájmy veřejné správy a spravovaných subjektů v daných správně právních vztazích. Jsou metodami nepřímého působení na spravované subjekty. Nesměřují přímo k dosažení stanovených cílů, nýbrž vytváří možnost volby ekonomicky    parametrizovaných konkrétních cest a prostředků, za jejichž použití lze daných cílů dosáhnout.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7734906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Činnost veřejné správy, </a:t>
            </a:r>
          </a:p>
          <a:p>
            <a:r>
              <a:rPr lang="cs-CZ" dirty="0" smtClean="0"/>
              <a:t>JUDr. Petr Pospíšil, Ph.D., LL.M.</a:t>
            </a:r>
            <a:endParaRPr lang="cs-CZ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15</a:t>
            </a:fld>
            <a:endParaRPr lang="cs-CZ" dirty="0"/>
          </a:p>
        </p:txBody>
      </p:sp>
      <p:sp>
        <p:nvSpPr>
          <p:cNvPr id="4" name="TextovéPole 3"/>
          <p:cNvSpPr txBox="1"/>
          <p:nvPr/>
        </p:nvSpPr>
        <p:spPr>
          <a:xfrm>
            <a:off x="251520" y="404664"/>
            <a:ext cx="8568952" cy="51706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b="1" dirty="0" smtClean="0"/>
              <a:t>Metody působení veřejné správy</a:t>
            </a:r>
          </a:p>
          <a:p>
            <a:endParaRPr lang="cs-CZ" dirty="0"/>
          </a:p>
          <a:p>
            <a:pPr algn="just"/>
            <a:r>
              <a:rPr lang="cs-CZ" b="1" dirty="0"/>
              <a:t>Organizační metody</a:t>
            </a:r>
            <a:r>
              <a:rPr lang="cs-CZ" dirty="0"/>
              <a:t> zabezpečují uspořádanost vztahů jednak mezi subjekty veřejné správy navzájem a jednak i mezi subjekty veřejné správy a adresáty jejich působení. Jejich posláním je organizačně zabezpečit fungování veřejné správy uvnitř i navenek. Jsou metodami podpůrnými doplňujícími zpravidla metody administrativní nebo metody ekonomické</a:t>
            </a:r>
            <a:r>
              <a:rPr lang="cs-CZ" dirty="0" smtClean="0"/>
              <a:t>. Uplatňují se jak v oblasti přípravy, tak v oblasti realizace jednotlivých rozhodnutí správních orgánů.</a:t>
            </a:r>
          </a:p>
          <a:p>
            <a:pPr algn="just"/>
            <a:endParaRPr lang="cs-CZ" dirty="0"/>
          </a:p>
          <a:p>
            <a:pPr algn="just"/>
            <a:r>
              <a:rPr lang="cs-CZ" dirty="0" smtClean="0"/>
              <a:t>Z hlediska současných i perspektivních úkolů společenského rozvoje se ukazuje jako nezbytné </a:t>
            </a:r>
            <a:r>
              <a:rPr lang="cs-CZ" b="1" dirty="0" smtClean="0"/>
              <a:t>v rovině obecných metod </a:t>
            </a:r>
            <a:r>
              <a:rPr lang="cs-CZ" dirty="0" smtClean="0"/>
              <a:t>působení veřejné správy orientovat, v souladu s požadavky kladenými na funkce veřejné správy, </a:t>
            </a:r>
            <a:r>
              <a:rPr lang="cs-CZ" b="1" dirty="0" smtClean="0"/>
              <a:t>metodu donucování </a:t>
            </a:r>
            <a:r>
              <a:rPr lang="cs-CZ" dirty="0" smtClean="0"/>
              <a:t>do polohy </a:t>
            </a:r>
            <a:r>
              <a:rPr lang="cs-CZ" b="1" dirty="0" smtClean="0"/>
              <a:t>ochranně garančn</a:t>
            </a:r>
            <a:r>
              <a:rPr lang="cs-CZ" dirty="0" smtClean="0"/>
              <a:t>í, a </a:t>
            </a:r>
            <a:r>
              <a:rPr lang="cs-CZ" b="1" dirty="0" smtClean="0"/>
              <a:t>metodu přesvědčování </a:t>
            </a:r>
            <a:r>
              <a:rPr lang="cs-CZ" dirty="0" smtClean="0"/>
              <a:t>využívat v maximální možné míře v jejích nejrůznějších projevech </a:t>
            </a:r>
            <a:r>
              <a:rPr lang="cs-CZ" b="1" dirty="0" smtClean="0"/>
              <a:t>pozitivní stimulace</a:t>
            </a:r>
            <a:r>
              <a:rPr lang="cs-CZ" dirty="0" smtClean="0"/>
              <a:t>.</a:t>
            </a:r>
            <a:endParaRPr lang="cs-CZ" dirty="0"/>
          </a:p>
          <a:p>
            <a:endParaRPr lang="cs-CZ" dirty="0" smtClean="0"/>
          </a:p>
          <a:p>
            <a:pPr algn="just"/>
            <a:r>
              <a:rPr lang="cs-CZ" b="1" dirty="0" smtClean="0"/>
              <a:t>V rovině konkrétních metod </a:t>
            </a:r>
            <a:r>
              <a:rPr lang="cs-CZ" dirty="0" smtClean="0"/>
              <a:t>působení veřejné správy pak jde o základní změnu v preferenci </a:t>
            </a:r>
            <a:r>
              <a:rPr lang="cs-CZ" b="1" dirty="0" smtClean="0"/>
              <a:t>od administrativních metod</a:t>
            </a:r>
            <a:r>
              <a:rPr lang="cs-CZ" dirty="0" smtClean="0"/>
              <a:t>, jako metod </a:t>
            </a:r>
            <a:r>
              <a:rPr lang="cs-CZ" b="1" dirty="0" smtClean="0"/>
              <a:t>přímého působení</a:t>
            </a:r>
            <a:r>
              <a:rPr lang="cs-CZ" dirty="0" smtClean="0"/>
              <a:t>, </a:t>
            </a:r>
            <a:r>
              <a:rPr lang="cs-CZ" b="1" dirty="0" smtClean="0"/>
              <a:t>k metodám ekonomickým</a:t>
            </a:r>
            <a:r>
              <a:rPr lang="cs-CZ" dirty="0" smtClean="0"/>
              <a:t>, jako metodám </a:t>
            </a:r>
            <a:r>
              <a:rPr lang="cs-CZ" b="1" dirty="0" smtClean="0"/>
              <a:t>nepřímého působení</a:t>
            </a:r>
            <a:r>
              <a:rPr lang="cs-CZ" dirty="0" smtClean="0"/>
              <a:t>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215958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Činnost veřejné správy, </a:t>
            </a:r>
          </a:p>
          <a:p>
            <a:r>
              <a:rPr lang="cs-CZ" dirty="0" smtClean="0"/>
              <a:t>JUDr. Petr Pospíšil, Ph.D., LL.M.</a:t>
            </a:r>
            <a:endParaRPr lang="cs-CZ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16</a:t>
            </a:fld>
            <a:endParaRPr lang="cs-CZ" dirty="0"/>
          </a:p>
        </p:txBody>
      </p:sp>
      <p:pic>
        <p:nvPicPr>
          <p:cNvPr id="1026" name="Picture 2" descr="http://cp14.nevsepic.com.ua/210/20981/1385265414-adolf_kaufmann_sonnenblumen_im_vorgarten_1904.jp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9792" y="404664"/>
            <a:ext cx="3629025" cy="4448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ovéPole 3"/>
          <p:cNvSpPr txBox="1"/>
          <p:nvPr/>
        </p:nvSpPr>
        <p:spPr>
          <a:xfrm>
            <a:off x="1547664" y="5373216"/>
            <a:ext cx="5904656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3200" b="1" dirty="0"/>
              <a:t>Děkuji za pozornost </a:t>
            </a:r>
            <a:r>
              <a:rPr lang="cs-CZ" sz="3200" b="1" dirty="0">
                <a:sym typeface="Wingdings" panose="05000000000000000000" pitchFamily="2" charset="2"/>
              </a:rPr>
              <a:t></a:t>
            </a:r>
            <a:endParaRPr lang="cs-CZ" b="1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64100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ovéPole 3"/>
          <p:cNvSpPr txBox="1"/>
          <p:nvPr/>
        </p:nvSpPr>
        <p:spPr>
          <a:xfrm>
            <a:off x="467544" y="404664"/>
            <a:ext cx="8280920" cy="55399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b="1" dirty="0" smtClean="0"/>
              <a:t>Podstata činnosti veřejné správy</a:t>
            </a:r>
          </a:p>
          <a:p>
            <a:endParaRPr lang="cs-CZ" sz="1000" b="1" dirty="0"/>
          </a:p>
          <a:p>
            <a:pPr algn="just"/>
            <a:r>
              <a:rPr lang="cs-CZ" b="1" dirty="0" smtClean="0"/>
              <a:t>Veřejná správa </a:t>
            </a:r>
            <a:r>
              <a:rPr lang="cs-CZ" dirty="0" smtClean="0"/>
              <a:t>je zřízena resp. vybudována za </a:t>
            </a:r>
            <a:r>
              <a:rPr lang="cs-CZ" b="1" dirty="0" smtClean="0"/>
              <a:t>účelem</a:t>
            </a:r>
            <a:r>
              <a:rPr lang="cs-CZ" dirty="0" smtClean="0"/>
              <a:t> (tj. </a:t>
            </a:r>
            <a:r>
              <a:rPr lang="cs-CZ" b="1" dirty="0" smtClean="0"/>
              <a:t>cíl veřejné správy</a:t>
            </a:r>
            <a:r>
              <a:rPr lang="cs-CZ" dirty="0" smtClean="0"/>
              <a:t>) zabezpečení činnosti výkonné moci ve státě ve sféře podzákonné a nařizovací činnosti, nebo jinými slovy, za účelem realizace veřejné správy jako vědomé lidské činnosti zvláštního druhu.</a:t>
            </a:r>
          </a:p>
          <a:p>
            <a:pPr algn="just"/>
            <a:endParaRPr lang="cs-CZ" sz="1000" dirty="0"/>
          </a:p>
          <a:p>
            <a:pPr algn="just"/>
            <a:r>
              <a:rPr lang="cs-CZ" dirty="0"/>
              <a:t>Veřejná správa je systémem, který má zejména </a:t>
            </a:r>
            <a:r>
              <a:rPr lang="cs-CZ" b="1" dirty="0"/>
              <a:t>sociální poslání</a:t>
            </a:r>
            <a:r>
              <a:rPr lang="cs-CZ" dirty="0"/>
              <a:t>, plní </a:t>
            </a:r>
            <a:r>
              <a:rPr lang="cs-CZ" b="1" dirty="0"/>
              <a:t>funkce společenského charakteru</a:t>
            </a:r>
            <a:r>
              <a:rPr lang="cs-CZ" dirty="0" smtClean="0"/>
              <a:t>. Jde o funkce svým způsobem mocenské, přičemž jejich mocenské určení je dáno postavením a posláním veřejné správy ve společnosti, sloužící k výkonu veřejné moci.</a:t>
            </a:r>
          </a:p>
          <a:p>
            <a:pPr algn="just"/>
            <a:endParaRPr lang="cs-CZ" sz="1000" dirty="0"/>
          </a:p>
          <a:p>
            <a:pPr algn="just"/>
            <a:r>
              <a:rPr lang="cs-CZ" b="1" dirty="0" smtClean="0"/>
              <a:t>Mocenské působení veřejné správy </a:t>
            </a:r>
            <a:r>
              <a:rPr lang="cs-CZ" dirty="0" smtClean="0"/>
              <a:t>je zvláštní formou činnosti subjektů veřejné moci, která se významnou měrou podílí na uskutečňování funkcí státu, a to zejména prostřednictvím tzv. funkcí veřejné správy.</a:t>
            </a:r>
          </a:p>
          <a:p>
            <a:pPr algn="just"/>
            <a:endParaRPr lang="cs-CZ" sz="1000" dirty="0"/>
          </a:p>
          <a:p>
            <a:pPr algn="just"/>
            <a:r>
              <a:rPr lang="cs-CZ" b="1" dirty="0" smtClean="0"/>
              <a:t>Funkce státu </a:t>
            </a:r>
            <a:r>
              <a:rPr lang="cs-CZ" dirty="0" smtClean="0"/>
              <a:t>= základní směry činnosti státu, které jsou zaměřeny na uskutečňování hlavních cílů státu v oblasti politické a ekonomické.</a:t>
            </a:r>
          </a:p>
          <a:p>
            <a:pPr algn="just"/>
            <a:endParaRPr lang="cs-CZ" sz="1000" dirty="0"/>
          </a:p>
          <a:p>
            <a:pPr algn="just"/>
            <a:r>
              <a:rPr lang="cs-CZ" b="1" dirty="0" smtClean="0"/>
              <a:t>Funkce veřejné správy </a:t>
            </a:r>
            <a:r>
              <a:rPr lang="cs-CZ" dirty="0" smtClean="0"/>
              <a:t>= základní směry činnosti veřejné správy, zaměřené na uskutečňování hlavních úkolů, směřujících k dosažení stanovených cílů veřejné správy.</a:t>
            </a:r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Činnost veřejné správy, </a:t>
            </a:r>
          </a:p>
          <a:p>
            <a:r>
              <a:rPr lang="cs-CZ" dirty="0" smtClean="0"/>
              <a:t>JUDr. Petr Pospíšil, Ph.D., LL.M.</a:t>
            </a:r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2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522662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Činnost veřejné správy, </a:t>
            </a:r>
          </a:p>
          <a:p>
            <a:r>
              <a:rPr lang="cs-CZ" dirty="0" smtClean="0"/>
              <a:t>JUDr. Petr Pospíšil, Ph.D., LL.M.</a:t>
            </a:r>
            <a:endParaRPr lang="cs-CZ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3</a:t>
            </a:fld>
            <a:endParaRPr lang="cs-CZ" dirty="0"/>
          </a:p>
        </p:txBody>
      </p:sp>
      <p:sp>
        <p:nvSpPr>
          <p:cNvPr id="4" name="TextovéPole 3"/>
          <p:cNvSpPr txBox="1"/>
          <p:nvPr/>
        </p:nvSpPr>
        <p:spPr>
          <a:xfrm>
            <a:off x="467544" y="620688"/>
            <a:ext cx="8280920" cy="51706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b="1" dirty="0" smtClean="0"/>
              <a:t>Podstata činnosti veřejné správy</a:t>
            </a:r>
          </a:p>
          <a:p>
            <a:endParaRPr lang="cs-CZ" dirty="0"/>
          </a:p>
          <a:p>
            <a:pPr algn="just"/>
            <a:r>
              <a:rPr lang="cs-CZ" b="1" dirty="0" smtClean="0"/>
              <a:t>Cíle </a:t>
            </a:r>
            <a:r>
              <a:rPr lang="cs-CZ" dirty="0" smtClean="0"/>
              <a:t>ani</a:t>
            </a:r>
            <a:r>
              <a:rPr lang="cs-CZ" b="1" dirty="0" smtClean="0"/>
              <a:t> úkoly </a:t>
            </a:r>
            <a:r>
              <a:rPr lang="cs-CZ" dirty="0" smtClean="0"/>
              <a:t>si veřejná správa zpravidla nestanoví sama. Veřejná správa jako činnost výkonná, podzákonná a nařizovací zabezpečuje jí vlastními prostředky dosahování cílů a plnění úkolů, které </a:t>
            </a:r>
            <a:r>
              <a:rPr lang="cs-CZ" b="1" dirty="0" smtClean="0"/>
              <a:t>především vyplývají přímo ze zákonů</a:t>
            </a:r>
            <a:r>
              <a:rPr lang="cs-CZ" dirty="0" smtClean="0"/>
              <a:t>. Stanovení cílů a úkolů, které mají svůj původ u zákonodárných orgánů proto nemůže být úkolem veřejné správy. Takto stanovené cíle a úkoly si však veřejná správa dále specifikuje.</a:t>
            </a:r>
          </a:p>
          <a:p>
            <a:pPr algn="just"/>
            <a:endParaRPr lang="cs-CZ" dirty="0"/>
          </a:p>
          <a:p>
            <a:pPr algn="just"/>
            <a:r>
              <a:rPr lang="cs-CZ" b="1" dirty="0" smtClean="0"/>
              <a:t>Specifikace cílů a úkolů samotnými orgány veřejné správy</a:t>
            </a:r>
            <a:r>
              <a:rPr lang="cs-CZ" dirty="0" smtClean="0"/>
              <a:t> směřuje ve své podstatě k dosahování oněch základních, tj. zákony stanovených cílů a plnění jim odpovídajících úkolů, a to je již úkolem veřejné správy.</a:t>
            </a:r>
          </a:p>
          <a:p>
            <a:pPr algn="just"/>
            <a:endParaRPr lang="cs-CZ" dirty="0"/>
          </a:p>
          <a:p>
            <a:pPr algn="just"/>
            <a:r>
              <a:rPr lang="cs-CZ" dirty="0" smtClean="0"/>
              <a:t>Společně se základními cíli a úkoly pak cíle a úkoly specifikované samotnými orgány veřejné správy určují </a:t>
            </a:r>
            <a:r>
              <a:rPr lang="cs-CZ" b="1" dirty="0" smtClean="0"/>
              <a:t>obsah činnosti veřejné správy</a:t>
            </a:r>
            <a:r>
              <a:rPr lang="cs-CZ" dirty="0" smtClean="0"/>
              <a:t>.</a:t>
            </a:r>
          </a:p>
          <a:p>
            <a:pPr algn="just"/>
            <a:endParaRPr lang="cs-CZ" dirty="0"/>
          </a:p>
          <a:p>
            <a:pPr algn="just"/>
            <a:r>
              <a:rPr lang="cs-CZ" b="1" dirty="0" smtClean="0"/>
              <a:t>Činnost veřejné správy </a:t>
            </a:r>
            <a:r>
              <a:rPr lang="cs-CZ" dirty="0" smtClean="0"/>
              <a:t>je souhrnný název zejména pro </a:t>
            </a:r>
            <a:r>
              <a:rPr lang="cs-CZ" b="1" dirty="0" smtClean="0"/>
              <a:t>úkoly</a:t>
            </a:r>
            <a:r>
              <a:rPr lang="cs-CZ" dirty="0" smtClean="0"/>
              <a:t>, které má veřejná správa plnit, </a:t>
            </a:r>
            <a:r>
              <a:rPr lang="cs-CZ" b="1" dirty="0" smtClean="0"/>
              <a:t>formy</a:t>
            </a:r>
            <a:r>
              <a:rPr lang="cs-CZ" dirty="0" smtClean="0"/>
              <a:t>, ve kterých je veřejná správa vykonávána, </a:t>
            </a:r>
            <a:r>
              <a:rPr lang="cs-CZ" b="1" dirty="0" smtClean="0"/>
              <a:t>pravidla jednání</a:t>
            </a:r>
            <a:r>
              <a:rPr lang="cs-CZ" dirty="0" smtClean="0"/>
              <a:t>, jimiž je vázána při svém </a:t>
            </a:r>
            <a:r>
              <a:rPr lang="cs-CZ" b="1" dirty="0" smtClean="0"/>
              <a:t>rozhodování</a:t>
            </a:r>
            <a:r>
              <a:rPr lang="cs-CZ" dirty="0" smtClean="0"/>
              <a:t>, </a:t>
            </a:r>
            <a:r>
              <a:rPr lang="cs-CZ" b="1" dirty="0" smtClean="0"/>
              <a:t>kontrolní činnosti</a:t>
            </a:r>
            <a:r>
              <a:rPr lang="cs-CZ" dirty="0" smtClean="0"/>
              <a:t>, </a:t>
            </a:r>
            <a:r>
              <a:rPr lang="cs-CZ" b="1" dirty="0" smtClean="0"/>
              <a:t>hospodaření s majetkem </a:t>
            </a:r>
            <a:r>
              <a:rPr lang="cs-CZ" dirty="0" smtClean="0"/>
              <a:t>a </a:t>
            </a:r>
            <a:r>
              <a:rPr lang="cs-CZ" b="1" dirty="0" smtClean="0"/>
              <a:t>financování</a:t>
            </a:r>
            <a:r>
              <a:rPr lang="cs-CZ" dirty="0" smtClean="0"/>
              <a:t>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356821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Činnost veřejné správy, </a:t>
            </a:r>
          </a:p>
          <a:p>
            <a:r>
              <a:rPr lang="cs-CZ" dirty="0" smtClean="0"/>
              <a:t>JUDr. Petr Pospíšil, Ph.D., LL.M.</a:t>
            </a:r>
            <a:endParaRPr lang="cs-CZ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4</a:t>
            </a:fld>
            <a:endParaRPr lang="cs-CZ" dirty="0"/>
          </a:p>
        </p:txBody>
      </p:sp>
      <p:sp>
        <p:nvSpPr>
          <p:cNvPr id="4" name="TextovéPole 3"/>
          <p:cNvSpPr txBox="1"/>
          <p:nvPr/>
        </p:nvSpPr>
        <p:spPr>
          <a:xfrm>
            <a:off x="251520" y="620688"/>
            <a:ext cx="8640960" cy="57554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b="1" dirty="0"/>
              <a:t>Realizace činnosti veřejné správy</a:t>
            </a:r>
          </a:p>
          <a:p>
            <a:endParaRPr lang="cs-CZ" sz="1000" dirty="0"/>
          </a:p>
          <a:p>
            <a:r>
              <a:rPr lang="cs-CZ" dirty="0"/>
              <a:t>je představována řetězem:</a:t>
            </a:r>
          </a:p>
          <a:p>
            <a:endParaRPr lang="cs-CZ" sz="1000" dirty="0"/>
          </a:p>
          <a:p>
            <a:pPr algn="ctr"/>
            <a:r>
              <a:rPr lang="cs-CZ" sz="2400" b="1" dirty="0"/>
              <a:t>cíle » úkoly » funkce » metody působení » formy realizace</a:t>
            </a:r>
          </a:p>
          <a:p>
            <a:endParaRPr lang="cs-CZ" sz="1000" b="1" dirty="0"/>
          </a:p>
          <a:p>
            <a:pPr algn="just"/>
            <a:r>
              <a:rPr lang="cs-CZ" b="1" dirty="0"/>
              <a:t>Cíle veřejné správy </a:t>
            </a:r>
            <a:r>
              <a:rPr lang="cs-CZ" dirty="0"/>
              <a:t>jsou zajišťovány prostřednictvím jejích úkolů, </a:t>
            </a:r>
            <a:r>
              <a:rPr lang="cs-CZ" b="1" dirty="0"/>
              <a:t>úkoly</a:t>
            </a:r>
            <a:r>
              <a:rPr lang="cs-CZ" dirty="0"/>
              <a:t> zprostředkovány prostřednictvím jejich funkcí, </a:t>
            </a:r>
            <a:r>
              <a:rPr lang="cs-CZ" b="1" dirty="0"/>
              <a:t>funkce</a:t>
            </a:r>
            <a:r>
              <a:rPr lang="cs-CZ" dirty="0"/>
              <a:t> prostřednictvím metod působení a tyto </a:t>
            </a:r>
            <a:r>
              <a:rPr lang="cs-CZ" b="1" dirty="0"/>
              <a:t>metody</a:t>
            </a:r>
            <a:r>
              <a:rPr lang="cs-CZ" dirty="0"/>
              <a:t> se objektivizují ve </a:t>
            </a:r>
            <a:r>
              <a:rPr lang="cs-CZ" b="1" dirty="0"/>
              <a:t>formách realizace </a:t>
            </a:r>
            <a:r>
              <a:rPr lang="cs-CZ" dirty="0"/>
              <a:t>veřejné správy. </a:t>
            </a:r>
          </a:p>
          <a:p>
            <a:endParaRPr lang="cs-CZ" sz="1000" b="1" dirty="0"/>
          </a:p>
          <a:p>
            <a:pPr algn="just"/>
            <a:r>
              <a:rPr lang="cs-CZ" dirty="0"/>
              <a:t>Pro dosahování </a:t>
            </a:r>
            <a:r>
              <a:rPr lang="cs-CZ" b="1" dirty="0"/>
              <a:t>cílů</a:t>
            </a:r>
            <a:r>
              <a:rPr lang="cs-CZ" dirty="0"/>
              <a:t> a plnění </a:t>
            </a:r>
            <a:r>
              <a:rPr lang="cs-CZ" b="1" dirty="0"/>
              <a:t>úkolů</a:t>
            </a:r>
            <a:r>
              <a:rPr lang="cs-CZ" dirty="0"/>
              <a:t> veřejné správy je rozhodující odpovídající vymezení jednotlivých </a:t>
            </a:r>
            <a:r>
              <a:rPr lang="cs-CZ" b="1" dirty="0"/>
              <a:t>funkcí</a:t>
            </a:r>
            <a:r>
              <a:rPr lang="cs-CZ" dirty="0"/>
              <a:t>, </a:t>
            </a:r>
            <a:r>
              <a:rPr lang="cs-CZ" b="1" dirty="0"/>
              <a:t>metod</a:t>
            </a:r>
            <a:r>
              <a:rPr lang="cs-CZ" dirty="0"/>
              <a:t> a </a:t>
            </a:r>
            <a:r>
              <a:rPr lang="cs-CZ" b="1" dirty="0"/>
              <a:t>forem</a:t>
            </a:r>
            <a:r>
              <a:rPr lang="cs-CZ" dirty="0"/>
              <a:t> realizace veřejné správy a jejich sladění do odpovídajícího systému.</a:t>
            </a:r>
          </a:p>
          <a:p>
            <a:pPr algn="just"/>
            <a:endParaRPr lang="cs-CZ" sz="1000" dirty="0"/>
          </a:p>
          <a:p>
            <a:pPr algn="just"/>
            <a:r>
              <a:rPr lang="cs-CZ" dirty="0"/>
              <a:t>Ve funkcích, metodách a formách realizace veřejné správy se promítají </a:t>
            </a:r>
            <a:r>
              <a:rPr lang="cs-CZ" b="1" dirty="0"/>
              <a:t>odlišnosti mezi státní správou a samosprávou</a:t>
            </a:r>
            <a:r>
              <a:rPr lang="cs-CZ" dirty="0"/>
              <a:t>, jež jsou dány odlišnostmi mezi státní správou a samosprávou, spočívajícími v mocenské podstatě těchto dvou rozdílných sfér veřejné správy. </a:t>
            </a:r>
            <a:r>
              <a:rPr lang="cs-CZ" b="1" dirty="0" smtClean="0"/>
              <a:t>Funkce</a:t>
            </a:r>
            <a:r>
              <a:rPr lang="cs-CZ" b="1" dirty="0"/>
              <a:t>, metody a formy realizace státní správy mají státně mocenskou </a:t>
            </a:r>
            <a:r>
              <a:rPr lang="cs-CZ" b="1" dirty="0" smtClean="0"/>
              <a:t>podstatu </a:t>
            </a:r>
            <a:r>
              <a:rPr lang="cs-CZ" dirty="0" smtClean="0"/>
              <a:t>(subjekt státní správy je vždy součástí hierarchicky uspořádaného organizačního systému s příslušnou mírou subordinace); </a:t>
            </a:r>
            <a:r>
              <a:rPr lang="cs-CZ" b="1" dirty="0"/>
              <a:t>funkce, metody a formy realizace samosprávy mají samosprávně mocenskou </a:t>
            </a:r>
            <a:r>
              <a:rPr lang="cs-CZ" b="1" dirty="0" smtClean="0"/>
              <a:t>podstatu </a:t>
            </a:r>
            <a:r>
              <a:rPr lang="cs-CZ" dirty="0" smtClean="0"/>
              <a:t>(subjekty samosprávy mají decentralizované postaveni bez vázanosti hierarchicky orientovanou podřízeností).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595555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Činnost veřejné správy, </a:t>
            </a:r>
          </a:p>
          <a:p>
            <a:r>
              <a:rPr lang="cs-CZ" dirty="0" smtClean="0"/>
              <a:t>JUDr. Petr Pospíšil, Ph.D., LL.M.</a:t>
            </a:r>
            <a:endParaRPr lang="cs-CZ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5</a:t>
            </a:fld>
            <a:endParaRPr lang="cs-CZ" dirty="0"/>
          </a:p>
        </p:txBody>
      </p:sp>
      <p:sp>
        <p:nvSpPr>
          <p:cNvPr id="4" name="TextovéPole 3"/>
          <p:cNvSpPr txBox="1"/>
          <p:nvPr/>
        </p:nvSpPr>
        <p:spPr>
          <a:xfrm>
            <a:off x="323528" y="476672"/>
            <a:ext cx="8496944" cy="57246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b="1" dirty="0" smtClean="0"/>
              <a:t>Úkoly veřejné správy</a:t>
            </a:r>
          </a:p>
          <a:p>
            <a:endParaRPr lang="cs-CZ" dirty="0"/>
          </a:p>
          <a:p>
            <a:pPr algn="just"/>
            <a:r>
              <a:rPr lang="cs-CZ" dirty="0" smtClean="0"/>
              <a:t>→ představují záležitosti, které jsou středem pozornosti celého státního společenství nebo jeho relevantních částí (regionu, města, vysoké školy apod.) a odpovídají a jsou spojeny s dlouhodobými cíli, o nichž ve společenství bylo dosaženo shody, že jde o cíle sledující veřejné zájmy, a proto byly politicky deklarovány jako veřejné úkoly a takto vymezeny, včetně jejich pořadí významnosti a posloupnosti plnění.</a:t>
            </a:r>
          </a:p>
          <a:p>
            <a:pPr algn="just"/>
            <a:endParaRPr lang="cs-CZ" dirty="0"/>
          </a:p>
          <a:p>
            <a:pPr algn="just"/>
            <a:r>
              <a:rPr lang="cs-CZ" b="1" dirty="0" smtClean="0"/>
              <a:t>Veřejné úkoly </a:t>
            </a:r>
            <a:r>
              <a:rPr lang="cs-CZ" dirty="0" smtClean="0"/>
              <a:t>přisuzované veřejné správě (správním úřadům, orgánům samosprávy, event. dalším subjektům) můžeme dělit na </a:t>
            </a:r>
            <a:r>
              <a:rPr lang="cs-CZ" b="1" dirty="0" smtClean="0"/>
              <a:t>nařizovací</a:t>
            </a:r>
            <a:r>
              <a:rPr lang="cs-CZ" dirty="0" smtClean="0"/>
              <a:t> a </a:t>
            </a:r>
            <a:r>
              <a:rPr lang="cs-CZ" b="1" dirty="0" smtClean="0"/>
              <a:t>pečovatelské</a:t>
            </a:r>
            <a:r>
              <a:rPr lang="cs-CZ" dirty="0" smtClean="0"/>
              <a:t>.</a:t>
            </a:r>
          </a:p>
          <a:p>
            <a:pPr algn="just"/>
            <a:endParaRPr lang="cs-CZ" dirty="0"/>
          </a:p>
          <a:p>
            <a:pPr algn="just"/>
            <a:r>
              <a:rPr lang="cs-CZ" dirty="0" smtClean="0"/>
              <a:t>U veřejných úkolů lze rozeznávat </a:t>
            </a:r>
            <a:r>
              <a:rPr lang="cs-CZ" b="1" dirty="0" smtClean="0"/>
              <a:t>dvě tendence</a:t>
            </a:r>
            <a:r>
              <a:rPr lang="cs-CZ" dirty="0" smtClean="0"/>
              <a:t>:</a:t>
            </a:r>
          </a:p>
          <a:p>
            <a:pPr algn="just"/>
            <a:endParaRPr lang="cs-CZ" dirty="0"/>
          </a:p>
          <a:p>
            <a:pPr marL="285750" indent="-285750" algn="just">
              <a:buFontTx/>
              <a:buChar char="-"/>
            </a:pPr>
            <a:r>
              <a:rPr lang="cs-CZ" dirty="0" smtClean="0"/>
              <a:t>jedna spočívá v tom, že veřejná správa má jakousi „morální povinnost“ pečovat o veřejné „blaho“ všude tam, kde chybí jiný subjekt, který by uspokojil požadavky veřejnosti na poskytování služeb – extrémní pojetí spočívá v tom, že o veřejné blaho nemůže pečovat nikdo jiný než stát;</a:t>
            </a:r>
          </a:p>
          <a:p>
            <a:pPr marL="285750" indent="-285750" algn="just">
              <a:buFontTx/>
              <a:buChar char="-"/>
            </a:pPr>
            <a:r>
              <a:rPr lang="cs-CZ" dirty="0" smtClean="0"/>
              <a:t>druhá </a:t>
            </a:r>
            <a:r>
              <a:rPr lang="cs-CZ" dirty="0" smtClean="0"/>
              <a:t>tendence spočívá v tom, že role státu (veřejné správy) při zajišťování veřejných služeb má spočívat spíše v řízení, koordinaci a organizaci, než v jejich přímém poskytování.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381405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Činnost veřejné správy, </a:t>
            </a:r>
          </a:p>
          <a:p>
            <a:r>
              <a:rPr lang="cs-CZ" dirty="0" smtClean="0"/>
              <a:t>JUDr. Petr Pospíšil, Ph.D., LL.M.</a:t>
            </a:r>
            <a:endParaRPr lang="cs-CZ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6</a:t>
            </a:fld>
            <a:endParaRPr lang="cs-CZ" dirty="0"/>
          </a:p>
        </p:txBody>
      </p:sp>
      <p:sp>
        <p:nvSpPr>
          <p:cNvPr id="4" name="TextovéPole 3"/>
          <p:cNvSpPr txBox="1"/>
          <p:nvPr/>
        </p:nvSpPr>
        <p:spPr>
          <a:xfrm>
            <a:off x="323528" y="476672"/>
            <a:ext cx="8352928" cy="57861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b="1" dirty="0" smtClean="0"/>
              <a:t>Úkoly veřejné správy</a:t>
            </a:r>
          </a:p>
          <a:p>
            <a:endParaRPr lang="cs-CZ" sz="1000" dirty="0"/>
          </a:p>
          <a:p>
            <a:pPr algn="just"/>
            <a:r>
              <a:rPr lang="cs-CZ" dirty="0" smtClean="0"/>
              <a:t>Pojem </a:t>
            </a:r>
            <a:r>
              <a:rPr lang="cs-CZ" b="1" dirty="0" smtClean="0"/>
              <a:t>veřejný úkol (veřejná záležitost) </a:t>
            </a:r>
            <a:r>
              <a:rPr lang="cs-CZ" dirty="0" smtClean="0"/>
              <a:t>není pevný – je poplatný historickým proměnám – mění se počet a charakter záležitostí, které jsou předmětem veřejného zájmu a které jsou autoritativně za veřejné nebo státní záležitosti prohlašovány. </a:t>
            </a:r>
          </a:p>
          <a:p>
            <a:pPr algn="just"/>
            <a:endParaRPr lang="cs-CZ" sz="1000" dirty="0"/>
          </a:p>
          <a:p>
            <a:pPr algn="just"/>
            <a:r>
              <a:rPr lang="cs-CZ" dirty="0" smtClean="0"/>
              <a:t>Dosud převažuje </a:t>
            </a:r>
            <a:r>
              <a:rPr lang="cs-CZ" b="1" dirty="0" smtClean="0"/>
              <a:t>spíše tendence rozšiřovat veřejné úkoly</a:t>
            </a:r>
            <a:r>
              <a:rPr lang="cs-CZ" dirty="0" smtClean="0"/>
              <a:t>. Toto rozšiřování se především týká sociálních a jiných obdobných služeb – to vede často ke zvětšování zařízení pro poskytování těchto služeb, k přetěžování veřejných rozpočtů  a malé efektivnosti těchto zařízení.</a:t>
            </a:r>
          </a:p>
          <a:p>
            <a:pPr algn="just"/>
            <a:endParaRPr lang="cs-CZ" sz="1000" dirty="0"/>
          </a:p>
          <a:p>
            <a:pPr algn="just"/>
            <a:r>
              <a:rPr lang="cs-CZ" dirty="0" smtClean="0"/>
              <a:t>V poslední době se spíše prosazuje tendence, že </a:t>
            </a:r>
            <a:r>
              <a:rPr lang="cs-CZ" b="1" i="1" dirty="0" smtClean="0"/>
              <a:t>veřejná správa je sice službou veřejnosti, ale to neznamená, že je povinna tuto službu přímo vykonávat svými organizacemi nebo zařízeními</a:t>
            </a:r>
            <a:r>
              <a:rPr lang="cs-CZ" dirty="0" smtClean="0"/>
              <a:t>. Veřejné úkoly přejímají často instituce veřejnoprávního, ale i soukromoprávního charakteru na veřejné správě nezávislé (např. nadace, o.p.s., profesní komory, ale i soukromí podnikatelé). Vždy za veřejné označujeme ty úkoly, které plní na </a:t>
            </a:r>
            <a:r>
              <a:rPr lang="cs-CZ" dirty="0" smtClean="0"/>
              <a:t>základě </a:t>
            </a:r>
            <a:r>
              <a:rPr lang="cs-CZ" dirty="0" smtClean="0"/>
              <a:t>zákonem stanovené působnosti správní úřad, nebo jiné veřejnoprávní instituce.</a:t>
            </a:r>
          </a:p>
          <a:p>
            <a:pPr algn="just"/>
            <a:endParaRPr lang="cs-CZ" sz="1000" dirty="0"/>
          </a:p>
          <a:p>
            <a:pPr algn="just"/>
            <a:r>
              <a:rPr lang="cs-CZ" b="1" dirty="0" smtClean="0"/>
              <a:t>Veřejné úkoly </a:t>
            </a:r>
            <a:r>
              <a:rPr lang="cs-CZ" dirty="0" smtClean="0"/>
              <a:t>= úkoly ve veřejné zájmu, které uskutečňují vykonavatelé veřejné moci, nebo jiné oprávněné subjekty přímo ze zákona nebo na základě zákona rozhodnutím orgánu, který disponuje ze zákona pravomocí tak činit.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247905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Činnost veřejné správy, </a:t>
            </a:r>
          </a:p>
          <a:p>
            <a:r>
              <a:rPr lang="cs-CZ" dirty="0" smtClean="0"/>
              <a:t>JUDr. Petr Pospíšil, Ph.D., LL.M.</a:t>
            </a:r>
            <a:endParaRPr lang="cs-CZ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7</a:t>
            </a:fld>
            <a:endParaRPr lang="cs-CZ" dirty="0"/>
          </a:p>
        </p:txBody>
      </p:sp>
      <p:sp>
        <p:nvSpPr>
          <p:cNvPr id="4" name="TextovéPole 3"/>
          <p:cNvSpPr txBox="1"/>
          <p:nvPr/>
        </p:nvSpPr>
        <p:spPr>
          <a:xfrm>
            <a:off x="251520" y="404664"/>
            <a:ext cx="8496944" cy="57246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b="1" dirty="0" smtClean="0"/>
              <a:t>Úkoly veřejné správy</a:t>
            </a:r>
          </a:p>
          <a:p>
            <a:endParaRPr lang="cs-CZ" dirty="0"/>
          </a:p>
          <a:p>
            <a:pPr algn="just"/>
            <a:r>
              <a:rPr lang="cs-CZ" dirty="0" smtClean="0"/>
              <a:t>Z </a:t>
            </a:r>
            <a:r>
              <a:rPr lang="cs-CZ" b="1" dirty="0" smtClean="0"/>
              <a:t>hlediska obsahu rozlišujeme úkoly </a:t>
            </a:r>
            <a:r>
              <a:rPr lang="cs-CZ" dirty="0" smtClean="0"/>
              <a:t>podle toho, ve které oblasti veřejné správy se zabezpečují. Za základní oblasti veřejné správy se považují tyto:</a:t>
            </a:r>
          </a:p>
          <a:p>
            <a:pPr algn="just"/>
            <a:endParaRPr lang="cs-CZ" dirty="0"/>
          </a:p>
          <a:p>
            <a:pPr marL="285750" indent="-285750" algn="just">
              <a:buFontTx/>
              <a:buChar char="-"/>
            </a:pPr>
            <a:r>
              <a:rPr lang="cs-CZ" dirty="0" smtClean="0"/>
              <a:t>správně politická,</a:t>
            </a:r>
          </a:p>
          <a:p>
            <a:pPr marL="285750" indent="-285750" algn="just">
              <a:buFontTx/>
              <a:buChar char="-"/>
            </a:pPr>
            <a:r>
              <a:rPr lang="cs-CZ" dirty="0" smtClean="0"/>
              <a:t>hospodářská,</a:t>
            </a:r>
          </a:p>
          <a:p>
            <a:pPr marL="285750" indent="-285750" algn="just">
              <a:buFontTx/>
              <a:buChar char="-"/>
            </a:pPr>
            <a:r>
              <a:rPr lang="cs-CZ" dirty="0" smtClean="0"/>
              <a:t>sociální,</a:t>
            </a:r>
          </a:p>
          <a:p>
            <a:pPr marL="285750" indent="-285750" algn="just">
              <a:buFontTx/>
              <a:buChar char="-"/>
            </a:pPr>
            <a:r>
              <a:rPr lang="cs-CZ" dirty="0" smtClean="0"/>
              <a:t>kulturní.</a:t>
            </a:r>
          </a:p>
          <a:p>
            <a:pPr algn="just"/>
            <a:endParaRPr lang="cs-CZ" dirty="0"/>
          </a:p>
          <a:p>
            <a:pPr algn="just"/>
            <a:r>
              <a:rPr lang="cs-CZ" dirty="0" smtClean="0"/>
              <a:t>Toto rozdělení je však vnímáno jako nedostatečné, oblasti příliš široké. Proto se přistupuje k členění úkolů (činností) do skupin menších, které označujeme zpravidla jako </a:t>
            </a:r>
            <a:r>
              <a:rPr lang="cs-CZ" b="1" dirty="0" smtClean="0"/>
              <a:t>správní odvětví</a:t>
            </a:r>
            <a:r>
              <a:rPr lang="cs-CZ" dirty="0" smtClean="0"/>
              <a:t>, </a:t>
            </a:r>
            <a:r>
              <a:rPr lang="cs-CZ" b="1" dirty="0" smtClean="0"/>
              <a:t>správní obory </a:t>
            </a:r>
            <a:r>
              <a:rPr lang="cs-CZ" dirty="0" smtClean="0"/>
              <a:t>nebo </a:t>
            </a:r>
            <a:r>
              <a:rPr lang="cs-CZ" b="1" dirty="0" smtClean="0"/>
              <a:t>resorty</a:t>
            </a:r>
            <a:r>
              <a:rPr lang="cs-CZ" dirty="0" smtClean="0"/>
              <a:t>.</a:t>
            </a:r>
          </a:p>
          <a:p>
            <a:pPr algn="just"/>
            <a:endParaRPr lang="cs-CZ" dirty="0"/>
          </a:p>
          <a:p>
            <a:pPr algn="just"/>
            <a:r>
              <a:rPr lang="cs-CZ" b="1" dirty="0" smtClean="0"/>
              <a:t>Dělení úkolů podle formy </a:t>
            </a:r>
            <a:r>
              <a:rPr lang="cs-CZ" dirty="0" smtClean="0"/>
              <a:t>má napomoci k objasnění průběhu správní činnosti a její struktury při plnění úkolů. Tak lze úkoly rozlišovat v podstatě podle formy, v níž je vyjádřen výsledek správního procesu – jde o formu rozhodnutí správního orgánu – abstraktní akt externí (např. nařízení kraje) nebo interní (např. organizační řád ČSÚ), konkrétní akt externí (např. správní rozhodnutí) nebo interní (příkaz vedoucího), program, plán, jiný správní úkon … </a:t>
            </a:r>
          </a:p>
        </p:txBody>
      </p:sp>
    </p:spTree>
    <p:extLst>
      <p:ext uri="{BB962C8B-B14F-4D97-AF65-F5344CB8AC3E}">
        <p14:creationId xmlns:p14="http://schemas.microsoft.com/office/powerpoint/2010/main" val="197913585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Činnost veřejné správy, </a:t>
            </a:r>
          </a:p>
          <a:p>
            <a:r>
              <a:rPr lang="cs-CZ" dirty="0" smtClean="0"/>
              <a:t>JUDr. Petr Pospíšil, Ph.D., LL.M.</a:t>
            </a:r>
            <a:endParaRPr lang="cs-CZ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8</a:t>
            </a:fld>
            <a:endParaRPr lang="cs-CZ" dirty="0"/>
          </a:p>
        </p:txBody>
      </p:sp>
      <p:sp>
        <p:nvSpPr>
          <p:cNvPr id="4" name="TextovéPole 3"/>
          <p:cNvSpPr txBox="1"/>
          <p:nvPr/>
        </p:nvSpPr>
        <p:spPr>
          <a:xfrm>
            <a:off x="323528" y="476672"/>
            <a:ext cx="8568952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b="1" dirty="0" smtClean="0"/>
              <a:t>Funkce veřejné správy</a:t>
            </a:r>
          </a:p>
          <a:p>
            <a:endParaRPr lang="cs-CZ" dirty="0"/>
          </a:p>
          <a:p>
            <a:pPr algn="just"/>
            <a:r>
              <a:rPr lang="cs-CZ" dirty="0" smtClean="0"/>
              <a:t>Podle </a:t>
            </a:r>
            <a:r>
              <a:rPr lang="cs-CZ" b="1" i="1" dirty="0" smtClean="0"/>
              <a:t>S. Skulové </a:t>
            </a:r>
            <a:r>
              <a:rPr lang="cs-CZ" dirty="0" smtClean="0"/>
              <a:t>jsou funkce veřejné správy vyjádřením požadavků a potřeb jejího fungování, její dynamičnosti – </a:t>
            </a:r>
            <a:r>
              <a:rPr lang="cs-CZ" b="1" dirty="0" smtClean="0"/>
              <a:t>funkce jsou projevem veřejné správy v akci</a:t>
            </a:r>
            <a:r>
              <a:rPr lang="cs-CZ" dirty="0" smtClean="0"/>
              <a:t>. Nositelem funkcí veřejné správy je veřejná správa pojímaná jako organizační systém, realizace funkcí je však již dějovou záležitostí a navenek se proto funkce veřejné správy spíše jeví jako atribut veřejné správy chápané ve funkčním pojetí.</a:t>
            </a:r>
          </a:p>
          <a:p>
            <a:pPr algn="just"/>
            <a:endParaRPr lang="cs-CZ" dirty="0"/>
          </a:p>
          <a:p>
            <a:pPr algn="just"/>
            <a:r>
              <a:rPr lang="cs-CZ" b="1" dirty="0" smtClean="0"/>
              <a:t>Funkce veřejné správy </a:t>
            </a:r>
            <a:r>
              <a:rPr lang="cs-CZ" dirty="0" smtClean="0"/>
              <a:t>představují její činnosti z pohledu jejich zaměření, či jinak vyjádřeno představují směry jejího působení, resp. vlastní zaměření její činnosti. </a:t>
            </a:r>
          </a:p>
          <a:p>
            <a:pPr algn="just"/>
            <a:endParaRPr lang="cs-CZ" dirty="0"/>
          </a:p>
          <a:p>
            <a:pPr algn="just"/>
            <a:r>
              <a:rPr lang="cs-CZ" dirty="0" smtClean="0"/>
              <a:t>Pro </a:t>
            </a:r>
            <a:r>
              <a:rPr lang="cs-CZ" b="1" dirty="0" smtClean="0"/>
              <a:t>funkce veřejné správy </a:t>
            </a:r>
            <a:r>
              <a:rPr lang="cs-CZ" dirty="0" smtClean="0"/>
              <a:t>je, vzhledem k výrazné rozmanitosti cílů a úkolů veřejné správy, charakteristický požadavek, aby vyjadřovaly a postihovaly celou rozmanitost jejího poslání, což má svůj bezprostřední význam pro adekvátnost metod a forem činnosti veřejné správy.</a:t>
            </a:r>
          </a:p>
          <a:p>
            <a:pPr algn="just"/>
            <a:endParaRPr lang="cs-CZ" dirty="0"/>
          </a:p>
          <a:p>
            <a:pPr algn="just"/>
            <a:r>
              <a:rPr lang="cs-CZ" dirty="0" smtClean="0"/>
              <a:t>Hovoříme-li o funkcích veřejné správy bez jejich bližší specifikace, pak máme zpravidla na mysli funkce veřejné správy vlastní veřejné správě jako celku.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8983777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Činnost veřejné správy, </a:t>
            </a:r>
          </a:p>
          <a:p>
            <a:r>
              <a:rPr lang="cs-CZ" dirty="0" smtClean="0"/>
              <a:t>JUDr. Petr Pospíšil, Ph.D., LL.M.</a:t>
            </a:r>
            <a:endParaRPr lang="cs-CZ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9</a:t>
            </a:fld>
            <a:endParaRPr lang="cs-CZ" dirty="0"/>
          </a:p>
        </p:txBody>
      </p:sp>
      <p:sp>
        <p:nvSpPr>
          <p:cNvPr id="4" name="TextovéPole 3"/>
          <p:cNvSpPr txBox="1"/>
          <p:nvPr/>
        </p:nvSpPr>
        <p:spPr>
          <a:xfrm>
            <a:off x="323528" y="548680"/>
            <a:ext cx="8496944" cy="56938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b="1" dirty="0" smtClean="0"/>
              <a:t>Funkce veřejné správy</a:t>
            </a:r>
          </a:p>
          <a:p>
            <a:endParaRPr lang="cs-CZ" dirty="0"/>
          </a:p>
          <a:p>
            <a:pPr algn="just"/>
            <a:r>
              <a:rPr lang="cs-CZ" dirty="0"/>
              <a:t>Pro funkce veřejné správy je vzhledem k výrazné rozmanitosti cílů a úkolů veřejné správy důležitá jejich diferenciace, přičemž se rozlišují funkce:</a:t>
            </a:r>
          </a:p>
          <a:p>
            <a:pPr algn="just"/>
            <a:endParaRPr lang="cs-CZ" sz="1600" dirty="0"/>
          </a:p>
          <a:p>
            <a:pPr marL="285750" indent="-285750" algn="just">
              <a:buFontTx/>
              <a:buChar char="-"/>
            </a:pPr>
            <a:r>
              <a:rPr lang="cs-CZ" b="1" dirty="0"/>
              <a:t>Obecné</a:t>
            </a:r>
            <a:r>
              <a:rPr lang="cs-CZ" dirty="0"/>
              <a:t> = funkce veřejné správy vlastní veřejné správě jako </a:t>
            </a:r>
            <a:r>
              <a:rPr lang="cs-CZ" dirty="0" smtClean="0"/>
              <a:t>celku.</a:t>
            </a:r>
            <a:endParaRPr lang="cs-CZ" dirty="0"/>
          </a:p>
          <a:p>
            <a:pPr marL="285750" indent="-285750" algn="just">
              <a:buFontTx/>
              <a:buChar char="-"/>
            </a:pPr>
            <a:r>
              <a:rPr lang="cs-CZ" b="1" dirty="0"/>
              <a:t>Dílčí </a:t>
            </a:r>
            <a:r>
              <a:rPr lang="cs-CZ" dirty="0"/>
              <a:t>= funkce jednotlivých organizačních subsystémů, příp. i jednotlivých orgánů veřejné </a:t>
            </a:r>
            <a:r>
              <a:rPr lang="cs-CZ" dirty="0" smtClean="0"/>
              <a:t>správy.</a:t>
            </a:r>
            <a:endParaRPr lang="cs-CZ" dirty="0"/>
          </a:p>
          <a:p>
            <a:pPr algn="just"/>
            <a:endParaRPr lang="cs-CZ" dirty="0"/>
          </a:p>
          <a:p>
            <a:pPr algn="just"/>
            <a:r>
              <a:rPr lang="cs-CZ" b="1" u="sng" dirty="0"/>
              <a:t>Obecné funkce veřejné správy</a:t>
            </a:r>
            <a:r>
              <a:rPr lang="cs-CZ" b="1" dirty="0"/>
              <a:t>:</a:t>
            </a:r>
          </a:p>
          <a:p>
            <a:pPr algn="just"/>
            <a:endParaRPr lang="cs-CZ" b="1" dirty="0"/>
          </a:p>
          <a:p>
            <a:pPr marL="285750" indent="-285750" algn="just">
              <a:buFontTx/>
              <a:buChar char="-"/>
            </a:pPr>
            <a:r>
              <a:rPr lang="cs-CZ" dirty="0"/>
              <a:t>organizující</a:t>
            </a:r>
          </a:p>
          <a:p>
            <a:pPr marL="285750" indent="-285750" algn="just">
              <a:buFontTx/>
              <a:buChar char="-"/>
            </a:pPr>
            <a:r>
              <a:rPr lang="cs-CZ" dirty="0"/>
              <a:t>mocenské ochrany</a:t>
            </a:r>
          </a:p>
          <a:p>
            <a:pPr algn="just"/>
            <a:endParaRPr lang="cs-CZ" dirty="0"/>
          </a:p>
          <a:p>
            <a:pPr algn="just"/>
            <a:r>
              <a:rPr lang="cs-CZ" dirty="0"/>
              <a:t>Podstatou </a:t>
            </a:r>
            <a:r>
              <a:rPr lang="cs-CZ" b="1" dirty="0"/>
              <a:t>organizující funkce</a:t>
            </a:r>
            <a:r>
              <a:rPr lang="cs-CZ" dirty="0"/>
              <a:t> je komplexní postižení procesů spočívajících v uspořádání subjektů a adresátů působení veřejné správy a vztahů mezi nimi, i jejich postavení a vztahů vůči jiným subjektům </a:t>
            </a:r>
            <a:r>
              <a:rPr lang="cs-CZ" dirty="0" smtClean="0"/>
              <a:t>… Tato funkce může být realizována a zabezpečována tím efektivněji, čím více se s působením veřejné správy ztotožní ti, vůči kterým takové působení směřuje, resp. čím více bude docházet ke shodě cílů veřejné správy a zájmů a představ adresátů správního působení.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82366309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319</TotalTime>
  <Words>2504</Words>
  <Application>Microsoft Office PowerPoint</Application>
  <PresentationFormat>Předvádění na obrazovce (4:3)</PresentationFormat>
  <Paragraphs>197</Paragraphs>
  <Slides>16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16</vt:i4>
      </vt:variant>
    </vt:vector>
  </HeadingPairs>
  <TitlesOfParts>
    <vt:vector size="17" baseType="lpstr">
      <vt:lpstr>Motiv sady Office</vt:lpstr>
      <vt:lpstr>ČINNOST VEŘEJNÉ SPRÁVY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ČINNOST VEŘEJNÉ SPRÁVY</dc:title>
  <dc:creator>Pospíšil Petr</dc:creator>
  <cp:lastModifiedBy>Pospíšil Petr</cp:lastModifiedBy>
  <cp:revision>34</cp:revision>
  <dcterms:created xsi:type="dcterms:W3CDTF">2015-10-24T17:16:54Z</dcterms:created>
  <dcterms:modified xsi:type="dcterms:W3CDTF">2015-11-03T18:43:55Z</dcterms:modified>
</cp:coreProperties>
</file>