
<file path=[Content_Types].xml><?xml version="1.0" encoding="utf-8"?>
<Types xmlns="http://schemas.openxmlformats.org/package/2006/content-types">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5"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81813" cy="100028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cs-CZ" dirty="0"/>
          </a:p>
        </p:txBody>
      </p:sp>
      <p:sp>
        <p:nvSpPr>
          <p:cNvPr id="3" name="Zástupný symbol pro datum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B3A8D25F-226C-4C6A-BEAF-5001D5637ECF}" type="datetimeFigureOut">
              <a:rPr lang="cs-CZ" smtClean="0"/>
              <a:t>13.12.2015</a:t>
            </a:fld>
            <a:endParaRPr lang="cs-CZ" dirty="0"/>
          </a:p>
        </p:txBody>
      </p:sp>
      <p:sp>
        <p:nvSpPr>
          <p:cNvPr id="4" name="Zástupný symbol pro obrázek snímku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cs-CZ" dirty="0"/>
          </a:p>
        </p:txBody>
      </p:sp>
      <p:sp>
        <p:nvSpPr>
          <p:cNvPr id="5" name="Zástupný symbol pro poznámky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cs-CZ" dirty="0"/>
          </a:p>
        </p:txBody>
      </p:sp>
      <p:sp>
        <p:nvSpPr>
          <p:cNvPr id="7" name="Zástupný symbol pro číslo snímku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4571AF6E-6D8A-46E2-AC11-450E1357283F}" type="slidenum">
              <a:rPr lang="cs-CZ" smtClean="0"/>
              <a:t>‹#›</a:t>
            </a:fld>
            <a:endParaRPr lang="cs-CZ" dirty="0"/>
          </a:p>
        </p:txBody>
      </p:sp>
    </p:spTree>
    <p:extLst>
      <p:ext uri="{BB962C8B-B14F-4D97-AF65-F5344CB8AC3E}">
        <p14:creationId xmlns:p14="http://schemas.microsoft.com/office/powerpoint/2010/main" val="96428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9AA3BD0-C484-4499-AF0C-3D3BFDF05198}" type="datetime1">
              <a:rPr lang="cs-CZ" smtClean="0"/>
              <a:t>13.12.2015</a:t>
            </a:fld>
            <a:endParaRPr lang="cs-CZ" dirty="0"/>
          </a:p>
        </p:txBody>
      </p:sp>
      <p:sp>
        <p:nvSpPr>
          <p:cNvPr id="5" name="Zástupný symbol pro zápatí 4"/>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108E840-6DCA-408E-9F1E-6BA78F11754F}" type="datetime1">
              <a:rPr lang="cs-CZ" smtClean="0"/>
              <a:t>13.12.2015</a:t>
            </a:fld>
            <a:endParaRPr lang="cs-CZ" dirty="0"/>
          </a:p>
        </p:txBody>
      </p:sp>
      <p:sp>
        <p:nvSpPr>
          <p:cNvPr id="5" name="Zástupný symbol pro zápatí 4"/>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A1FFA4-829C-46BC-9AD9-FEB24E24967A}" type="datetime1">
              <a:rPr lang="cs-CZ" smtClean="0"/>
              <a:t>13.12.2015</a:t>
            </a:fld>
            <a:endParaRPr lang="cs-CZ" dirty="0"/>
          </a:p>
        </p:txBody>
      </p:sp>
      <p:sp>
        <p:nvSpPr>
          <p:cNvPr id="5" name="Zástupný symbol pro zápatí 4"/>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35BF559-B7D1-4E2C-903C-5FE98461E9FF}" type="datetime1">
              <a:rPr lang="cs-CZ" smtClean="0"/>
              <a:t>13.12.2015</a:t>
            </a:fld>
            <a:endParaRPr lang="cs-CZ" dirty="0"/>
          </a:p>
        </p:txBody>
      </p:sp>
      <p:sp>
        <p:nvSpPr>
          <p:cNvPr id="5" name="Zástupný symbol pro zápatí 4"/>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61DD329-FB60-4D6B-A280-74B437F168B6}" type="datetime1">
              <a:rPr lang="cs-CZ" smtClean="0"/>
              <a:t>13.12.2015</a:t>
            </a:fld>
            <a:endParaRPr lang="cs-CZ" dirty="0"/>
          </a:p>
        </p:txBody>
      </p:sp>
      <p:sp>
        <p:nvSpPr>
          <p:cNvPr id="5" name="Zástupný symbol pro zápatí 4"/>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B3847F1-376B-447E-A85B-5EB362FFBC26}" type="datetime1">
              <a:rPr lang="cs-CZ" smtClean="0"/>
              <a:t>13.12.2015</a:t>
            </a:fld>
            <a:endParaRPr lang="cs-CZ" dirty="0"/>
          </a:p>
        </p:txBody>
      </p:sp>
      <p:sp>
        <p:nvSpPr>
          <p:cNvPr id="6" name="Zástupný symbol pro zápatí 5"/>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A65F26E-1F07-4A69-B39E-B660A930E70E}" type="datetime1">
              <a:rPr lang="cs-CZ" smtClean="0"/>
              <a:t>13.12.2015</a:t>
            </a:fld>
            <a:endParaRPr lang="cs-CZ" dirty="0"/>
          </a:p>
        </p:txBody>
      </p:sp>
      <p:sp>
        <p:nvSpPr>
          <p:cNvPr id="8" name="Zástupný symbol pro zápatí 7"/>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7ED8E8D-9037-4E10-A440-324E02A7D63A}" type="datetime1">
              <a:rPr lang="cs-CZ" smtClean="0"/>
              <a:t>13.12.2015</a:t>
            </a:fld>
            <a:endParaRPr lang="cs-CZ" dirty="0"/>
          </a:p>
        </p:txBody>
      </p:sp>
      <p:sp>
        <p:nvSpPr>
          <p:cNvPr id="4" name="Zástupný symbol pro zápatí 3"/>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B626827-DA31-4B96-AC80-76E9CDC11047}" type="datetime1">
              <a:rPr lang="cs-CZ" smtClean="0"/>
              <a:t>13.12.2015</a:t>
            </a:fld>
            <a:endParaRPr lang="cs-CZ" dirty="0"/>
          </a:p>
        </p:txBody>
      </p:sp>
      <p:sp>
        <p:nvSpPr>
          <p:cNvPr id="3" name="Zástupný symbol pro zápatí 2"/>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458AD40-783B-416D-8836-95881666131F}" type="datetime1">
              <a:rPr lang="cs-CZ" smtClean="0"/>
              <a:t>13.12.2015</a:t>
            </a:fld>
            <a:endParaRPr lang="cs-CZ" dirty="0"/>
          </a:p>
        </p:txBody>
      </p:sp>
      <p:sp>
        <p:nvSpPr>
          <p:cNvPr id="6" name="Zástupný symbol pro zápatí 5"/>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FB4CCEF-337B-449A-AC19-DED889B11D66}" type="datetime1">
              <a:rPr lang="cs-CZ" smtClean="0"/>
              <a:t>13.12.2015</a:t>
            </a:fld>
            <a:endParaRPr lang="cs-CZ" dirty="0"/>
          </a:p>
        </p:txBody>
      </p:sp>
      <p:sp>
        <p:nvSpPr>
          <p:cNvPr id="6" name="Zástupný symbol pro zápatí 5"/>
          <p:cNvSpPr>
            <a:spLocks noGrp="1"/>
          </p:cNvSpPr>
          <p:nvPr>
            <p:ph type="ftr" sz="quarter" idx="11"/>
          </p:nvPr>
        </p:nvSpPr>
        <p:spPr/>
        <p:txBody>
          <a:bodyPr/>
          <a:lstStyle/>
          <a:p>
            <a:r>
              <a:rPr lang="cs-CZ" dirty="0" smtClean="0"/>
              <a:t>Financování veřejné správy, JUDr. Petr Pospíšil, Ph.D., LL.M.</a:t>
            </a:r>
            <a:endParaRPr lang="cs-CZ" dirty="0"/>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DC632-92AC-4C41-A883-0B9DBED6FA37}" type="datetime1">
              <a:rPr lang="cs-CZ" smtClean="0"/>
              <a:t>13.12.2015</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dirty="0" smtClean="0"/>
              <a:t>Financování veřejné správy, JUDr. Petr Pospíšil, Ph.D., LL.M.</a:t>
            </a:r>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z/url?sa=i&amp;rct=j&amp;q=&amp;esrc=s&amp;source=images&amp;cd=&amp;cad=rja&amp;uact=8&amp;ved=0CAcQjRxqFQoTCKOpopWtl8kCFcq7FAodaHkNQg&amp;url=http://www.drfg.cz/cs/news/drfg-analyticky-report-z-2-15-tydne-online.html&amp;psig=AFQjCNGEA0aqOPqMJjVyMN452oewQRgxAA&amp;ust=144784603341897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FINANCOVÁNÍ VEŘEJNÉ SPRÁVY</a:t>
            </a:r>
            <a:endParaRPr lang="cs-CZ" b="1" dirty="0"/>
          </a:p>
        </p:txBody>
      </p:sp>
      <p:sp>
        <p:nvSpPr>
          <p:cNvPr id="3" name="Podnadpis 2"/>
          <p:cNvSpPr>
            <a:spLocks noGrp="1"/>
          </p:cNvSpPr>
          <p:nvPr>
            <p:ph type="subTitle" idx="1"/>
          </p:nvPr>
        </p:nvSpPr>
        <p:spPr/>
        <p:txBody>
          <a:bodyPr/>
          <a:lstStyle/>
          <a:p>
            <a:endParaRPr lang="cs-CZ" dirty="0" smtClean="0"/>
          </a:p>
          <a:p>
            <a:r>
              <a:rPr lang="cs-CZ" b="1" dirty="0" smtClean="0">
                <a:solidFill>
                  <a:schemeClr val="tx1"/>
                </a:solidFill>
              </a:rPr>
              <a:t>JUDr. Petr Pospíšil, Ph.D., LL.M.</a:t>
            </a:r>
            <a:endParaRPr lang="cs-CZ" b="1" dirty="0">
              <a:solidFill>
                <a:schemeClr val="tx1"/>
              </a:solidFill>
            </a:endParaRPr>
          </a:p>
        </p:txBody>
      </p:sp>
    </p:spTree>
    <p:extLst>
      <p:ext uri="{BB962C8B-B14F-4D97-AF65-F5344CB8AC3E}">
        <p14:creationId xmlns:p14="http://schemas.microsoft.com/office/powerpoint/2010/main" val="275255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10</a:t>
            </a:fld>
            <a:endParaRPr lang="cs-CZ" dirty="0"/>
          </a:p>
        </p:txBody>
      </p:sp>
      <p:sp>
        <p:nvSpPr>
          <p:cNvPr id="4" name="TextovéPole 3"/>
          <p:cNvSpPr txBox="1"/>
          <p:nvPr/>
        </p:nvSpPr>
        <p:spPr>
          <a:xfrm>
            <a:off x="323528" y="476672"/>
            <a:ext cx="8424936" cy="5324535"/>
          </a:xfrm>
          <a:prstGeom prst="rect">
            <a:avLst/>
          </a:prstGeom>
          <a:noFill/>
        </p:spPr>
        <p:txBody>
          <a:bodyPr wrap="square" rtlCol="0">
            <a:spAutoFit/>
          </a:bodyPr>
          <a:lstStyle/>
          <a:p>
            <a:r>
              <a:rPr lang="cs-CZ" sz="2400" b="1" dirty="0"/>
              <a:t>Příjmy státního rozpočtu</a:t>
            </a:r>
          </a:p>
          <a:p>
            <a:endParaRPr lang="cs-CZ" dirty="0"/>
          </a:p>
          <a:p>
            <a:pPr>
              <a:lnSpc>
                <a:spcPct val="80000"/>
              </a:lnSpc>
            </a:pPr>
            <a:r>
              <a:rPr lang="cs-CZ" dirty="0"/>
              <a:t>… jsou podrobně vymezeny v § 6 zákona č. 218/2000 Sb.</a:t>
            </a:r>
          </a:p>
          <a:p>
            <a:pPr>
              <a:lnSpc>
                <a:spcPct val="80000"/>
              </a:lnSpc>
            </a:pPr>
            <a:endParaRPr lang="cs-CZ" dirty="0"/>
          </a:p>
          <a:p>
            <a:pPr algn="just"/>
            <a:r>
              <a:rPr lang="cs-CZ" dirty="0"/>
              <a:t>… jsou přibližně z 1/2 tvořeny daněmi, přibližně z jedné 1/3 pojistným na sociální zabezpečení, a zbývající část příjmů různými poplatky, výnosy spojenými s majetkem státu a prostředky poskytnutými z rozpočtu EU.</a:t>
            </a:r>
          </a:p>
          <a:p>
            <a:pPr>
              <a:lnSpc>
                <a:spcPct val="80000"/>
              </a:lnSpc>
            </a:pPr>
            <a:endParaRPr lang="cs-CZ" b="1" dirty="0"/>
          </a:p>
          <a:p>
            <a:pPr>
              <a:lnSpc>
                <a:spcPct val="80000"/>
              </a:lnSpc>
            </a:pPr>
            <a:r>
              <a:rPr lang="cs-CZ" dirty="0"/>
              <a:t>Mezi hlavní příjmy státního rozpočtu patří </a:t>
            </a:r>
            <a:r>
              <a:rPr lang="cs-CZ" b="1" dirty="0"/>
              <a:t>daně a poplatky</a:t>
            </a:r>
            <a:r>
              <a:rPr lang="cs-CZ" dirty="0"/>
              <a:t>. </a:t>
            </a:r>
          </a:p>
          <a:p>
            <a:pPr>
              <a:lnSpc>
                <a:spcPct val="80000"/>
              </a:lnSpc>
            </a:pPr>
            <a:endParaRPr lang="cs-CZ" dirty="0"/>
          </a:p>
          <a:p>
            <a:pPr>
              <a:lnSpc>
                <a:spcPct val="80000"/>
              </a:lnSpc>
              <a:buFont typeface="Wingdings" pitchFamily="2" charset="2"/>
              <a:buNone/>
            </a:pPr>
            <a:r>
              <a:rPr lang="cs-CZ" b="1" dirty="0"/>
              <a:t>Daň =</a:t>
            </a:r>
            <a:r>
              <a:rPr lang="cs-CZ" dirty="0"/>
              <a:t> zákonem stanovená platba do veřejného rozpočtu autority, která je nedobrovolná, nevratná, neúčelová a neekvivalentní (bez protihodnoty).</a:t>
            </a:r>
          </a:p>
          <a:p>
            <a:pPr>
              <a:lnSpc>
                <a:spcPct val="80000"/>
              </a:lnSpc>
            </a:pPr>
            <a:endParaRPr lang="cs-CZ" dirty="0"/>
          </a:p>
          <a:p>
            <a:pPr algn="just">
              <a:lnSpc>
                <a:spcPct val="80000"/>
              </a:lnSpc>
            </a:pPr>
            <a:r>
              <a:rPr lang="cs-CZ" b="1" dirty="0"/>
              <a:t>Poplatek = </a:t>
            </a:r>
            <a:r>
              <a:rPr lang="cs-CZ" dirty="0"/>
              <a:t>zákonem stanovená platba plynoucí do veřejných rozpočtů, která je povinná a nevratná ale účelová a ekvivalentní, tzn. že poplatník má nárok na ekvivalentní protiplnění ze strany státu. </a:t>
            </a:r>
          </a:p>
          <a:p>
            <a:pPr algn="just">
              <a:lnSpc>
                <a:spcPct val="90000"/>
              </a:lnSpc>
              <a:defRPr/>
            </a:pPr>
            <a:endParaRPr lang="cs-CZ" b="1" dirty="0"/>
          </a:p>
          <a:p>
            <a:pPr algn="just">
              <a:lnSpc>
                <a:spcPct val="90000"/>
              </a:lnSpc>
              <a:defRPr/>
            </a:pPr>
            <a:r>
              <a:rPr lang="cs-CZ" b="1" dirty="0"/>
              <a:t>Daně přímé </a:t>
            </a:r>
            <a:r>
              <a:rPr lang="cs-CZ" dirty="0"/>
              <a:t>→ zdaňují majetek nebo příjem osob. </a:t>
            </a:r>
          </a:p>
          <a:p>
            <a:pPr algn="just">
              <a:lnSpc>
                <a:spcPct val="90000"/>
              </a:lnSpc>
              <a:defRPr/>
            </a:pPr>
            <a:endParaRPr lang="cs-CZ" sz="1000" dirty="0"/>
          </a:p>
          <a:p>
            <a:pPr algn="just">
              <a:lnSpc>
                <a:spcPct val="90000"/>
              </a:lnSpc>
              <a:defRPr/>
            </a:pPr>
            <a:r>
              <a:rPr lang="cs-CZ" b="1" dirty="0"/>
              <a:t>Daně nepřímé </a:t>
            </a:r>
            <a:r>
              <a:rPr lang="cs-CZ" dirty="0"/>
              <a:t>→ zdaňují prodej zboží nebo služeb.</a:t>
            </a:r>
          </a:p>
          <a:p>
            <a:endParaRPr lang="cs-CZ" sz="1000" dirty="0"/>
          </a:p>
          <a:p>
            <a:endParaRPr lang="cs-CZ" dirty="0"/>
          </a:p>
        </p:txBody>
      </p:sp>
    </p:spTree>
    <p:extLst>
      <p:ext uri="{BB962C8B-B14F-4D97-AF65-F5344CB8AC3E}">
        <p14:creationId xmlns:p14="http://schemas.microsoft.com/office/powerpoint/2010/main" val="163270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11</a:t>
            </a:fld>
            <a:endParaRPr lang="cs-CZ" dirty="0"/>
          </a:p>
        </p:txBody>
      </p:sp>
      <p:sp>
        <p:nvSpPr>
          <p:cNvPr id="4" name="TextovéPole 3"/>
          <p:cNvSpPr txBox="1"/>
          <p:nvPr/>
        </p:nvSpPr>
        <p:spPr>
          <a:xfrm>
            <a:off x="300810" y="316565"/>
            <a:ext cx="8208912" cy="5823133"/>
          </a:xfrm>
          <a:prstGeom prst="rect">
            <a:avLst/>
          </a:prstGeom>
          <a:noFill/>
        </p:spPr>
        <p:txBody>
          <a:bodyPr wrap="square" rtlCol="0">
            <a:spAutoFit/>
          </a:bodyPr>
          <a:lstStyle/>
          <a:p>
            <a:r>
              <a:rPr lang="cs-CZ" sz="2400" b="1" dirty="0"/>
              <a:t>Příjmy státního rozpočtu - daňové</a:t>
            </a:r>
          </a:p>
          <a:p>
            <a:endParaRPr lang="cs-CZ" sz="1000" dirty="0"/>
          </a:p>
          <a:p>
            <a:pPr>
              <a:lnSpc>
                <a:spcPct val="80000"/>
              </a:lnSpc>
            </a:pPr>
            <a:r>
              <a:rPr lang="cs-CZ" b="1" u="sng" dirty="0"/>
              <a:t>Daně přímé</a:t>
            </a:r>
          </a:p>
          <a:p>
            <a:pPr>
              <a:lnSpc>
                <a:spcPct val="80000"/>
              </a:lnSpc>
            </a:pPr>
            <a:r>
              <a:rPr lang="cs-CZ" b="1" dirty="0"/>
              <a:t> </a:t>
            </a:r>
          </a:p>
          <a:p>
            <a:pPr>
              <a:lnSpc>
                <a:spcPct val="80000"/>
              </a:lnSpc>
            </a:pPr>
            <a:r>
              <a:rPr lang="cs-CZ" u="sng" dirty="0"/>
              <a:t>Důchodové</a:t>
            </a:r>
            <a:r>
              <a:rPr lang="cs-CZ" dirty="0"/>
              <a:t>		daň z příjmů fyzických osob,</a:t>
            </a:r>
          </a:p>
          <a:p>
            <a:pPr>
              <a:lnSpc>
                <a:spcPct val="80000"/>
              </a:lnSpc>
            </a:pPr>
            <a:r>
              <a:rPr lang="cs-CZ" dirty="0"/>
              <a:t>			daň z příjmů právnických osob,</a:t>
            </a:r>
          </a:p>
          <a:p>
            <a:pPr>
              <a:lnSpc>
                <a:spcPct val="80000"/>
              </a:lnSpc>
            </a:pPr>
            <a:endParaRPr lang="cs-CZ" dirty="0"/>
          </a:p>
          <a:p>
            <a:pPr>
              <a:lnSpc>
                <a:spcPct val="80000"/>
              </a:lnSpc>
            </a:pPr>
            <a:r>
              <a:rPr lang="cs-CZ" u="sng" dirty="0"/>
              <a:t>Majetkové</a:t>
            </a:r>
            <a:r>
              <a:rPr lang="cs-CZ" dirty="0"/>
              <a:t>		daň z nemovitých věcí,</a:t>
            </a:r>
          </a:p>
          <a:p>
            <a:pPr>
              <a:lnSpc>
                <a:spcPct val="80000"/>
              </a:lnSpc>
            </a:pPr>
            <a:r>
              <a:rPr lang="cs-CZ" dirty="0"/>
              <a:t>			daň z nabytí </a:t>
            </a:r>
            <a:r>
              <a:rPr lang="cs-CZ" strike="sngStrike" dirty="0"/>
              <a:t>převodu</a:t>
            </a:r>
            <a:r>
              <a:rPr lang="cs-CZ" dirty="0"/>
              <a:t> nemovitých věcí,</a:t>
            </a:r>
          </a:p>
          <a:p>
            <a:pPr>
              <a:lnSpc>
                <a:spcPct val="80000"/>
              </a:lnSpc>
            </a:pPr>
            <a:r>
              <a:rPr lang="cs-CZ" dirty="0"/>
              <a:t>			</a:t>
            </a:r>
            <a:r>
              <a:rPr lang="cs-CZ" strike="sngStrike" dirty="0"/>
              <a:t>daň dědická</a:t>
            </a:r>
            <a:r>
              <a:rPr lang="cs-CZ" dirty="0"/>
              <a:t> (do 31. 12. 2013),</a:t>
            </a:r>
            <a:endParaRPr lang="cs-CZ" strike="sngStrike" dirty="0"/>
          </a:p>
          <a:p>
            <a:pPr>
              <a:lnSpc>
                <a:spcPct val="80000"/>
              </a:lnSpc>
            </a:pPr>
            <a:r>
              <a:rPr lang="cs-CZ" dirty="0"/>
              <a:t>			</a:t>
            </a:r>
            <a:r>
              <a:rPr lang="cs-CZ" strike="sngStrike" dirty="0"/>
              <a:t>daň darovací</a:t>
            </a:r>
            <a:r>
              <a:rPr lang="cs-CZ" dirty="0"/>
              <a:t> (do 31. 12. 2013),</a:t>
            </a:r>
            <a:endParaRPr lang="cs-CZ" strike="sngStrike" dirty="0"/>
          </a:p>
          <a:p>
            <a:pPr>
              <a:lnSpc>
                <a:spcPct val="80000"/>
              </a:lnSpc>
            </a:pPr>
            <a:r>
              <a:rPr lang="cs-CZ" dirty="0"/>
              <a:t>			daň silniční,</a:t>
            </a:r>
          </a:p>
          <a:p>
            <a:pPr>
              <a:lnSpc>
                <a:spcPct val="80000"/>
              </a:lnSpc>
            </a:pPr>
            <a:endParaRPr lang="cs-CZ" sz="1000" dirty="0"/>
          </a:p>
          <a:p>
            <a:pPr marL="342900" lvl="0" indent="-342900" fontAlgn="base">
              <a:lnSpc>
                <a:spcPct val="80000"/>
              </a:lnSpc>
              <a:spcBef>
                <a:spcPct val="20000"/>
              </a:spcBef>
              <a:spcAft>
                <a:spcPct val="0"/>
              </a:spcAft>
              <a:defRPr/>
            </a:pPr>
            <a:r>
              <a:rPr lang="cs-CZ" b="1" u="sng" kern="0" dirty="0">
                <a:cs typeface="Tahoma" pitchFamily="34" charset="0"/>
              </a:rPr>
              <a:t>Daně nepřímé</a:t>
            </a:r>
          </a:p>
          <a:p>
            <a:pPr marL="342900" lvl="0" indent="-342900" fontAlgn="base">
              <a:lnSpc>
                <a:spcPct val="80000"/>
              </a:lnSpc>
              <a:spcBef>
                <a:spcPct val="20000"/>
              </a:spcBef>
              <a:spcAft>
                <a:spcPct val="0"/>
              </a:spcAft>
              <a:defRPr/>
            </a:pPr>
            <a:endParaRPr lang="cs-CZ" sz="1000" u="sng" kern="0" dirty="0">
              <a:cs typeface="Tahoma" pitchFamily="34" charset="0"/>
            </a:endParaRPr>
          </a:p>
          <a:p>
            <a:pPr marL="342900" lvl="0" indent="-342900" fontAlgn="base">
              <a:lnSpc>
                <a:spcPct val="80000"/>
              </a:lnSpc>
              <a:spcBef>
                <a:spcPct val="20000"/>
              </a:spcBef>
              <a:spcAft>
                <a:spcPct val="0"/>
              </a:spcAft>
              <a:defRPr/>
            </a:pPr>
            <a:r>
              <a:rPr lang="cs-CZ" u="sng" kern="0" dirty="0">
                <a:cs typeface="Tahoma" pitchFamily="34" charset="0"/>
              </a:rPr>
              <a:t>Univerzální</a:t>
            </a:r>
            <a:r>
              <a:rPr lang="cs-CZ" kern="0" dirty="0">
                <a:cs typeface="Tahoma" pitchFamily="34" charset="0"/>
              </a:rPr>
              <a:t>		daň z přidané hodnoty,</a:t>
            </a:r>
          </a:p>
          <a:p>
            <a:pPr marL="342900" lvl="0" indent="-342900" fontAlgn="base">
              <a:lnSpc>
                <a:spcPct val="80000"/>
              </a:lnSpc>
              <a:spcBef>
                <a:spcPct val="20000"/>
              </a:spcBef>
              <a:spcAft>
                <a:spcPct val="0"/>
              </a:spcAft>
              <a:defRPr/>
            </a:pPr>
            <a:endParaRPr lang="cs-CZ" u="sng" kern="0" dirty="0">
              <a:cs typeface="Tahoma" pitchFamily="34" charset="0"/>
            </a:endParaRPr>
          </a:p>
          <a:p>
            <a:pPr marL="342900" lvl="0" indent="-342900" fontAlgn="base">
              <a:lnSpc>
                <a:spcPct val="80000"/>
              </a:lnSpc>
              <a:spcBef>
                <a:spcPct val="20000"/>
              </a:spcBef>
              <a:spcAft>
                <a:spcPct val="0"/>
              </a:spcAft>
              <a:defRPr/>
            </a:pPr>
            <a:r>
              <a:rPr lang="cs-CZ" u="sng" kern="0" dirty="0">
                <a:cs typeface="Tahoma" pitchFamily="34" charset="0"/>
              </a:rPr>
              <a:t>Selektivní</a:t>
            </a:r>
            <a:r>
              <a:rPr lang="cs-CZ" kern="0" dirty="0">
                <a:cs typeface="Tahoma" pitchFamily="34" charset="0"/>
              </a:rPr>
              <a:t>			spotřební daně,</a:t>
            </a:r>
          </a:p>
          <a:p>
            <a:pPr marL="342900" lvl="0" indent="-342900" fontAlgn="base">
              <a:lnSpc>
                <a:spcPct val="80000"/>
              </a:lnSpc>
              <a:spcBef>
                <a:spcPct val="20000"/>
              </a:spcBef>
              <a:spcAft>
                <a:spcPct val="0"/>
              </a:spcAft>
              <a:defRPr/>
            </a:pPr>
            <a:r>
              <a:rPr lang="cs-CZ" kern="0" dirty="0">
                <a:cs typeface="Tahoma" pitchFamily="34" charset="0"/>
              </a:rPr>
              <a:t>				daň z minerálních olejů,</a:t>
            </a:r>
          </a:p>
          <a:p>
            <a:pPr marL="342900" lvl="0" indent="-342900" fontAlgn="base">
              <a:lnSpc>
                <a:spcPct val="80000"/>
              </a:lnSpc>
              <a:spcBef>
                <a:spcPct val="20000"/>
              </a:spcBef>
              <a:spcAft>
                <a:spcPct val="0"/>
              </a:spcAft>
              <a:defRPr/>
            </a:pPr>
            <a:r>
              <a:rPr lang="cs-CZ" kern="0" dirty="0">
                <a:cs typeface="Tahoma" pitchFamily="34" charset="0"/>
              </a:rPr>
              <a:t>				daň z piva,</a:t>
            </a:r>
          </a:p>
          <a:p>
            <a:pPr marL="342900" lvl="0" indent="-342900" fontAlgn="base">
              <a:lnSpc>
                <a:spcPct val="80000"/>
              </a:lnSpc>
              <a:spcBef>
                <a:spcPct val="20000"/>
              </a:spcBef>
              <a:spcAft>
                <a:spcPct val="0"/>
              </a:spcAft>
              <a:defRPr/>
            </a:pPr>
            <a:r>
              <a:rPr lang="cs-CZ" kern="0" dirty="0">
                <a:cs typeface="Tahoma" pitchFamily="34" charset="0"/>
              </a:rPr>
              <a:t>				daň z vína a meziproduktů,</a:t>
            </a:r>
          </a:p>
          <a:p>
            <a:pPr marL="342900" lvl="0" indent="-342900" fontAlgn="base">
              <a:lnSpc>
                <a:spcPct val="80000"/>
              </a:lnSpc>
              <a:spcBef>
                <a:spcPct val="20000"/>
              </a:spcBef>
              <a:spcAft>
                <a:spcPct val="0"/>
              </a:spcAft>
              <a:defRPr/>
            </a:pPr>
            <a:r>
              <a:rPr lang="cs-CZ" kern="0" dirty="0">
                <a:cs typeface="Tahoma" pitchFamily="34" charset="0"/>
              </a:rPr>
              <a:t>				daň z tabákových výrobků,</a:t>
            </a:r>
          </a:p>
          <a:p>
            <a:pPr marL="342900" lvl="0" indent="-342900" fontAlgn="base">
              <a:lnSpc>
                <a:spcPct val="80000"/>
              </a:lnSpc>
              <a:spcBef>
                <a:spcPct val="20000"/>
              </a:spcBef>
              <a:spcAft>
                <a:spcPct val="0"/>
              </a:spcAft>
              <a:defRPr/>
            </a:pPr>
            <a:r>
              <a:rPr lang="cs-CZ" kern="0" dirty="0">
                <a:cs typeface="Tahoma" pitchFamily="34" charset="0"/>
              </a:rPr>
              <a:t>				daň z lihu,</a:t>
            </a:r>
          </a:p>
          <a:p>
            <a:pPr>
              <a:lnSpc>
                <a:spcPct val="80000"/>
              </a:lnSpc>
            </a:pPr>
            <a:r>
              <a:rPr lang="cs-CZ" dirty="0"/>
              <a:t>			daň ze surového tabáku (od 1. 7. 2015</a:t>
            </a:r>
            <a:r>
              <a:rPr lang="cs-CZ" dirty="0" smtClean="0"/>
              <a:t>).</a:t>
            </a:r>
            <a:endParaRPr lang="cs-CZ" dirty="0"/>
          </a:p>
        </p:txBody>
      </p:sp>
    </p:spTree>
    <p:extLst>
      <p:ext uri="{BB962C8B-B14F-4D97-AF65-F5344CB8AC3E}">
        <p14:creationId xmlns:p14="http://schemas.microsoft.com/office/powerpoint/2010/main" val="331143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12</a:t>
            </a:fld>
            <a:endParaRPr lang="cs-CZ" dirty="0"/>
          </a:p>
        </p:txBody>
      </p:sp>
      <p:sp>
        <p:nvSpPr>
          <p:cNvPr id="4" name="TextovéPole 3"/>
          <p:cNvSpPr txBox="1"/>
          <p:nvPr/>
        </p:nvSpPr>
        <p:spPr>
          <a:xfrm>
            <a:off x="323528" y="548680"/>
            <a:ext cx="8352928" cy="5601533"/>
          </a:xfrm>
          <a:prstGeom prst="rect">
            <a:avLst/>
          </a:prstGeom>
          <a:noFill/>
        </p:spPr>
        <p:txBody>
          <a:bodyPr wrap="square" rtlCol="0">
            <a:spAutoFit/>
          </a:bodyPr>
          <a:lstStyle/>
          <a:p>
            <a:r>
              <a:rPr lang="cs-CZ" sz="2400" b="1" dirty="0"/>
              <a:t>Výdaje státního rozpočtu</a:t>
            </a:r>
          </a:p>
          <a:p>
            <a:endParaRPr lang="cs-CZ" sz="1000" dirty="0"/>
          </a:p>
          <a:p>
            <a:r>
              <a:rPr lang="cs-CZ" dirty="0"/>
              <a:t>… jsou podrobně vymezeny v § 7 zákona č. 218/2000 Sb.</a:t>
            </a:r>
          </a:p>
          <a:p>
            <a:endParaRPr lang="cs-CZ" dirty="0"/>
          </a:p>
          <a:p>
            <a:pPr algn="just"/>
            <a:r>
              <a:rPr lang="cs-CZ" dirty="0"/>
              <a:t>… tvoří je zejména výdaje na výplatu starobních důchodů (téměř 1/3 celkových výdajů) a další sociální dávky, platy státních zaměstnanců, transfery </a:t>
            </a:r>
            <a:r>
              <a:rPr lang="pl-PL" dirty="0"/>
              <a:t>do místních a krajských rozpočtů, různé dotace, výdaje na investice, výdaje na obsluhu státního dluhu a odvody </a:t>
            </a:r>
            <a:r>
              <a:rPr lang="cs-CZ" dirty="0"/>
              <a:t>do rozpočtu EU.</a:t>
            </a:r>
          </a:p>
          <a:p>
            <a:endParaRPr lang="cs-CZ" dirty="0"/>
          </a:p>
          <a:p>
            <a:pPr marL="376238" indent="-376238">
              <a:tabLst>
                <a:tab pos="4098925" algn="l"/>
              </a:tabLst>
            </a:pPr>
            <a:r>
              <a:rPr lang="cs-CZ" b="1" u="sng" dirty="0">
                <a:cs typeface="Tahoma" pitchFamily="34" charset="0"/>
              </a:rPr>
              <a:t>Vládní nákupy</a:t>
            </a:r>
          </a:p>
          <a:p>
            <a:pPr marL="376238" indent="-376238">
              <a:tabLst>
                <a:tab pos="4098925" algn="l"/>
              </a:tabLst>
            </a:pPr>
            <a:endParaRPr lang="cs-CZ" b="1" dirty="0">
              <a:cs typeface="Tahoma" pitchFamily="34" charset="0"/>
            </a:endParaRPr>
          </a:p>
          <a:p>
            <a:pPr marL="376238" indent="-376238">
              <a:buFont typeface="Wingdings" pitchFamily="2" charset="2"/>
              <a:buChar char="Ø"/>
              <a:tabLst>
                <a:tab pos="4098925" algn="l"/>
              </a:tabLst>
            </a:pPr>
            <a:r>
              <a:rPr lang="cs-CZ" dirty="0">
                <a:cs typeface="Tahoma" pitchFamily="34" charset="0"/>
              </a:rPr>
              <a:t>výdaje na nákup zboží a služeb pro zajištění veřejných statků státem,</a:t>
            </a:r>
          </a:p>
          <a:p>
            <a:pPr marL="376238" indent="-376238" algn="just">
              <a:buFont typeface="Wingdings" pitchFamily="2" charset="2"/>
              <a:buChar char="Ø"/>
              <a:tabLst>
                <a:tab pos="4098925" algn="l"/>
              </a:tabLst>
            </a:pPr>
            <a:r>
              <a:rPr lang="cs-CZ" dirty="0">
                <a:cs typeface="Tahoma" pitchFamily="34" charset="0"/>
              </a:rPr>
              <a:t>financování běžných a kapitálových potřeb organizací zřízených státem pro zabezpečení veřejných statků,</a:t>
            </a:r>
            <a:endParaRPr lang="cs-CZ" b="1" dirty="0">
              <a:cs typeface="Tahoma" pitchFamily="34" charset="0"/>
            </a:endParaRPr>
          </a:p>
          <a:p>
            <a:endParaRPr lang="cs-CZ" dirty="0"/>
          </a:p>
          <a:p>
            <a:pPr marL="376238" indent="-376238"/>
            <a:r>
              <a:rPr lang="cs-CZ" b="1" u="sng" dirty="0">
                <a:cs typeface="Tahoma" pitchFamily="34" charset="0"/>
              </a:rPr>
              <a:t>Peněžní transfery - dotace</a:t>
            </a:r>
          </a:p>
          <a:p>
            <a:pPr marL="376238" indent="-376238">
              <a:buFont typeface="Wingdings" pitchFamily="2" charset="2"/>
              <a:buChar char="Ø"/>
            </a:pPr>
            <a:r>
              <a:rPr lang="cs-CZ" dirty="0">
                <a:cs typeface="Tahoma" pitchFamily="34" charset="0"/>
              </a:rPr>
              <a:t>pro obyvatelstvo (sociální dávky),</a:t>
            </a:r>
          </a:p>
          <a:p>
            <a:pPr marL="376238" indent="-376238">
              <a:buFont typeface="Wingdings" pitchFamily="2" charset="2"/>
              <a:buChar char="Ø"/>
            </a:pPr>
            <a:r>
              <a:rPr lang="cs-CZ" dirty="0">
                <a:cs typeface="Tahoma" pitchFamily="34" charset="0"/>
              </a:rPr>
              <a:t>pro výrobu vybraných produktů (např. zemědělství),</a:t>
            </a:r>
          </a:p>
          <a:p>
            <a:pPr marL="376238" indent="-376238">
              <a:buFont typeface="Wingdings" pitchFamily="2" charset="2"/>
              <a:buChar char="Ø"/>
            </a:pPr>
            <a:r>
              <a:rPr lang="cs-CZ" dirty="0">
                <a:cs typeface="Tahoma" pitchFamily="34" charset="0"/>
              </a:rPr>
              <a:t>krytí ztrát státních podniků,</a:t>
            </a:r>
          </a:p>
          <a:p>
            <a:pPr marL="376238" indent="-376238">
              <a:buFont typeface="Wingdings" pitchFamily="2" charset="2"/>
              <a:buChar char="Ø"/>
            </a:pPr>
            <a:r>
              <a:rPr lang="cs-CZ" dirty="0">
                <a:cs typeface="Tahoma" pitchFamily="34" charset="0"/>
              </a:rPr>
              <a:t>rozpočtům nižších úrovní a mimorozpočtovým fondům</a:t>
            </a:r>
            <a:r>
              <a:rPr lang="cs-CZ" dirty="0" smtClean="0">
                <a:cs typeface="Tahoma" pitchFamily="34" charset="0"/>
              </a:rPr>
              <a:t>.</a:t>
            </a:r>
            <a:endParaRPr lang="cs-CZ" dirty="0"/>
          </a:p>
        </p:txBody>
      </p:sp>
    </p:spTree>
    <p:extLst>
      <p:ext uri="{BB962C8B-B14F-4D97-AF65-F5344CB8AC3E}">
        <p14:creationId xmlns:p14="http://schemas.microsoft.com/office/powerpoint/2010/main" val="261725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13</a:t>
            </a:fld>
            <a:endParaRPr lang="cs-CZ" dirty="0"/>
          </a:p>
        </p:txBody>
      </p:sp>
      <p:sp>
        <p:nvSpPr>
          <p:cNvPr id="4" name="TextovéPole 3"/>
          <p:cNvSpPr txBox="1"/>
          <p:nvPr/>
        </p:nvSpPr>
        <p:spPr>
          <a:xfrm>
            <a:off x="395536" y="620688"/>
            <a:ext cx="8352928" cy="5663089"/>
          </a:xfrm>
          <a:prstGeom prst="rect">
            <a:avLst/>
          </a:prstGeom>
          <a:noFill/>
        </p:spPr>
        <p:txBody>
          <a:bodyPr wrap="square" rtlCol="0">
            <a:spAutoFit/>
          </a:bodyPr>
          <a:lstStyle/>
          <a:p>
            <a:r>
              <a:rPr lang="cs-CZ" sz="2400" b="1" dirty="0"/>
              <a:t>Výdaje státního rozpočtu</a:t>
            </a:r>
          </a:p>
          <a:p>
            <a:endParaRPr lang="cs-CZ" sz="1000" dirty="0"/>
          </a:p>
          <a:p>
            <a:pPr algn="just">
              <a:defRPr/>
            </a:pPr>
            <a:r>
              <a:rPr lang="cs-CZ" b="1" dirty="0"/>
              <a:t>Mandatorní výdaje </a:t>
            </a:r>
            <a:r>
              <a:rPr lang="cs-CZ" dirty="0"/>
              <a:t>– jedná se o výdaje, které musí vláda ze zákona vyplatit (dávky sociálního zabezpečení, podpora v nezaměstnanosti, příspěvek na penzijní připojištění, příspěvek na stavební spoření, platby státu do všeobecného zdravotního pojištění, výdaje na dluhovou službu).</a:t>
            </a:r>
          </a:p>
          <a:p>
            <a:pPr algn="just">
              <a:defRPr/>
            </a:pPr>
            <a:endParaRPr lang="cs-CZ" sz="1000" dirty="0"/>
          </a:p>
          <a:p>
            <a:pPr algn="just"/>
            <a:r>
              <a:rPr lang="cs-CZ" b="1" dirty="0"/>
              <a:t>Kvazimandatorní výdaje </a:t>
            </a:r>
            <a:r>
              <a:rPr lang="cs-CZ" dirty="0"/>
              <a:t>– nejsou stanoveny zákonem, jinou právní normou nebo smluvním závazkem, mají však charakter mandatorních výdajů; stát se jich nemůže jednoduše zříct, protože svou povahou jsou nezbytným výdajem (mzdy zaměstnanců veřejného sektoru, výdaje na aktivní politiku zaměstnanosti, výdaje na armádu, výdaje na zahraniční pomoc, kapitálové výdaje předurčené vládními rozhodnutími aj.) </a:t>
            </a:r>
          </a:p>
          <a:p>
            <a:pPr algn="just">
              <a:defRPr/>
            </a:pPr>
            <a:endParaRPr lang="cs-CZ" sz="1000" dirty="0"/>
          </a:p>
          <a:p>
            <a:pPr algn="just">
              <a:defRPr/>
            </a:pPr>
            <a:r>
              <a:rPr lang="cs-CZ" b="1" dirty="0"/>
              <a:t>Ostatní výdaje </a:t>
            </a:r>
            <a:r>
              <a:rPr lang="cs-CZ" dirty="0"/>
              <a:t>– výdaje, které chce vláda realizovat, financování rozvoje státu.</a:t>
            </a:r>
            <a:endParaRPr lang="cs-CZ" b="1" dirty="0"/>
          </a:p>
          <a:p>
            <a:pPr algn="just"/>
            <a:endParaRPr lang="cs-CZ" sz="1000" dirty="0"/>
          </a:p>
          <a:p>
            <a:pPr algn="just"/>
            <a:r>
              <a:rPr lang="cs-CZ" b="1" dirty="0"/>
              <a:t>Saldo rozpočtu </a:t>
            </a:r>
            <a:r>
              <a:rPr lang="cs-CZ" dirty="0"/>
              <a:t>představuje rozdíl mezi očekávanými příjmy a výdaji. Kladné saldo znamená </a:t>
            </a:r>
            <a:r>
              <a:rPr lang="cs-CZ" b="1" i="1" dirty="0"/>
              <a:t>přebytek rozpočtu </a:t>
            </a:r>
            <a:r>
              <a:rPr lang="pl-PL" dirty="0"/>
              <a:t>a záporné saldo se označuje jako </a:t>
            </a:r>
            <a:r>
              <a:rPr lang="pl-PL" b="1" i="1" dirty="0"/>
              <a:t>schodek</a:t>
            </a:r>
            <a:r>
              <a:rPr lang="pl-PL" dirty="0"/>
              <a:t> </a:t>
            </a:r>
            <a:r>
              <a:rPr lang="cs-CZ" dirty="0"/>
              <a:t>nebo </a:t>
            </a:r>
            <a:r>
              <a:rPr lang="cs-CZ" b="1" i="1" dirty="0"/>
              <a:t>deficit</a:t>
            </a:r>
            <a:r>
              <a:rPr lang="cs-CZ" dirty="0"/>
              <a:t>.</a:t>
            </a:r>
          </a:p>
          <a:p>
            <a:pPr algn="just"/>
            <a:endParaRPr lang="cs-CZ" sz="1000" dirty="0"/>
          </a:p>
          <a:p>
            <a:pPr algn="just"/>
            <a:r>
              <a:rPr lang="cs-CZ" b="1" dirty="0"/>
              <a:t>Kapitoly</a:t>
            </a:r>
            <a:r>
              <a:rPr lang="cs-CZ" dirty="0"/>
              <a:t> - příjmy a výdaje státního rozpočtu se rozdělují podle kapitol, které vyjadřují okruh působnosti jednotlivých ústředních orgánů a dalších organizačních </a:t>
            </a:r>
            <a:r>
              <a:rPr lang="pl-PL" dirty="0"/>
              <a:t>složek státu, např. kapitola Ministerstva </a:t>
            </a:r>
            <a:r>
              <a:rPr lang="cs-CZ" dirty="0"/>
              <a:t>zemědělství, kapitola Úřadu vlády ČR. Rozpočet ČR má v současnosti 42 kapitol</a:t>
            </a:r>
            <a:r>
              <a:rPr lang="cs-CZ" dirty="0" smtClean="0"/>
              <a:t>.</a:t>
            </a:r>
            <a:endParaRPr lang="cs-CZ" dirty="0"/>
          </a:p>
        </p:txBody>
      </p:sp>
    </p:spTree>
    <p:extLst>
      <p:ext uri="{BB962C8B-B14F-4D97-AF65-F5344CB8AC3E}">
        <p14:creationId xmlns:p14="http://schemas.microsoft.com/office/powerpoint/2010/main" val="370844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a:t>
            </a:r>
          </a:p>
          <a:p>
            <a:r>
              <a:rPr lang="cs-CZ" dirty="0" smtClean="0"/>
              <a:t> 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14</a:t>
            </a:fld>
            <a:endParaRPr lang="cs-CZ" dirty="0"/>
          </a:p>
        </p:txBody>
      </p:sp>
      <p:sp>
        <p:nvSpPr>
          <p:cNvPr id="4" name="TextovéPole 3"/>
          <p:cNvSpPr txBox="1"/>
          <p:nvPr/>
        </p:nvSpPr>
        <p:spPr>
          <a:xfrm>
            <a:off x="251520" y="548680"/>
            <a:ext cx="8208912" cy="461665"/>
          </a:xfrm>
          <a:prstGeom prst="rect">
            <a:avLst/>
          </a:prstGeom>
          <a:noFill/>
        </p:spPr>
        <p:txBody>
          <a:bodyPr wrap="square" rtlCol="0">
            <a:spAutoFit/>
          </a:bodyPr>
          <a:lstStyle/>
          <a:p>
            <a:r>
              <a:rPr lang="cs-CZ" sz="2400" b="1" dirty="0"/>
              <a:t>Schodek státního rozpočtu ČR - </a:t>
            </a:r>
            <a:r>
              <a:rPr lang="cs-CZ" sz="2400" b="1" dirty="0" smtClean="0"/>
              <a:t>graf</a:t>
            </a:r>
            <a:endParaRPr lang="cs-CZ" dirty="0"/>
          </a:p>
        </p:txBody>
      </p:sp>
      <p:pic>
        <p:nvPicPr>
          <p:cNvPr id="5" name="Picture 2" descr="http://www.drfg.cz/cs/news/drfg-analyticky-report-z-2-15-tydne-online/2-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7" y="1124744"/>
            <a:ext cx="767517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9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15</a:t>
            </a:fld>
            <a:endParaRPr lang="cs-CZ" dirty="0"/>
          </a:p>
        </p:txBody>
      </p:sp>
      <p:sp>
        <p:nvSpPr>
          <p:cNvPr id="4" name="TextovéPole 3"/>
          <p:cNvSpPr txBox="1"/>
          <p:nvPr/>
        </p:nvSpPr>
        <p:spPr>
          <a:xfrm>
            <a:off x="323528" y="476672"/>
            <a:ext cx="8424936" cy="5478423"/>
          </a:xfrm>
          <a:prstGeom prst="rect">
            <a:avLst/>
          </a:prstGeom>
          <a:noFill/>
        </p:spPr>
        <p:txBody>
          <a:bodyPr wrap="square" rtlCol="0">
            <a:spAutoFit/>
          </a:bodyPr>
          <a:lstStyle/>
          <a:p>
            <a:r>
              <a:rPr lang="cs-CZ" sz="2400" b="1" dirty="0"/>
              <a:t>Rozpočtové zásady</a:t>
            </a:r>
          </a:p>
          <a:p>
            <a:endParaRPr lang="cs-CZ" dirty="0"/>
          </a:p>
          <a:p>
            <a:pPr algn="just"/>
            <a:r>
              <a:rPr lang="cs-CZ" dirty="0"/>
              <a:t>… představují určitý systém poznatků, zkušeností, které se nahromadily v průběhu historického vývoje státního rozpočtu a rozpočtového procesu, kterými se vyjadřují a odráží určité zákonitosti.</a:t>
            </a:r>
          </a:p>
          <a:p>
            <a:pPr algn="just"/>
            <a:endParaRPr lang="cs-CZ" dirty="0"/>
          </a:p>
          <a:p>
            <a:pPr algn="just">
              <a:defRPr/>
            </a:pPr>
            <a:r>
              <a:rPr lang="cs-CZ" b="1" dirty="0"/>
              <a:t>Zásada každoročního sestavování a schvalování rozpočtu</a:t>
            </a:r>
            <a:r>
              <a:rPr lang="cs-CZ" dirty="0"/>
              <a:t> – rozpočet se sestavuje na každý rok s výhledem na 5 let.</a:t>
            </a:r>
          </a:p>
          <a:p>
            <a:pPr algn="just">
              <a:spcAft>
                <a:spcPts val="600"/>
              </a:spcAft>
              <a:defRPr/>
            </a:pPr>
            <a:r>
              <a:rPr lang="cs-CZ" b="1" dirty="0"/>
              <a:t>Zásada reálnosti a pravdivosti</a:t>
            </a:r>
            <a:r>
              <a:rPr lang="cs-CZ" dirty="0"/>
              <a:t> – je těžké stanovit, jak velký bude výběr daní – proto by odhad měl být co nejreálnější.  </a:t>
            </a:r>
          </a:p>
          <a:p>
            <a:pPr algn="just">
              <a:spcAft>
                <a:spcPts val="600"/>
              </a:spcAft>
              <a:defRPr/>
            </a:pPr>
            <a:r>
              <a:rPr lang="cs-CZ" b="1" dirty="0"/>
              <a:t>Zásada úplnosti a jednotnosti </a:t>
            </a:r>
            <a:r>
              <a:rPr lang="cs-CZ" dirty="0"/>
              <a:t>– státní rozpočet musí být přehledný, jasný.</a:t>
            </a:r>
          </a:p>
          <a:p>
            <a:pPr algn="just">
              <a:spcAft>
                <a:spcPts val="600"/>
              </a:spcAft>
              <a:defRPr/>
            </a:pPr>
            <a:r>
              <a:rPr lang="cs-CZ" b="1" dirty="0"/>
              <a:t>Zásada dlouhodobé vyrovnanosti</a:t>
            </a:r>
            <a:r>
              <a:rPr lang="cs-CZ" dirty="0"/>
              <a:t> – rozpočet by měl být vyrovnaný (příjmy = výdaje), v současné době tomu tak není.</a:t>
            </a:r>
          </a:p>
          <a:p>
            <a:pPr algn="just">
              <a:spcAft>
                <a:spcPts val="600"/>
              </a:spcAft>
            </a:pPr>
            <a:r>
              <a:rPr lang="cs-CZ" b="1" dirty="0"/>
              <a:t>Zásada přednosti výdajů před příjmy</a:t>
            </a:r>
            <a:r>
              <a:rPr lang="cs-CZ" dirty="0"/>
              <a:t> - výdaje by se měly využívat k ekonomickému růstu, pro který je třeba zajistit příslušné prostředky.</a:t>
            </a:r>
          </a:p>
          <a:p>
            <a:pPr algn="just">
              <a:defRPr/>
            </a:pPr>
            <a:r>
              <a:rPr lang="cs-CZ" b="1" dirty="0"/>
              <a:t>Zásada transparentnosti a publicity</a:t>
            </a:r>
            <a:r>
              <a:rPr lang="cs-CZ" dirty="0"/>
              <a:t> – rozpočet je sestaven tak, aby mu rozuměl každý občan, rozpočet je veřejně dostupný.</a:t>
            </a:r>
          </a:p>
          <a:p>
            <a:endParaRPr lang="cs-CZ" dirty="0"/>
          </a:p>
        </p:txBody>
      </p:sp>
    </p:spTree>
    <p:extLst>
      <p:ext uri="{BB962C8B-B14F-4D97-AF65-F5344CB8AC3E}">
        <p14:creationId xmlns:p14="http://schemas.microsoft.com/office/powerpoint/2010/main" val="378693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16</a:t>
            </a:fld>
            <a:endParaRPr lang="cs-CZ" dirty="0"/>
          </a:p>
        </p:txBody>
      </p:sp>
      <p:sp>
        <p:nvSpPr>
          <p:cNvPr id="4" name="TextovéPole 3"/>
          <p:cNvSpPr txBox="1"/>
          <p:nvPr/>
        </p:nvSpPr>
        <p:spPr>
          <a:xfrm>
            <a:off x="251520" y="620688"/>
            <a:ext cx="8496944" cy="5724644"/>
          </a:xfrm>
          <a:prstGeom prst="rect">
            <a:avLst/>
          </a:prstGeom>
          <a:noFill/>
        </p:spPr>
        <p:txBody>
          <a:bodyPr wrap="square" rtlCol="0">
            <a:spAutoFit/>
          </a:bodyPr>
          <a:lstStyle/>
          <a:p>
            <a:r>
              <a:rPr lang="cs-CZ" sz="2400" b="1" dirty="0"/>
              <a:t>Rozpočtový proces</a:t>
            </a:r>
          </a:p>
          <a:p>
            <a:endParaRPr lang="cs-CZ" dirty="0"/>
          </a:p>
          <a:p>
            <a:pPr algn="just"/>
            <a:r>
              <a:rPr lang="cs-CZ" b="1" dirty="0"/>
              <a:t>Přípravu a schvalování státního rozpočtu</a:t>
            </a:r>
            <a:r>
              <a:rPr lang="cs-CZ" dirty="0"/>
              <a:t>, i </a:t>
            </a:r>
            <a:r>
              <a:rPr lang="cs-CZ" b="1" dirty="0"/>
              <a:t>jeho implementaci </a:t>
            </a:r>
            <a:r>
              <a:rPr lang="cs-CZ" dirty="0"/>
              <a:t>legislativně upravuje zákon </a:t>
            </a:r>
            <a:r>
              <a:rPr lang="pl-PL" dirty="0"/>
              <a:t>č. 218/2000 Sb.</a:t>
            </a:r>
            <a:r>
              <a:rPr lang="cs-CZ" dirty="0"/>
              <a:t> (rozpočtová pravidla) a zákon </a:t>
            </a:r>
            <a:r>
              <a:rPr lang="pl-PL" dirty="0"/>
              <a:t>č. 90/1995 Sb., o jednacím řádu Poslanecké </a:t>
            </a:r>
            <a:r>
              <a:rPr lang="cs-CZ" dirty="0"/>
              <a:t>sněmovny, ve znění pozdějších předpisů.</a:t>
            </a:r>
          </a:p>
          <a:p>
            <a:pPr algn="just"/>
            <a:endParaRPr lang="cs-CZ" dirty="0"/>
          </a:p>
          <a:p>
            <a:pPr algn="just">
              <a:defRPr/>
            </a:pPr>
            <a:r>
              <a:rPr lang="cs-CZ" b="1" dirty="0"/>
              <a:t>Návrh rozpočtu </a:t>
            </a:r>
            <a:r>
              <a:rPr lang="cs-CZ" dirty="0"/>
              <a:t>zpracovává Ministerstvo financí ČR, projednává se ve vládě a parlamentních výborech.</a:t>
            </a:r>
          </a:p>
          <a:p>
            <a:pPr algn="just">
              <a:defRPr/>
            </a:pPr>
            <a:r>
              <a:rPr lang="cs-CZ" b="1" dirty="0"/>
              <a:t>Schvalování rozpočtu</a:t>
            </a:r>
            <a:r>
              <a:rPr lang="cs-CZ" dirty="0"/>
              <a:t> – probíhá v několika kolech, Ministerstvo financí ČR předkládá vládě, schvaluje Parlament, není-li návrh rozpočtu schválen, vláda hospodaří podle tzv. </a:t>
            </a:r>
            <a:r>
              <a:rPr lang="cs-CZ" b="1" i="1" dirty="0"/>
              <a:t>rozpočtového provizoria </a:t>
            </a:r>
            <a:r>
              <a:rPr lang="cs-CZ" dirty="0"/>
              <a:t>(1/12 rozpočtu předešlého roku na měsíc).</a:t>
            </a:r>
          </a:p>
          <a:p>
            <a:pPr algn="just"/>
            <a:r>
              <a:rPr lang="cs-CZ" b="1" dirty="0"/>
              <a:t>Realizace rozpočtu - </a:t>
            </a:r>
            <a:r>
              <a:rPr lang="cs-CZ" dirty="0"/>
              <a:t>znamená čerpání rozpočtu, je v pravomoci správců jednotlivých kapitol, ti mají za úkol zabezpečovat plynulé a hospodárné čerpání výdajů ve své kapitole.</a:t>
            </a:r>
          </a:p>
          <a:p>
            <a:pPr algn="just">
              <a:defRPr/>
            </a:pPr>
            <a:endParaRPr lang="cs-CZ" dirty="0"/>
          </a:p>
          <a:p>
            <a:pPr>
              <a:defRPr/>
            </a:pPr>
            <a:r>
              <a:rPr lang="cs-CZ" b="1" dirty="0"/>
              <a:t>Kontrola rozpočtu </a:t>
            </a:r>
            <a:r>
              <a:rPr lang="cs-CZ" dirty="0"/>
              <a:t>= průběžná, následná, závěrečná</a:t>
            </a:r>
          </a:p>
          <a:p>
            <a:pPr>
              <a:defRPr/>
            </a:pPr>
            <a:r>
              <a:rPr lang="cs-CZ" b="1" dirty="0"/>
              <a:t>Průběžnou kontrolu </a:t>
            </a:r>
            <a:r>
              <a:rPr lang="cs-CZ" dirty="0"/>
              <a:t>provádí Ministerstvo financí ČR a předkládá zprávu parlamentu</a:t>
            </a:r>
          </a:p>
          <a:p>
            <a:pPr>
              <a:defRPr/>
            </a:pPr>
            <a:r>
              <a:rPr lang="cs-CZ" b="1" dirty="0"/>
              <a:t>Následná kontrola </a:t>
            </a:r>
            <a:r>
              <a:rPr lang="cs-CZ" dirty="0"/>
              <a:t>– provádí se při zjištění nedostatků</a:t>
            </a:r>
          </a:p>
          <a:p>
            <a:pPr algn="just">
              <a:defRPr/>
            </a:pPr>
            <a:r>
              <a:rPr lang="cs-CZ" b="1" dirty="0"/>
              <a:t>Závěrečná kontrola </a:t>
            </a:r>
            <a:r>
              <a:rPr lang="cs-CZ" dirty="0"/>
              <a:t>– vláda a parlament projednávají a schvalují </a:t>
            </a:r>
            <a:r>
              <a:rPr lang="cs-CZ" b="1" i="1" dirty="0"/>
              <a:t>státní závěrečný účet </a:t>
            </a:r>
          </a:p>
          <a:p>
            <a:pPr algn="just">
              <a:defRPr/>
            </a:pPr>
            <a:endParaRPr lang="cs-CZ" i="1" dirty="0"/>
          </a:p>
          <a:p>
            <a:pPr algn="just">
              <a:defRPr/>
            </a:pPr>
            <a:r>
              <a:rPr lang="cs-CZ" dirty="0"/>
              <a:t>Následnou a závěrečnou kontrolu provádí Nejvyšší kontrolní úřad ČR.</a:t>
            </a:r>
          </a:p>
        </p:txBody>
      </p:sp>
    </p:spTree>
    <p:extLst>
      <p:ext uri="{BB962C8B-B14F-4D97-AF65-F5344CB8AC3E}">
        <p14:creationId xmlns:p14="http://schemas.microsoft.com/office/powerpoint/2010/main" val="13320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17</a:t>
            </a:fld>
            <a:endParaRPr lang="cs-CZ" dirty="0"/>
          </a:p>
        </p:txBody>
      </p:sp>
      <p:sp>
        <p:nvSpPr>
          <p:cNvPr id="4" name="TextovéPole 3"/>
          <p:cNvSpPr txBox="1"/>
          <p:nvPr/>
        </p:nvSpPr>
        <p:spPr>
          <a:xfrm>
            <a:off x="323528" y="548680"/>
            <a:ext cx="8352928" cy="5724644"/>
          </a:xfrm>
          <a:prstGeom prst="rect">
            <a:avLst/>
          </a:prstGeom>
          <a:noFill/>
        </p:spPr>
        <p:txBody>
          <a:bodyPr wrap="square" rtlCol="0">
            <a:spAutoFit/>
          </a:bodyPr>
          <a:lstStyle/>
          <a:p>
            <a:r>
              <a:rPr lang="cs-CZ" sz="2400" b="1" dirty="0"/>
              <a:t>Hodnocení plnění státního rozpočtu</a:t>
            </a:r>
          </a:p>
          <a:p>
            <a:endParaRPr lang="cs-CZ" dirty="0"/>
          </a:p>
          <a:p>
            <a:pPr algn="just"/>
            <a:r>
              <a:rPr lang="cs-CZ" dirty="0"/>
              <a:t>Za plnění státního rozpočtu odpovídá vláda Poslanecké sněmovně. </a:t>
            </a:r>
          </a:p>
          <a:p>
            <a:pPr algn="just"/>
            <a:endParaRPr lang="cs-CZ" dirty="0"/>
          </a:p>
          <a:p>
            <a:pPr algn="just"/>
            <a:r>
              <a:rPr lang="cs-CZ" dirty="0"/>
              <a:t>Vláda předkládá Poslanecké sněmovně po skončení pololetí </a:t>
            </a:r>
            <a:r>
              <a:rPr lang="cs-CZ" b="1" dirty="0"/>
              <a:t>zprávu</a:t>
            </a:r>
            <a:r>
              <a:rPr lang="cs-CZ" dirty="0"/>
              <a:t>, v níž hodnotí vývoj ekonomiky a plnění státního rozpočtu; zpráva obsahuje rovněž hodnocení plnění rozpočtů územních samosprávných celků, dobrovolných svazků obcí, Regionálních rad regionů soudržnosti a vývoje státních finančních aktiv, stavu státních záruk, vývoje státního dluhu, jejich podrobnou analýzu, výhled plnění do konce roku a v případě odchýlení od schváleného státního rozpočtu informaci o krocích k zajištění stability rozpočtového hospodaření.</a:t>
            </a:r>
          </a:p>
          <a:p>
            <a:pPr algn="just"/>
            <a:endParaRPr lang="cs-CZ" dirty="0"/>
          </a:p>
          <a:p>
            <a:pPr algn="just"/>
            <a:r>
              <a:rPr lang="cs-CZ" dirty="0"/>
              <a:t>Správci kapitol, organizační složky státu, příspěvkové organizace, územní samosprávné celky, dobrovolné svazky obcí, Regionální rady regionů soudržnosti, státní fondy a ostatní příjemci prostředků poskytnutých ze státního rozpočtu jsou povinni předkládat </a:t>
            </a:r>
            <a:r>
              <a:rPr lang="cs-CZ" b="1" dirty="0"/>
              <a:t>údaje potřebné pro průběžné hodnocení plnění státního rozpočtu</a:t>
            </a:r>
            <a:r>
              <a:rPr lang="cs-CZ" dirty="0"/>
              <a:t>.</a:t>
            </a:r>
          </a:p>
          <a:p>
            <a:pPr algn="just"/>
            <a:endParaRPr lang="cs-CZ" dirty="0"/>
          </a:p>
          <a:p>
            <a:pPr algn="just"/>
            <a:r>
              <a:rPr lang="cs-CZ" dirty="0"/>
              <a:t>Obce a dobrovolné svazky obcí předkládají údaje </a:t>
            </a:r>
            <a:r>
              <a:rPr lang="cs-CZ" b="1" dirty="0"/>
              <a:t>prostřednictvím krajů </a:t>
            </a:r>
            <a:r>
              <a:rPr lang="cs-CZ" dirty="0"/>
              <a:t>s tím, že dobrovolné svazky obcí tak činí prostřednictvím kraje, kde mají své sídlo (kraje toto vykonávají jako přenesený výkon státní správy).</a:t>
            </a:r>
          </a:p>
        </p:txBody>
      </p:sp>
    </p:spTree>
    <p:extLst>
      <p:ext uri="{BB962C8B-B14F-4D97-AF65-F5344CB8AC3E}">
        <p14:creationId xmlns:p14="http://schemas.microsoft.com/office/powerpoint/2010/main" val="206611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18</a:t>
            </a:fld>
            <a:endParaRPr lang="cs-CZ" dirty="0"/>
          </a:p>
        </p:txBody>
      </p:sp>
      <p:sp>
        <p:nvSpPr>
          <p:cNvPr id="4" name="TextovéPole 3"/>
          <p:cNvSpPr txBox="1"/>
          <p:nvPr/>
        </p:nvSpPr>
        <p:spPr>
          <a:xfrm>
            <a:off x="467544" y="548680"/>
            <a:ext cx="8424936" cy="5724644"/>
          </a:xfrm>
          <a:prstGeom prst="rect">
            <a:avLst/>
          </a:prstGeom>
          <a:noFill/>
        </p:spPr>
        <p:txBody>
          <a:bodyPr wrap="square" rtlCol="0">
            <a:spAutoFit/>
          </a:bodyPr>
          <a:lstStyle/>
          <a:p>
            <a:r>
              <a:rPr lang="cs-CZ" sz="2400" b="1" dirty="0"/>
              <a:t>Státní závěrečný účet</a:t>
            </a:r>
          </a:p>
          <a:p>
            <a:endParaRPr lang="cs-CZ" dirty="0"/>
          </a:p>
          <a:p>
            <a:pPr algn="just"/>
            <a:r>
              <a:rPr lang="pl-PL" dirty="0"/>
              <a:t>Po skončení rozpočtového roku je </a:t>
            </a:r>
            <a:r>
              <a:rPr lang="cs-CZ" dirty="0"/>
              <a:t>možné zjistit </a:t>
            </a:r>
            <a:r>
              <a:rPr lang="cs-CZ" b="1" dirty="0"/>
              <a:t>výsledné saldo státního </a:t>
            </a:r>
            <a:r>
              <a:rPr lang="pl-PL" b="1" dirty="0"/>
              <a:t>rozpočtu </a:t>
            </a:r>
            <a:r>
              <a:rPr lang="pl-PL" dirty="0"/>
              <a:t>jako rozdíl příjmů a výdajů za celý rozpočtový rok. Pokud se </a:t>
            </a:r>
            <a:r>
              <a:rPr lang="cs-CZ" dirty="0"/>
              <a:t>výsledné saldo liší od plánovaného, </a:t>
            </a:r>
            <a:r>
              <a:rPr lang="pl-PL" dirty="0"/>
              <a:t>rozhoduje o použití přebytku nebo o úhradě schodku na návrh vlády </a:t>
            </a:r>
            <a:r>
              <a:rPr lang="cs-CZ" dirty="0"/>
              <a:t>Poslanecká sněmovna.</a:t>
            </a:r>
          </a:p>
          <a:p>
            <a:pPr algn="just"/>
            <a:endParaRPr lang="cs-CZ" dirty="0"/>
          </a:p>
          <a:p>
            <a:pPr algn="just"/>
            <a:r>
              <a:rPr lang="cs-CZ" dirty="0"/>
              <a:t>Po skončení roku se zpracovává </a:t>
            </a:r>
            <a:r>
              <a:rPr lang="cs-CZ" b="1" dirty="0"/>
              <a:t>státní závěrečný účet</a:t>
            </a:r>
            <a:r>
              <a:rPr lang="cs-CZ" dirty="0"/>
              <a:t>. Obsahuje údaje o výsledcích rozpočtového </a:t>
            </a:r>
            <a:r>
              <a:rPr lang="pl-PL" dirty="0"/>
              <a:t>hospodaření minulého roku za jednotlivé </a:t>
            </a:r>
            <a:r>
              <a:rPr lang="cs-CZ" dirty="0"/>
              <a:t>kapitoly, státní fondy a územní rozpočty, informace o řízení státního dluhu, aj. Je vypracován Ministerstvem financí </a:t>
            </a:r>
            <a:r>
              <a:rPr lang="pl-PL" dirty="0"/>
              <a:t>ve spolupráci s ostatními správci kapitol </a:t>
            </a:r>
            <a:r>
              <a:rPr lang="cs-CZ" dirty="0"/>
              <a:t>a </a:t>
            </a:r>
            <a:r>
              <a:rPr lang="cs-CZ" b="1" dirty="0"/>
              <a:t>předkládán vládou Poslanecké sněmovně </a:t>
            </a:r>
            <a:r>
              <a:rPr lang="pl-PL" b="1" dirty="0"/>
              <a:t>do 30. dubna po skončení hodnoceného </a:t>
            </a:r>
            <a:r>
              <a:rPr lang="cs-CZ" b="1" dirty="0"/>
              <a:t>rozpočtového roku</a:t>
            </a:r>
            <a:r>
              <a:rPr lang="cs-CZ" dirty="0"/>
              <a:t>. Před projednáváním státního závěrečného účtu Poslaneckou sněmovnou předkládají správci kapitol samostatně závěrečný účet své kapitoly příslušnému výboru Poslanecké sněmovny. Své stanovisko k návrhu SZÚ předkládá sněmovně i Nejvyšší kontrolní úřad.</a:t>
            </a:r>
          </a:p>
          <a:p>
            <a:pPr algn="just"/>
            <a:endParaRPr lang="cs-CZ" dirty="0"/>
          </a:p>
          <a:p>
            <a:pPr algn="just"/>
            <a:r>
              <a:rPr lang="cs-CZ" dirty="0"/>
              <a:t>Správci kapitol, územní samosprávné celky, dobrovolné svazky obcí, Regionální rady regionů soudržnosti a státní fondy jsou povinni předložit ministerstvu </a:t>
            </a:r>
            <a:r>
              <a:rPr lang="cs-CZ" b="1" dirty="0"/>
              <a:t>údaje potřebné pro vypracování návrhu státního závěrečného účtu</a:t>
            </a:r>
            <a:r>
              <a:rPr lang="cs-CZ" dirty="0"/>
              <a:t>. Obce a dobrovolné svazky obcí předkládají údaje prostřednictvím krajů (u krajů jde o výkon přednesené působnosti</a:t>
            </a:r>
            <a:r>
              <a:rPr lang="cs-CZ" dirty="0" smtClean="0"/>
              <a:t>).</a:t>
            </a:r>
            <a:endParaRPr lang="cs-CZ" dirty="0"/>
          </a:p>
        </p:txBody>
      </p:sp>
    </p:spTree>
    <p:extLst>
      <p:ext uri="{BB962C8B-B14F-4D97-AF65-F5344CB8AC3E}">
        <p14:creationId xmlns:p14="http://schemas.microsoft.com/office/powerpoint/2010/main" val="320348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19</a:t>
            </a:fld>
            <a:endParaRPr lang="cs-CZ" dirty="0"/>
          </a:p>
        </p:txBody>
      </p:sp>
      <p:sp>
        <p:nvSpPr>
          <p:cNvPr id="4" name="TextovéPole 3"/>
          <p:cNvSpPr txBox="1"/>
          <p:nvPr/>
        </p:nvSpPr>
        <p:spPr>
          <a:xfrm>
            <a:off x="323528" y="548680"/>
            <a:ext cx="8496944" cy="5509200"/>
          </a:xfrm>
          <a:prstGeom prst="rect">
            <a:avLst/>
          </a:prstGeom>
          <a:noFill/>
        </p:spPr>
        <p:txBody>
          <a:bodyPr wrap="square" rtlCol="0">
            <a:spAutoFit/>
          </a:bodyPr>
          <a:lstStyle/>
          <a:p>
            <a:r>
              <a:rPr lang="cs-CZ" sz="2400" b="1" dirty="0"/>
              <a:t>Státní pokladna</a:t>
            </a:r>
          </a:p>
          <a:p>
            <a:endParaRPr lang="cs-CZ" sz="1000" dirty="0"/>
          </a:p>
          <a:p>
            <a:pPr algn="just"/>
            <a:r>
              <a:rPr lang="cs-CZ" b="1" dirty="0"/>
              <a:t>Peněžní prostředky státní pokladny </a:t>
            </a:r>
            <a:r>
              <a:rPr lang="cs-CZ" dirty="0"/>
              <a:t>jsou definovány v § 3 písm. h) zákona č. 218/2000 Sb. (rozpočtová pravidla). Jsou jimi i peněžní prostředky na účtech územních samosprávných celků a dobrovolných svazků obcí určených k příjmu dotací a návratných finančních výpomocí ze státního rozpočtu, státních fondů, Národního fondu …</a:t>
            </a:r>
          </a:p>
          <a:p>
            <a:endParaRPr lang="cs-CZ" sz="1000" dirty="0"/>
          </a:p>
          <a:p>
            <a:pPr algn="just"/>
            <a:r>
              <a:rPr lang="cs-CZ" dirty="0"/>
              <a:t>Majitelé účtů (ÚSC, veřejné vysoké školy …) obdrží od ministerstva </a:t>
            </a:r>
            <a:r>
              <a:rPr lang="cs-CZ" b="1" dirty="0"/>
              <a:t>namísto úroku peněžní plnění tento úrok nahrazující</a:t>
            </a:r>
            <a:r>
              <a:rPr lang="cs-CZ" dirty="0"/>
              <a:t>. Výši peněžního plnění nahrazujícího úrok stanoví ministerstvo oznámením na svých internetových stránkách.</a:t>
            </a:r>
          </a:p>
          <a:p>
            <a:pPr algn="just"/>
            <a:endParaRPr lang="cs-CZ" sz="1000" dirty="0"/>
          </a:p>
          <a:p>
            <a:r>
              <a:rPr lang="cs-CZ" u="sng" dirty="0"/>
              <a:t>Státní pokladna</a:t>
            </a:r>
            <a:r>
              <a:rPr lang="cs-CZ" dirty="0"/>
              <a:t>:</a:t>
            </a:r>
          </a:p>
          <a:p>
            <a:endParaRPr lang="cs-CZ" sz="1000" dirty="0"/>
          </a:p>
          <a:p>
            <a:pPr algn="just"/>
            <a:r>
              <a:rPr lang="cs-CZ" dirty="0"/>
              <a:t>…je informačně-ekonomický systém, ve kterém jsou evidovány veškeré finanční toky ve státní správě. </a:t>
            </a:r>
          </a:p>
          <a:p>
            <a:pPr algn="just"/>
            <a:r>
              <a:rPr lang="cs-CZ" dirty="0"/>
              <a:t>… umožňuje především centralizovat příjmy a řídit výdaje, </a:t>
            </a:r>
            <a:r>
              <a:rPr lang="en-US" dirty="0"/>
              <a:t>řídit likviditu a státní dluh</a:t>
            </a:r>
            <a:r>
              <a:rPr lang="cs-CZ" dirty="0"/>
              <a:t>,</a:t>
            </a:r>
            <a:r>
              <a:rPr lang="en-US" dirty="0"/>
              <a:t> a zároveň také</a:t>
            </a:r>
            <a:r>
              <a:rPr lang="cs-CZ" dirty="0"/>
              <a:t> slouží k podpoře finančního plánování institucí ústřední vlády a řízení platebního styku včetně provádění finanční kontroly. </a:t>
            </a:r>
          </a:p>
          <a:p>
            <a:pPr algn="just"/>
            <a:r>
              <a:rPr lang="cs-CZ" dirty="0"/>
              <a:t>… umožňuje průběžně monitorovat plnění státního rozpočtu a pružně reagovat na vývoj na příjmové straně.</a:t>
            </a:r>
          </a:p>
          <a:p>
            <a:r>
              <a:rPr lang="cs-CZ" dirty="0"/>
              <a:t>… je základním prvkem optimalizovaného a transparentního řízení veřejných zdrojů</a:t>
            </a:r>
            <a:r>
              <a:rPr lang="cs-CZ" dirty="0" smtClean="0"/>
              <a:t>.</a:t>
            </a:r>
            <a:endParaRPr lang="cs-CZ" dirty="0"/>
          </a:p>
        </p:txBody>
      </p:sp>
    </p:spTree>
    <p:extLst>
      <p:ext uri="{BB962C8B-B14F-4D97-AF65-F5344CB8AC3E}">
        <p14:creationId xmlns:p14="http://schemas.microsoft.com/office/powerpoint/2010/main" val="331115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2</a:t>
            </a:fld>
            <a:endParaRPr lang="cs-CZ" dirty="0"/>
          </a:p>
        </p:txBody>
      </p:sp>
      <p:sp>
        <p:nvSpPr>
          <p:cNvPr id="6" name="TextovéPole 5"/>
          <p:cNvSpPr txBox="1"/>
          <p:nvPr/>
        </p:nvSpPr>
        <p:spPr>
          <a:xfrm>
            <a:off x="323528" y="260648"/>
            <a:ext cx="8424936" cy="5170646"/>
          </a:xfrm>
          <a:prstGeom prst="rect">
            <a:avLst/>
          </a:prstGeom>
          <a:noFill/>
        </p:spPr>
        <p:txBody>
          <a:bodyPr wrap="square" rtlCol="0">
            <a:spAutoFit/>
          </a:bodyPr>
          <a:lstStyle/>
          <a:p>
            <a:r>
              <a:rPr lang="cs-CZ" sz="2400" b="1" dirty="0"/>
              <a:t>Veřejný sektor</a:t>
            </a:r>
          </a:p>
          <a:p>
            <a:endParaRPr lang="cs-CZ" dirty="0"/>
          </a:p>
          <a:p>
            <a:r>
              <a:rPr lang="cs-CZ" dirty="0"/>
              <a:t>Část národního hospodářství, která</a:t>
            </a:r>
          </a:p>
          <a:p>
            <a:endParaRPr lang="cs-CZ" dirty="0"/>
          </a:p>
          <a:p>
            <a:pPr lvl="2" algn="just">
              <a:buFont typeface="Wingdings" pitchFamily="2" charset="2"/>
              <a:buChar char="Ø"/>
            </a:pPr>
            <a:r>
              <a:rPr lang="cs-CZ" dirty="0"/>
              <a:t>   zabezpečuje </a:t>
            </a:r>
            <a:r>
              <a:rPr lang="cs-CZ" b="1" dirty="0"/>
              <a:t>veřejné statky</a:t>
            </a:r>
            <a:r>
              <a:rPr lang="cs-CZ" dirty="0"/>
              <a:t> pro obyvatelstvo mimo trh na neziskovém principu (správa věcí ve </a:t>
            </a:r>
            <a:r>
              <a:rPr lang="cs-CZ" b="1" dirty="0"/>
              <a:t>veřejném zájmu</a:t>
            </a:r>
            <a:r>
              <a:rPr lang="cs-CZ" dirty="0"/>
              <a:t>),</a:t>
            </a:r>
          </a:p>
          <a:p>
            <a:pPr lvl="2" algn="just">
              <a:buFont typeface="Wingdings" pitchFamily="2" charset="2"/>
              <a:buNone/>
            </a:pPr>
            <a:endParaRPr lang="cs-CZ" dirty="0"/>
          </a:p>
          <a:p>
            <a:pPr lvl="2" algn="just">
              <a:buFont typeface="Wingdings" pitchFamily="2" charset="2"/>
              <a:buChar char="Ø"/>
            </a:pPr>
            <a:r>
              <a:rPr lang="cs-CZ" dirty="0"/>
              <a:t>   o jejíž produkci se rozhoduje </a:t>
            </a:r>
            <a:r>
              <a:rPr lang="cs-CZ" b="1" dirty="0"/>
              <a:t>veřejnou volbou</a:t>
            </a:r>
            <a:r>
              <a:rPr lang="cs-CZ" dirty="0"/>
              <a:t>,</a:t>
            </a:r>
          </a:p>
          <a:p>
            <a:pPr lvl="2" algn="just">
              <a:buFont typeface="Wingdings" pitchFamily="2" charset="2"/>
              <a:buChar char="Ø"/>
            </a:pPr>
            <a:endParaRPr lang="cs-CZ" dirty="0"/>
          </a:p>
          <a:p>
            <a:pPr lvl="2" algn="just">
              <a:buFont typeface="Wingdings" pitchFamily="2" charset="2"/>
              <a:buChar char="Ø"/>
            </a:pPr>
            <a:r>
              <a:rPr lang="cs-CZ" dirty="0"/>
              <a:t>   je financována z finančních prostředků soustředěných v rozpočtové soustavě (</a:t>
            </a:r>
            <a:r>
              <a:rPr lang="cs-CZ" b="1" dirty="0"/>
              <a:t>veřejné finance</a:t>
            </a:r>
            <a:r>
              <a:rPr lang="cs-CZ" dirty="0"/>
              <a:t>),</a:t>
            </a:r>
          </a:p>
          <a:p>
            <a:pPr lvl="2" algn="just">
              <a:buFont typeface="Wingdings" pitchFamily="2" charset="2"/>
              <a:buChar char="Ø"/>
            </a:pPr>
            <a:endParaRPr lang="cs-CZ" dirty="0"/>
          </a:p>
          <a:p>
            <a:pPr lvl="2" algn="just">
              <a:buFont typeface="Wingdings" pitchFamily="2" charset="2"/>
              <a:buChar char="Ø"/>
            </a:pPr>
            <a:r>
              <a:rPr lang="cs-CZ" dirty="0"/>
              <a:t>   je řízená </a:t>
            </a:r>
            <a:r>
              <a:rPr lang="cs-CZ" b="1" dirty="0"/>
              <a:t>veřejnou správou</a:t>
            </a:r>
            <a:r>
              <a:rPr lang="cs-CZ" dirty="0"/>
              <a:t>,</a:t>
            </a:r>
          </a:p>
          <a:p>
            <a:pPr lvl="2" algn="just">
              <a:buFont typeface="Wingdings" pitchFamily="2" charset="2"/>
              <a:buChar char="Ø"/>
            </a:pPr>
            <a:endParaRPr lang="cs-CZ" u="sng" dirty="0"/>
          </a:p>
          <a:p>
            <a:pPr lvl="2" algn="just">
              <a:buFont typeface="Wingdings" pitchFamily="2" charset="2"/>
              <a:buChar char="Ø"/>
            </a:pPr>
            <a:r>
              <a:rPr lang="cs-CZ" dirty="0"/>
              <a:t>   podléhá </a:t>
            </a:r>
            <a:r>
              <a:rPr lang="cs-CZ" b="1" dirty="0"/>
              <a:t>veřejné kontrole</a:t>
            </a:r>
            <a:r>
              <a:rPr lang="cs-CZ" dirty="0"/>
              <a:t>.</a:t>
            </a:r>
          </a:p>
          <a:p>
            <a:pPr lvl="2" algn="just">
              <a:buFontTx/>
              <a:buNone/>
            </a:pPr>
            <a:endParaRPr lang="cs-CZ" dirty="0"/>
          </a:p>
          <a:p>
            <a:pPr algn="just"/>
            <a:r>
              <a:rPr lang="cs-CZ" dirty="0"/>
              <a:t>Hospodaření s veřejnými prostředky je omezeno zákonnou úpravou.</a:t>
            </a:r>
          </a:p>
          <a:p>
            <a:endParaRPr lang="cs-CZ" dirty="0"/>
          </a:p>
        </p:txBody>
      </p:sp>
    </p:spTree>
    <p:extLst>
      <p:ext uri="{BB962C8B-B14F-4D97-AF65-F5344CB8AC3E}">
        <p14:creationId xmlns:p14="http://schemas.microsoft.com/office/powerpoint/2010/main" val="112302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20</a:t>
            </a:fld>
            <a:endParaRPr lang="cs-CZ" dirty="0"/>
          </a:p>
        </p:txBody>
      </p:sp>
      <p:sp>
        <p:nvSpPr>
          <p:cNvPr id="4" name="TextovéPole 3"/>
          <p:cNvSpPr txBox="1"/>
          <p:nvPr/>
        </p:nvSpPr>
        <p:spPr>
          <a:xfrm>
            <a:off x="323528" y="548680"/>
            <a:ext cx="8280920" cy="4832092"/>
          </a:xfrm>
          <a:prstGeom prst="rect">
            <a:avLst/>
          </a:prstGeom>
          <a:noFill/>
        </p:spPr>
        <p:txBody>
          <a:bodyPr wrap="square" rtlCol="0">
            <a:spAutoFit/>
          </a:bodyPr>
          <a:lstStyle/>
          <a:p>
            <a:r>
              <a:rPr lang="cs-CZ" sz="2400" b="1" dirty="0"/>
              <a:t>Vztah státního rozpočtu k rozpočtům ÚSC</a:t>
            </a:r>
          </a:p>
          <a:p>
            <a:endParaRPr lang="cs-CZ" sz="1000" dirty="0"/>
          </a:p>
          <a:p>
            <a:pPr algn="just"/>
            <a:r>
              <a:rPr lang="cs-CZ" dirty="0"/>
              <a:t>Kritéria pro výpočet výše </a:t>
            </a:r>
            <a:r>
              <a:rPr lang="cs-CZ" b="1" dirty="0"/>
              <a:t>dotace poskytované ze státního rozpočtu do rozpočtu kraje</a:t>
            </a:r>
            <a:r>
              <a:rPr lang="cs-CZ" dirty="0"/>
              <a:t> stanoví každoročně zákon o státním rozpočtu. Dotace ze státního rozpočtu do rozpočtů obcí se poskytují prostřednictvím krajů, v jejichž obvodu leží příslušné obce pokud tento nebo zvláštní zákon nestanoví jinak (u kraje jde o výkon přenesené působnosti). </a:t>
            </a:r>
          </a:p>
          <a:p>
            <a:endParaRPr lang="cs-CZ" sz="1000" dirty="0"/>
          </a:p>
          <a:p>
            <a:pPr algn="just"/>
            <a:r>
              <a:rPr lang="cs-CZ" dirty="0"/>
              <a:t>Kraje a obce mají vysoký stupeň finanční nezávislosti. </a:t>
            </a:r>
          </a:p>
          <a:p>
            <a:pPr algn="just"/>
            <a:endParaRPr lang="cs-CZ" sz="1000" dirty="0"/>
          </a:p>
          <a:p>
            <a:pPr algn="just"/>
            <a:r>
              <a:rPr lang="cs-CZ" dirty="0"/>
              <a:t>Dvě třetiny příjmů obcí a jedna třetina příjmů krajů pochází z vlastních zdrojů (především z podílu na inkasu vybraných daní). </a:t>
            </a:r>
          </a:p>
          <a:p>
            <a:pPr algn="just"/>
            <a:endParaRPr lang="cs-CZ" sz="1000" dirty="0"/>
          </a:p>
          <a:p>
            <a:pPr algn="just"/>
            <a:endParaRPr lang="cs-CZ" sz="1000" dirty="0"/>
          </a:p>
          <a:p>
            <a:pPr algn="just"/>
            <a:r>
              <a:rPr lang="cs-CZ" dirty="0"/>
              <a:t>V souladu s obecním a krajským zřízením obdrží obce a kraje ze státního rozpočtu </a:t>
            </a:r>
            <a:r>
              <a:rPr lang="cs-CZ" b="1" dirty="0"/>
              <a:t>příspěvek na financování výkonu státní správy v přenesené působnosti</a:t>
            </a:r>
            <a:r>
              <a:rPr lang="cs-CZ" dirty="0"/>
              <a:t>. </a:t>
            </a:r>
          </a:p>
          <a:p>
            <a:pPr algn="just"/>
            <a:endParaRPr lang="cs-CZ" dirty="0"/>
          </a:p>
          <a:p>
            <a:pPr algn="just"/>
            <a:r>
              <a:rPr lang="cs-CZ" b="1" dirty="0"/>
              <a:t>Transfery ze státního rozpočtu </a:t>
            </a:r>
            <a:r>
              <a:rPr lang="cs-CZ" dirty="0"/>
              <a:t>hrají významnou roli u krajů (60 %). U obcí jsou méně významné (10 %). </a:t>
            </a:r>
          </a:p>
          <a:p>
            <a:endParaRPr lang="cs-CZ" dirty="0"/>
          </a:p>
        </p:txBody>
      </p:sp>
    </p:spTree>
    <p:extLst>
      <p:ext uri="{BB962C8B-B14F-4D97-AF65-F5344CB8AC3E}">
        <p14:creationId xmlns:p14="http://schemas.microsoft.com/office/powerpoint/2010/main" val="45359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21</a:t>
            </a:fld>
            <a:endParaRPr lang="cs-CZ" dirty="0"/>
          </a:p>
        </p:txBody>
      </p:sp>
      <p:sp>
        <p:nvSpPr>
          <p:cNvPr id="4" name="TextovéPole 3"/>
          <p:cNvSpPr txBox="1"/>
          <p:nvPr/>
        </p:nvSpPr>
        <p:spPr>
          <a:xfrm>
            <a:off x="323528" y="548680"/>
            <a:ext cx="8352928" cy="4339650"/>
          </a:xfrm>
          <a:prstGeom prst="rect">
            <a:avLst/>
          </a:prstGeom>
          <a:noFill/>
        </p:spPr>
        <p:txBody>
          <a:bodyPr wrap="square" rtlCol="0">
            <a:spAutoFit/>
          </a:bodyPr>
          <a:lstStyle/>
          <a:p>
            <a:r>
              <a:rPr lang="cs-CZ" sz="2400" b="1" dirty="0"/>
              <a:t>Vztah státního rozpočtu k rozpočtům ÚSC</a:t>
            </a:r>
          </a:p>
          <a:p>
            <a:endParaRPr lang="cs-CZ" dirty="0"/>
          </a:p>
          <a:p>
            <a:pPr algn="just"/>
            <a:r>
              <a:rPr lang="cs-CZ" dirty="0"/>
              <a:t>Způsob převádění finančních prostředků ze státního rozpočtu a ze státních fondů do rozpočtů obcí a do rozpočtů krajů upravují rozpočtová pravidla:</a:t>
            </a:r>
          </a:p>
          <a:p>
            <a:pPr algn="just"/>
            <a:endParaRPr lang="cs-CZ" dirty="0"/>
          </a:p>
          <a:p>
            <a:pPr algn="just"/>
            <a:r>
              <a:rPr lang="cs-CZ" u="sng" dirty="0"/>
              <a:t>3 základní typy finančních vztahů</a:t>
            </a:r>
            <a:r>
              <a:rPr lang="cs-CZ" dirty="0"/>
              <a:t>:</a:t>
            </a:r>
          </a:p>
          <a:p>
            <a:pPr algn="just"/>
            <a:endParaRPr lang="cs-CZ" dirty="0"/>
          </a:p>
          <a:p>
            <a:pPr marL="285750" indent="-285750" algn="just">
              <a:buFontTx/>
              <a:buChar char="-"/>
            </a:pPr>
            <a:r>
              <a:rPr lang="cs-CZ" b="1" dirty="0"/>
              <a:t>přímé finanční vztahy </a:t>
            </a:r>
            <a:r>
              <a:rPr lang="cs-CZ" dirty="0"/>
              <a:t>mezi státním rozpočtem a obcí či krajem (dotace, příp. návratné finanční výpomoci),</a:t>
            </a:r>
          </a:p>
          <a:p>
            <a:pPr marL="285750" indent="-285750" algn="just">
              <a:buFontTx/>
              <a:buChar char="-"/>
            </a:pPr>
            <a:r>
              <a:rPr lang="cs-CZ" b="1" dirty="0"/>
              <a:t>zprostředkované finanční vztahy </a:t>
            </a:r>
            <a:r>
              <a:rPr lang="cs-CZ" dirty="0"/>
              <a:t>– ze státního rozpočtu do rozpočtů obcí prostřednictvím rozpočtu kraje (dotace obcím schválené zákonem o státním rozpočtu v rámci souhrnného vztahu nemůže kraj měnit),</a:t>
            </a:r>
          </a:p>
          <a:p>
            <a:pPr marL="285750" indent="-285750" algn="just">
              <a:buFontTx/>
              <a:buChar char="-"/>
            </a:pPr>
            <a:r>
              <a:rPr lang="cs-CZ" b="1" dirty="0"/>
              <a:t>vztahy programového financování </a:t>
            </a:r>
            <a:r>
              <a:rPr lang="cs-CZ" dirty="0"/>
              <a:t>– kterými jsou poskytovány finanční prostředky od správců programů (z příslušných kapitol státního rozpočtu) do příslušných územních rozpočtů jako účastníků cílených programů, např. na financování investic.</a:t>
            </a:r>
          </a:p>
        </p:txBody>
      </p:sp>
    </p:spTree>
    <p:extLst>
      <p:ext uri="{BB962C8B-B14F-4D97-AF65-F5344CB8AC3E}">
        <p14:creationId xmlns:p14="http://schemas.microsoft.com/office/powerpoint/2010/main" val="220822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22</a:t>
            </a:fld>
            <a:endParaRPr lang="cs-CZ" dirty="0"/>
          </a:p>
        </p:txBody>
      </p:sp>
      <p:sp>
        <p:nvSpPr>
          <p:cNvPr id="4" name="TextovéPole 3"/>
          <p:cNvSpPr txBox="1"/>
          <p:nvPr/>
        </p:nvSpPr>
        <p:spPr>
          <a:xfrm>
            <a:off x="251520" y="404664"/>
            <a:ext cx="8496944" cy="5755422"/>
          </a:xfrm>
          <a:prstGeom prst="rect">
            <a:avLst/>
          </a:prstGeom>
          <a:noFill/>
        </p:spPr>
        <p:txBody>
          <a:bodyPr wrap="square" rtlCol="0">
            <a:spAutoFit/>
          </a:bodyPr>
          <a:lstStyle/>
          <a:p>
            <a:r>
              <a:rPr lang="cs-CZ" sz="2400" b="1" dirty="0"/>
              <a:t>Rozpočtové určení daní</a:t>
            </a:r>
          </a:p>
          <a:p>
            <a:endParaRPr lang="cs-CZ" sz="1000" dirty="0"/>
          </a:p>
          <a:p>
            <a:pPr marL="285750" indent="-285750" algn="just">
              <a:buFont typeface="Wingdings" panose="05000000000000000000" pitchFamily="2" charset="2"/>
              <a:buChar char="§"/>
            </a:pPr>
            <a:r>
              <a:rPr lang="cs-CZ" dirty="0"/>
              <a:t>řídí se zákonem č. 243/2000 Sb., o rozpočtovém určení výnosů některých daní územním samosprávným celkům a některým státním fondům (zákon o rozpočtovém určení daní), ve znění pozdějších předpisů,</a:t>
            </a:r>
          </a:p>
          <a:p>
            <a:pPr marL="285750" indent="-285750" algn="just">
              <a:buFont typeface="Wingdings" panose="05000000000000000000" pitchFamily="2" charset="2"/>
              <a:buChar char="§"/>
            </a:pPr>
            <a:r>
              <a:rPr lang="cs-CZ" dirty="0"/>
              <a:t>upravuje rozpočtové určení daně z přidané hodnoty, daní spotřebních, daní z příjmů, daně z nemovitých věcí a daně silniční,</a:t>
            </a:r>
          </a:p>
          <a:p>
            <a:pPr marL="285750" indent="-285750" algn="just">
              <a:buFont typeface="Wingdings" panose="05000000000000000000" pitchFamily="2" charset="2"/>
              <a:buChar char="§"/>
            </a:pPr>
            <a:r>
              <a:rPr lang="cs-CZ" dirty="0"/>
              <a:t>vyhláška 213/2015 Sb., </a:t>
            </a:r>
            <a:r>
              <a:rPr lang="pl-PL" dirty="0"/>
              <a:t>o podílu jednotlivých obcí na stanovených procentních částech </a:t>
            </a:r>
            <a:r>
              <a:rPr lang="cs-CZ" dirty="0"/>
              <a:t>celostátního hrubého výnosu daně z přidané hodnoty a daní z příjmů (účinná od 1. 9. 2015),</a:t>
            </a:r>
          </a:p>
          <a:p>
            <a:pPr marL="285750" indent="-285750" algn="just">
              <a:buFont typeface="Wingdings" panose="05000000000000000000" pitchFamily="2" charset="2"/>
              <a:buChar char="§"/>
            </a:pPr>
            <a:r>
              <a:rPr lang="cs-CZ" dirty="0"/>
              <a:t>podoba rozpočtového určení daní (RUD) předurčuje významnou část příjmů, které obce a kraje získávají do svých rozpočtů (daňové příjmy),</a:t>
            </a:r>
          </a:p>
          <a:p>
            <a:pPr algn="just"/>
            <a:endParaRPr lang="cs-CZ" sz="1000" dirty="0"/>
          </a:p>
          <a:p>
            <a:pPr algn="just"/>
            <a:r>
              <a:rPr lang="cs-CZ" b="1" dirty="0"/>
              <a:t>Podíly na daních</a:t>
            </a:r>
            <a:r>
              <a:rPr lang="cs-CZ" dirty="0"/>
              <a:t> definují, jakou část z vybraných prostředků získávají obce a kraje jako celek. Tyto celkové objemy je třeba dále přerozdělit mezi všech </a:t>
            </a:r>
            <a:r>
              <a:rPr lang="cs-CZ" b="1" dirty="0"/>
              <a:t>6248 obcí</a:t>
            </a:r>
            <a:r>
              <a:rPr lang="cs-CZ" dirty="0"/>
              <a:t> (včetně hl. m. Prahy) a </a:t>
            </a:r>
            <a:r>
              <a:rPr lang="cs-CZ" b="1" dirty="0"/>
              <a:t>13 krajů</a:t>
            </a:r>
            <a:r>
              <a:rPr lang="cs-CZ" dirty="0"/>
              <a:t>. U krajů příslušná procenta, jimiž se podílejí na stanovené části výnosu sdílených daní, jsou stanovena v zákoně o RUD (v příloze č. 1), v případě obcí zákon udává postup, jak tato procenta spočítat. Jde o poměrně komplikovaný mechanismus zohledňující </a:t>
            </a:r>
            <a:r>
              <a:rPr lang="cs-CZ" b="1" dirty="0"/>
              <a:t>počet obyvatel</a:t>
            </a:r>
            <a:r>
              <a:rPr lang="cs-CZ" dirty="0"/>
              <a:t>, </a:t>
            </a:r>
            <a:r>
              <a:rPr lang="cs-CZ" b="1" dirty="0"/>
              <a:t>velikost katastrálního území </a:t>
            </a:r>
            <a:r>
              <a:rPr lang="cs-CZ" dirty="0"/>
              <a:t>a </a:t>
            </a:r>
            <a:r>
              <a:rPr lang="cs-CZ" b="1" dirty="0"/>
              <a:t>počet dětí mateřských škol a žáků základních škol</a:t>
            </a:r>
            <a:r>
              <a:rPr lang="cs-CZ" dirty="0"/>
              <a:t>. Procento, jímž se každá obec podílí na stanovené části výnosu sdílených daní, je uvedeno ve vyhlášce MF</a:t>
            </a:r>
            <a:r>
              <a:rPr lang="cs-CZ" dirty="0" smtClean="0"/>
              <a:t>.</a:t>
            </a:r>
            <a:endParaRPr lang="cs-CZ" dirty="0"/>
          </a:p>
        </p:txBody>
      </p:sp>
    </p:spTree>
    <p:extLst>
      <p:ext uri="{BB962C8B-B14F-4D97-AF65-F5344CB8AC3E}">
        <p14:creationId xmlns:p14="http://schemas.microsoft.com/office/powerpoint/2010/main" val="255576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23</a:t>
            </a:fld>
            <a:endParaRPr lang="cs-CZ" dirty="0"/>
          </a:p>
        </p:txBody>
      </p:sp>
      <p:sp>
        <p:nvSpPr>
          <p:cNvPr id="4" name="TextovéPole 3"/>
          <p:cNvSpPr txBox="1"/>
          <p:nvPr/>
        </p:nvSpPr>
        <p:spPr>
          <a:xfrm>
            <a:off x="323528" y="404664"/>
            <a:ext cx="8496944" cy="5724644"/>
          </a:xfrm>
          <a:prstGeom prst="rect">
            <a:avLst/>
          </a:prstGeom>
          <a:noFill/>
        </p:spPr>
        <p:txBody>
          <a:bodyPr wrap="square" rtlCol="0">
            <a:spAutoFit/>
          </a:bodyPr>
          <a:lstStyle/>
          <a:p>
            <a:r>
              <a:rPr lang="cs-CZ" sz="2400" b="1" dirty="0"/>
              <a:t>Rozpočtové určení daní</a:t>
            </a:r>
          </a:p>
          <a:p>
            <a:endParaRPr lang="cs-CZ" dirty="0"/>
          </a:p>
          <a:p>
            <a:pPr marL="285750" indent="-285750" algn="just">
              <a:buFont typeface="Wingdings" panose="05000000000000000000" pitchFamily="2" charset="2"/>
              <a:buChar char="q"/>
            </a:pPr>
            <a:r>
              <a:rPr lang="cs-CZ" dirty="0"/>
              <a:t>obce získávají do svých rozpočtů příjem z 30 % podílu na výnosu daně z příjmů fyzických osob z »přiznání« (zjednodušeně, z »podnikání«) a ve formě podílu na 1,5 % z výnosu daně z příjmů fyzických osob ze závislé činnosti,</a:t>
            </a:r>
          </a:p>
          <a:p>
            <a:pPr marL="285750" indent="-285750" algn="just">
              <a:buFont typeface="Wingdings" panose="05000000000000000000" pitchFamily="2" charset="2"/>
              <a:buChar char="q"/>
            </a:pPr>
            <a:r>
              <a:rPr lang="cs-CZ" dirty="0"/>
              <a:t>výlučným příjmem obcí je výnos z daně z nemovitých věcí a výnos daně z příjmů právnických osob v případě, je-li poplatníkem obec, </a:t>
            </a:r>
          </a:p>
          <a:p>
            <a:pPr marL="285750" indent="-285750" algn="just">
              <a:buFont typeface="Wingdings" panose="05000000000000000000" pitchFamily="2" charset="2"/>
              <a:buChar char="q"/>
            </a:pPr>
            <a:r>
              <a:rPr lang="cs-CZ" dirty="0"/>
              <a:t>kraje mají výnos jen z jedné výlučné daně, a to z daně z příjmů právnických osob, kdy je poplatníkem kraj,</a:t>
            </a:r>
          </a:p>
          <a:p>
            <a:pPr marL="285750" indent="-285750" algn="just">
              <a:buFont typeface="Wingdings" panose="05000000000000000000" pitchFamily="2" charset="2"/>
              <a:buChar char="q"/>
            </a:pPr>
            <a:r>
              <a:rPr lang="cs-CZ" dirty="0"/>
              <a:t>novelou zákona o RUD k 1. 1. 2013 došlo ke změně kritérií a ke změně jejich váhy v propočtu, navýšily se prostředky v RUD obcí zvýšením podílů na sdílených daních o zhruba 12 mld. Kč; u čtyř největších měst došlo ke snížení příjmů ze sdílených daní úpravou přepočítacích koeficientů,</a:t>
            </a:r>
          </a:p>
          <a:p>
            <a:pPr marL="285750" indent="-285750" algn="just">
              <a:buFont typeface="Wingdings" panose="05000000000000000000" pitchFamily="2" charset="2"/>
              <a:buChar char="q"/>
            </a:pPr>
            <a:r>
              <a:rPr lang="cs-CZ" dirty="0"/>
              <a:t>novelou zákona o RUD schválenou 23. 10. 2015 dochází od 1. 1. 2016 ke zvýšení podílu krajů na výnosu DPH ze 7,86 na 8,92 %.</a:t>
            </a:r>
          </a:p>
          <a:p>
            <a:pPr algn="just"/>
            <a:endParaRPr lang="cs-CZ" dirty="0"/>
          </a:p>
          <a:p>
            <a:pPr algn="just"/>
            <a:r>
              <a:rPr lang="cs-CZ" dirty="0"/>
              <a:t>V rámci RUD neexistuje účelová vázanost, použití prostředků spadá do pravomoci krajů a obcí. Daňové příjmy nejsou zákonem o RUD závazně definovány ve prospěch konkrétních oblastí veřejných služeb nebo skupin obyvatel, které by tím mohly být zvýhodněny (a jiné naopak znevýhodněny</a:t>
            </a:r>
            <a:r>
              <a:rPr lang="cs-CZ" dirty="0" smtClean="0"/>
              <a:t>).</a:t>
            </a:r>
            <a:endParaRPr lang="cs-CZ" dirty="0"/>
          </a:p>
        </p:txBody>
      </p:sp>
    </p:spTree>
    <p:extLst>
      <p:ext uri="{BB962C8B-B14F-4D97-AF65-F5344CB8AC3E}">
        <p14:creationId xmlns:p14="http://schemas.microsoft.com/office/powerpoint/2010/main" val="83023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24</a:t>
            </a:fld>
            <a:endParaRPr lang="cs-CZ" dirty="0"/>
          </a:p>
        </p:txBody>
      </p:sp>
      <p:sp>
        <p:nvSpPr>
          <p:cNvPr id="4" name="TextovéPole 3"/>
          <p:cNvSpPr txBox="1"/>
          <p:nvPr/>
        </p:nvSpPr>
        <p:spPr>
          <a:xfrm>
            <a:off x="251520" y="404664"/>
            <a:ext cx="8568952" cy="461665"/>
          </a:xfrm>
          <a:prstGeom prst="rect">
            <a:avLst/>
          </a:prstGeom>
          <a:noFill/>
        </p:spPr>
        <p:txBody>
          <a:bodyPr wrap="square" rtlCol="0">
            <a:spAutoFit/>
          </a:bodyPr>
          <a:lstStyle/>
          <a:p>
            <a:r>
              <a:rPr lang="cs-CZ" sz="2400" b="1" dirty="0" smtClean="0"/>
              <a:t>Rozpočtové určení daní</a:t>
            </a:r>
            <a:endParaRPr lang="cs-CZ" sz="2400" b="1" dirty="0"/>
          </a:p>
        </p:txBody>
      </p:sp>
      <p:pic>
        <p:nvPicPr>
          <p:cNvPr id="5" name="Picture 4"/>
          <p:cNvPicPr>
            <a:picLocks noChangeAspect="1" noChangeArrowheads="1"/>
          </p:cNvPicPr>
          <p:nvPr/>
        </p:nvPicPr>
        <p:blipFill>
          <a:blip r:embed="rId2" cstate="print"/>
          <a:srcRect/>
          <a:stretch>
            <a:fillRect/>
          </a:stretch>
        </p:blipFill>
        <p:spPr>
          <a:xfrm>
            <a:off x="-30697" y="908720"/>
            <a:ext cx="4716016" cy="2808312"/>
          </a:xfrm>
          <a:prstGeom prst="rect">
            <a:avLst/>
          </a:prstGeom>
          <a:noFill/>
        </p:spPr>
      </p:pic>
      <p:pic>
        <p:nvPicPr>
          <p:cNvPr id="6" name="Picture 7"/>
          <p:cNvPicPr>
            <a:picLocks noChangeAspect="1" noChangeArrowheads="1"/>
          </p:cNvPicPr>
          <p:nvPr/>
        </p:nvPicPr>
        <p:blipFill>
          <a:blip r:embed="rId3" cstate="print"/>
          <a:srcRect/>
          <a:stretch>
            <a:fillRect/>
          </a:stretch>
        </p:blipFill>
        <p:spPr>
          <a:xfrm>
            <a:off x="22721" y="3717033"/>
            <a:ext cx="4609180" cy="2520280"/>
          </a:xfrm>
          <a:prstGeom prst="rect">
            <a:avLst/>
          </a:prstGeom>
          <a:noFill/>
        </p:spPr>
      </p:pic>
      <p:pic>
        <p:nvPicPr>
          <p:cNvPr id="7" name="Picture 10"/>
          <p:cNvPicPr>
            <a:picLocks noChangeAspect="1" noChangeArrowheads="1"/>
          </p:cNvPicPr>
          <p:nvPr/>
        </p:nvPicPr>
        <p:blipFill>
          <a:blip r:embed="rId4" cstate="print"/>
          <a:srcRect/>
          <a:stretch>
            <a:fillRect/>
          </a:stretch>
        </p:blipFill>
        <p:spPr>
          <a:xfrm>
            <a:off x="4643438" y="908720"/>
            <a:ext cx="4500562" cy="5328592"/>
          </a:xfrm>
          <a:prstGeom prst="rect">
            <a:avLst/>
          </a:prstGeom>
          <a:noFill/>
        </p:spPr>
      </p:pic>
    </p:spTree>
    <p:extLst>
      <p:ext uri="{BB962C8B-B14F-4D97-AF65-F5344CB8AC3E}">
        <p14:creationId xmlns:p14="http://schemas.microsoft.com/office/powerpoint/2010/main" val="13556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25</a:t>
            </a:fld>
            <a:endParaRPr lang="cs-CZ" dirty="0"/>
          </a:p>
        </p:txBody>
      </p:sp>
      <p:sp>
        <p:nvSpPr>
          <p:cNvPr id="4" name="TextovéPole 3"/>
          <p:cNvSpPr txBox="1"/>
          <p:nvPr/>
        </p:nvSpPr>
        <p:spPr>
          <a:xfrm>
            <a:off x="323528" y="404664"/>
            <a:ext cx="8352928" cy="5770811"/>
          </a:xfrm>
          <a:prstGeom prst="rect">
            <a:avLst/>
          </a:prstGeom>
          <a:noFill/>
        </p:spPr>
        <p:txBody>
          <a:bodyPr wrap="square" rtlCol="0">
            <a:spAutoFit/>
          </a:bodyPr>
          <a:lstStyle/>
          <a:p>
            <a:pPr algn="just"/>
            <a:r>
              <a:rPr lang="cs-CZ" sz="2400" b="1" dirty="0"/>
              <a:t>Zákon č. 250/2000 Sb., o rozpočtových pravidlech územních rozpočtů, ve znění pozdějších předpisů (tzv. malá rozpočtová pravidla)</a:t>
            </a:r>
          </a:p>
          <a:p>
            <a:pPr algn="just"/>
            <a:endParaRPr lang="cs-CZ" dirty="0"/>
          </a:p>
          <a:p>
            <a:pPr marL="96838">
              <a:lnSpc>
                <a:spcPct val="70000"/>
              </a:lnSpc>
              <a:spcBef>
                <a:spcPct val="50000"/>
              </a:spcBef>
            </a:pPr>
            <a:r>
              <a:rPr lang="cs-CZ" u="sng" dirty="0">
                <a:cs typeface="Tahoma" pitchFamily="34" charset="0"/>
              </a:rPr>
              <a:t>Předmět úpravy a působnost zákona</a:t>
            </a:r>
            <a:r>
              <a:rPr lang="cs-CZ" u="sng" dirty="0">
                <a:effectLst>
                  <a:outerShdw blurRad="38100" dist="38100" dir="2700000" algn="tl">
                    <a:srgbClr val="000000">
                      <a:alpha val="43137"/>
                    </a:srgbClr>
                  </a:outerShdw>
                </a:effectLst>
                <a:cs typeface="Tahoma" pitchFamily="34" charset="0"/>
              </a:rPr>
              <a:t>:</a:t>
            </a:r>
          </a:p>
          <a:p>
            <a:pPr marL="96838">
              <a:lnSpc>
                <a:spcPct val="70000"/>
              </a:lnSpc>
              <a:spcBef>
                <a:spcPct val="50000"/>
              </a:spcBef>
            </a:pPr>
            <a:endParaRPr lang="cs-CZ" u="sng" dirty="0">
              <a:cs typeface="Tahoma" pitchFamily="34" charset="0"/>
            </a:endParaRPr>
          </a:p>
          <a:p>
            <a:pPr marL="96838">
              <a:lnSpc>
                <a:spcPct val="70000"/>
              </a:lnSpc>
              <a:spcBef>
                <a:spcPct val="50000"/>
              </a:spcBef>
              <a:buFont typeface="Wingdings" pitchFamily="2" charset="2"/>
              <a:buChar char="Ø"/>
            </a:pPr>
            <a:r>
              <a:rPr lang="cs-CZ" dirty="0">
                <a:effectLst>
                  <a:outerShdw blurRad="38100" dist="38100" dir="2700000" algn="tl">
                    <a:srgbClr val="C0C0C0"/>
                  </a:outerShdw>
                </a:effectLst>
                <a:cs typeface="Tahoma" pitchFamily="34" charset="0"/>
              </a:rPr>
              <a:t>  </a:t>
            </a:r>
            <a:r>
              <a:rPr lang="cs-CZ" dirty="0">
                <a:cs typeface="Tahoma" pitchFamily="34" charset="0"/>
              </a:rPr>
              <a:t>tvorba, obsah a funkce rozpočtů ÚSC a DSO</a:t>
            </a:r>
          </a:p>
          <a:p>
            <a:pPr marL="96838">
              <a:lnSpc>
                <a:spcPct val="70000"/>
              </a:lnSpc>
              <a:spcBef>
                <a:spcPct val="50000"/>
              </a:spcBef>
              <a:buFont typeface="Wingdings" pitchFamily="2" charset="2"/>
              <a:buChar char="Ø"/>
            </a:pPr>
            <a:r>
              <a:rPr lang="cs-CZ" dirty="0">
                <a:cs typeface="Tahoma" pitchFamily="34" charset="0"/>
              </a:rPr>
              <a:t>  pravidla hospodaření s finančními prostředky</a:t>
            </a:r>
          </a:p>
          <a:p>
            <a:pPr marL="96838">
              <a:lnSpc>
                <a:spcPct val="70000"/>
              </a:lnSpc>
              <a:spcBef>
                <a:spcPct val="50000"/>
              </a:spcBef>
              <a:buFont typeface="Wingdings" pitchFamily="2" charset="2"/>
              <a:buChar char="Ø"/>
            </a:pPr>
            <a:r>
              <a:rPr lang="cs-CZ" dirty="0">
                <a:cs typeface="Tahoma" pitchFamily="34" charset="0"/>
              </a:rPr>
              <a:t>  porušení rozpočtové kázně</a:t>
            </a:r>
          </a:p>
          <a:p>
            <a:pPr marL="96838">
              <a:lnSpc>
                <a:spcPct val="70000"/>
              </a:lnSpc>
              <a:spcBef>
                <a:spcPct val="50000"/>
              </a:spcBef>
              <a:buFont typeface="Wingdings" pitchFamily="2" charset="2"/>
              <a:buChar char="Ø"/>
            </a:pPr>
            <a:r>
              <a:rPr lang="cs-CZ" dirty="0">
                <a:cs typeface="Tahoma" pitchFamily="34" charset="0"/>
              </a:rPr>
              <a:t>  zřizování nebo zakládání právnických osob ÚSC</a:t>
            </a:r>
          </a:p>
          <a:p>
            <a:pPr marL="96838">
              <a:lnSpc>
                <a:spcPct val="70000"/>
              </a:lnSpc>
              <a:spcBef>
                <a:spcPct val="50000"/>
              </a:spcBef>
            </a:pPr>
            <a:endParaRPr lang="cs-CZ" dirty="0">
              <a:cs typeface="Tahoma" pitchFamily="34" charset="0"/>
            </a:endParaRPr>
          </a:p>
          <a:p>
            <a:pPr marL="96838" algn="just">
              <a:lnSpc>
                <a:spcPct val="70000"/>
              </a:lnSpc>
              <a:spcBef>
                <a:spcPct val="50000"/>
              </a:spcBef>
            </a:pPr>
            <a:r>
              <a:rPr lang="cs-CZ" dirty="0">
                <a:cs typeface="Tahoma" pitchFamily="34" charset="0"/>
              </a:rPr>
              <a:t>Ustanoveními tohoto zákona se řídí také </a:t>
            </a:r>
            <a:r>
              <a:rPr lang="cs-CZ" b="1" dirty="0">
                <a:cs typeface="Tahoma" pitchFamily="34" charset="0"/>
              </a:rPr>
              <a:t>hospodaření dobrovolných svazků obcí</a:t>
            </a:r>
            <a:r>
              <a:rPr lang="cs-CZ" dirty="0">
                <a:cs typeface="Tahoma" pitchFamily="34" charset="0"/>
              </a:rPr>
              <a:t> a zřizování příspěvkových organizací v oblasti školství svazkem obcí.</a:t>
            </a:r>
          </a:p>
          <a:p>
            <a:pPr marL="96838" algn="just">
              <a:lnSpc>
                <a:spcPct val="70000"/>
              </a:lnSpc>
              <a:spcBef>
                <a:spcPct val="50000"/>
              </a:spcBef>
            </a:pPr>
            <a:endParaRPr lang="cs-CZ" dirty="0">
              <a:cs typeface="Tahoma" pitchFamily="34" charset="0"/>
            </a:endParaRPr>
          </a:p>
          <a:p>
            <a:pPr algn="just"/>
            <a:r>
              <a:rPr lang="cs-CZ" dirty="0"/>
              <a:t>Ustanovení tohoto zákona, která se vztahují na rozpočty a finanční hospodaření obcí, platí ve statutárních městech a v hlavním městě Praze rovněž pro jejich </a:t>
            </a:r>
            <a:r>
              <a:rPr lang="cs-CZ" b="1" dirty="0"/>
              <a:t>městské části </a:t>
            </a:r>
            <a:r>
              <a:rPr lang="cs-CZ" dirty="0"/>
              <a:t>nebo </a:t>
            </a:r>
            <a:r>
              <a:rPr lang="cs-CZ" b="1" dirty="0"/>
              <a:t>obvody</a:t>
            </a:r>
            <a:r>
              <a:rPr lang="cs-CZ" dirty="0"/>
              <a:t>. Obsah rozpočtu městských částí nebo obvodů, včetně struktury jejich příjmů a výdajů, stanoví město ve své pravomoci</a:t>
            </a:r>
            <a:r>
              <a:rPr lang="cs-CZ" dirty="0" smtClean="0"/>
              <a:t>.</a:t>
            </a:r>
            <a:endParaRPr lang="cs-CZ" dirty="0"/>
          </a:p>
        </p:txBody>
      </p:sp>
    </p:spTree>
    <p:extLst>
      <p:ext uri="{BB962C8B-B14F-4D97-AF65-F5344CB8AC3E}">
        <p14:creationId xmlns:p14="http://schemas.microsoft.com/office/powerpoint/2010/main" val="50937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smtClean="0"/>
              <a:t>Financování veřejné správy, 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26</a:t>
            </a:fld>
            <a:endParaRPr lang="cs-CZ" dirty="0"/>
          </a:p>
        </p:txBody>
      </p:sp>
      <p:sp>
        <p:nvSpPr>
          <p:cNvPr id="4" name="TextovéPole 3"/>
          <p:cNvSpPr txBox="1"/>
          <p:nvPr/>
        </p:nvSpPr>
        <p:spPr>
          <a:xfrm>
            <a:off x="323528" y="548680"/>
            <a:ext cx="8496944" cy="5853910"/>
          </a:xfrm>
          <a:prstGeom prst="rect">
            <a:avLst/>
          </a:prstGeom>
          <a:noFill/>
        </p:spPr>
        <p:txBody>
          <a:bodyPr wrap="square" rtlCol="0">
            <a:spAutoFit/>
          </a:bodyPr>
          <a:lstStyle/>
          <a:p>
            <a:r>
              <a:rPr lang="cs-CZ" sz="2400" b="1" dirty="0"/>
              <a:t>Finanční hospodaření ÚSC</a:t>
            </a:r>
          </a:p>
          <a:p>
            <a:endParaRPr lang="cs-CZ" b="1" dirty="0"/>
          </a:p>
          <a:p>
            <a:pPr algn="just"/>
            <a:r>
              <a:rPr lang="cs-CZ" dirty="0"/>
              <a:t>Finanční hospodaření ÚSC a svazků obcí se řídí jejich </a:t>
            </a:r>
            <a:r>
              <a:rPr lang="cs-CZ" b="1" dirty="0"/>
              <a:t>ročním rozpočtem </a:t>
            </a:r>
            <a:r>
              <a:rPr lang="cs-CZ" dirty="0"/>
              <a:t>a </a:t>
            </a:r>
            <a:r>
              <a:rPr lang="cs-CZ" b="1" dirty="0"/>
              <a:t>rozpočtovým výhledem</a:t>
            </a:r>
            <a:r>
              <a:rPr lang="cs-CZ" dirty="0"/>
              <a:t>.</a:t>
            </a:r>
          </a:p>
          <a:p>
            <a:pPr algn="just"/>
            <a:endParaRPr lang="cs-CZ" dirty="0"/>
          </a:p>
          <a:p>
            <a:pPr algn="just"/>
            <a:r>
              <a:rPr lang="cs-CZ" dirty="0"/>
              <a:t>ÚSC a svazek obcí vede </a:t>
            </a:r>
            <a:r>
              <a:rPr lang="cs-CZ" b="1" dirty="0"/>
              <a:t>účetnictví</a:t>
            </a:r>
            <a:r>
              <a:rPr lang="cs-CZ" dirty="0"/>
              <a:t> podle zvláštního zákona.</a:t>
            </a:r>
          </a:p>
          <a:p>
            <a:pPr algn="just"/>
            <a:endParaRPr lang="cs-CZ" dirty="0"/>
          </a:p>
          <a:p>
            <a:pPr>
              <a:lnSpc>
                <a:spcPct val="80000"/>
              </a:lnSpc>
              <a:buFont typeface="Wingdings" pitchFamily="2" charset="2"/>
              <a:buNone/>
            </a:pPr>
            <a:r>
              <a:rPr lang="cs-CZ" sz="2400" b="1" dirty="0"/>
              <a:t>Rozpočtový výhled ÚSC</a:t>
            </a:r>
          </a:p>
          <a:p>
            <a:pPr>
              <a:lnSpc>
                <a:spcPct val="80000"/>
              </a:lnSpc>
              <a:buFont typeface="Wingdings" pitchFamily="2" charset="2"/>
              <a:buNone/>
            </a:pPr>
            <a:endParaRPr lang="cs-CZ" b="1" dirty="0"/>
          </a:p>
          <a:p>
            <a:pPr lvl="1" algn="just">
              <a:lnSpc>
                <a:spcPct val="80000"/>
              </a:lnSpc>
              <a:buFont typeface="Wingdings" pitchFamily="2" charset="2"/>
              <a:buChar char="Ø"/>
            </a:pPr>
            <a:r>
              <a:rPr lang="cs-CZ" dirty="0"/>
              <a:t>   je pomocným nástrojem sloužícím k střednědobému finančnímu plánování,</a:t>
            </a:r>
          </a:p>
          <a:p>
            <a:pPr lvl="1" algn="just">
              <a:lnSpc>
                <a:spcPct val="80000"/>
              </a:lnSpc>
              <a:buFont typeface="Wingdings" pitchFamily="2" charset="2"/>
              <a:buChar char="Ø"/>
            </a:pPr>
            <a:endParaRPr lang="cs-CZ" dirty="0"/>
          </a:p>
          <a:p>
            <a:pPr lvl="1" algn="just">
              <a:lnSpc>
                <a:spcPct val="80000"/>
              </a:lnSpc>
              <a:buFont typeface="Wingdings" pitchFamily="2" charset="2"/>
              <a:buChar char="Ø"/>
            </a:pPr>
            <a:r>
              <a:rPr lang="cs-CZ" dirty="0"/>
              <a:t>   sestavuje se zpravidla na období 2 – 5 let následujících po roce, na který se sestavuje roční rozpočet,</a:t>
            </a:r>
          </a:p>
          <a:p>
            <a:pPr lvl="1" algn="just">
              <a:lnSpc>
                <a:spcPct val="80000"/>
              </a:lnSpc>
              <a:buFont typeface="Wingdings" pitchFamily="2" charset="2"/>
              <a:buChar char="Ø"/>
            </a:pPr>
            <a:endParaRPr lang="cs-CZ" dirty="0"/>
          </a:p>
          <a:p>
            <a:pPr lvl="1" algn="just">
              <a:lnSpc>
                <a:spcPct val="80000"/>
              </a:lnSpc>
              <a:buFont typeface="Wingdings" pitchFamily="2" charset="2"/>
              <a:buChar char="Ø"/>
            </a:pPr>
            <a:r>
              <a:rPr lang="cs-CZ" dirty="0"/>
              <a:t>   obsahuje souhrnné základní údaje o příjmech a výdajích, zejména o dlouhodobých závazcích a pohledávkách, o finančních zdrojích a potřebách dlouhodobě realizovaných záměrů,</a:t>
            </a:r>
          </a:p>
          <a:p>
            <a:pPr lvl="1" algn="just">
              <a:lnSpc>
                <a:spcPct val="80000"/>
              </a:lnSpc>
              <a:buFont typeface="Wingdings" pitchFamily="2" charset="2"/>
              <a:buChar char="Ø"/>
            </a:pPr>
            <a:endParaRPr lang="cs-CZ" dirty="0"/>
          </a:p>
          <a:p>
            <a:pPr lvl="1" algn="just">
              <a:lnSpc>
                <a:spcPct val="80000"/>
              </a:lnSpc>
              <a:buFont typeface="Wingdings" pitchFamily="2" charset="2"/>
              <a:buChar char="Ø"/>
            </a:pPr>
            <a:r>
              <a:rPr lang="cs-CZ" dirty="0"/>
              <a:t>    u dlouhodobých závazků se uvedou jejich dopady na hospodaření ÚSC nebo svazku obcí po celou dobu trvání závazku</a:t>
            </a:r>
            <a:r>
              <a:rPr lang="cs-CZ" dirty="0" smtClean="0"/>
              <a:t>.</a:t>
            </a:r>
            <a:endParaRPr lang="cs-CZ" dirty="0"/>
          </a:p>
          <a:p>
            <a:pPr algn="just"/>
            <a:endParaRPr lang="cs-CZ" dirty="0"/>
          </a:p>
          <a:p>
            <a:endParaRPr lang="cs-CZ" dirty="0"/>
          </a:p>
        </p:txBody>
      </p:sp>
    </p:spTree>
    <p:extLst>
      <p:ext uri="{BB962C8B-B14F-4D97-AF65-F5344CB8AC3E}">
        <p14:creationId xmlns:p14="http://schemas.microsoft.com/office/powerpoint/2010/main" val="178528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3124200" y="6356350"/>
            <a:ext cx="3175992" cy="365125"/>
          </a:xfrm>
        </p:spPr>
        <p:txBody>
          <a:bodyPr/>
          <a:lstStyle/>
          <a:p>
            <a:r>
              <a:rPr lang="cs-CZ" dirty="0" smtClean="0"/>
              <a:t>Hospodaření územních samosprávných celků, 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27</a:t>
            </a:fld>
            <a:endParaRPr lang="cs-CZ" dirty="0"/>
          </a:p>
        </p:txBody>
      </p:sp>
      <p:sp>
        <p:nvSpPr>
          <p:cNvPr id="4" name="TextovéPole 3"/>
          <p:cNvSpPr txBox="1"/>
          <p:nvPr/>
        </p:nvSpPr>
        <p:spPr>
          <a:xfrm>
            <a:off x="323528" y="548680"/>
            <a:ext cx="8568952" cy="5780044"/>
          </a:xfrm>
          <a:prstGeom prst="rect">
            <a:avLst/>
          </a:prstGeom>
          <a:noFill/>
        </p:spPr>
        <p:txBody>
          <a:bodyPr wrap="square" rtlCol="0">
            <a:spAutoFit/>
          </a:bodyPr>
          <a:lstStyle/>
          <a:p>
            <a:r>
              <a:rPr lang="cs-CZ" sz="2400" b="1" dirty="0" smtClean="0"/>
              <a:t>Rozpočet ÚSC</a:t>
            </a:r>
          </a:p>
          <a:p>
            <a:endParaRPr lang="cs-CZ" dirty="0"/>
          </a:p>
          <a:p>
            <a:pPr algn="just"/>
            <a:r>
              <a:rPr lang="cs-CZ" dirty="0" smtClean="0"/>
              <a:t>… jsou označovány jako </a:t>
            </a:r>
            <a:r>
              <a:rPr lang="cs-CZ" b="1" dirty="0" smtClean="0"/>
              <a:t>decentralizované peněžní plány</a:t>
            </a:r>
            <a:r>
              <a:rPr lang="cs-CZ" dirty="0" smtClean="0"/>
              <a:t>, ve kterých se soustřeďují jak příjmy, které ÚSC získá na základě jejich přerozdělení v rozpočtové soustavě, tak příjmy generované jejich vlastní činností, a ty se rozdělují a používají na financování veřejných a smíšených statků prostřednictvím veřejného sektoru územní  samosprávy, nebo prostř. soukromého sektoru.</a:t>
            </a:r>
          </a:p>
          <a:p>
            <a:endParaRPr lang="cs-CZ" dirty="0"/>
          </a:p>
          <a:p>
            <a:pPr algn="just"/>
            <a:r>
              <a:rPr lang="cs-CZ" b="1" dirty="0" smtClean="0"/>
              <a:t>Územní rozpočet je vytvářen</a:t>
            </a:r>
            <a:r>
              <a:rPr lang="cs-CZ" dirty="0" smtClean="0"/>
              <a:t>, rozdělován a používán, stejně jako ostatní veřejné rozpočty v rozpočtové soustavě, </a:t>
            </a:r>
            <a:r>
              <a:rPr lang="cs-CZ" b="1" dirty="0" smtClean="0"/>
              <a:t>s využitím nenávratného, neekvivalentního a nedobrovolného</a:t>
            </a:r>
            <a:r>
              <a:rPr lang="cs-CZ" dirty="0" smtClean="0"/>
              <a:t> (především u daní) </a:t>
            </a:r>
            <a:r>
              <a:rPr lang="cs-CZ" b="1" dirty="0" smtClean="0"/>
              <a:t>způsobu financování</a:t>
            </a:r>
            <a:r>
              <a:rPr lang="cs-CZ" dirty="0" smtClean="0"/>
              <a:t>, který je typický pro všechny veřejné rozpočty.</a:t>
            </a:r>
          </a:p>
          <a:p>
            <a:pPr algn="just"/>
            <a:endParaRPr lang="cs-CZ" dirty="0"/>
          </a:p>
          <a:p>
            <a:pPr algn="just"/>
            <a:r>
              <a:rPr lang="cs-CZ" dirty="0" smtClean="0"/>
              <a:t>Rozpočet a celý rozpočtový proces lze chápat jako </a:t>
            </a:r>
            <a:r>
              <a:rPr lang="cs-CZ" b="1" dirty="0" smtClean="0"/>
              <a:t>nástroj zabezpečení a financování politiky ÚSC</a:t>
            </a:r>
            <a:r>
              <a:rPr lang="cs-CZ" dirty="0" smtClean="0"/>
              <a:t>, který dává do souladu plánované příjmy a výdaje ÚSC.</a:t>
            </a:r>
          </a:p>
          <a:p>
            <a:pPr algn="just"/>
            <a:endParaRPr lang="cs-CZ" dirty="0" smtClean="0"/>
          </a:p>
          <a:p>
            <a:pPr algn="just"/>
            <a:r>
              <a:rPr lang="cs-CZ" u="sng" dirty="0" smtClean="0"/>
              <a:t>Rozpočet</a:t>
            </a:r>
            <a:r>
              <a:rPr lang="cs-CZ" dirty="0" smtClean="0"/>
              <a:t>:</a:t>
            </a:r>
          </a:p>
          <a:p>
            <a:pPr algn="just"/>
            <a:endParaRPr lang="cs-CZ" dirty="0" smtClean="0"/>
          </a:p>
          <a:p>
            <a:pPr marL="742950" lvl="1" indent="-285750">
              <a:lnSpc>
                <a:spcPct val="80000"/>
              </a:lnSpc>
              <a:buFont typeface="Wingdings" panose="05000000000000000000" pitchFamily="2" charset="2"/>
              <a:buChar char="q"/>
            </a:pPr>
            <a:r>
              <a:rPr lang="cs-CZ" dirty="0" smtClean="0"/>
              <a:t>je základním finančním plánem, jimž se řídí financování činností ÚSC,</a:t>
            </a:r>
          </a:p>
          <a:p>
            <a:pPr marL="742950" lvl="1" indent="-285750">
              <a:lnSpc>
                <a:spcPct val="80000"/>
              </a:lnSpc>
              <a:buFont typeface="Wingdings" panose="05000000000000000000" pitchFamily="2" charset="2"/>
              <a:buChar char="q"/>
            </a:pPr>
            <a:r>
              <a:rPr lang="cs-CZ" dirty="0" smtClean="0"/>
              <a:t>rozpočtový rok je shodný s rokem kalendářním,</a:t>
            </a:r>
          </a:p>
          <a:p>
            <a:pPr marL="742950" lvl="1" indent="-285750">
              <a:lnSpc>
                <a:spcPct val="80000"/>
              </a:lnSpc>
              <a:buFont typeface="Wingdings" panose="05000000000000000000" pitchFamily="2" charset="2"/>
              <a:buChar char="q"/>
            </a:pPr>
            <a:r>
              <a:rPr lang="cs-CZ" dirty="0" smtClean="0"/>
              <a:t>při jeho sestavování vycházíme z rozpočtového výhledu,</a:t>
            </a:r>
          </a:p>
          <a:p>
            <a:pPr marL="742950" lvl="1" indent="-285750">
              <a:lnSpc>
                <a:spcPct val="80000"/>
              </a:lnSpc>
              <a:buFont typeface="Wingdings" panose="05000000000000000000" pitchFamily="2" charset="2"/>
              <a:buChar char="q"/>
            </a:pPr>
            <a:r>
              <a:rPr lang="cs-CZ" dirty="0" smtClean="0"/>
              <a:t>v případě neschválení se postupuje dle </a:t>
            </a:r>
            <a:r>
              <a:rPr lang="cs-CZ" b="1" dirty="0" smtClean="0"/>
              <a:t>rozpočtového provizoria</a:t>
            </a:r>
            <a:r>
              <a:rPr lang="cs-CZ" dirty="0" smtClean="0"/>
              <a:t>.</a:t>
            </a:r>
            <a:endParaRPr lang="cs-CZ" dirty="0"/>
          </a:p>
        </p:txBody>
      </p:sp>
    </p:spTree>
    <p:extLst>
      <p:ext uri="{BB962C8B-B14F-4D97-AF65-F5344CB8AC3E}">
        <p14:creationId xmlns:p14="http://schemas.microsoft.com/office/powerpoint/2010/main" val="280010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28</a:t>
            </a:fld>
            <a:endParaRPr lang="cs-CZ" dirty="0"/>
          </a:p>
        </p:txBody>
      </p:sp>
      <p:sp>
        <p:nvSpPr>
          <p:cNvPr id="4" name="TextovéPole 3"/>
          <p:cNvSpPr txBox="1"/>
          <p:nvPr/>
        </p:nvSpPr>
        <p:spPr>
          <a:xfrm>
            <a:off x="323528" y="548680"/>
            <a:ext cx="8496944" cy="5853910"/>
          </a:xfrm>
          <a:prstGeom prst="rect">
            <a:avLst/>
          </a:prstGeom>
          <a:noFill/>
        </p:spPr>
        <p:txBody>
          <a:bodyPr wrap="square" rtlCol="0">
            <a:spAutoFit/>
          </a:bodyPr>
          <a:lstStyle/>
          <a:p>
            <a:r>
              <a:rPr lang="cs-CZ" sz="2400" b="1" dirty="0"/>
              <a:t>Rozpočet ÚSC</a:t>
            </a:r>
          </a:p>
          <a:p>
            <a:pPr>
              <a:lnSpc>
                <a:spcPct val="70000"/>
              </a:lnSpc>
              <a:spcBef>
                <a:spcPct val="50000"/>
              </a:spcBef>
            </a:pPr>
            <a:r>
              <a:rPr lang="cs-CZ" dirty="0">
                <a:cs typeface="Tahoma" pitchFamily="34" charset="0"/>
              </a:rPr>
              <a:t>Sestavuje se na období jednoho kalendářního roku, a to jako:</a:t>
            </a:r>
          </a:p>
          <a:p>
            <a:pPr marL="457200" indent="-457200">
              <a:lnSpc>
                <a:spcPct val="70000"/>
              </a:lnSpc>
              <a:spcBef>
                <a:spcPct val="50000"/>
              </a:spcBef>
            </a:pPr>
            <a:r>
              <a:rPr lang="cs-CZ" dirty="0">
                <a:cs typeface="Tahoma" pitchFamily="34" charset="0"/>
              </a:rPr>
              <a:t>                      </a:t>
            </a:r>
            <a:r>
              <a:rPr lang="cs-CZ" b="1" dirty="0">
                <a:cs typeface="Tahoma" pitchFamily="34" charset="0"/>
              </a:rPr>
              <a:t>vyrovnaný</a:t>
            </a:r>
            <a:r>
              <a:rPr lang="cs-CZ" dirty="0">
                <a:cs typeface="Tahoma" pitchFamily="34" charset="0"/>
              </a:rPr>
              <a:t>	PŘÍJMY = VÝDAJE</a:t>
            </a:r>
          </a:p>
          <a:p>
            <a:pPr marL="457200" indent="-457200">
              <a:lnSpc>
                <a:spcPct val="70000"/>
              </a:lnSpc>
              <a:spcBef>
                <a:spcPct val="50000"/>
              </a:spcBef>
            </a:pPr>
            <a:r>
              <a:rPr lang="cs-CZ" dirty="0">
                <a:cs typeface="Tahoma" pitchFamily="34" charset="0"/>
              </a:rPr>
              <a:t>                      </a:t>
            </a:r>
            <a:r>
              <a:rPr lang="cs-CZ" b="1" dirty="0">
                <a:cs typeface="Tahoma" pitchFamily="34" charset="0"/>
              </a:rPr>
              <a:t>přebytkový</a:t>
            </a:r>
            <a:r>
              <a:rPr lang="cs-CZ" dirty="0">
                <a:cs typeface="Tahoma" pitchFamily="34" charset="0"/>
              </a:rPr>
              <a:t>	PŘÍJMY</a:t>
            </a:r>
            <a:r>
              <a:rPr lang="en-US" dirty="0">
                <a:cs typeface="Tahoma" pitchFamily="34" charset="0"/>
              </a:rPr>
              <a:t> &gt; </a:t>
            </a:r>
            <a:r>
              <a:rPr lang="cs-CZ" dirty="0">
                <a:cs typeface="Tahoma" pitchFamily="34" charset="0"/>
              </a:rPr>
              <a:t>VÝDAJE</a:t>
            </a:r>
          </a:p>
          <a:p>
            <a:pPr marL="457200" indent="-457200">
              <a:lnSpc>
                <a:spcPct val="70000"/>
              </a:lnSpc>
              <a:spcBef>
                <a:spcPct val="50000"/>
              </a:spcBef>
            </a:pPr>
            <a:r>
              <a:rPr lang="cs-CZ" dirty="0">
                <a:cs typeface="Tahoma" pitchFamily="34" charset="0"/>
              </a:rPr>
              <a:t>                     </a:t>
            </a:r>
            <a:r>
              <a:rPr lang="cs-CZ" b="1" dirty="0">
                <a:cs typeface="Tahoma" pitchFamily="34" charset="0"/>
              </a:rPr>
              <a:t> schodkový</a:t>
            </a:r>
            <a:r>
              <a:rPr lang="cs-CZ" dirty="0">
                <a:cs typeface="Tahoma" pitchFamily="34" charset="0"/>
              </a:rPr>
              <a:t>	PŘÍJMY </a:t>
            </a:r>
            <a:r>
              <a:rPr lang="en-US" dirty="0">
                <a:cs typeface="Tahoma" pitchFamily="34" charset="0"/>
              </a:rPr>
              <a:t>&lt;</a:t>
            </a:r>
            <a:r>
              <a:rPr lang="cs-CZ" dirty="0">
                <a:cs typeface="Tahoma" pitchFamily="34" charset="0"/>
              </a:rPr>
              <a:t> VÝDAJE</a:t>
            </a:r>
          </a:p>
          <a:p>
            <a:endParaRPr lang="cs-CZ" sz="1000" dirty="0"/>
          </a:p>
          <a:p>
            <a:pPr algn="just"/>
            <a:r>
              <a:rPr lang="cs-CZ" dirty="0"/>
              <a:t>… sestavuje se zpravidla jako </a:t>
            </a:r>
            <a:r>
              <a:rPr lang="cs-CZ" b="1" dirty="0"/>
              <a:t>vyrovnaný</a:t>
            </a:r>
            <a:r>
              <a:rPr lang="cs-CZ" dirty="0"/>
              <a:t>. Může být schválen jako </a:t>
            </a:r>
            <a:r>
              <a:rPr lang="cs-CZ" b="1" dirty="0"/>
              <a:t>přebytkový</a:t>
            </a:r>
            <a:r>
              <a:rPr lang="cs-CZ" dirty="0"/>
              <a:t>, jestliže některé příjmy daného roku jsou určeny k využití až v následujících letech nebo jsou-li určeny ke splácení jistiny úvěrů z předchozích let.</a:t>
            </a:r>
          </a:p>
          <a:p>
            <a:pPr algn="just"/>
            <a:endParaRPr lang="cs-CZ" sz="1000" dirty="0"/>
          </a:p>
          <a:p>
            <a:pPr algn="just"/>
            <a:r>
              <a:rPr lang="cs-CZ" dirty="0"/>
              <a:t>… může být schválen jako </a:t>
            </a:r>
            <a:r>
              <a:rPr lang="cs-CZ" b="1" dirty="0"/>
              <a:t>schodkový</a:t>
            </a:r>
            <a:r>
              <a:rPr lang="cs-CZ" dirty="0"/>
              <a:t> jen v případě, že schodek bude možné uhradit:</a:t>
            </a:r>
          </a:p>
          <a:p>
            <a:pPr algn="just"/>
            <a:r>
              <a:rPr lang="cs-CZ" dirty="0"/>
              <a:t> </a:t>
            </a:r>
          </a:p>
          <a:p>
            <a:pPr algn="just"/>
            <a:r>
              <a:rPr lang="cs-CZ" dirty="0"/>
              <a:t>a)   finančními prostředky z minulých let, nebo </a:t>
            </a:r>
          </a:p>
          <a:p>
            <a:pPr algn="just"/>
            <a:r>
              <a:rPr lang="cs-CZ" dirty="0"/>
              <a:t>b) smluvně zabezpečenou půjčkou, úvěrem, návratnou finanční výpomocí nebo příjmem z prodeje komunálních dluhopisů územního samosprávného celku.</a:t>
            </a:r>
          </a:p>
          <a:p>
            <a:pPr algn="just"/>
            <a:endParaRPr lang="cs-CZ" sz="1000" dirty="0"/>
          </a:p>
          <a:p>
            <a:pPr algn="just"/>
            <a:r>
              <a:rPr lang="cs-CZ" b="1" dirty="0"/>
              <a:t>Kladný zůstatek finančních prostředků </a:t>
            </a:r>
            <a:r>
              <a:rPr lang="cs-CZ" dirty="0"/>
              <a:t>rozpočtového hospodaření běžného roku se převádí k použití v dalším roce, a to ke krytí rozpočtových výdajů, anebo se převádí do peněžních fondů.</a:t>
            </a:r>
          </a:p>
          <a:p>
            <a:pPr algn="just"/>
            <a:r>
              <a:rPr lang="cs-CZ" b="1" dirty="0"/>
              <a:t>Schodek hospodaření </a:t>
            </a:r>
            <a:r>
              <a:rPr lang="cs-CZ" dirty="0"/>
              <a:t>se uhrazuje z finančních prostředků z minulých let nebo se kryje z návratných zdrojů splatných z rozpočtu v následujících letech. </a:t>
            </a:r>
          </a:p>
        </p:txBody>
      </p:sp>
    </p:spTree>
    <p:extLst>
      <p:ext uri="{BB962C8B-B14F-4D97-AF65-F5344CB8AC3E}">
        <p14:creationId xmlns:p14="http://schemas.microsoft.com/office/powerpoint/2010/main" val="367698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29</a:t>
            </a:fld>
            <a:endParaRPr lang="cs-CZ" dirty="0"/>
          </a:p>
        </p:txBody>
      </p:sp>
      <p:sp>
        <p:nvSpPr>
          <p:cNvPr id="4" name="TextovéPole 3"/>
          <p:cNvSpPr txBox="1"/>
          <p:nvPr/>
        </p:nvSpPr>
        <p:spPr>
          <a:xfrm>
            <a:off x="323528" y="548680"/>
            <a:ext cx="8424936" cy="1015663"/>
          </a:xfrm>
          <a:prstGeom prst="rect">
            <a:avLst/>
          </a:prstGeom>
          <a:noFill/>
        </p:spPr>
        <p:txBody>
          <a:bodyPr wrap="square" rtlCol="0">
            <a:spAutoFit/>
          </a:bodyPr>
          <a:lstStyle/>
          <a:p>
            <a:r>
              <a:rPr lang="cs-CZ" sz="2400" b="1" dirty="0"/>
              <a:t>Rozpočet ÚSC</a:t>
            </a:r>
          </a:p>
          <a:p>
            <a:endParaRPr lang="cs-CZ" dirty="0"/>
          </a:p>
          <a:p>
            <a:r>
              <a:rPr lang="cs-CZ" b="1" dirty="0"/>
              <a:t>Vývoj objemu rozpočtů Moravskoslezského </a:t>
            </a:r>
            <a:r>
              <a:rPr lang="cs-CZ" b="1" dirty="0" smtClean="0"/>
              <a:t>kraje</a:t>
            </a:r>
            <a:endParaRPr lang="cs-CZ" dirty="0"/>
          </a:p>
        </p:txBody>
      </p:sp>
      <p:graphicFrame>
        <p:nvGraphicFramePr>
          <p:cNvPr id="5" name="Objekt 4"/>
          <p:cNvGraphicFramePr>
            <a:graphicFrameLocks noGrp="1" noChangeAspect="1"/>
          </p:cNvGraphicFramePr>
          <p:nvPr>
            <p:extLst>
              <p:ext uri="{D42A27DB-BD31-4B8C-83A1-F6EECF244321}">
                <p14:modId xmlns:p14="http://schemas.microsoft.com/office/powerpoint/2010/main" val="3152844546"/>
              </p:ext>
            </p:extLst>
          </p:nvPr>
        </p:nvGraphicFramePr>
        <p:xfrm>
          <a:off x="366713" y="2138363"/>
          <a:ext cx="8255000" cy="3373437"/>
        </p:xfrm>
        <a:graphic>
          <a:graphicData uri="http://schemas.openxmlformats.org/presentationml/2006/ole">
            <mc:AlternateContent xmlns:mc="http://schemas.openxmlformats.org/markup-compatibility/2006">
              <mc:Choice xmlns:v="urn:schemas-microsoft-com:vml" Requires="v">
                <p:oleObj spid="_x0000_s1041" name="List" r:id="rId3" imgW="4848225" imgH="1981200" progId="Excel.Sheet.8">
                  <p:embed/>
                </p:oleObj>
              </mc:Choice>
              <mc:Fallback>
                <p:oleObj name="List" r:id="rId3" imgW="4848225" imgH="1981200" progId="Excel.Sheet.8">
                  <p:embed/>
                  <p:pic>
                    <p:nvPicPr>
                      <p:cNvPr id="0" name="Objek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138363"/>
                        <a:ext cx="82550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703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a:t>
            </a:fld>
            <a:endParaRPr lang="cs-CZ" dirty="0"/>
          </a:p>
        </p:txBody>
      </p:sp>
      <p:sp>
        <p:nvSpPr>
          <p:cNvPr id="4" name="TextovéPole 3"/>
          <p:cNvSpPr txBox="1"/>
          <p:nvPr/>
        </p:nvSpPr>
        <p:spPr>
          <a:xfrm>
            <a:off x="251520" y="548680"/>
            <a:ext cx="8568952" cy="5130635"/>
          </a:xfrm>
          <a:prstGeom prst="rect">
            <a:avLst/>
          </a:prstGeom>
          <a:noFill/>
        </p:spPr>
        <p:txBody>
          <a:bodyPr wrap="square" rtlCol="0">
            <a:spAutoFit/>
          </a:bodyPr>
          <a:lstStyle/>
          <a:p>
            <a:r>
              <a:rPr lang="cs-CZ" sz="2400" b="1" dirty="0"/>
              <a:t>Veřejné finance</a:t>
            </a:r>
          </a:p>
          <a:p>
            <a:endParaRPr lang="cs-CZ" sz="1000" dirty="0"/>
          </a:p>
          <a:p>
            <a:pPr indent="-342900" algn="just" defTabSz="1241425">
              <a:spcBef>
                <a:spcPct val="20000"/>
              </a:spcBef>
              <a:defRPr/>
            </a:pPr>
            <a:r>
              <a:rPr lang="cs-CZ" b="1" dirty="0">
                <a:cs typeface="Tahoma" pitchFamily="34" charset="0"/>
              </a:rPr>
              <a:t>Veřejné finance</a:t>
            </a:r>
            <a:r>
              <a:rPr lang="cs-CZ" dirty="0">
                <a:cs typeface="Tahoma" pitchFamily="34" charset="0"/>
              </a:rPr>
              <a:t> zahrnují peněžní vztahy vznikající při získávání, rozdělování, přerozdělování a užití peněz patřících občanům.</a:t>
            </a:r>
          </a:p>
          <a:p>
            <a:pPr marL="342900" indent="-342900" algn="just" defTabSz="1241425">
              <a:spcBef>
                <a:spcPct val="20000"/>
              </a:spcBef>
              <a:defRPr/>
            </a:pPr>
            <a:endParaRPr lang="cs-CZ" sz="1000" dirty="0">
              <a:cs typeface="Tahoma" pitchFamily="34" charset="0"/>
            </a:endParaRPr>
          </a:p>
          <a:p>
            <a:pPr marL="342900" indent="-342900" algn="just" defTabSz="1241425">
              <a:spcBef>
                <a:spcPct val="20000"/>
              </a:spcBef>
              <a:buClr>
                <a:srgbClr val="0B1966"/>
              </a:buClr>
              <a:buSzPct val="75000"/>
              <a:defRPr/>
            </a:pPr>
            <a:r>
              <a:rPr lang="cs-CZ" b="1" u="sng" dirty="0">
                <a:cs typeface="Tahoma" pitchFamily="34" charset="0"/>
              </a:rPr>
              <a:t>Úkol veřejných financí</a:t>
            </a:r>
          </a:p>
          <a:p>
            <a:pPr marL="342900" indent="-342900" algn="just" defTabSz="1241425">
              <a:spcBef>
                <a:spcPct val="20000"/>
              </a:spcBef>
              <a:buClr>
                <a:srgbClr val="0B1966"/>
              </a:buClr>
              <a:buSzPct val="75000"/>
              <a:defRPr/>
            </a:pPr>
            <a:endParaRPr lang="cs-CZ" sz="1000" b="1" u="sng" dirty="0">
              <a:cs typeface="Tahoma" pitchFamily="34" charset="0"/>
            </a:endParaRPr>
          </a:p>
          <a:p>
            <a:pPr marL="342900" indent="-342900" algn="just" defTabSz="1241425">
              <a:spcBef>
                <a:spcPct val="20000"/>
              </a:spcBef>
              <a:buSzPct val="75000"/>
              <a:buFont typeface="Wingdings" pitchFamily="2" charset="2"/>
              <a:buChar char="Ø"/>
              <a:defRPr/>
            </a:pPr>
            <a:r>
              <a:rPr lang="cs-CZ" dirty="0">
                <a:cs typeface="Tahoma" pitchFamily="34" charset="0"/>
              </a:rPr>
              <a:t>úkolem veřejných financí je zefektivnit řízení veřejného sektoru a zajistit zdroje jeho financování</a:t>
            </a:r>
          </a:p>
          <a:p>
            <a:pPr algn="just" defTabSz="1241425">
              <a:spcBef>
                <a:spcPct val="20000"/>
              </a:spcBef>
              <a:buClr>
                <a:srgbClr val="0B1966"/>
              </a:buClr>
              <a:buSzPct val="75000"/>
              <a:defRPr/>
            </a:pPr>
            <a:endParaRPr lang="cs-CZ" sz="1000" dirty="0">
              <a:effectLst>
                <a:outerShdw blurRad="38100" dist="38100" dir="2700000" algn="tl">
                  <a:srgbClr val="C0C0C0"/>
                </a:outerShdw>
              </a:effectLst>
              <a:cs typeface="Tahoma" pitchFamily="34" charset="0"/>
            </a:endParaRPr>
          </a:p>
          <a:p>
            <a:pPr marL="342900" indent="-342900" algn="just" defTabSz="1241425">
              <a:spcBef>
                <a:spcPct val="20000"/>
              </a:spcBef>
              <a:buClr>
                <a:srgbClr val="0B1966"/>
              </a:buClr>
              <a:buSzPct val="75000"/>
              <a:defRPr/>
            </a:pPr>
            <a:r>
              <a:rPr lang="cs-CZ" b="1" u="sng" dirty="0">
                <a:cs typeface="Tahoma" pitchFamily="34" charset="0"/>
              </a:rPr>
              <a:t>Funkce veřejných financí</a:t>
            </a:r>
          </a:p>
          <a:p>
            <a:pPr marL="342900" indent="-342900" algn="just" defTabSz="1241425">
              <a:spcBef>
                <a:spcPct val="50000"/>
              </a:spcBef>
              <a:buFontTx/>
              <a:buAutoNum type="arabicPeriod"/>
              <a:defRPr/>
            </a:pPr>
            <a:r>
              <a:rPr lang="cs-CZ" b="1" dirty="0">
                <a:cs typeface="Tahoma" pitchFamily="34" charset="0"/>
              </a:rPr>
              <a:t>Alokační </a:t>
            </a:r>
            <a:r>
              <a:rPr lang="cs-CZ" dirty="0">
                <a:cs typeface="Tahoma" pitchFamily="34" charset="0"/>
              </a:rPr>
              <a:t>- rozhodování o produkci veřejných statků (služby pro obyvatelstvo financovány z veřejných financí).</a:t>
            </a:r>
          </a:p>
          <a:p>
            <a:pPr marL="342900" indent="-342900" algn="just" defTabSz="1241425">
              <a:spcBef>
                <a:spcPct val="50000"/>
              </a:spcBef>
              <a:buFontTx/>
              <a:buAutoNum type="arabicPeriod"/>
              <a:defRPr/>
            </a:pPr>
            <a:r>
              <a:rPr lang="cs-CZ" b="1" dirty="0">
                <a:cs typeface="Tahoma" pitchFamily="34" charset="0"/>
              </a:rPr>
              <a:t>(Re)distribuční</a:t>
            </a:r>
            <a:r>
              <a:rPr lang="cs-CZ" dirty="0">
                <a:cs typeface="Tahoma" pitchFamily="34" charset="0"/>
              </a:rPr>
              <a:t> - přerozdělování příjmů a statků s cílem dosáhnout stavu, který společnost považuje za spravedlivý.</a:t>
            </a:r>
          </a:p>
          <a:p>
            <a:pPr marL="342900" indent="-342900" algn="just" defTabSz="1241425">
              <a:spcBef>
                <a:spcPct val="50000"/>
              </a:spcBef>
              <a:buFontTx/>
              <a:buAutoNum type="arabicPeriod"/>
              <a:defRPr/>
            </a:pPr>
            <a:r>
              <a:rPr lang="cs-CZ" b="1" dirty="0">
                <a:cs typeface="Tahoma" pitchFamily="34" charset="0"/>
              </a:rPr>
              <a:t>Stabilizační </a:t>
            </a:r>
            <a:r>
              <a:rPr lang="cs-CZ" dirty="0">
                <a:cs typeface="Tahoma" pitchFamily="34" charset="0"/>
              </a:rPr>
              <a:t>- používání příjmové i výdajové stránky jako prostředků k dosažení základních makroekonomických cílů. </a:t>
            </a:r>
          </a:p>
        </p:txBody>
      </p:sp>
    </p:spTree>
    <p:extLst>
      <p:ext uri="{BB962C8B-B14F-4D97-AF65-F5344CB8AC3E}">
        <p14:creationId xmlns:p14="http://schemas.microsoft.com/office/powerpoint/2010/main" val="267439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30</a:t>
            </a:fld>
            <a:endParaRPr lang="cs-CZ" dirty="0"/>
          </a:p>
        </p:txBody>
      </p:sp>
      <p:sp>
        <p:nvSpPr>
          <p:cNvPr id="4" name="TextovéPole 3"/>
          <p:cNvSpPr txBox="1"/>
          <p:nvPr/>
        </p:nvSpPr>
        <p:spPr>
          <a:xfrm>
            <a:off x="323528" y="476672"/>
            <a:ext cx="8496944" cy="461665"/>
          </a:xfrm>
          <a:prstGeom prst="rect">
            <a:avLst/>
          </a:prstGeom>
          <a:noFill/>
        </p:spPr>
        <p:txBody>
          <a:bodyPr wrap="square" rtlCol="0">
            <a:spAutoFit/>
          </a:bodyPr>
          <a:lstStyle/>
          <a:p>
            <a:r>
              <a:rPr lang="cs-CZ" sz="2400" b="1" dirty="0"/>
              <a:t>Příjmy rozpočtu ÚSC</a:t>
            </a:r>
          </a:p>
        </p:txBody>
      </p:sp>
      <p:sp>
        <p:nvSpPr>
          <p:cNvPr id="5" name="Text Box 27"/>
          <p:cNvSpPr txBox="1">
            <a:spLocks noChangeArrowheads="1"/>
          </p:cNvSpPr>
          <p:nvPr/>
        </p:nvSpPr>
        <p:spPr bwMode="auto">
          <a:xfrm>
            <a:off x="1598847" y="4888038"/>
            <a:ext cx="1066800" cy="369324"/>
          </a:xfrm>
          <a:prstGeom prst="rect">
            <a:avLst/>
          </a:prstGeom>
          <a:noFill/>
          <a:ln w="3175">
            <a:solidFill>
              <a:srgbClr val="000066"/>
            </a:solidFill>
            <a:miter lim="800000"/>
            <a:headEnd/>
            <a:tailEnd/>
          </a:ln>
        </p:spPr>
        <p:txBody>
          <a:bodyPr lIns="91432" tIns="45716" rIns="91432" bIns="45716">
            <a:spAutoFit/>
          </a:bodyPr>
          <a:lstStyle/>
          <a:p>
            <a:pPr algn="ctr">
              <a:spcBef>
                <a:spcPct val="50000"/>
              </a:spcBef>
            </a:pPr>
            <a:r>
              <a:rPr lang="cs-CZ" b="1" dirty="0"/>
              <a:t> </a:t>
            </a:r>
            <a:r>
              <a:rPr lang="cs-CZ" i="0" dirty="0">
                <a:cs typeface="Tahoma" pitchFamily="34" charset="0"/>
              </a:rPr>
              <a:t>dotace</a:t>
            </a:r>
          </a:p>
        </p:txBody>
      </p:sp>
      <p:sp>
        <p:nvSpPr>
          <p:cNvPr id="6" name="Text Box 28"/>
          <p:cNvSpPr txBox="1">
            <a:spLocks noChangeArrowheads="1"/>
          </p:cNvSpPr>
          <p:nvPr/>
        </p:nvSpPr>
        <p:spPr bwMode="auto">
          <a:xfrm>
            <a:off x="1754744" y="1405846"/>
            <a:ext cx="990600" cy="369324"/>
          </a:xfrm>
          <a:prstGeom prst="rect">
            <a:avLst/>
          </a:prstGeom>
          <a:noFill/>
          <a:ln w="3175">
            <a:solidFill>
              <a:srgbClr val="000066"/>
            </a:solidFill>
            <a:miter lim="800000"/>
            <a:headEnd/>
            <a:tailEnd/>
          </a:ln>
        </p:spPr>
        <p:txBody>
          <a:bodyPr lIns="91432" tIns="45716" rIns="91432" bIns="45716">
            <a:spAutoFit/>
          </a:bodyPr>
          <a:lstStyle/>
          <a:p>
            <a:pPr algn="ctr">
              <a:spcBef>
                <a:spcPct val="50000"/>
              </a:spcBef>
            </a:pPr>
            <a:r>
              <a:rPr lang="cs-CZ" b="1" dirty="0"/>
              <a:t> </a:t>
            </a:r>
            <a:r>
              <a:rPr lang="cs-CZ" i="0" dirty="0">
                <a:cs typeface="Tahoma" pitchFamily="34" charset="0"/>
              </a:rPr>
              <a:t>vlastní</a:t>
            </a:r>
          </a:p>
        </p:txBody>
      </p:sp>
      <p:sp>
        <p:nvSpPr>
          <p:cNvPr id="7" name="Text Box 29"/>
          <p:cNvSpPr txBox="1">
            <a:spLocks noChangeArrowheads="1"/>
          </p:cNvSpPr>
          <p:nvPr/>
        </p:nvSpPr>
        <p:spPr bwMode="auto">
          <a:xfrm>
            <a:off x="3275856" y="1546079"/>
            <a:ext cx="1143000" cy="369324"/>
          </a:xfrm>
          <a:prstGeom prst="rect">
            <a:avLst/>
          </a:prstGeom>
          <a:noFill/>
          <a:ln w="3175">
            <a:solidFill>
              <a:srgbClr val="000066"/>
            </a:solidFill>
            <a:miter lim="800000"/>
            <a:headEnd/>
            <a:tailEnd/>
          </a:ln>
        </p:spPr>
        <p:txBody>
          <a:bodyPr lIns="91432" tIns="45716" rIns="91432" bIns="45716">
            <a:spAutoFit/>
          </a:bodyPr>
          <a:lstStyle/>
          <a:p>
            <a:pPr algn="ctr">
              <a:spcBef>
                <a:spcPct val="50000"/>
              </a:spcBef>
            </a:pPr>
            <a:r>
              <a:rPr lang="cs-CZ" b="1" dirty="0"/>
              <a:t> </a:t>
            </a:r>
            <a:r>
              <a:rPr lang="cs-CZ" i="0" dirty="0">
                <a:cs typeface="Tahoma" pitchFamily="34" charset="0"/>
              </a:rPr>
              <a:t>daňové</a:t>
            </a:r>
          </a:p>
        </p:txBody>
      </p:sp>
      <p:sp>
        <p:nvSpPr>
          <p:cNvPr id="8" name="Text Box 31"/>
          <p:cNvSpPr txBox="1">
            <a:spLocks noChangeArrowheads="1"/>
          </p:cNvSpPr>
          <p:nvPr/>
        </p:nvSpPr>
        <p:spPr bwMode="auto">
          <a:xfrm>
            <a:off x="3302039" y="4200018"/>
            <a:ext cx="1600200" cy="369324"/>
          </a:xfrm>
          <a:prstGeom prst="rect">
            <a:avLst/>
          </a:prstGeom>
          <a:noFill/>
          <a:ln w="3175">
            <a:solidFill>
              <a:srgbClr val="000066"/>
            </a:solidFill>
            <a:miter lim="800000"/>
            <a:headEnd/>
            <a:tailEnd/>
          </a:ln>
        </p:spPr>
        <p:txBody>
          <a:bodyPr lIns="91432" tIns="45716" rIns="91432" bIns="45716">
            <a:spAutoFit/>
          </a:bodyPr>
          <a:lstStyle/>
          <a:p>
            <a:pPr algn="ctr">
              <a:spcBef>
                <a:spcPct val="50000"/>
              </a:spcBef>
            </a:pPr>
            <a:r>
              <a:rPr lang="cs-CZ" b="1" dirty="0"/>
              <a:t> </a:t>
            </a:r>
            <a:r>
              <a:rPr lang="cs-CZ" i="0" dirty="0">
                <a:cs typeface="Tahoma" pitchFamily="34" charset="0"/>
              </a:rPr>
              <a:t>ostatní</a:t>
            </a:r>
          </a:p>
        </p:txBody>
      </p:sp>
      <p:sp>
        <p:nvSpPr>
          <p:cNvPr id="9" name="Line 33"/>
          <p:cNvSpPr>
            <a:spLocks noChangeShapeType="1"/>
          </p:cNvSpPr>
          <p:nvPr/>
        </p:nvSpPr>
        <p:spPr bwMode="auto">
          <a:xfrm>
            <a:off x="2745344" y="1584629"/>
            <a:ext cx="304800" cy="0"/>
          </a:xfrm>
          <a:prstGeom prst="line">
            <a:avLst/>
          </a:prstGeom>
          <a:noFill/>
          <a:ln w="9525">
            <a:solidFill>
              <a:srgbClr val="000066"/>
            </a:solidFill>
            <a:round/>
            <a:headEnd/>
            <a:tailEnd/>
          </a:ln>
        </p:spPr>
        <p:txBody>
          <a:bodyPr/>
          <a:lstStyle/>
          <a:p>
            <a:endParaRPr lang="cs-CZ" dirty="0"/>
          </a:p>
        </p:txBody>
      </p:sp>
      <p:sp>
        <p:nvSpPr>
          <p:cNvPr id="10" name="Line 34"/>
          <p:cNvSpPr>
            <a:spLocks noChangeShapeType="1"/>
          </p:cNvSpPr>
          <p:nvPr/>
        </p:nvSpPr>
        <p:spPr bwMode="auto">
          <a:xfrm>
            <a:off x="1443810" y="1584629"/>
            <a:ext cx="304800" cy="0"/>
          </a:xfrm>
          <a:prstGeom prst="line">
            <a:avLst/>
          </a:prstGeom>
          <a:noFill/>
          <a:ln w="9525">
            <a:solidFill>
              <a:srgbClr val="000066"/>
            </a:solidFill>
            <a:round/>
            <a:headEnd/>
            <a:tailEnd/>
          </a:ln>
        </p:spPr>
        <p:txBody>
          <a:bodyPr/>
          <a:lstStyle/>
          <a:p>
            <a:endParaRPr lang="cs-CZ" dirty="0"/>
          </a:p>
        </p:txBody>
      </p:sp>
      <p:sp>
        <p:nvSpPr>
          <p:cNvPr id="11" name="Line 35"/>
          <p:cNvSpPr>
            <a:spLocks noChangeShapeType="1"/>
          </p:cNvSpPr>
          <p:nvPr/>
        </p:nvSpPr>
        <p:spPr bwMode="auto">
          <a:xfrm>
            <a:off x="1443810" y="1521657"/>
            <a:ext cx="0" cy="3496614"/>
          </a:xfrm>
          <a:prstGeom prst="line">
            <a:avLst/>
          </a:prstGeom>
          <a:noFill/>
          <a:ln w="9525">
            <a:solidFill>
              <a:srgbClr val="000066"/>
            </a:solidFill>
            <a:round/>
            <a:headEnd/>
            <a:tailEnd/>
          </a:ln>
        </p:spPr>
        <p:txBody>
          <a:bodyPr/>
          <a:lstStyle/>
          <a:p>
            <a:endParaRPr lang="cs-CZ" dirty="0"/>
          </a:p>
        </p:txBody>
      </p:sp>
      <p:sp>
        <p:nvSpPr>
          <p:cNvPr id="12" name="Line 36"/>
          <p:cNvSpPr>
            <a:spLocks noChangeShapeType="1"/>
          </p:cNvSpPr>
          <p:nvPr/>
        </p:nvSpPr>
        <p:spPr bwMode="auto">
          <a:xfrm>
            <a:off x="4716016" y="1574681"/>
            <a:ext cx="0" cy="906916"/>
          </a:xfrm>
          <a:prstGeom prst="line">
            <a:avLst/>
          </a:prstGeom>
          <a:noFill/>
          <a:ln w="9525">
            <a:solidFill>
              <a:srgbClr val="000066"/>
            </a:solidFill>
            <a:round/>
            <a:headEnd/>
            <a:tailEnd/>
          </a:ln>
        </p:spPr>
        <p:txBody>
          <a:bodyPr/>
          <a:lstStyle/>
          <a:p>
            <a:endParaRPr lang="cs-CZ" dirty="0"/>
          </a:p>
        </p:txBody>
      </p:sp>
      <p:sp>
        <p:nvSpPr>
          <p:cNvPr id="13" name="Line 37"/>
          <p:cNvSpPr>
            <a:spLocks noChangeShapeType="1"/>
          </p:cNvSpPr>
          <p:nvPr/>
        </p:nvSpPr>
        <p:spPr bwMode="auto">
          <a:xfrm>
            <a:off x="3123456" y="2993587"/>
            <a:ext cx="152400" cy="0"/>
          </a:xfrm>
          <a:prstGeom prst="line">
            <a:avLst/>
          </a:prstGeom>
          <a:noFill/>
          <a:ln w="9525">
            <a:solidFill>
              <a:srgbClr val="000066"/>
            </a:solidFill>
            <a:round/>
            <a:headEnd/>
            <a:tailEnd/>
          </a:ln>
        </p:spPr>
        <p:txBody>
          <a:bodyPr/>
          <a:lstStyle/>
          <a:p>
            <a:endParaRPr lang="cs-CZ" dirty="0"/>
          </a:p>
        </p:txBody>
      </p:sp>
      <p:sp>
        <p:nvSpPr>
          <p:cNvPr id="14" name="Line 38"/>
          <p:cNvSpPr>
            <a:spLocks noChangeShapeType="1"/>
          </p:cNvSpPr>
          <p:nvPr/>
        </p:nvSpPr>
        <p:spPr bwMode="auto">
          <a:xfrm>
            <a:off x="3103829" y="4374912"/>
            <a:ext cx="152400" cy="0"/>
          </a:xfrm>
          <a:prstGeom prst="line">
            <a:avLst/>
          </a:prstGeom>
          <a:noFill/>
          <a:ln w="9525">
            <a:solidFill>
              <a:srgbClr val="000066"/>
            </a:solidFill>
            <a:round/>
            <a:headEnd/>
            <a:tailEnd/>
          </a:ln>
        </p:spPr>
        <p:txBody>
          <a:bodyPr/>
          <a:lstStyle/>
          <a:p>
            <a:endParaRPr lang="cs-CZ" dirty="0"/>
          </a:p>
        </p:txBody>
      </p:sp>
      <p:sp>
        <p:nvSpPr>
          <p:cNvPr id="15" name="Text Box 39"/>
          <p:cNvSpPr txBox="1">
            <a:spLocks noChangeArrowheads="1"/>
          </p:cNvSpPr>
          <p:nvPr/>
        </p:nvSpPr>
        <p:spPr bwMode="auto">
          <a:xfrm>
            <a:off x="3053812" y="4997810"/>
            <a:ext cx="2520950" cy="452423"/>
          </a:xfrm>
          <a:prstGeom prst="rect">
            <a:avLst/>
          </a:prstGeom>
          <a:noFill/>
          <a:ln w="9525">
            <a:noFill/>
            <a:miter lim="800000"/>
            <a:headEnd/>
            <a:tailEnd/>
          </a:ln>
        </p:spPr>
        <p:txBody>
          <a:bodyPr lIns="91432" tIns="45716" rIns="91432" bIns="45716">
            <a:spAutoFit/>
          </a:bodyPr>
          <a:lstStyle/>
          <a:p>
            <a:pPr>
              <a:lnSpc>
                <a:spcPct val="40000"/>
              </a:lnSpc>
              <a:spcBef>
                <a:spcPct val="50000"/>
              </a:spcBef>
            </a:pPr>
            <a:r>
              <a:rPr lang="cs-CZ" i="0" dirty="0">
                <a:cs typeface="Tahoma" pitchFamily="34" charset="0"/>
              </a:rPr>
              <a:t>účelové</a:t>
            </a:r>
          </a:p>
          <a:p>
            <a:pPr>
              <a:lnSpc>
                <a:spcPct val="40000"/>
              </a:lnSpc>
              <a:spcBef>
                <a:spcPct val="50000"/>
              </a:spcBef>
            </a:pPr>
            <a:r>
              <a:rPr lang="cs-CZ" i="0" dirty="0">
                <a:cs typeface="Tahoma" pitchFamily="34" charset="0"/>
              </a:rPr>
              <a:t>neúčelové</a:t>
            </a:r>
          </a:p>
        </p:txBody>
      </p:sp>
      <p:sp>
        <p:nvSpPr>
          <p:cNvPr id="16" name="Line 40"/>
          <p:cNvSpPr>
            <a:spLocks noChangeShapeType="1"/>
          </p:cNvSpPr>
          <p:nvPr/>
        </p:nvSpPr>
        <p:spPr bwMode="auto">
          <a:xfrm>
            <a:off x="2631044" y="5072700"/>
            <a:ext cx="228600" cy="0"/>
          </a:xfrm>
          <a:prstGeom prst="line">
            <a:avLst/>
          </a:prstGeom>
          <a:noFill/>
          <a:ln w="9525">
            <a:solidFill>
              <a:srgbClr val="000066"/>
            </a:solidFill>
            <a:round/>
            <a:headEnd/>
            <a:tailEnd/>
          </a:ln>
        </p:spPr>
        <p:txBody>
          <a:bodyPr/>
          <a:lstStyle/>
          <a:p>
            <a:endParaRPr lang="cs-CZ" dirty="0"/>
          </a:p>
        </p:txBody>
      </p:sp>
      <p:sp>
        <p:nvSpPr>
          <p:cNvPr id="17" name="Line 41"/>
          <p:cNvSpPr>
            <a:spLocks noChangeShapeType="1"/>
          </p:cNvSpPr>
          <p:nvPr/>
        </p:nvSpPr>
        <p:spPr bwMode="auto">
          <a:xfrm>
            <a:off x="2902032" y="5035255"/>
            <a:ext cx="0" cy="228600"/>
          </a:xfrm>
          <a:prstGeom prst="line">
            <a:avLst/>
          </a:prstGeom>
          <a:noFill/>
          <a:ln w="9525">
            <a:solidFill>
              <a:srgbClr val="000066"/>
            </a:solidFill>
            <a:round/>
            <a:headEnd/>
            <a:tailEnd/>
          </a:ln>
        </p:spPr>
        <p:txBody>
          <a:bodyPr/>
          <a:lstStyle/>
          <a:p>
            <a:endParaRPr lang="cs-CZ" dirty="0"/>
          </a:p>
        </p:txBody>
      </p:sp>
      <p:sp>
        <p:nvSpPr>
          <p:cNvPr id="18" name="Line 46"/>
          <p:cNvSpPr>
            <a:spLocks noChangeShapeType="1"/>
          </p:cNvSpPr>
          <p:nvPr/>
        </p:nvSpPr>
        <p:spPr bwMode="auto">
          <a:xfrm>
            <a:off x="3050144" y="1552111"/>
            <a:ext cx="0" cy="2822801"/>
          </a:xfrm>
          <a:prstGeom prst="line">
            <a:avLst/>
          </a:prstGeom>
          <a:noFill/>
          <a:ln w="9525">
            <a:solidFill>
              <a:srgbClr val="000066"/>
            </a:solidFill>
            <a:round/>
            <a:headEnd/>
            <a:tailEnd/>
          </a:ln>
        </p:spPr>
        <p:txBody>
          <a:bodyPr/>
          <a:lstStyle/>
          <a:p>
            <a:endParaRPr lang="cs-CZ" dirty="0"/>
          </a:p>
        </p:txBody>
      </p:sp>
      <p:sp>
        <p:nvSpPr>
          <p:cNvPr id="19" name="Line 47"/>
          <p:cNvSpPr>
            <a:spLocks noChangeShapeType="1"/>
          </p:cNvSpPr>
          <p:nvPr/>
        </p:nvSpPr>
        <p:spPr bwMode="auto">
          <a:xfrm>
            <a:off x="4418856" y="1590508"/>
            <a:ext cx="228600" cy="0"/>
          </a:xfrm>
          <a:prstGeom prst="line">
            <a:avLst/>
          </a:prstGeom>
          <a:noFill/>
          <a:ln w="9525">
            <a:solidFill>
              <a:srgbClr val="000066"/>
            </a:solidFill>
            <a:round/>
            <a:headEnd/>
            <a:tailEnd/>
          </a:ln>
        </p:spPr>
        <p:txBody>
          <a:bodyPr/>
          <a:lstStyle/>
          <a:p>
            <a:endParaRPr lang="cs-CZ" dirty="0"/>
          </a:p>
        </p:txBody>
      </p:sp>
      <p:sp>
        <p:nvSpPr>
          <p:cNvPr id="20" name="Text Box 48"/>
          <p:cNvSpPr txBox="1">
            <a:spLocks noChangeArrowheads="1"/>
          </p:cNvSpPr>
          <p:nvPr/>
        </p:nvSpPr>
        <p:spPr bwMode="auto">
          <a:xfrm>
            <a:off x="3351769" y="2808925"/>
            <a:ext cx="1600200" cy="369324"/>
          </a:xfrm>
          <a:prstGeom prst="rect">
            <a:avLst/>
          </a:prstGeom>
          <a:noFill/>
          <a:ln w="3175">
            <a:solidFill>
              <a:srgbClr val="000066"/>
            </a:solidFill>
            <a:miter lim="800000"/>
            <a:headEnd/>
            <a:tailEnd/>
          </a:ln>
        </p:spPr>
        <p:txBody>
          <a:bodyPr lIns="91432" tIns="45716" rIns="91432" bIns="45716">
            <a:spAutoFit/>
          </a:bodyPr>
          <a:lstStyle/>
          <a:p>
            <a:pPr algn="ctr">
              <a:spcBef>
                <a:spcPct val="50000"/>
              </a:spcBef>
            </a:pPr>
            <a:r>
              <a:rPr lang="cs-CZ" b="1" dirty="0"/>
              <a:t> </a:t>
            </a:r>
            <a:r>
              <a:rPr lang="cs-CZ" i="0" dirty="0">
                <a:cs typeface="Tahoma" pitchFamily="34" charset="0"/>
              </a:rPr>
              <a:t>nedaňové</a:t>
            </a:r>
          </a:p>
        </p:txBody>
      </p:sp>
      <p:sp>
        <p:nvSpPr>
          <p:cNvPr id="21" name="Line 49"/>
          <p:cNvSpPr>
            <a:spLocks noChangeShapeType="1"/>
          </p:cNvSpPr>
          <p:nvPr/>
        </p:nvSpPr>
        <p:spPr bwMode="auto">
          <a:xfrm>
            <a:off x="4951969" y="2944967"/>
            <a:ext cx="228600" cy="0"/>
          </a:xfrm>
          <a:prstGeom prst="line">
            <a:avLst/>
          </a:prstGeom>
          <a:noFill/>
          <a:ln w="9525">
            <a:solidFill>
              <a:srgbClr val="000066"/>
            </a:solidFill>
            <a:round/>
            <a:headEnd/>
            <a:tailEnd/>
          </a:ln>
        </p:spPr>
        <p:txBody>
          <a:bodyPr/>
          <a:lstStyle/>
          <a:p>
            <a:endParaRPr lang="cs-CZ" dirty="0"/>
          </a:p>
        </p:txBody>
      </p:sp>
      <p:sp>
        <p:nvSpPr>
          <p:cNvPr id="22" name="Line 50"/>
          <p:cNvSpPr>
            <a:spLocks noChangeShapeType="1"/>
          </p:cNvSpPr>
          <p:nvPr/>
        </p:nvSpPr>
        <p:spPr bwMode="auto">
          <a:xfrm>
            <a:off x="5180569" y="2944967"/>
            <a:ext cx="0" cy="856979"/>
          </a:xfrm>
          <a:custGeom>
            <a:avLst/>
            <a:gdLst>
              <a:gd name="connsiteX0" fmla="*/ 0 w 10000"/>
              <a:gd name="connsiteY0" fmla="*/ 0 h 10000"/>
              <a:gd name="connsiteX1" fmla="*/ 10000 w 10000"/>
              <a:gd name="connsiteY1" fmla="*/ 10000 h 10000"/>
              <a:gd name="connsiteX0" fmla="*/ 0 w 0"/>
              <a:gd name="connsiteY0" fmla="*/ 0 h 6687"/>
              <a:gd name="connsiteX1" fmla="*/ 21771 w 0"/>
              <a:gd name="connsiteY1" fmla="*/ 6687 h 6687"/>
            </a:gdLst>
            <a:ahLst/>
            <a:cxnLst>
              <a:cxn ang="0">
                <a:pos x="connsiteX0" y="connsiteY0"/>
              </a:cxn>
              <a:cxn ang="0">
                <a:pos x="connsiteX1" y="connsiteY1"/>
              </a:cxn>
            </a:cxnLst>
            <a:rect l="l" t="t" r="r" b="b"/>
            <a:pathLst>
              <a:path h="6687">
                <a:moveTo>
                  <a:pt x="0" y="0"/>
                </a:moveTo>
                <a:cubicBezTo>
                  <a:pt x="3333" y="3333"/>
                  <a:pt x="18438" y="3354"/>
                  <a:pt x="21771" y="6687"/>
                </a:cubicBezTo>
              </a:path>
            </a:pathLst>
          </a:custGeom>
          <a:noFill/>
          <a:ln w="9525">
            <a:solidFill>
              <a:srgbClr val="000066"/>
            </a:solidFill>
            <a:round/>
            <a:headEnd/>
            <a:tailEnd/>
          </a:ln>
        </p:spPr>
        <p:txBody>
          <a:bodyPr/>
          <a:lstStyle/>
          <a:p>
            <a:endParaRPr lang="cs-CZ" dirty="0"/>
          </a:p>
        </p:txBody>
      </p:sp>
      <p:sp>
        <p:nvSpPr>
          <p:cNvPr id="23" name="Line 52"/>
          <p:cNvSpPr>
            <a:spLocks noChangeShapeType="1"/>
          </p:cNvSpPr>
          <p:nvPr/>
        </p:nvSpPr>
        <p:spPr bwMode="auto">
          <a:xfrm>
            <a:off x="5180569" y="3389655"/>
            <a:ext cx="76200" cy="0"/>
          </a:xfrm>
          <a:prstGeom prst="line">
            <a:avLst/>
          </a:prstGeom>
          <a:noFill/>
          <a:ln w="9525">
            <a:solidFill>
              <a:srgbClr val="000066"/>
            </a:solidFill>
            <a:round/>
            <a:headEnd/>
            <a:tailEnd/>
          </a:ln>
        </p:spPr>
        <p:txBody>
          <a:bodyPr/>
          <a:lstStyle/>
          <a:p>
            <a:endParaRPr lang="cs-CZ" dirty="0"/>
          </a:p>
        </p:txBody>
      </p:sp>
      <p:sp>
        <p:nvSpPr>
          <p:cNvPr id="24" name="Line 53"/>
          <p:cNvSpPr>
            <a:spLocks noChangeShapeType="1"/>
          </p:cNvSpPr>
          <p:nvPr/>
        </p:nvSpPr>
        <p:spPr bwMode="auto">
          <a:xfrm>
            <a:off x="5218669" y="3748812"/>
            <a:ext cx="123597" cy="0"/>
          </a:xfrm>
          <a:prstGeom prst="line">
            <a:avLst/>
          </a:prstGeom>
          <a:noFill/>
          <a:ln w="9525">
            <a:solidFill>
              <a:srgbClr val="000066"/>
            </a:solidFill>
            <a:round/>
            <a:headEnd/>
            <a:tailEnd/>
          </a:ln>
        </p:spPr>
        <p:txBody>
          <a:bodyPr/>
          <a:lstStyle/>
          <a:p>
            <a:endParaRPr lang="cs-CZ" dirty="0"/>
          </a:p>
        </p:txBody>
      </p:sp>
      <p:sp>
        <p:nvSpPr>
          <p:cNvPr id="25" name="Line 54"/>
          <p:cNvSpPr>
            <a:spLocks noChangeShapeType="1"/>
          </p:cNvSpPr>
          <p:nvPr/>
        </p:nvSpPr>
        <p:spPr bwMode="auto">
          <a:xfrm>
            <a:off x="1443810" y="5035255"/>
            <a:ext cx="152400" cy="0"/>
          </a:xfrm>
          <a:prstGeom prst="line">
            <a:avLst/>
          </a:prstGeom>
          <a:noFill/>
          <a:ln w="9525">
            <a:solidFill>
              <a:srgbClr val="000066"/>
            </a:solidFill>
            <a:round/>
            <a:headEnd/>
            <a:tailEnd/>
          </a:ln>
        </p:spPr>
        <p:txBody>
          <a:bodyPr/>
          <a:lstStyle/>
          <a:p>
            <a:endParaRPr lang="cs-CZ" dirty="0"/>
          </a:p>
        </p:txBody>
      </p:sp>
      <p:sp>
        <p:nvSpPr>
          <p:cNvPr id="26" name="Rectangle 58"/>
          <p:cNvSpPr>
            <a:spLocks noChangeArrowheads="1"/>
          </p:cNvSpPr>
          <p:nvPr/>
        </p:nvSpPr>
        <p:spPr bwMode="auto">
          <a:xfrm>
            <a:off x="5337128" y="2808925"/>
            <a:ext cx="2403893" cy="1200329"/>
          </a:xfrm>
          <a:prstGeom prst="rect">
            <a:avLst/>
          </a:prstGeom>
          <a:noFill/>
          <a:ln w="9525">
            <a:noFill/>
            <a:miter lim="800000"/>
            <a:headEnd/>
            <a:tailEnd/>
          </a:ln>
        </p:spPr>
        <p:txBody>
          <a:bodyPr wrap="square">
            <a:spAutoFit/>
          </a:bodyPr>
          <a:lstStyle/>
          <a:p>
            <a:pPr algn="l"/>
            <a:r>
              <a:rPr lang="cs-CZ" dirty="0"/>
              <a:t>z majetku</a:t>
            </a:r>
          </a:p>
          <a:p>
            <a:pPr algn="l"/>
            <a:r>
              <a:rPr lang="cs-CZ" dirty="0" smtClean="0"/>
              <a:t>z </a:t>
            </a:r>
            <a:r>
              <a:rPr lang="cs-CZ" dirty="0"/>
              <a:t>podnikání</a:t>
            </a:r>
          </a:p>
          <a:p>
            <a:pPr algn="l"/>
            <a:r>
              <a:rPr lang="cs-CZ" dirty="0"/>
              <a:t>uživatelské poplatky</a:t>
            </a:r>
          </a:p>
          <a:p>
            <a:pPr algn="l"/>
            <a:r>
              <a:rPr lang="cs-CZ" dirty="0" smtClean="0"/>
              <a:t>dary</a:t>
            </a:r>
            <a:endParaRPr lang="cs-CZ" b="1"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071" y="4215648"/>
            <a:ext cx="2925795" cy="1605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Line 37"/>
          <p:cNvSpPr>
            <a:spLocks noChangeShapeType="1"/>
          </p:cNvSpPr>
          <p:nvPr/>
        </p:nvSpPr>
        <p:spPr bwMode="auto">
          <a:xfrm>
            <a:off x="3103829" y="1708985"/>
            <a:ext cx="152400" cy="0"/>
          </a:xfrm>
          <a:prstGeom prst="line">
            <a:avLst/>
          </a:prstGeom>
          <a:noFill/>
          <a:ln w="9525">
            <a:solidFill>
              <a:srgbClr val="000066"/>
            </a:solidFill>
            <a:round/>
            <a:headEnd/>
            <a:tailEnd/>
          </a:ln>
        </p:spPr>
        <p:txBody>
          <a:bodyPr/>
          <a:lstStyle/>
          <a:p>
            <a:endParaRPr lang="cs-CZ" dirty="0"/>
          </a:p>
        </p:txBody>
      </p:sp>
      <p:sp>
        <p:nvSpPr>
          <p:cNvPr id="29" name="Line 37"/>
          <p:cNvSpPr>
            <a:spLocks noChangeShapeType="1"/>
          </p:cNvSpPr>
          <p:nvPr/>
        </p:nvSpPr>
        <p:spPr bwMode="auto">
          <a:xfrm>
            <a:off x="2950685" y="5149555"/>
            <a:ext cx="152400" cy="0"/>
          </a:xfrm>
          <a:prstGeom prst="line">
            <a:avLst/>
          </a:prstGeom>
          <a:noFill/>
          <a:ln w="9525">
            <a:solidFill>
              <a:srgbClr val="000066"/>
            </a:solidFill>
            <a:round/>
            <a:headEnd/>
            <a:tailEnd/>
          </a:ln>
        </p:spPr>
        <p:txBody>
          <a:bodyPr/>
          <a:lstStyle/>
          <a:p>
            <a:endParaRPr lang="cs-CZ" dirty="0"/>
          </a:p>
        </p:txBody>
      </p:sp>
    </p:spTree>
    <p:extLst>
      <p:ext uri="{BB962C8B-B14F-4D97-AF65-F5344CB8AC3E}">
        <p14:creationId xmlns:p14="http://schemas.microsoft.com/office/powerpoint/2010/main" val="17285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Bottom)">
                                      <p:cBhvr>
                                        <p:cTn id="11" dur="500"/>
                                        <p:tgtEl>
                                          <p:spTgt spid="1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Bottom)">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lide(fromBottom)">
                                      <p:cBhvr>
                                        <p:cTn id="37" dur="500"/>
                                        <p:tgtEl>
                                          <p:spTgt spid="14"/>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lide(fromBottom)">
                                      <p:cBhvr>
                                        <p:cTn id="40" dur="500"/>
                                        <p:tgtEl>
                                          <p:spTgt spid="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slide(fromBottom)">
                                      <p:cBhvr>
                                        <p:cTn id="43" dur="500"/>
                                        <p:tgtEl>
                                          <p:spTgt spid="2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lide(fromBottom)">
                                      <p:cBhvr>
                                        <p:cTn id="51" dur="500"/>
                                        <p:tgtEl>
                                          <p:spTgt spid="19"/>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lide(fromBottom)">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slide(fromBottom)">
                                      <p:cBhvr>
                                        <p:cTn id="59" dur="500"/>
                                        <p:tgtEl>
                                          <p:spTgt spid="24"/>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slide(fromBottom)">
                                      <p:cBhvr>
                                        <p:cTn id="62" dur="500"/>
                                        <p:tgtEl>
                                          <p:spTgt spid="2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slide(fromBottom)">
                                      <p:cBhvr>
                                        <p:cTn id="65" dur="500"/>
                                        <p:tgtEl>
                                          <p:spTgt spid="21"/>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lide(fromBottom)">
                                      <p:cBhvr>
                                        <p:cTn id="68" dur="500"/>
                                        <p:tgtEl>
                                          <p:spTgt spid="22"/>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slide(fromBottom)">
                                      <p:cBhvr>
                                        <p:cTn id="76" dur="500"/>
                                        <p:tgtEl>
                                          <p:spTgt spid="16"/>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slide(fromBottom)">
                                      <p:cBhvr>
                                        <p:cTn id="79" dur="500"/>
                                        <p:tgtEl>
                                          <p:spTgt spid="17"/>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slide(fromBottom)">
                                      <p:cBhvr>
                                        <p:cTn id="82" dur="500"/>
                                        <p:tgtEl>
                                          <p:spTgt spid="15"/>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slide(fromBottom)">
                                      <p:cBhvr>
                                        <p:cTn id="85" dur="500"/>
                                        <p:tgtEl>
                                          <p:spTgt spid="28"/>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slide(fromBottom)">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31</a:t>
            </a:fld>
            <a:endParaRPr lang="cs-CZ" dirty="0"/>
          </a:p>
        </p:txBody>
      </p:sp>
      <p:sp>
        <p:nvSpPr>
          <p:cNvPr id="4" name="TextovéPole 3"/>
          <p:cNvSpPr txBox="1"/>
          <p:nvPr/>
        </p:nvSpPr>
        <p:spPr>
          <a:xfrm>
            <a:off x="323528" y="476672"/>
            <a:ext cx="8496944" cy="461665"/>
          </a:xfrm>
          <a:prstGeom prst="rect">
            <a:avLst/>
          </a:prstGeom>
          <a:noFill/>
        </p:spPr>
        <p:txBody>
          <a:bodyPr wrap="square" rtlCol="0">
            <a:spAutoFit/>
          </a:bodyPr>
          <a:lstStyle/>
          <a:p>
            <a:r>
              <a:rPr lang="cs-CZ" sz="2400" b="1" dirty="0"/>
              <a:t>Výdaje rozpočtu </a:t>
            </a:r>
            <a:r>
              <a:rPr lang="cs-CZ" sz="2400" b="1" dirty="0" smtClean="0"/>
              <a:t>ÚSC</a:t>
            </a:r>
            <a:endParaRPr lang="cs-CZ" dirty="0"/>
          </a:p>
        </p:txBody>
      </p:sp>
      <p:sp>
        <p:nvSpPr>
          <p:cNvPr id="77" name="Text Box 32"/>
          <p:cNvSpPr txBox="1">
            <a:spLocks noChangeArrowheads="1"/>
          </p:cNvSpPr>
          <p:nvPr/>
        </p:nvSpPr>
        <p:spPr bwMode="auto">
          <a:xfrm>
            <a:off x="423732" y="939413"/>
            <a:ext cx="14261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běžné</a:t>
            </a:r>
          </a:p>
        </p:txBody>
      </p:sp>
      <p:sp>
        <p:nvSpPr>
          <p:cNvPr id="78" name="Text Box 33"/>
          <p:cNvSpPr txBox="1">
            <a:spLocks noChangeArrowheads="1"/>
          </p:cNvSpPr>
          <p:nvPr/>
        </p:nvSpPr>
        <p:spPr bwMode="auto">
          <a:xfrm>
            <a:off x="2269632" y="4063613"/>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i="0" dirty="0">
                <a:cs typeface="Tahoma" pitchFamily="34" charset="0"/>
              </a:rPr>
              <a:t> investiční transfery</a:t>
            </a:r>
          </a:p>
        </p:txBody>
      </p:sp>
      <p:sp>
        <p:nvSpPr>
          <p:cNvPr id="79" name="Text Box 34"/>
          <p:cNvSpPr txBox="1">
            <a:spLocks noChangeArrowheads="1"/>
          </p:cNvSpPr>
          <p:nvPr/>
        </p:nvSpPr>
        <p:spPr bwMode="auto">
          <a:xfrm>
            <a:off x="2269632" y="3377813"/>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investiční výdaje</a:t>
            </a:r>
          </a:p>
        </p:txBody>
      </p:sp>
      <p:sp>
        <p:nvSpPr>
          <p:cNvPr id="80" name="Text Box 35"/>
          <p:cNvSpPr txBox="1">
            <a:spLocks noChangeArrowheads="1"/>
          </p:cNvSpPr>
          <p:nvPr/>
        </p:nvSpPr>
        <p:spPr bwMode="auto">
          <a:xfrm>
            <a:off x="2269632" y="2615813"/>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neinvestiční půjčky</a:t>
            </a:r>
          </a:p>
        </p:txBody>
      </p:sp>
      <p:sp>
        <p:nvSpPr>
          <p:cNvPr id="81" name="Text Box 36"/>
          <p:cNvSpPr txBox="1">
            <a:spLocks noChangeArrowheads="1"/>
          </p:cNvSpPr>
          <p:nvPr/>
        </p:nvSpPr>
        <p:spPr bwMode="auto">
          <a:xfrm>
            <a:off x="2269632" y="1472813"/>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neinvestiční transfery</a:t>
            </a:r>
          </a:p>
        </p:txBody>
      </p:sp>
      <p:sp>
        <p:nvSpPr>
          <p:cNvPr id="82" name="Text Box 37"/>
          <p:cNvSpPr txBox="1">
            <a:spLocks noChangeArrowheads="1"/>
          </p:cNvSpPr>
          <p:nvPr/>
        </p:nvSpPr>
        <p:spPr bwMode="auto">
          <a:xfrm>
            <a:off x="2269632" y="939413"/>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neinvestiční nákupy</a:t>
            </a:r>
          </a:p>
        </p:txBody>
      </p:sp>
      <p:sp>
        <p:nvSpPr>
          <p:cNvPr id="83" name="Text Box 38"/>
          <p:cNvSpPr txBox="1">
            <a:spLocks noChangeArrowheads="1"/>
          </p:cNvSpPr>
          <p:nvPr/>
        </p:nvSpPr>
        <p:spPr bwMode="auto">
          <a:xfrm>
            <a:off x="423732" y="3377813"/>
            <a:ext cx="14261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kapitálové</a:t>
            </a:r>
          </a:p>
        </p:txBody>
      </p:sp>
      <p:sp>
        <p:nvSpPr>
          <p:cNvPr id="84" name="Text Box 39"/>
          <p:cNvSpPr txBox="1">
            <a:spLocks noChangeArrowheads="1"/>
          </p:cNvSpPr>
          <p:nvPr/>
        </p:nvSpPr>
        <p:spPr bwMode="auto">
          <a:xfrm>
            <a:off x="2268167" y="5311388"/>
            <a:ext cx="2552040" cy="369324"/>
          </a:xfrm>
          <a:prstGeom prst="rect">
            <a:avLst/>
          </a:prstGeom>
          <a:noFill/>
          <a:ln w="3175">
            <a:solidFill>
              <a:srgbClr val="000066"/>
            </a:solidFill>
            <a:miter lim="800000"/>
            <a:headEnd/>
            <a:tailEnd/>
          </a:ln>
        </p:spPr>
        <p:txBody>
          <a:bodyPr wrap="square" lIns="91432" tIns="45716" rIns="91432" bIns="45716">
            <a:spAutoFit/>
          </a:bodyPr>
          <a:lstStyle/>
          <a:p>
            <a:pPr>
              <a:spcBef>
                <a:spcPct val="50000"/>
              </a:spcBef>
            </a:pPr>
            <a:r>
              <a:rPr lang="cs-CZ" dirty="0"/>
              <a:t> </a:t>
            </a:r>
            <a:r>
              <a:rPr lang="cs-CZ" i="0" dirty="0">
                <a:cs typeface="Tahoma" pitchFamily="34" charset="0"/>
              </a:rPr>
              <a:t>investiční půjčky</a:t>
            </a:r>
          </a:p>
        </p:txBody>
      </p:sp>
      <p:sp>
        <p:nvSpPr>
          <p:cNvPr id="85" name="Line 40"/>
          <p:cNvSpPr>
            <a:spLocks noChangeShapeType="1"/>
          </p:cNvSpPr>
          <p:nvPr/>
        </p:nvSpPr>
        <p:spPr bwMode="auto">
          <a:xfrm>
            <a:off x="1855572" y="1091813"/>
            <a:ext cx="375300" cy="0"/>
          </a:xfrm>
          <a:prstGeom prst="line">
            <a:avLst/>
          </a:prstGeom>
          <a:noFill/>
          <a:ln w="9525">
            <a:solidFill>
              <a:srgbClr val="000066"/>
            </a:solidFill>
            <a:round/>
            <a:headEnd/>
            <a:tailEnd/>
          </a:ln>
        </p:spPr>
        <p:txBody>
          <a:bodyPr/>
          <a:lstStyle/>
          <a:p>
            <a:endParaRPr lang="cs-CZ" dirty="0"/>
          </a:p>
        </p:txBody>
      </p:sp>
      <p:sp>
        <p:nvSpPr>
          <p:cNvPr id="86" name="Line 41"/>
          <p:cNvSpPr>
            <a:spLocks noChangeShapeType="1"/>
          </p:cNvSpPr>
          <p:nvPr/>
        </p:nvSpPr>
        <p:spPr bwMode="auto">
          <a:xfrm>
            <a:off x="1855572" y="3530213"/>
            <a:ext cx="375300" cy="0"/>
          </a:xfrm>
          <a:prstGeom prst="line">
            <a:avLst/>
          </a:prstGeom>
          <a:noFill/>
          <a:ln w="9525">
            <a:solidFill>
              <a:srgbClr val="000066"/>
            </a:solidFill>
            <a:round/>
            <a:headEnd/>
            <a:tailEnd/>
          </a:ln>
        </p:spPr>
        <p:txBody>
          <a:bodyPr/>
          <a:lstStyle/>
          <a:p>
            <a:endParaRPr lang="cs-CZ" dirty="0"/>
          </a:p>
        </p:txBody>
      </p:sp>
      <p:sp>
        <p:nvSpPr>
          <p:cNvPr id="87" name="Line 42"/>
          <p:cNvSpPr>
            <a:spLocks noChangeShapeType="1"/>
          </p:cNvSpPr>
          <p:nvPr/>
        </p:nvSpPr>
        <p:spPr bwMode="auto">
          <a:xfrm>
            <a:off x="2002272" y="1091813"/>
            <a:ext cx="0" cy="1752600"/>
          </a:xfrm>
          <a:prstGeom prst="line">
            <a:avLst/>
          </a:prstGeom>
          <a:noFill/>
          <a:ln w="9525">
            <a:solidFill>
              <a:srgbClr val="000066"/>
            </a:solidFill>
            <a:round/>
            <a:headEnd/>
            <a:tailEnd/>
          </a:ln>
        </p:spPr>
        <p:txBody>
          <a:bodyPr/>
          <a:lstStyle/>
          <a:p>
            <a:endParaRPr lang="cs-CZ" dirty="0"/>
          </a:p>
        </p:txBody>
      </p:sp>
      <p:sp>
        <p:nvSpPr>
          <p:cNvPr id="88" name="Line 43"/>
          <p:cNvSpPr>
            <a:spLocks noChangeShapeType="1"/>
          </p:cNvSpPr>
          <p:nvPr/>
        </p:nvSpPr>
        <p:spPr bwMode="auto">
          <a:xfrm>
            <a:off x="2005692" y="1701413"/>
            <a:ext cx="225180" cy="0"/>
          </a:xfrm>
          <a:prstGeom prst="line">
            <a:avLst/>
          </a:prstGeom>
          <a:noFill/>
          <a:ln w="9525">
            <a:solidFill>
              <a:srgbClr val="000066"/>
            </a:solidFill>
            <a:round/>
            <a:headEnd/>
            <a:tailEnd/>
          </a:ln>
        </p:spPr>
        <p:txBody>
          <a:bodyPr/>
          <a:lstStyle/>
          <a:p>
            <a:endParaRPr lang="cs-CZ" dirty="0"/>
          </a:p>
        </p:txBody>
      </p:sp>
      <p:sp>
        <p:nvSpPr>
          <p:cNvPr id="89" name="Line 44"/>
          <p:cNvSpPr>
            <a:spLocks noChangeShapeType="1"/>
          </p:cNvSpPr>
          <p:nvPr/>
        </p:nvSpPr>
        <p:spPr bwMode="auto">
          <a:xfrm>
            <a:off x="2005692" y="2844413"/>
            <a:ext cx="225180" cy="0"/>
          </a:xfrm>
          <a:prstGeom prst="line">
            <a:avLst/>
          </a:prstGeom>
          <a:noFill/>
          <a:ln w="9525">
            <a:solidFill>
              <a:srgbClr val="000066"/>
            </a:solidFill>
            <a:round/>
            <a:headEnd/>
            <a:tailEnd/>
          </a:ln>
        </p:spPr>
        <p:txBody>
          <a:bodyPr/>
          <a:lstStyle/>
          <a:p>
            <a:endParaRPr lang="cs-CZ" dirty="0"/>
          </a:p>
        </p:txBody>
      </p:sp>
      <p:sp>
        <p:nvSpPr>
          <p:cNvPr id="90" name="Line 45"/>
          <p:cNvSpPr>
            <a:spLocks noChangeShapeType="1"/>
          </p:cNvSpPr>
          <p:nvPr/>
        </p:nvSpPr>
        <p:spPr bwMode="auto">
          <a:xfrm>
            <a:off x="4825092" y="1701413"/>
            <a:ext cx="225180" cy="0"/>
          </a:xfrm>
          <a:prstGeom prst="line">
            <a:avLst/>
          </a:prstGeom>
          <a:noFill/>
          <a:ln w="9525">
            <a:solidFill>
              <a:srgbClr val="000066"/>
            </a:solidFill>
            <a:round/>
            <a:headEnd/>
            <a:tailEnd/>
          </a:ln>
        </p:spPr>
        <p:txBody>
          <a:bodyPr/>
          <a:lstStyle/>
          <a:p>
            <a:endParaRPr lang="cs-CZ" dirty="0"/>
          </a:p>
        </p:txBody>
      </p:sp>
      <p:sp>
        <p:nvSpPr>
          <p:cNvPr id="91" name="Line 46"/>
          <p:cNvSpPr>
            <a:spLocks noChangeShapeType="1"/>
          </p:cNvSpPr>
          <p:nvPr/>
        </p:nvSpPr>
        <p:spPr bwMode="auto">
          <a:xfrm>
            <a:off x="5050272" y="1472813"/>
            <a:ext cx="0" cy="1143000"/>
          </a:xfrm>
          <a:prstGeom prst="line">
            <a:avLst/>
          </a:prstGeom>
          <a:noFill/>
          <a:ln w="9525">
            <a:solidFill>
              <a:srgbClr val="000066"/>
            </a:solidFill>
            <a:round/>
            <a:headEnd/>
            <a:tailEnd/>
          </a:ln>
        </p:spPr>
        <p:txBody>
          <a:bodyPr/>
          <a:lstStyle/>
          <a:p>
            <a:endParaRPr lang="cs-CZ" dirty="0"/>
          </a:p>
        </p:txBody>
      </p:sp>
      <p:sp>
        <p:nvSpPr>
          <p:cNvPr id="92" name="Line 47"/>
          <p:cNvSpPr>
            <a:spLocks noChangeShapeType="1"/>
          </p:cNvSpPr>
          <p:nvPr/>
        </p:nvSpPr>
        <p:spPr bwMode="auto">
          <a:xfrm>
            <a:off x="5052552" y="1472813"/>
            <a:ext cx="150120" cy="0"/>
          </a:xfrm>
          <a:prstGeom prst="line">
            <a:avLst/>
          </a:prstGeom>
          <a:noFill/>
          <a:ln w="9525">
            <a:solidFill>
              <a:srgbClr val="000066"/>
            </a:solidFill>
            <a:round/>
            <a:headEnd/>
            <a:tailEnd/>
          </a:ln>
        </p:spPr>
        <p:txBody>
          <a:bodyPr/>
          <a:lstStyle/>
          <a:p>
            <a:endParaRPr lang="cs-CZ" dirty="0"/>
          </a:p>
        </p:txBody>
      </p:sp>
      <p:sp>
        <p:nvSpPr>
          <p:cNvPr id="93" name="Line 48"/>
          <p:cNvSpPr>
            <a:spLocks noChangeShapeType="1"/>
          </p:cNvSpPr>
          <p:nvPr/>
        </p:nvSpPr>
        <p:spPr bwMode="auto">
          <a:xfrm>
            <a:off x="5052552" y="1701413"/>
            <a:ext cx="150120" cy="0"/>
          </a:xfrm>
          <a:prstGeom prst="line">
            <a:avLst/>
          </a:prstGeom>
          <a:noFill/>
          <a:ln w="9525">
            <a:solidFill>
              <a:srgbClr val="000066"/>
            </a:solidFill>
            <a:round/>
            <a:headEnd/>
            <a:tailEnd/>
          </a:ln>
        </p:spPr>
        <p:txBody>
          <a:bodyPr/>
          <a:lstStyle/>
          <a:p>
            <a:endParaRPr lang="cs-CZ" dirty="0"/>
          </a:p>
        </p:txBody>
      </p:sp>
      <p:sp>
        <p:nvSpPr>
          <p:cNvPr id="94" name="Line 49"/>
          <p:cNvSpPr>
            <a:spLocks noChangeShapeType="1"/>
          </p:cNvSpPr>
          <p:nvPr/>
        </p:nvSpPr>
        <p:spPr bwMode="auto">
          <a:xfrm>
            <a:off x="5052552" y="1930013"/>
            <a:ext cx="150120" cy="0"/>
          </a:xfrm>
          <a:prstGeom prst="line">
            <a:avLst/>
          </a:prstGeom>
          <a:noFill/>
          <a:ln w="9525">
            <a:solidFill>
              <a:srgbClr val="000066"/>
            </a:solidFill>
            <a:round/>
            <a:headEnd/>
            <a:tailEnd/>
          </a:ln>
        </p:spPr>
        <p:txBody>
          <a:bodyPr/>
          <a:lstStyle/>
          <a:p>
            <a:endParaRPr lang="cs-CZ" dirty="0"/>
          </a:p>
        </p:txBody>
      </p:sp>
      <p:sp>
        <p:nvSpPr>
          <p:cNvPr id="95" name="Line 50"/>
          <p:cNvSpPr>
            <a:spLocks noChangeShapeType="1"/>
          </p:cNvSpPr>
          <p:nvPr/>
        </p:nvSpPr>
        <p:spPr bwMode="auto">
          <a:xfrm>
            <a:off x="5052552" y="2158613"/>
            <a:ext cx="150120" cy="0"/>
          </a:xfrm>
          <a:prstGeom prst="line">
            <a:avLst/>
          </a:prstGeom>
          <a:noFill/>
          <a:ln w="9525">
            <a:solidFill>
              <a:srgbClr val="000066"/>
            </a:solidFill>
            <a:round/>
            <a:headEnd/>
            <a:tailEnd/>
          </a:ln>
        </p:spPr>
        <p:txBody>
          <a:bodyPr/>
          <a:lstStyle/>
          <a:p>
            <a:endParaRPr lang="cs-CZ" dirty="0"/>
          </a:p>
        </p:txBody>
      </p:sp>
      <p:sp>
        <p:nvSpPr>
          <p:cNvPr id="96" name="Line 51"/>
          <p:cNvSpPr>
            <a:spLocks noChangeShapeType="1"/>
          </p:cNvSpPr>
          <p:nvPr/>
        </p:nvSpPr>
        <p:spPr bwMode="auto">
          <a:xfrm>
            <a:off x="5052552" y="2387213"/>
            <a:ext cx="150120" cy="0"/>
          </a:xfrm>
          <a:prstGeom prst="line">
            <a:avLst/>
          </a:prstGeom>
          <a:noFill/>
          <a:ln w="9525">
            <a:solidFill>
              <a:srgbClr val="000066"/>
            </a:solidFill>
            <a:round/>
            <a:headEnd/>
            <a:tailEnd/>
          </a:ln>
        </p:spPr>
        <p:txBody>
          <a:bodyPr/>
          <a:lstStyle/>
          <a:p>
            <a:endParaRPr lang="cs-CZ" dirty="0"/>
          </a:p>
        </p:txBody>
      </p:sp>
      <p:sp>
        <p:nvSpPr>
          <p:cNvPr id="97" name="Line 52"/>
          <p:cNvSpPr>
            <a:spLocks noChangeShapeType="1"/>
          </p:cNvSpPr>
          <p:nvPr/>
        </p:nvSpPr>
        <p:spPr bwMode="auto">
          <a:xfrm>
            <a:off x="5052552" y="2615813"/>
            <a:ext cx="150120" cy="0"/>
          </a:xfrm>
          <a:prstGeom prst="line">
            <a:avLst/>
          </a:prstGeom>
          <a:noFill/>
          <a:ln w="9525">
            <a:solidFill>
              <a:srgbClr val="000066"/>
            </a:solidFill>
            <a:round/>
            <a:headEnd/>
            <a:tailEnd/>
          </a:ln>
        </p:spPr>
        <p:txBody>
          <a:bodyPr/>
          <a:lstStyle/>
          <a:p>
            <a:endParaRPr lang="cs-CZ" dirty="0"/>
          </a:p>
        </p:txBody>
      </p:sp>
      <p:sp>
        <p:nvSpPr>
          <p:cNvPr id="98" name="Line 53"/>
          <p:cNvSpPr>
            <a:spLocks noChangeShapeType="1"/>
          </p:cNvSpPr>
          <p:nvPr/>
        </p:nvSpPr>
        <p:spPr bwMode="auto">
          <a:xfrm>
            <a:off x="4825092" y="3606413"/>
            <a:ext cx="225180" cy="0"/>
          </a:xfrm>
          <a:prstGeom prst="line">
            <a:avLst/>
          </a:prstGeom>
          <a:noFill/>
          <a:ln w="9525">
            <a:solidFill>
              <a:srgbClr val="000066"/>
            </a:solidFill>
            <a:round/>
            <a:headEnd/>
            <a:tailEnd/>
          </a:ln>
        </p:spPr>
        <p:txBody>
          <a:bodyPr/>
          <a:lstStyle/>
          <a:p>
            <a:endParaRPr lang="cs-CZ" dirty="0"/>
          </a:p>
        </p:txBody>
      </p:sp>
      <p:sp>
        <p:nvSpPr>
          <p:cNvPr id="99" name="Line 54"/>
          <p:cNvSpPr>
            <a:spLocks noChangeShapeType="1"/>
          </p:cNvSpPr>
          <p:nvPr/>
        </p:nvSpPr>
        <p:spPr bwMode="auto">
          <a:xfrm>
            <a:off x="5050272" y="3454013"/>
            <a:ext cx="0" cy="304800"/>
          </a:xfrm>
          <a:prstGeom prst="line">
            <a:avLst/>
          </a:prstGeom>
          <a:noFill/>
          <a:ln w="9525">
            <a:solidFill>
              <a:srgbClr val="000066"/>
            </a:solidFill>
            <a:round/>
            <a:headEnd/>
            <a:tailEnd/>
          </a:ln>
        </p:spPr>
        <p:txBody>
          <a:bodyPr/>
          <a:lstStyle/>
          <a:p>
            <a:endParaRPr lang="cs-CZ" dirty="0"/>
          </a:p>
        </p:txBody>
      </p:sp>
      <p:sp>
        <p:nvSpPr>
          <p:cNvPr id="100" name="Line 55"/>
          <p:cNvSpPr>
            <a:spLocks noChangeShapeType="1"/>
          </p:cNvSpPr>
          <p:nvPr/>
        </p:nvSpPr>
        <p:spPr bwMode="auto">
          <a:xfrm>
            <a:off x="5052552" y="3454013"/>
            <a:ext cx="150120" cy="0"/>
          </a:xfrm>
          <a:prstGeom prst="line">
            <a:avLst/>
          </a:prstGeom>
          <a:noFill/>
          <a:ln w="9525">
            <a:solidFill>
              <a:srgbClr val="000066"/>
            </a:solidFill>
            <a:round/>
            <a:headEnd/>
            <a:tailEnd/>
          </a:ln>
        </p:spPr>
        <p:txBody>
          <a:bodyPr/>
          <a:lstStyle/>
          <a:p>
            <a:endParaRPr lang="cs-CZ" dirty="0"/>
          </a:p>
        </p:txBody>
      </p:sp>
      <p:sp>
        <p:nvSpPr>
          <p:cNvPr id="101" name="Line 56"/>
          <p:cNvSpPr>
            <a:spLocks noChangeShapeType="1"/>
          </p:cNvSpPr>
          <p:nvPr/>
        </p:nvSpPr>
        <p:spPr bwMode="auto">
          <a:xfrm>
            <a:off x="5052552" y="3758813"/>
            <a:ext cx="150120" cy="0"/>
          </a:xfrm>
          <a:prstGeom prst="line">
            <a:avLst/>
          </a:prstGeom>
          <a:noFill/>
          <a:ln w="9525">
            <a:solidFill>
              <a:srgbClr val="000066"/>
            </a:solidFill>
            <a:round/>
            <a:headEnd/>
            <a:tailEnd/>
          </a:ln>
        </p:spPr>
        <p:txBody>
          <a:bodyPr/>
          <a:lstStyle/>
          <a:p>
            <a:endParaRPr lang="cs-CZ" dirty="0"/>
          </a:p>
        </p:txBody>
      </p:sp>
      <p:sp>
        <p:nvSpPr>
          <p:cNvPr id="102" name="Line 57"/>
          <p:cNvSpPr>
            <a:spLocks noChangeShapeType="1"/>
          </p:cNvSpPr>
          <p:nvPr/>
        </p:nvSpPr>
        <p:spPr bwMode="auto">
          <a:xfrm>
            <a:off x="4825092" y="4216013"/>
            <a:ext cx="225180" cy="0"/>
          </a:xfrm>
          <a:prstGeom prst="line">
            <a:avLst/>
          </a:prstGeom>
          <a:noFill/>
          <a:ln w="9525">
            <a:solidFill>
              <a:srgbClr val="000066"/>
            </a:solidFill>
            <a:round/>
            <a:headEnd/>
            <a:tailEnd/>
          </a:ln>
        </p:spPr>
        <p:txBody>
          <a:bodyPr/>
          <a:lstStyle/>
          <a:p>
            <a:endParaRPr lang="cs-CZ" dirty="0"/>
          </a:p>
        </p:txBody>
      </p:sp>
      <p:sp>
        <p:nvSpPr>
          <p:cNvPr id="103" name="Line 58"/>
          <p:cNvSpPr>
            <a:spLocks noChangeShapeType="1"/>
          </p:cNvSpPr>
          <p:nvPr/>
        </p:nvSpPr>
        <p:spPr bwMode="auto">
          <a:xfrm>
            <a:off x="5050272" y="3987413"/>
            <a:ext cx="0" cy="1143000"/>
          </a:xfrm>
          <a:prstGeom prst="line">
            <a:avLst/>
          </a:prstGeom>
          <a:noFill/>
          <a:ln w="9525">
            <a:solidFill>
              <a:srgbClr val="000066"/>
            </a:solidFill>
            <a:round/>
            <a:headEnd/>
            <a:tailEnd/>
          </a:ln>
        </p:spPr>
        <p:txBody>
          <a:bodyPr/>
          <a:lstStyle/>
          <a:p>
            <a:endParaRPr lang="cs-CZ" dirty="0"/>
          </a:p>
        </p:txBody>
      </p:sp>
      <p:sp>
        <p:nvSpPr>
          <p:cNvPr id="104" name="Line 59"/>
          <p:cNvSpPr>
            <a:spLocks noChangeShapeType="1"/>
          </p:cNvSpPr>
          <p:nvPr/>
        </p:nvSpPr>
        <p:spPr bwMode="auto">
          <a:xfrm>
            <a:off x="5052552" y="3987413"/>
            <a:ext cx="150120" cy="0"/>
          </a:xfrm>
          <a:prstGeom prst="line">
            <a:avLst/>
          </a:prstGeom>
          <a:noFill/>
          <a:ln w="9525">
            <a:solidFill>
              <a:srgbClr val="000066"/>
            </a:solidFill>
            <a:round/>
            <a:headEnd/>
            <a:tailEnd/>
          </a:ln>
        </p:spPr>
        <p:txBody>
          <a:bodyPr/>
          <a:lstStyle/>
          <a:p>
            <a:endParaRPr lang="cs-CZ" dirty="0"/>
          </a:p>
        </p:txBody>
      </p:sp>
      <p:sp>
        <p:nvSpPr>
          <p:cNvPr id="105" name="Line 60"/>
          <p:cNvSpPr>
            <a:spLocks noChangeShapeType="1"/>
          </p:cNvSpPr>
          <p:nvPr/>
        </p:nvSpPr>
        <p:spPr bwMode="auto">
          <a:xfrm>
            <a:off x="5052552" y="4216013"/>
            <a:ext cx="150120" cy="0"/>
          </a:xfrm>
          <a:prstGeom prst="line">
            <a:avLst/>
          </a:prstGeom>
          <a:noFill/>
          <a:ln w="9525">
            <a:solidFill>
              <a:srgbClr val="000066"/>
            </a:solidFill>
            <a:round/>
            <a:headEnd/>
            <a:tailEnd/>
          </a:ln>
        </p:spPr>
        <p:txBody>
          <a:bodyPr/>
          <a:lstStyle/>
          <a:p>
            <a:endParaRPr lang="cs-CZ" dirty="0"/>
          </a:p>
        </p:txBody>
      </p:sp>
      <p:sp>
        <p:nvSpPr>
          <p:cNvPr id="106" name="Line 61"/>
          <p:cNvSpPr>
            <a:spLocks noChangeShapeType="1"/>
          </p:cNvSpPr>
          <p:nvPr/>
        </p:nvSpPr>
        <p:spPr bwMode="auto">
          <a:xfrm>
            <a:off x="5052552" y="4444613"/>
            <a:ext cx="150120" cy="0"/>
          </a:xfrm>
          <a:prstGeom prst="line">
            <a:avLst/>
          </a:prstGeom>
          <a:noFill/>
          <a:ln w="9525">
            <a:solidFill>
              <a:srgbClr val="000066"/>
            </a:solidFill>
            <a:round/>
            <a:headEnd/>
            <a:tailEnd/>
          </a:ln>
        </p:spPr>
        <p:txBody>
          <a:bodyPr/>
          <a:lstStyle/>
          <a:p>
            <a:endParaRPr lang="cs-CZ" dirty="0"/>
          </a:p>
        </p:txBody>
      </p:sp>
      <p:sp>
        <p:nvSpPr>
          <p:cNvPr id="107" name="Line 62"/>
          <p:cNvSpPr>
            <a:spLocks noChangeShapeType="1"/>
          </p:cNvSpPr>
          <p:nvPr/>
        </p:nvSpPr>
        <p:spPr bwMode="auto">
          <a:xfrm>
            <a:off x="5052552" y="4673213"/>
            <a:ext cx="150120" cy="0"/>
          </a:xfrm>
          <a:prstGeom prst="line">
            <a:avLst/>
          </a:prstGeom>
          <a:noFill/>
          <a:ln w="9525">
            <a:solidFill>
              <a:srgbClr val="000066"/>
            </a:solidFill>
            <a:round/>
            <a:headEnd/>
            <a:tailEnd/>
          </a:ln>
        </p:spPr>
        <p:txBody>
          <a:bodyPr/>
          <a:lstStyle/>
          <a:p>
            <a:endParaRPr lang="cs-CZ" dirty="0"/>
          </a:p>
        </p:txBody>
      </p:sp>
      <p:sp>
        <p:nvSpPr>
          <p:cNvPr id="108" name="Line 63"/>
          <p:cNvSpPr>
            <a:spLocks noChangeShapeType="1"/>
          </p:cNvSpPr>
          <p:nvPr/>
        </p:nvSpPr>
        <p:spPr bwMode="auto">
          <a:xfrm>
            <a:off x="5052552" y="4901813"/>
            <a:ext cx="150120" cy="0"/>
          </a:xfrm>
          <a:prstGeom prst="line">
            <a:avLst/>
          </a:prstGeom>
          <a:noFill/>
          <a:ln w="9525">
            <a:solidFill>
              <a:srgbClr val="000066"/>
            </a:solidFill>
            <a:round/>
            <a:headEnd/>
            <a:tailEnd/>
          </a:ln>
        </p:spPr>
        <p:txBody>
          <a:bodyPr/>
          <a:lstStyle/>
          <a:p>
            <a:endParaRPr lang="cs-CZ" dirty="0"/>
          </a:p>
        </p:txBody>
      </p:sp>
      <p:sp>
        <p:nvSpPr>
          <p:cNvPr id="109" name="Line 64"/>
          <p:cNvSpPr>
            <a:spLocks noChangeShapeType="1"/>
          </p:cNvSpPr>
          <p:nvPr/>
        </p:nvSpPr>
        <p:spPr bwMode="auto">
          <a:xfrm>
            <a:off x="5052552" y="5130413"/>
            <a:ext cx="150120" cy="0"/>
          </a:xfrm>
          <a:prstGeom prst="line">
            <a:avLst/>
          </a:prstGeom>
          <a:noFill/>
          <a:ln w="9525">
            <a:solidFill>
              <a:srgbClr val="000066"/>
            </a:solidFill>
            <a:round/>
            <a:headEnd/>
            <a:tailEnd/>
          </a:ln>
        </p:spPr>
        <p:txBody>
          <a:bodyPr/>
          <a:lstStyle/>
          <a:p>
            <a:endParaRPr lang="cs-CZ" dirty="0"/>
          </a:p>
        </p:txBody>
      </p:sp>
      <p:sp>
        <p:nvSpPr>
          <p:cNvPr id="110" name="Line 65"/>
          <p:cNvSpPr>
            <a:spLocks noChangeShapeType="1"/>
          </p:cNvSpPr>
          <p:nvPr/>
        </p:nvSpPr>
        <p:spPr bwMode="auto">
          <a:xfrm>
            <a:off x="2002272" y="3530213"/>
            <a:ext cx="0" cy="1981200"/>
          </a:xfrm>
          <a:prstGeom prst="line">
            <a:avLst/>
          </a:prstGeom>
          <a:noFill/>
          <a:ln w="9525">
            <a:solidFill>
              <a:srgbClr val="000066"/>
            </a:solidFill>
            <a:round/>
            <a:headEnd/>
            <a:tailEnd/>
          </a:ln>
        </p:spPr>
        <p:txBody>
          <a:bodyPr/>
          <a:lstStyle/>
          <a:p>
            <a:endParaRPr lang="cs-CZ" dirty="0"/>
          </a:p>
        </p:txBody>
      </p:sp>
      <p:sp>
        <p:nvSpPr>
          <p:cNvPr id="111" name="Line 66"/>
          <p:cNvSpPr>
            <a:spLocks noChangeShapeType="1"/>
          </p:cNvSpPr>
          <p:nvPr/>
        </p:nvSpPr>
        <p:spPr bwMode="auto">
          <a:xfrm>
            <a:off x="2005692" y="4216013"/>
            <a:ext cx="225180" cy="0"/>
          </a:xfrm>
          <a:prstGeom prst="line">
            <a:avLst/>
          </a:prstGeom>
          <a:noFill/>
          <a:ln w="9525">
            <a:solidFill>
              <a:srgbClr val="000066"/>
            </a:solidFill>
            <a:round/>
            <a:headEnd/>
            <a:tailEnd/>
          </a:ln>
        </p:spPr>
        <p:txBody>
          <a:bodyPr/>
          <a:lstStyle/>
          <a:p>
            <a:endParaRPr lang="cs-CZ" dirty="0"/>
          </a:p>
        </p:txBody>
      </p:sp>
      <p:sp>
        <p:nvSpPr>
          <p:cNvPr id="112" name="Line 67"/>
          <p:cNvSpPr>
            <a:spLocks noChangeShapeType="1"/>
          </p:cNvSpPr>
          <p:nvPr/>
        </p:nvSpPr>
        <p:spPr bwMode="auto">
          <a:xfrm>
            <a:off x="2004227" y="5511413"/>
            <a:ext cx="225180" cy="0"/>
          </a:xfrm>
          <a:prstGeom prst="line">
            <a:avLst/>
          </a:prstGeom>
          <a:noFill/>
          <a:ln w="9525">
            <a:solidFill>
              <a:srgbClr val="000066"/>
            </a:solidFill>
            <a:round/>
            <a:headEnd/>
            <a:tailEnd/>
          </a:ln>
        </p:spPr>
        <p:txBody>
          <a:bodyPr/>
          <a:lstStyle/>
          <a:p>
            <a:endParaRPr lang="cs-CZ" dirty="0"/>
          </a:p>
        </p:txBody>
      </p:sp>
      <p:sp>
        <p:nvSpPr>
          <p:cNvPr id="113" name="Text Box 102"/>
          <p:cNvSpPr txBox="1">
            <a:spLocks noChangeArrowheads="1"/>
          </p:cNvSpPr>
          <p:nvPr/>
        </p:nvSpPr>
        <p:spPr bwMode="auto">
          <a:xfrm>
            <a:off x="5346942" y="1298188"/>
            <a:ext cx="3227580" cy="1536823"/>
          </a:xfrm>
          <a:prstGeom prst="rect">
            <a:avLst/>
          </a:prstGeom>
          <a:noFill/>
          <a:ln w="3175">
            <a:noFill/>
            <a:miter lim="800000"/>
            <a:headEnd/>
            <a:tailEnd/>
          </a:ln>
        </p:spPr>
        <p:txBody>
          <a:bodyPr wrap="square" lIns="91432" tIns="45716" rIns="91432" bIns="45716">
            <a:spAutoFit/>
          </a:bodyPr>
          <a:lstStyle/>
          <a:p>
            <a:pPr marL="187325" indent="-187325">
              <a:lnSpc>
                <a:spcPct val="30000"/>
              </a:lnSpc>
              <a:spcBef>
                <a:spcPct val="50000"/>
              </a:spcBef>
            </a:pPr>
            <a:r>
              <a:rPr lang="cs-CZ" dirty="0"/>
              <a:t> </a:t>
            </a:r>
          </a:p>
          <a:p>
            <a:pPr marL="187325" indent="-187325" algn="l">
              <a:lnSpc>
                <a:spcPct val="30000"/>
              </a:lnSpc>
              <a:spcBef>
                <a:spcPct val="50000"/>
              </a:spcBef>
            </a:pPr>
            <a:r>
              <a:rPr lang="cs-CZ" i="0" dirty="0">
                <a:cs typeface="Tahoma" pitchFamily="34" charset="0"/>
              </a:rPr>
              <a:t>podnikatelským subjektům</a:t>
            </a:r>
          </a:p>
          <a:p>
            <a:pPr marL="187325" indent="-187325" algn="l">
              <a:lnSpc>
                <a:spcPct val="30000"/>
              </a:lnSpc>
              <a:spcBef>
                <a:spcPct val="50000"/>
              </a:spcBef>
            </a:pPr>
            <a:r>
              <a:rPr lang="cs-CZ" i="0" dirty="0">
                <a:cs typeface="Tahoma" pitchFamily="34" charset="0"/>
              </a:rPr>
              <a:t>neziskovým organizacím</a:t>
            </a:r>
          </a:p>
          <a:p>
            <a:pPr marL="187325" indent="-187325" algn="l">
              <a:lnSpc>
                <a:spcPct val="30000"/>
              </a:lnSpc>
              <a:spcBef>
                <a:spcPct val="50000"/>
              </a:spcBef>
            </a:pPr>
            <a:r>
              <a:rPr lang="cs-CZ" i="0" dirty="0">
                <a:cs typeface="Tahoma" pitchFamily="34" charset="0"/>
              </a:rPr>
              <a:t>příspěvkovým organizacím</a:t>
            </a:r>
          </a:p>
          <a:p>
            <a:pPr marL="187325" indent="-187325" algn="l">
              <a:lnSpc>
                <a:spcPct val="30000"/>
              </a:lnSpc>
              <a:spcBef>
                <a:spcPct val="50000"/>
              </a:spcBef>
            </a:pPr>
            <a:r>
              <a:rPr lang="cs-CZ" i="0" dirty="0">
                <a:cs typeface="Tahoma" pitchFamily="34" charset="0"/>
              </a:rPr>
              <a:t>obyvatelstvu</a:t>
            </a:r>
          </a:p>
          <a:p>
            <a:pPr marL="187325" indent="-187325" algn="l">
              <a:lnSpc>
                <a:spcPct val="30000"/>
              </a:lnSpc>
              <a:spcBef>
                <a:spcPct val="50000"/>
              </a:spcBef>
            </a:pPr>
            <a:r>
              <a:rPr lang="cs-CZ" i="0" dirty="0">
                <a:cs typeface="Tahoma" pitchFamily="34" charset="0"/>
              </a:rPr>
              <a:t>jiným rozpočtům</a:t>
            </a:r>
          </a:p>
          <a:p>
            <a:pPr marL="187325" indent="-187325" algn="l">
              <a:lnSpc>
                <a:spcPct val="30000"/>
              </a:lnSpc>
              <a:spcBef>
                <a:spcPct val="50000"/>
              </a:spcBef>
            </a:pPr>
            <a:r>
              <a:rPr lang="cs-CZ" i="0" dirty="0">
                <a:cs typeface="Tahoma" pitchFamily="34" charset="0"/>
              </a:rPr>
              <a:t>vlastním fondům</a:t>
            </a:r>
          </a:p>
        </p:txBody>
      </p:sp>
      <p:sp>
        <p:nvSpPr>
          <p:cNvPr id="114" name="Text Box 103"/>
          <p:cNvSpPr txBox="1">
            <a:spLocks noChangeArrowheads="1"/>
          </p:cNvSpPr>
          <p:nvPr/>
        </p:nvSpPr>
        <p:spPr bwMode="auto">
          <a:xfrm>
            <a:off x="5275505" y="3242875"/>
            <a:ext cx="3227580" cy="615950"/>
          </a:xfrm>
          <a:prstGeom prst="rect">
            <a:avLst/>
          </a:prstGeom>
          <a:noFill/>
          <a:ln w="3175">
            <a:noFill/>
            <a:miter lim="800000"/>
            <a:headEnd/>
            <a:tailEnd/>
          </a:ln>
        </p:spPr>
        <p:txBody>
          <a:bodyPr wrap="square" lIns="91432" tIns="45716" rIns="91432" bIns="45716">
            <a:spAutoFit/>
          </a:bodyPr>
          <a:lstStyle/>
          <a:p>
            <a:pPr marL="187325" indent="-187325">
              <a:lnSpc>
                <a:spcPct val="30000"/>
              </a:lnSpc>
              <a:spcBef>
                <a:spcPct val="50000"/>
              </a:spcBef>
            </a:pPr>
            <a:r>
              <a:rPr lang="cs-CZ" dirty="0"/>
              <a:t> </a:t>
            </a:r>
          </a:p>
          <a:p>
            <a:pPr marL="187325" indent="-187325" algn="l">
              <a:lnSpc>
                <a:spcPct val="30000"/>
              </a:lnSpc>
              <a:spcBef>
                <a:spcPct val="50000"/>
              </a:spcBef>
            </a:pPr>
            <a:r>
              <a:rPr lang="cs-CZ" i="0" dirty="0">
                <a:cs typeface="Tahoma" pitchFamily="34" charset="0"/>
              </a:rPr>
              <a:t>investiční nákupy</a:t>
            </a:r>
          </a:p>
          <a:p>
            <a:pPr marL="187325" indent="-187325" algn="l">
              <a:lnSpc>
                <a:spcPct val="30000"/>
              </a:lnSpc>
              <a:spcBef>
                <a:spcPct val="50000"/>
              </a:spcBef>
            </a:pPr>
            <a:r>
              <a:rPr lang="cs-CZ" i="0" dirty="0">
                <a:cs typeface="Tahoma" pitchFamily="34" charset="0"/>
              </a:rPr>
              <a:t>nákup akcií a maj. podílů</a:t>
            </a:r>
          </a:p>
        </p:txBody>
      </p:sp>
      <p:sp>
        <p:nvSpPr>
          <p:cNvPr id="115" name="Text Box 104"/>
          <p:cNvSpPr txBox="1">
            <a:spLocks noChangeArrowheads="1"/>
          </p:cNvSpPr>
          <p:nvPr/>
        </p:nvSpPr>
        <p:spPr bwMode="auto">
          <a:xfrm>
            <a:off x="5275505" y="3747700"/>
            <a:ext cx="3227580" cy="1498600"/>
          </a:xfrm>
          <a:prstGeom prst="rect">
            <a:avLst/>
          </a:prstGeom>
          <a:noFill/>
          <a:ln w="3175">
            <a:noFill/>
            <a:miter lim="800000"/>
            <a:headEnd/>
            <a:tailEnd/>
          </a:ln>
        </p:spPr>
        <p:txBody>
          <a:bodyPr wrap="square" lIns="91432" tIns="45716" rIns="91432" bIns="45716">
            <a:spAutoFit/>
          </a:bodyPr>
          <a:lstStyle/>
          <a:p>
            <a:pPr marL="187325" indent="-187325">
              <a:lnSpc>
                <a:spcPct val="30000"/>
              </a:lnSpc>
              <a:spcBef>
                <a:spcPct val="50000"/>
              </a:spcBef>
            </a:pPr>
            <a:r>
              <a:rPr lang="cs-CZ" dirty="0"/>
              <a:t> </a:t>
            </a:r>
          </a:p>
          <a:p>
            <a:pPr marL="187325" indent="-187325" algn="l">
              <a:lnSpc>
                <a:spcPct val="30000"/>
              </a:lnSpc>
              <a:spcBef>
                <a:spcPct val="50000"/>
              </a:spcBef>
            </a:pPr>
            <a:r>
              <a:rPr lang="cs-CZ" i="0" dirty="0">
                <a:cs typeface="Tahoma" pitchFamily="34" charset="0"/>
              </a:rPr>
              <a:t>podnikatelským subjektům</a:t>
            </a:r>
          </a:p>
          <a:p>
            <a:pPr marL="187325" indent="-187325" algn="l">
              <a:lnSpc>
                <a:spcPct val="30000"/>
              </a:lnSpc>
              <a:spcBef>
                <a:spcPct val="50000"/>
              </a:spcBef>
            </a:pPr>
            <a:r>
              <a:rPr lang="cs-CZ" i="0" dirty="0">
                <a:cs typeface="Tahoma" pitchFamily="34" charset="0"/>
              </a:rPr>
              <a:t>neziskovým organizacím</a:t>
            </a:r>
          </a:p>
          <a:p>
            <a:pPr marL="187325" indent="-187325" algn="l">
              <a:lnSpc>
                <a:spcPct val="30000"/>
              </a:lnSpc>
              <a:spcBef>
                <a:spcPct val="50000"/>
              </a:spcBef>
            </a:pPr>
            <a:r>
              <a:rPr lang="cs-CZ" i="0" dirty="0">
                <a:cs typeface="Tahoma" pitchFamily="34" charset="0"/>
              </a:rPr>
              <a:t>příspěvkovým organizacím</a:t>
            </a:r>
          </a:p>
          <a:p>
            <a:pPr marL="187325" indent="-187325" algn="l">
              <a:lnSpc>
                <a:spcPct val="30000"/>
              </a:lnSpc>
              <a:spcBef>
                <a:spcPct val="50000"/>
              </a:spcBef>
            </a:pPr>
            <a:r>
              <a:rPr lang="cs-CZ" i="0" dirty="0">
                <a:cs typeface="Tahoma" pitchFamily="34" charset="0"/>
              </a:rPr>
              <a:t>obyvatelstvu</a:t>
            </a:r>
          </a:p>
          <a:p>
            <a:pPr marL="187325" indent="-187325" algn="l">
              <a:lnSpc>
                <a:spcPct val="30000"/>
              </a:lnSpc>
              <a:spcBef>
                <a:spcPct val="50000"/>
              </a:spcBef>
            </a:pPr>
            <a:r>
              <a:rPr lang="cs-CZ" i="0" dirty="0">
                <a:cs typeface="Tahoma" pitchFamily="34" charset="0"/>
              </a:rPr>
              <a:t>jiným rozpočtům</a:t>
            </a:r>
          </a:p>
          <a:p>
            <a:pPr marL="187325" indent="-187325" algn="l">
              <a:lnSpc>
                <a:spcPct val="30000"/>
              </a:lnSpc>
              <a:spcBef>
                <a:spcPct val="50000"/>
              </a:spcBef>
            </a:pPr>
            <a:r>
              <a:rPr lang="cs-CZ" i="0" dirty="0">
                <a:cs typeface="Tahoma" pitchFamily="34" charset="0"/>
              </a:rPr>
              <a:t>vlastním fondům</a:t>
            </a:r>
          </a:p>
        </p:txBody>
      </p:sp>
    </p:spTree>
    <p:extLst>
      <p:ext uri="{BB962C8B-B14F-4D97-AF65-F5344CB8AC3E}">
        <p14:creationId xmlns:p14="http://schemas.microsoft.com/office/powerpoint/2010/main" val="34263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lide(fromBottom)">
                                      <p:cBhvr>
                                        <p:cTn id="7" dur="500"/>
                                        <p:tgtEl>
                                          <p:spTgt spid="7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slide(fromBottom)">
                                      <p:cBhvr>
                                        <p:cTn id="11" dur="5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slide(fromBottom)">
                                      <p:cBhvr>
                                        <p:cTn id="16" dur="500"/>
                                        <p:tgtEl>
                                          <p:spTgt spid="8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slide(fromBottom)">
                                      <p:cBhvr>
                                        <p:cTn id="19" dur="500"/>
                                        <p:tgtEl>
                                          <p:spTgt spid="8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slide(fromBottom)">
                                      <p:cBhvr>
                                        <p:cTn id="22" dur="500"/>
                                        <p:tgtEl>
                                          <p:spTgt spid="8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slide(fromBottom)">
                                      <p:cBhvr>
                                        <p:cTn id="25" dur="500"/>
                                        <p:tgtEl>
                                          <p:spTgt spid="81"/>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slide(fromBottom)">
                                      <p:cBhvr>
                                        <p:cTn id="28" dur="500"/>
                                        <p:tgtEl>
                                          <p:spTgt spid="88"/>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slide(fromBottom)">
                                      <p:cBhvr>
                                        <p:cTn id="31" dur="500"/>
                                        <p:tgtEl>
                                          <p:spTgt spid="89"/>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slide(fromBottom)">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slide(fromBottom)">
                                      <p:cBhvr>
                                        <p:cTn id="39" dur="500"/>
                                        <p:tgtEl>
                                          <p:spTgt spid="8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slide(fromBottom)">
                                      <p:cBhvr>
                                        <p:cTn id="42" dur="500"/>
                                        <p:tgtEl>
                                          <p:spTgt spid="1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slide(fromBottom)">
                                      <p:cBhvr>
                                        <p:cTn id="45" dur="500"/>
                                        <p:tgtEl>
                                          <p:spTgt spid="111"/>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slide(fromBottom)">
                                      <p:cBhvr>
                                        <p:cTn id="48" dur="500"/>
                                        <p:tgtEl>
                                          <p:spTgt spid="11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slide(fromBottom)">
                                      <p:cBhvr>
                                        <p:cTn id="51" dur="500"/>
                                        <p:tgtEl>
                                          <p:spTgt spid="79"/>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slide(fromBottom)">
                                      <p:cBhvr>
                                        <p:cTn id="54" dur="500"/>
                                        <p:tgtEl>
                                          <p:spTgt spid="78"/>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slide(fromBottom)">
                                      <p:cBhvr>
                                        <p:cTn id="57" dur="500"/>
                                        <p:tgtEl>
                                          <p:spTgt spid="8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slide(fromBottom)">
                                      <p:cBhvr>
                                        <p:cTn id="65" dur="500"/>
                                        <p:tgtEl>
                                          <p:spTgt spid="92"/>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slide(fromBottom)">
                                      <p:cBhvr>
                                        <p:cTn id="68" dur="500"/>
                                        <p:tgtEl>
                                          <p:spTgt spid="93"/>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slide(fromBottom)">
                                      <p:cBhvr>
                                        <p:cTn id="71" dur="500"/>
                                        <p:tgtEl>
                                          <p:spTgt spid="94"/>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slide(fromBottom)">
                                      <p:cBhvr>
                                        <p:cTn id="74" dur="500"/>
                                        <p:tgtEl>
                                          <p:spTgt spid="95"/>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slide(fromBottom)">
                                      <p:cBhvr>
                                        <p:cTn id="77" dur="500"/>
                                        <p:tgtEl>
                                          <p:spTgt spid="96"/>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slide(fromBottom)">
                                      <p:cBhvr>
                                        <p:cTn id="80" dur="500"/>
                                        <p:tgtEl>
                                          <p:spTgt spid="91"/>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slide(fromBottom)">
                                      <p:cBhvr>
                                        <p:cTn id="83" dur="500"/>
                                        <p:tgtEl>
                                          <p:spTgt spid="97"/>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slide(fromBottom)">
                                      <p:cBhvr>
                                        <p:cTn id="88" dur="500"/>
                                        <p:tgtEl>
                                          <p:spTgt spid="98"/>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slide(fromBottom)">
                                      <p:cBhvr>
                                        <p:cTn id="91" dur="500"/>
                                        <p:tgtEl>
                                          <p:spTgt spid="99"/>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slide(fromBottom)">
                                      <p:cBhvr>
                                        <p:cTn id="94" dur="500"/>
                                        <p:tgtEl>
                                          <p:spTgt spid="101"/>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slide(fromBottom)">
                                      <p:cBhvr>
                                        <p:cTn id="97" dur="500"/>
                                        <p:tgtEl>
                                          <p:spTgt spid="100"/>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slide(fromBottom)">
                                      <p:cBhvr>
                                        <p:cTn id="102" dur="500"/>
                                        <p:tgtEl>
                                          <p:spTgt spid="102"/>
                                        </p:tgtEl>
                                      </p:cBhvr>
                                    </p:animEffect>
                                  </p:childTnLst>
                                </p:cTn>
                              </p:par>
                              <p:par>
                                <p:cTn id="103" presetID="12" presetClass="entr" presetSubtype="4"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slide(fromBottom)">
                                      <p:cBhvr>
                                        <p:cTn id="105" dur="500"/>
                                        <p:tgtEl>
                                          <p:spTgt spid="103"/>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104"/>
                                        </p:tgtEl>
                                        <p:attrNameLst>
                                          <p:attrName>style.visibility</p:attrName>
                                        </p:attrNameLst>
                                      </p:cBhvr>
                                      <p:to>
                                        <p:strVal val="visible"/>
                                      </p:to>
                                    </p:set>
                                    <p:animEffect transition="in" filter="slide(fromBottom)">
                                      <p:cBhvr>
                                        <p:cTn id="108" dur="500"/>
                                        <p:tgtEl>
                                          <p:spTgt spid="104"/>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slide(fromBottom)">
                                      <p:cBhvr>
                                        <p:cTn id="111" dur="500"/>
                                        <p:tgtEl>
                                          <p:spTgt spid="105"/>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slide(fromBottom)">
                                      <p:cBhvr>
                                        <p:cTn id="114" dur="500"/>
                                        <p:tgtEl>
                                          <p:spTgt spid="106"/>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107"/>
                                        </p:tgtEl>
                                        <p:attrNameLst>
                                          <p:attrName>style.visibility</p:attrName>
                                        </p:attrNameLst>
                                      </p:cBhvr>
                                      <p:to>
                                        <p:strVal val="visible"/>
                                      </p:to>
                                    </p:set>
                                    <p:animEffect transition="in" filter="slide(fromBottom)">
                                      <p:cBhvr>
                                        <p:cTn id="117" dur="500"/>
                                        <p:tgtEl>
                                          <p:spTgt spid="107"/>
                                        </p:tgtEl>
                                      </p:cBhvr>
                                    </p:animEffect>
                                  </p:childTnLst>
                                </p:cTn>
                              </p:par>
                              <p:par>
                                <p:cTn id="118" presetID="1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slide(fromBottom)">
                                      <p:cBhvr>
                                        <p:cTn id="120" dur="500"/>
                                        <p:tgtEl>
                                          <p:spTgt spid="108"/>
                                        </p:tgtEl>
                                      </p:cBhvr>
                                    </p:animEffect>
                                  </p:childTnLst>
                                </p:cTn>
                              </p:par>
                              <p:par>
                                <p:cTn id="121" presetID="12" presetClass="entr" presetSubtype="4" fill="hold" grpId="0" nodeType="withEffect">
                                  <p:stCondLst>
                                    <p:cond delay="0"/>
                                  </p:stCondLst>
                                  <p:childTnLst>
                                    <p:set>
                                      <p:cBhvr>
                                        <p:cTn id="122" dur="1" fill="hold">
                                          <p:stCondLst>
                                            <p:cond delay="0"/>
                                          </p:stCondLst>
                                        </p:cTn>
                                        <p:tgtEl>
                                          <p:spTgt spid="109"/>
                                        </p:tgtEl>
                                        <p:attrNameLst>
                                          <p:attrName>style.visibility</p:attrName>
                                        </p:attrNameLst>
                                      </p:cBhvr>
                                      <p:to>
                                        <p:strVal val="visible"/>
                                      </p:to>
                                    </p:set>
                                    <p:animEffect transition="in" filter="slide(fromBottom)">
                                      <p:cBhvr>
                                        <p:cTn id="123" dur="500"/>
                                        <p:tgtEl>
                                          <p:spTgt spid="109"/>
                                        </p:tgtEl>
                                      </p:cBhvr>
                                    </p:animEffect>
                                  </p:childTnLst>
                                </p:cTn>
                              </p:par>
                              <p:par>
                                <p:cTn id="124" presetID="12" presetClass="entr" presetSubtype="4" fill="hold" grpId="0" nodeType="withEffect">
                                  <p:stCondLst>
                                    <p:cond delay="0"/>
                                  </p:stCondLst>
                                  <p:childTnLst>
                                    <p:set>
                                      <p:cBhvr>
                                        <p:cTn id="125" dur="1" fill="hold">
                                          <p:stCondLst>
                                            <p:cond delay="0"/>
                                          </p:stCondLst>
                                        </p:cTn>
                                        <p:tgtEl>
                                          <p:spTgt spid="113"/>
                                        </p:tgtEl>
                                        <p:attrNameLst>
                                          <p:attrName>style.visibility</p:attrName>
                                        </p:attrNameLst>
                                      </p:cBhvr>
                                      <p:to>
                                        <p:strVal val="visible"/>
                                      </p:to>
                                    </p:set>
                                    <p:animEffect transition="in" filter="slide(fromBottom)">
                                      <p:cBhvr>
                                        <p:cTn id="126" dur="500"/>
                                        <p:tgtEl>
                                          <p:spTgt spid="113"/>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slide(fromBottom)">
                                      <p:cBhvr>
                                        <p:cTn id="129" dur="500"/>
                                        <p:tgtEl>
                                          <p:spTgt spid="114"/>
                                        </p:tgtEl>
                                      </p:cBhvr>
                                    </p:animEffect>
                                  </p:childTnLst>
                                </p:cTn>
                              </p:par>
                              <p:par>
                                <p:cTn id="130" presetID="12" presetClass="entr" presetSubtype="4" fill="hold" grpId="0" nodeType="withEffect">
                                  <p:stCondLst>
                                    <p:cond delay="0"/>
                                  </p:stCondLst>
                                  <p:childTnLst>
                                    <p:set>
                                      <p:cBhvr>
                                        <p:cTn id="131" dur="1" fill="hold">
                                          <p:stCondLst>
                                            <p:cond delay="0"/>
                                          </p:stCondLst>
                                        </p:cTn>
                                        <p:tgtEl>
                                          <p:spTgt spid="115"/>
                                        </p:tgtEl>
                                        <p:attrNameLst>
                                          <p:attrName>style.visibility</p:attrName>
                                        </p:attrNameLst>
                                      </p:cBhvr>
                                      <p:to>
                                        <p:strVal val="visible"/>
                                      </p:to>
                                    </p:set>
                                    <p:animEffect transition="in" filter="slide(fromBottom)">
                                      <p:cBhvr>
                                        <p:cTn id="13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p:bldP spid="114" grpId="0"/>
      <p:bldP spid="1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32</a:t>
            </a:fld>
            <a:endParaRPr lang="cs-CZ" dirty="0"/>
          </a:p>
        </p:txBody>
      </p:sp>
      <p:sp>
        <p:nvSpPr>
          <p:cNvPr id="4" name="TextovéPole 3"/>
          <p:cNvSpPr txBox="1"/>
          <p:nvPr/>
        </p:nvSpPr>
        <p:spPr>
          <a:xfrm>
            <a:off x="251520" y="548680"/>
            <a:ext cx="8712968" cy="5678478"/>
          </a:xfrm>
          <a:prstGeom prst="rect">
            <a:avLst/>
          </a:prstGeom>
          <a:noFill/>
        </p:spPr>
        <p:txBody>
          <a:bodyPr wrap="square" rtlCol="0">
            <a:spAutoFit/>
          </a:bodyPr>
          <a:lstStyle/>
          <a:p>
            <a:r>
              <a:rPr lang="cs-CZ" sz="2400" b="1" dirty="0"/>
              <a:t>Rozpočet ÚSC</a:t>
            </a:r>
          </a:p>
          <a:p>
            <a:endParaRPr lang="cs-CZ" dirty="0"/>
          </a:p>
          <a:p>
            <a:r>
              <a:rPr lang="cs-CZ" u="sng" dirty="0"/>
              <a:t>Rozpočtová skladba</a:t>
            </a:r>
          </a:p>
          <a:p>
            <a:endParaRPr lang="cs-CZ" u="sng" dirty="0"/>
          </a:p>
          <a:p>
            <a:pPr algn="just">
              <a:spcAft>
                <a:spcPts val="600"/>
              </a:spcAft>
            </a:pPr>
            <a:r>
              <a:rPr lang="cs-CZ" dirty="0"/>
              <a:t>Rozpočet ÚSC a rozpočet svazku obcí se zpracovává v </a:t>
            </a:r>
            <a:r>
              <a:rPr lang="cs-CZ" b="1" dirty="0"/>
              <a:t>třídění podle rozpočtové skladby</a:t>
            </a:r>
            <a:r>
              <a:rPr lang="cs-CZ" dirty="0"/>
              <a:t>, kterou stanoví MF vyhláškou (č. 323/2002 Sb. o rozpočtové skladbě).</a:t>
            </a:r>
          </a:p>
          <a:p>
            <a:pPr algn="just">
              <a:spcAft>
                <a:spcPts val="600"/>
              </a:spcAft>
            </a:pPr>
            <a:r>
              <a:rPr lang="cs-CZ" dirty="0"/>
              <a:t>Orgány ÚSC a orgány svazku obcí projednávají rozpočet při jeho schvalování v třídění podle rozpočtové skladby tak, aby schválený rozpočet vyjadřoval závazné ukazatele, jimiž se mají povinně řídit </a:t>
            </a:r>
          </a:p>
          <a:p>
            <a:pPr marL="342900" indent="-342900" algn="just">
              <a:buAutoNum type="alphaLcParenR"/>
            </a:pPr>
            <a:r>
              <a:rPr lang="cs-CZ" dirty="0"/>
              <a:t>výkonné orgány ÚSC a svazku obcí při hospodaření podle rozpočtu,</a:t>
            </a:r>
          </a:p>
          <a:p>
            <a:pPr algn="just"/>
            <a:r>
              <a:rPr lang="cs-CZ" dirty="0"/>
              <a:t>b)   právnické osoby zřízené nebo založené v působnosti ÚSC při svém hospodaření,</a:t>
            </a:r>
          </a:p>
          <a:p>
            <a:pPr algn="just"/>
            <a:r>
              <a:rPr lang="cs-CZ" dirty="0"/>
              <a:t>c)   právnické osoby zřízené v působnosti svazku obcí,</a:t>
            </a:r>
          </a:p>
          <a:p>
            <a:pPr marL="342900" indent="-342900" algn="just">
              <a:buAutoNum type="alphaLcParenR" startAt="4"/>
            </a:pPr>
            <a:r>
              <a:rPr lang="cs-CZ" dirty="0"/>
              <a:t>další osoby, které mají být příjemci dotací nebo příspěvků z rozpočtu.</a:t>
            </a:r>
          </a:p>
          <a:p>
            <a:pPr algn="just"/>
            <a:endParaRPr lang="cs-CZ" dirty="0"/>
          </a:p>
          <a:p>
            <a:pPr algn="just">
              <a:spcAft>
                <a:spcPts val="600"/>
              </a:spcAft>
            </a:pPr>
            <a:r>
              <a:rPr lang="cs-CZ" dirty="0"/>
              <a:t>Vyhláška MF stanoví </a:t>
            </a:r>
            <a:r>
              <a:rPr lang="cs-CZ" b="1" dirty="0"/>
              <a:t>závazné třídění příjmů a výdajů </a:t>
            </a:r>
            <a:r>
              <a:rPr lang="cs-CZ" dirty="0"/>
              <a:t>v celé soustavě veřejných rozpočtů v ČR </a:t>
            </a:r>
            <a:r>
              <a:rPr lang="cs-CZ" b="1" dirty="0"/>
              <a:t>dle hlediska</a:t>
            </a:r>
            <a:r>
              <a:rPr lang="cs-CZ" dirty="0"/>
              <a:t>:</a:t>
            </a:r>
          </a:p>
          <a:p>
            <a:pPr algn="just"/>
            <a:r>
              <a:rPr lang="cs-CZ" dirty="0"/>
              <a:t>odpovědnostního, </a:t>
            </a:r>
            <a:r>
              <a:rPr lang="cs-CZ" b="1" dirty="0"/>
              <a:t>druhového</a:t>
            </a:r>
            <a:r>
              <a:rPr lang="cs-CZ" dirty="0"/>
              <a:t>, odvětvového, zdrojového, konsolidačního, doplňkového, programového, účelového, strukturního, transferového</a:t>
            </a:r>
          </a:p>
          <a:p>
            <a:endParaRPr lang="cs-CZ" dirty="0"/>
          </a:p>
        </p:txBody>
      </p:sp>
    </p:spTree>
    <p:extLst>
      <p:ext uri="{BB962C8B-B14F-4D97-AF65-F5344CB8AC3E}">
        <p14:creationId xmlns:p14="http://schemas.microsoft.com/office/powerpoint/2010/main" val="56075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33</a:t>
            </a:fld>
            <a:endParaRPr lang="cs-CZ" dirty="0"/>
          </a:p>
        </p:txBody>
      </p:sp>
      <p:sp>
        <p:nvSpPr>
          <p:cNvPr id="4" name="TextovéPole 3"/>
          <p:cNvSpPr txBox="1"/>
          <p:nvPr/>
        </p:nvSpPr>
        <p:spPr>
          <a:xfrm>
            <a:off x="395536" y="332656"/>
            <a:ext cx="8136904" cy="1015663"/>
          </a:xfrm>
          <a:prstGeom prst="rect">
            <a:avLst/>
          </a:prstGeom>
          <a:noFill/>
        </p:spPr>
        <p:txBody>
          <a:bodyPr wrap="square" rtlCol="0">
            <a:spAutoFit/>
          </a:bodyPr>
          <a:lstStyle/>
          <a:p>
            <a:r>
              <a:rPr lang="cs-CZ" sz="2400" b="1" dirty="0" smtClean="0"/>
              <a:t>Rozpočet ÚSC</a:t>
            </a:r>
          </a:p>
          <a:p>
            <a:endParaRPr lang="cs-CZ" b="1" dirty="0"/>
          </a:p>
          <a:p>
            <a:r>
              <a:rPr lang="cs-CZ" b="1" dirty="0"/>
              <a:t>Rozpočtová </a:t>
            </a:r>
            <a:r>
              <a:rPr lang="cs-CZ" b="1" dirty="0" smtClean="0"/>
              <a:t>skladba</a:t>
            </a:r>
            <a:endParaRPr lang="cs-CZ" sz="2400" b="1" dirty="0"/>
          </a:p>
        </p:txBody>
      </p:sp>
      <p:sp>
        <p:nvSpPr>
          <p:cNvPr id="5" name="Rectangle 3"/>
          <p:cNvSpPr>
            <a:spLocks noChangeArrowheads="1"/>
          </p:cNvSpPr>
          <p:nvPr/>
        </p:nvSpPr>
        <p:spPr bwMode="auto">
          <a:xfrm>
            <a:off x="1692275" y="1484313"/>
            <a:ext cx="5975350" cy="720725"/>
          </a:xfrm>
          <a:prstGeom prst="rect">
            <a:avLst/>
          </a:prstGeom>
          <a:solidFill>
            <a:srgbClr val="CCFFCC"/>
          </a:solidFill>
          <a:ln w="9525">
            <a:solidFill>
              <a:schemeClr val="tx1"/>
            </a:solidFill>
            <a:miter lim="800000"/>
            <a:headEnd/>
            <a:tailEnd/>
          </a:ln>
        </p:spPr>
        <p:txBody>
          <a:bodyPr wrap="none" anchor="ctr"/>
          <a:lstStyle/>
          <a:p>
            <a:pPr algn="ctr"/>
            <a:r>
              <a:rPr lang="cs-CZ" sz="1800" b="1" i="0" dirty="0">
                <a:solidFill>
                  <a:srgbClr val="000066"/>
                </a:solidFill>
                <a:latin typeface="Tahoma" pitchFamily="34" charset="0"/>
                <a:cs typeface="Tahoma" pitchFamily="34" charset="0"/>
              </a:rPr>
              <a:t>Odvětvové třídění</a:t>
            </a:r>
          </a:p>
        </p:txBody>
      </p:sp>
      <p:sp>
        <p:nvSpPr>
          <p:cNvPr id="6" name="Rectangle 4"/>
          <p:cNvSpPr>
            <a:spLocks noChangeArrowheads="1"/>
          </p:cNvSpPr>
          <p:nvPr/>
        </p:nvSpPr>
        <p:spPr bwMode="auto">
          <a:xfrm>
            <a:off x="2051050" y="2349500"/>
            <a:ext cx="5616575" cy="503238"/>
          </a:xfrm>
          <a:prstGeom prst="rect">
            <a:avLst/>
          </a:prstGeom>
          <a:solidFill>
            <a:srgbClr val="FFCC99"/>
          </a:solidFill>
          <a:ln w="9525">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Zemědělství, lesní hospodářství a rybářství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1</a:t>
            </a:r>
          </a:p>
        </p:txBody>
      </p:sp>
      <p:sp>
        <p:nvSpPr>
          <p:cNvPr id="7" name="Rectangle 5"/>
          <p:cNvSpPr>
            <a:spLocks noChangeArrowheads="1"/>
          </p:cNvSpPr>
          <p:nvPr/>
        </p:nvSpPr>
        <p:spPr bwMode="auto">
          <a:xfrm>
            <a:off x="2051050" y="2997200"/>
            <a:ext cx="5616575" cy="503238"/>
          </a:xfrm>
          <a:prstGeom prst="rect">
            <a:avLst/>
          </a:prstGeom>
          <a:solidFill>
            <a:srgbClr val="FFCC99"/>
          </a:solidFill>
          <a:ln w="9525" algn="ctr">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Průmyslová a ostatní odvětví hospodářství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2</a:t>
            </a:r>
          </a:p>
        </p:txBody>
      </p:sp>
      <p:sp>
        <p:nvSpPr>
          <p:cNvPr id="8" name="Rectangle 6"/>
          <p:cNvSpPr>
            <a:spLocks noChangeArrowheads="1"/>
          </p:cNvSpPr>
          <p:nvPr/>
        </p:nvSpPr>
        <p:spPr bwMode="auto">
          <a:xfrm>
            <a:off x="2051050" y="4292600"/>
            <a:ext cx="5616575" cy="503238"/>
          </a:xfrm>
          <a:prstGeom prst="rect">
            <a:avLst/>
          </a:prstGeom>
          <a:solidFill>
            <a:srgbClr val="FFCC99"/>
          </a:solidFill>
          <a:ln w="9525" algn="ctr">
            <a:solidFill>
              <a:schemeClr val="tx1"/>
            </a:solidFill>
            <a:miter lim="800000"/>
            <a:headEnd/>
            <a:tailEnd/>
          </a:ln>
        </p:spPr>
        <p:txBody>
          <a:bodyPr wrap="none" anchor="ctr"/>
          <a:lstStyle/>
          <a:p>
            <a:r>
              <a:rPr lang="cs-CZ" sz="1800" dirty="0">
                <a:solidFill>
                  <a:srgbClr val="000066"/>
                </a:solidFill>
                <a:cs typeface="Arial" charset="0"/>
              </a:rPr>
              <a:t>Sociální věci a politika zaměstnanosti</a:t>
            </a:r>
            <a:r>
              <a:rPr lang="cs-CZ" sz="1800" dirty="0">
                <a:solidFill>
                  <a:srgbClr val="000066"/>
                </a:solidFill>
              </a:rPr>
              <a:t> - </a:t>
            </a:r>
            <a:r>
              <a:rPr lang="cs-CZ" sz="1800" dirty="0" err="1">
                <a:solidFill>
                  <a:srgbClr val="000066"/>
                </a:solidFill>
              </a:rPr>
              <a:t>sk</a:t>
            </a:r>
            <a:r>
              <a:rPr lang="cs-CZ" sz="1800" dirty="0">
                <a:solidFill>
                  <a:srgbClr val="000066"/>
                </a:solidFill>
              </a:rPr>
              <a:t>. 4</a:t>
            </a:r>
          </a:p>
        </p:txBody>
      </p:sp>
      <p:sp>
        <p:nvSpPr>
          <p:cNvPr id="9" name="Rectangle 7"/>
          <p:cNvSpPr>
            <a:spLocks noChangeArrowheads="1"/>
          </p:cNvSpPr>
          <p:nvPr/>
        </p:nvSpPr>
        <p:spPr bwMode="auto">
          <a:xfrm>
            <a:off x="2051050" y="5589588"/>
            <a:ext cx="5616575" cy="504825"/>
          </a:xfrm>
          <a:prstGeom prst="rect">
            <a:avLst/>
          </a:prstGeom>
          <a:solidFill>
            <a:srgbClr val="FFCC99"/>
          </a:solidFill>
          <a:ln w="9525" algn="ctr">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Všeobecná veřejná správa a služby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6</a:t>
            </a:r>
          </a:p>
        </p:txBody>
      </p:sp>
      <p:sp>
        <p:nvSpPr>
          <p:cNvPr id="10" name="Rectangle 8"/>
          <p:cNvSpPr>
            <a:spLocks noChangeArrowheads="1"/>
          </p:cNvSpPr>
          <p:nvPr/>
        </p:nvSpPr>
        <p:spPr bwMode="auto">
          <a:xfrm>
            <a:off x="2051050" y="4941888"/>
            <a:ext cx="5616575" cy="503237"/>
          </a:xfrm>
          <a:prstGeom prst="rect">
            <a:avLst/>
          </a:prstGeom>
          <a:solidFill>
            <a:srgbClr val="FFCC99"/>
          </a:solidFill>
          <a:ln w="9525" algn="ctr">
            <a:solidFill>
              <a:schemeClr val="tx1"/>
            </a:solidFill>
            <a:miter lim="800000"/>
            <a:headEnd/>
            <a:tailEnd/>
          </a:ln>
        </p:spPr>
        <p:txBody>
          <a:bodyPr wrap="none" anchor="ctr"/>
          <a:lstStyle/>
          <a:p>
            <a:r>
              <a:rPr lang="cs-CZ" sz="1800">
                <a:solidFill>
                  <a:srgbClr val="000066"/>
                </a:solidFill>
                <a:cs typeface="Arial" charset="0"/>
              </a:rPr>
              <a:t>Bezpečnost státu a právní ochrana</a:t>
            </a:r>
            <a:r>
              <a:rPr lang="cs-CZ" sz="1800">
                <a:solidFill>
                  <a:srgbClr val="000066"/>
                </a:solidFill>
              </a:rPr>
              <a:t> - sk. 5</a:t>
            </a:r>
          </a:p>
        </p:txBody>
      </p:sp>
      <p:sp>
        <p:nvSpPr>
          <p:cNvPr id="11" name="Rectangle 9"/>
          <p:cNvSpPr>
            <a:spLocks noChangeArrowheads="1"/>
          </p:cNvSpPr>
          <p:nvPr/>
        </p:nvSpPr>
        <p:spPr bwMode="auto">
          <a:xfrm>
            <a:off x="2051050" y="3644900"/>
            <a:ext cx="5616575" cy="504825"/>
          </a:xfrm>
          <a:prstGeom prst="rect">
            <a:avLst/>
          </a:prstGeom>
          <a:solidFill>
            <a:srgbClr val="FFCC99"/>
          </a:solidFill>
          <a:ln w="9525" algn="ctr">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Služby pro obyvatelstvo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3</a:t>
            </a:r>
          </a:p>
        </p:txBody>
      </p:sp>
      <p:cxnSp>
        <p:nvCxnSpPr>
          <p:cNvPr id="12" name="AutoShape 10"/>
          <p:cNvCxnSpPr>
            <a:cxnSpLocks noChangeShapeType="1"/>
            <a:stCxn id="5" idx="1"/>
          </p:cNvCxnSpPr>
          <p:nvPr/>
        </p:nvCxnSpPr>
        <p:spPr bwMode="auto">
          <a:xfrm rot="10800000" flipV="1">
            <a:off x="1403350" y="1844675"/>
            <a:ext cx="288925" cy="4032250"/>
          </a:xfrm>
          <a:prstGeom prst="bentConnector2">
            <a:avLst/>
          </a:prstGeom>
          <a:noFill/>
          <a:ln w="9525">
            <a:solidFill>
              <a:srgbClr val="993300"/>
            </a:solidFill>
            <a:miter lim="800000"/>
            <a:headEnd/>
            <a:tailEnd/>
          </a:ln>
        </p:spPr>
      </p:cxnSp>
      <p:sp>
        <p:nvSpPr>
          <p:cNvPr id="13" name="Line 11"/>
          <p:cNvSpPr>
            <a:spLocks noChangeShapeType="1"/>
          </p:cNvSpPr>
          <p:nvPr/>
        </p:nvSpPr>
        <p:spPr bwMode="auto">
          <a:xfrm>
            <a:off x="1403350" y="5876925"/>
            <a:ext cx="647700" cy="0"/>
          </a:xfrm>
          <a:prstGeom prst="line">
            <a:avLst/>
          </a:prstGeom>
          <a:noFill/>
          <a:ln w="9525">
            <a:solidFill>
              <a:srgbClr val="993300"/>
            </a:solidFill>
            <a:round/>
            <a:headEnd/>
            <a:tailEnd/>
          </a:ln>
        </p:spPr>
        <p:txBody>
          <a:bodyPr/>
          <a:lstStyle/>
          <a:p>
            <a:endParaRPr lang="cs-CZ"/>
          </a:p>
        </p:txBody>
      </p:sp>
      <p:sp>
        <p:nvSpPr>
          <p:cNvPr id="14" name="Line 12"/>
          <p:cNvSpPr>
            <a:spLocks noChangeShapeType="1"/>
          </p:cNvSpPr>
          <p:nvPr/>
        </p:nvSpPr>
        <p:spPr bwMode="auto">
          <a:xfrm flipH="1">
            <a:off x="1403350" y="5229225"/>
            <a:ext cx="647700" cy="0"/>
          </a:xfrm>
          <a:prstGeom prst="line">
            <a:avLst/>
          </a:prstGeom>
          <a:noFill/>
          <a:ln w="9525">
            <a:solidFill>
              <a:srgbClr val="993300"/>
            </a:solidFill>
            <a:round/>
            <a:headEnd/>
            <a:tailEnd/>
          </a:ln>
        </p:spPr>
        <p:txBody>
          <a:bodyPr/>
          <a:lstStyle/>
          <a:p>
            <a:endParaRPr lang="cs-CZ"/>
          </a:p>
        </p:txBody>
      </p:sp>
      <p:sp>
        <p:nvSpPr>
          <p:cNvPr id="15" name="Line 13"/>
          <p:cNvSpPr>
            <a:spLocks noChangeShapeType="1"/>
          </p:cNvSpPr>
          <p:nvPr/>
        </p:nvSpPr>
        <p:spPr bwMode="auto">
          <a:xfrm flipH="1">
            <a:off x="1403350" y="4581525"/>
            <a:ext cx="647700" cy="0"/>
          </a:xfrm>
          <a:prstGeom prst="line">
            <a:avLst/>
          </a:prstGeom>
          <a:noFill/>
          <a:ln w="9525">
            <a:solidFill>
              <a:srgbClr val="993300"/>
            </a:solidFill>
            <a:round/>
            <a:headEnd/>
            <a:tailEnd/>
          </a:ln>
        </p:spPr>
        <p:txBody>
          <a:bodyPr/>
          <a:lstStyle/>
          <a:p>
            <a:endParaRPr lang="cs-CZ"/>
          </a:p>
        </p:txBody>
      </p:sp>
      <p:sp>
        <p:nvSpPr>
          <p:cNvPr id="16" name="Line 14"/>
          <p:cNvSpPr>
            <a:spLocks noChangeShapeType="1"/>
          </p:cNvSpPr>
          <p:nvPr/>
        </p:nvSpPr>
        <p:spPr bwMode="auto">
          <a:xfrm flipH="1">
            <a:off x="1403350" y="3933825"/>
            <a:ext cx="647700" cy="0"/>
          </a:xfrm>
          <a:prstGeom prst="line">
            <a:avLst/>
          </a:prstGeom>
          <a:noFill/>
          <a:ln w="9525">
            <a:solidFill>
              <a:srgbClr val="993300"/>
            </a:solidFill>
            <a:round/>
            <a:headEnd/>
            <a:tailEnd/>
          </a:ln>
        </p:spPr>
        <p:txBody>
          <a:bodyPr/>
          <a:lstStyle/>
          <a:p>
            <a:endParaRPr lang="cs-CZ"/>
          </a:p>
        </p:txBody>
      </p:sp>
      <p:sp>
        <p:nvSpPr>
          <p:cNvPr id="17" name="Line 15"/>
          <p:cNvSpPr>
            <a:spLocks noChangeShapeType="1"/>
          </p:cNvSpPr>
          <p:nvPr/>
        </p:nvSpPr>
        <p:spPr bwMode="auto">
          <a:xfrm flipH="1">
            <a:off x="1403350" y="3284538"/>
            <a:ext cx="647700" cy="0"/>
          </a:xfrm>
          <a:prstGeom prst="line">
            <a:avLst/>
          </a:prstGeom>
          <a:noFill/>
          <a:ln w="9525">
            <a:solidFill>
              <a:srgbClr val="993300"/>
            </a:solidFill>
            <a:round/>
            <a:headEnd/>
            <a:tailEnd/>
          </a:ln>
        </p:spPr>
        <p:txBody>
          <a:bodyPr/>
          <a:lstStyle/>
          <a:p>
            <a:endParaRPr lang="cs-CZ"/>
          </a:p>
        </p:txBody>
      </p:sp>
      <p:sp>
        <p:nvSpPr>
          <p:cNvPr id="18" name="Line 16"/>
          <p:cNvSpPr>
            <a:spLocks noChangeShapeType="1"/>
          </p:cNvSpPr>
          <p:nvPr/>
        </p:nvSpPr>
        <p:spPr bwMode="auto">
          <a:xfrm flipH="1">
            <a:off x="1403350" y="2636838"/>
            <a:ext cx="647700" cy="0"/>
          </a:xfrm>
          <a:prstGeom prst="line">
            <a:avLst/>
          </a:prstGeom>
          <a:noFill/>
          <a:ln w="9525">
            <a:solidFill>
              <a:srgbClr val="993300"/>
            </a:solidFill>
            <a:round/>
            <a:headEnd/>
            <a:tailEnd/>
          </a:ln>
        </p:spPr>
        <p:txBody>
          <a:bodyPr/>
          <a:lstStyle/>
          <a:p>
            <a:endParaRPr lang="cs-CZ"/>
          </a:p>
        </p:txBody>
      </p:sp>
      <p:sp>
        <p:nvSpPr>
          <p:cNvPr id="19" name="Rectangle 6"/>
          <p:cNvSpPr>
            <a:spLocks noChangeArrowheads="1"/>
          </p:cNvSpPr>
          <p:nvPr/>
        </p:nvSpPr>
        <p:spPr bwMode="auto">
          <a:xfrm>
            <a:off x="2051050" y="4292599"/>
            <a:ext cx="5616575" cy="503238"/>
          </a:xfrm>
          <a:prstGeom prst="rect">
            <a:avLst/>
          </a:prstGeom>
          <a:solidFill>
            <a:srgbClr val="FFCC99"/>
          </a:solidFill>
          <a:ln w="9525" algn="ctr">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Sociální věci a politika zaměstnanosti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4</a:t>
            </a:r>
          </a:p>
        </p:txBody>
      </p:sp>
      <p:sp>
        <p:nvSpPr>
          <p:cNvPr id="20" name="Rectangle 8"/>
          <p:cNvSpPr>
            <a:spLocks noChangeArrowheads="1"/>
          </p:cNvSpPr>
          <p:nvPr/>
        </p:nvSpPr>
        <p:spPr bwMode="auto">
          <a:xfrm>
            <a:off x="2051050" y="4941887"/>
            <a:ext cx="5616575" cy="503237"/>
          </a:xfrm>
          <a:prstGeom prst="rect">
            <a:avLst/>
          </a:prstGeom>
          <a:solidFill>
            <a:srgbClr val="FFCC99"/>
          </a:solidFill>
          <a:ln w="9525" algn="ctr">
            <a:solidFill>
              <a:schemeClr val="tx1"/>
            </a:solidFill>
            <a:miter lim="800000"/>
            <a:headEnd/>
            <a:tailEnd/>
          </a:ln>
        </p:spPr>
        <p:txBody>
          <a:bodyPr wrap="none" anchor="ctr"/>
          <a:lstStyle/>
          <a:p>
            <a:r>
              <a:rPr lang="cs-CZ" sz="1800" i="0" dirty="0">
                <a:solidFill>
                  <a:srgbClr val="000066"/>
                </a:solidFill>
                <a:latin typeface="Tahoma" pitchFamily="34" charset="0"/>
                <a:cs typeface="Tahoma" pitchFamily="34" charset="0"/>
              </a:rPr>
              <a:t>Bezpečnost státu a právní ochrana - </a:t>
            </a:r>
            <a:r>
              <a:rPr lang="cs-CZ" sz="1800" i="0" dirty="0" err="1">
                <a:solidFill>
                  <a:srgbClr val="000066"/>
                </a:solidFill>
                <a:latin typeface="Tahoma" pitchFamily="34" charset="0"/>
                <a:cs typeface="Tahoma" pitchFamily="34" charset="0"/>
              </a:rPr>
              <a:t>sk</a:t>
            </a:r>
            <a:r>
              <a:rPr lang="cs-CZ" sz="1800" i="0" dirty="0">
                <a:solidFill>
                  <a:srgbClr val="000066"/>
                </a:solidFill>
                <a:latin typeface="Tahoma" pitchFamily="34" charset="0"/>
                <a:cs typeface="Tahoma" pitchFamily="34" charset="0"/>
              </a:rPr>
              <a:t>. 5</a:t>
            </a:r>
          </a:p>
        </p:txBody>
      </p:sp>
    </p:spTree>
    <p:extLst>
      <p:ext uri="{BB962C8B-B14F-4D97-AF65-F5344CB8AC3E}">
        <p14:creationId xmlns:p14="http://schemas.microsoft.com/office/powerpoint/2010/main" val="2608582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34</a:t>
            </a:fld>
            <a:endParaRPr lang="cs-CZ" dirty="0"/>
          </a:p>
        </p:txBody>
      </p:sp>
      <p:sp>
        <p:nvSpPr>
          <p:cNvPr id="4" name="TextovéPole 3"/>
          <p:cNvSpPr txBox="1"/>
          <p:nvPr/>
        </p:nvSpPr>
        <p:spPr>
          <a:xfrm>
            <a:off x="179512" y="135665"/>
            <a:ext cx="8640960" cy="907941"/>
          </a:xfrm>
          <a:prstGeom prst="rect">
            <a:avLst/>
          </a:prstGeom>
          <a:noFill/>
        </p:spPr>
        <p:txBody>
          <a:bodyPr wrap="square" rtlCol="0">
            <a:spAutoFit/>
          </a:bodyPr>
          <a:lstStyle/>
          <a:p>
            <a:r>
              <a:rPr lang="cs-CZ" sz="2400" b="1" dirty="0"/>
              <a:t>Rozpočet ÚSC</a:t>
            </a:r>
          </a:p>
          <a:p>
            <a:endParaRPr lang="cs-CZ" sz="1000" b="1" dirty="0"/>
          </a:p>
          <a:p>
            <a:r>
              <a:rPr lang="cs-CZ" b="1" dirty="0"/>
              <a:t>Rozpočtová </a:t>
            </a:r>
            <a:r>
              <a:rPr lang="cs-CZ" b="1" dirty="0" smtClean="0"/>
              <a:t>skladba</a:t>
            </a:r>
            <a:endParaRPr lang="cs-CZ" dirty="0"/>
          </a:p>
        </p:txBody>
      </p:sp>
      <p:sp>
        <p:nvSpPr>
          <p:cNvPr id="5" name="AutoShape 3"/>
          <p:cNvSpPr>
            <a:spLocks noChangeArrowheads="1"/>
          </p:cNvSpPr>
          <p:nvPr/>
        </p:nvSpPr>
        <p:spPr bwMode="auto">
          <a:xfrm>
            <a:off x="1740921" y="1151328"/>
            <a:ext cx="5903912" cy="737616"/>
          </a:xfrm>
          <a:prstGeom prst="flowChartProcess">
            <a:avLst/>
          </a:prstGeom>
          <a:solidFill>
            <a:srgbClr val="CCFFCC"/>
          </a:solidFill>
          <a:ln w="9525">
            <a:solidFill>
              <a:schemeClr val="tx1"/>
            </a:solidFill>
            <a:miter lim="800000"/>
            <a:headEnd/>
            <a:tailEnd/>
          </a:ln>
        </p:spPr>
        <p:txBody>
          <a:bodyPr wrap="none" anchor="ctr"/>
          <a:lstStyle/>
          <a:p>
            <a:pPr algn="ctr"/>
            <a:r>
              <a:rPr lang="cs-CZ" sz="1800" b="1" i="0" dirty="0">
                <a:solidFill>
                  <a:srgbClr val="000066"/>
                </a:solidFill>
                <a:latin typeface="Tahoma" pitchFamily="34" charset="0"/>
                <a:cs typeface="Tahoma" pitchFamily="34" charset="0"/>
              </a:rPr>
              <a:t>Druhové třídění</a:t>
            </a:r>
          </a:p>
        </p:txBody>
      </p:sp>
      <p:sp>
        <p:nvSpPr>
          <p:cNvPr id="6" name="Rectangle 4"/>
          <p:cNvSpPr>
            <a:spLocks noChangeArrowheads="1"/>
          </p:cNvSpPr>
          <p:nvPr/>
        </p:nvSpPr>
        <p:spPr bwMode="auto">
          <a:xfrm>
            <a:off x="1956820" y="2276872"/>
            <a:ext cx="1584325" cy="720725"/>
          </a:xfrm>
          <a:prstGeom prst="rect">
            <a:avLst/>
          </a:prstGeom>
          <a:solidFill>
            <a:srgbClr val="FFCDCD"/>
          </a:solidFill>
          <a:ln w="9525">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příjmy</a:t>
            </a:r>
          </a:p>
        </p:txBody>
      </p:sp>
      <p:sp>
        <p:nvSpPr>
          <p:cNvPr id="7" name="Rectangle 5"/>
          <p:cNvSpPr>
            <a:spLocks noChangeArrowheads="1"/>
          </p:cNvSpPr>
          <p:nvPr/>
        </p:nvSpPr>
        <p:spPr bwMode="auto">
          <a:xfrm>
            <a:off x="4004682" y="2325773"/>
            <a:ext cx="1584325" cy="720725"/>
          </a:xfrm>
          <a:prstGeom prst="rect">
            <a:avLst/>
          </a:prstGeom>
          <a:solidFill>
            <a:srgbClr val="FFCDCD"/>
          </a:solidFill>
          <a:ln w="9525">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výdaje</a:t>
            </a:r>
          </a:p>
        </p:txBody>
      </p:sp>
      <p:sp>
        <p:nvSpPr>
          <p:cNvPr id="8" name="Rectangle 6"/>
          <p:cNvSpPr>
            <a:spLocks noChangeArrowheads="1"/>
          </p:cNvSpPr>
          <p:nvPr/>
        </p:nvSpPr>
        <p:spPr bwMode="auto">
          <a:xfrm>
            <a:off x="5917631" y="2325772"/>
            <a:ext cx="1635125" cy="720725"/>
          </a:xfrm>
          <a:prstGeom prst="rect">
            <a:avLst/>
          </a:prstGeom>
          <a:solidFill>
            <a:srgbClr val="FFCDCD"/>
          </a:solidFill>
          <a:ln w="9525">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financování</a:t>
            </a:r>
          </a:p>
        </p:txBody>
      </p:sp>
      <p:sp>
        <p:nvSpPr>
          <p:cNvPr id="9" name="Rectangle 7"/>
          <p:cNvSpPr>
            <a:spLocks noChangeArrowheads="1"/>
          </p:cNvSpPr>
          <p:nvPr/>
        </p:nvSpPr>
        <p:spPr bwMode="auto">
          <a:xfrm>
            <a:off x="2028258" y="3226052"/>
            <a:ext cx="1512888" cy="574675"/>
          </a:xfrm>
          <a:prstGeom prst="rect">
            <a:avLst/>
          </a:prstGeom>
          <a:solidFill>
            <a:srgbClr val="FFCC99"/>
          </a:solidFill>
          <a:ln w="9525">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daňové</a:t>
            </a:r>
            <a:r>
              <a:rPr lang="cs-CZ" sz="1800" i="0" dirty="0">
                <a:solidFill>
                  <a:schemeClr val="bg2"/>
                </a:solidFill>
                <a:latin typeface="Tahoma" pitchFamily="34" charset="0"/>
                <a:cs typeface="Tahoma" pitchFamily="34" charset="0"/>
              </a:rPr>
              <a:t> </a:t>
            </a:r>
            <a:r>
              <a:rPr lang="cs-CZ" sz="1800" i="0" dirty="0">
                <a:solidFill>
                  <a:srgbClr val="000066"/>
                </a:solidFill>
                <a:latin typeface="Tahoma" pitchFamily="34" charset="0"/>
                <a:cs typeface="Tahoma" pitchFamily="34" charset="0"/>
              </a:rPr>
              <a:t>1xxx</a:t>
            </a:r>
          </a:p>
        </p:txBody>
      </p:sp>
      <p:sp>
        <p:nvSpPr>
          <p:cNvPr id="10" name="Rectangle 8"/>
          <p:cNvSpPr>
            <a:spLocks noChangeArrowheads="1"/>
          </p:cNvSpPr>
          <p:nvPr/>
        </p:nvSpPr>
        <p:spPr bwMode="auto">
          <a:xfrm>
            <a:off x="2028258" y="4665914"/>
            <a:ext cx="1657350" cy="576263"/>
          </a:xfrm>
          <a:prstGeom prst="rect">
            <a:avLst/>
          </a:prstGeom>
          <a:solidFill>
            <a:srgbClr val="FFCC99"/>
          </a:solidFill>
          <a:ln w="9525" algn="ctr">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kapitálové 3xxx</a:t>
            </a:r>
          </a:p>
        </p:txBody>
      </p:sp>
      <p:sp>
        <p:nvSpPr>
          <p:cNvPr id="11" name="Rectangle 9"/>
          <p:cNvSpPr>
            <a:spLocks noChangeArrowheads="1"/>
          </p:cNvSpPr>
          <p:nvPr/>
        </p:nvSpPr>
        <p:spPr bwMode="auto">
          <a:xfrm>
            <a:off x="2028258" y="5458077"/>
            <a:ext cx="1512888" cy="576262"/>
          </a:xfrm>
          <a:prstGeom prst="rect">
            <a:avLst/>
          </a:prstGeom>
          <a:solidFill>
            <a:srgbClr val="FFCC99"/>
          </a:solidFill>
          <a:ln w="9525" algn="ctr">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transfery 4xxx</a:t>
            </a:r>
          </a:p>
        </p:txBody>
      </p:sp>
      <p:sp>
        <p:nvSpPr>
          <p:cNvPr id="12" name="Rectangle 10"/>
          <p:cNvSpPr>
            <a:spLocks noChangeArrowheads="1"/>
          </p:cNvSpPr>
          <p:nvPr/>
        </p:nvSpPr>
        <p:spPr bwMode="auto">
          <a:xfrm>
            <a:off x="2028258" y="3945189"/>
            <a:ext cx="1657350" cy="504825"/>
          </a:xfrm>
          <a:prstGeom prst="rect">
            <a:avLst/>
          </a:prstGeom>
          <a:solidFill>
            <a:srgbClr val="FFCC99"/>
          </a:solidFill>
          <a:ln w="9525" algn="ctr">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nedaňové 2xxx</a:t>
            </a:r>
          </a:p>
        </p:txBody>
      </p:sp>
      <p:sp>
        <p:nvSpPr>
          <p:cNvPr id="13" name="Rectangle 11"/>
          <p:cNvSpPr>
            <a:spLocks noChangeArrowheads="1"/>
          </p:cNvSpPr>
          <p:nvPr/>
        </p:nvSpPr>
        <p:spPr bwMode="auto">
          <a:xfrm>
            <a:off x="4092008" y="3233989"/>
            <a:ext cx="1512888" cy="574675"/>
          </a:xfrm>
          <a:prstGeom prst="rect">
            <a:avLst/>
          </a:prstGeom>
          <a:solidFill>
            <a:srgbClr val="FFCC99"/>
          </a:solidFill>
          <a:ln w="9525" algn="ctr">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běžné 5xxx</a:t>
            </a:r>
          </a:p>
        </p:txBody>
      </p:sp>
      <p:sp>
        <p:nvSpPr>
          <p:cNvPr id="14" name="Rectangle 12"/>
          <p:cNvSpPr>
            <a:spLocks noChangeArrowheads="1"/>
          </p:cNvSpPr>
          <p:nvPr/>
        </p:nvSpPr>
        <p:spPr bwMode="auto">
          <a:xfrm>
            <a:off x="4117408" y="3945189"/>
            <a:ext cx="1584325" cy="504825"/>
          </a:xfrm>
          <a:prstGeom prst="rect">
            <a:avLst/>
          </a:prstGeom>
          <a:solidFill>
            <a:srgbClr val="FFCC99"/>
          </a:solidFill>
          <a:ln w="9525" algn="ctr">
            <a:solidFill>
              <a:schemeClr val="tx1"/>
            </a:solidFill>
            <a:miter lim="800000"/>
            <a:headEnd/>
            <a:tailEnd/>
          </a:ln>
        </p:spPr>
        <p:txBody>
          <a:bodyPr wrap="none" anchor="ctr"/>
          <a:lstStyle/>
          <a:p>
            <a:pPr algn="ctr"/>
            <a:r>
              <a:rPr lang="cs-CZ" sz="1800" i="0" dirty="0">
                <a:solidFill>
                  <a:srgbClr val="000066"/>
                </a:solidFill>
                <a:latin typeface="Tahoma" pitchFamily="34" charset="0"/>
                <a:cs typeface="Tahoma" pitchFamily="34" charset="0"/>
              </a:rPr>
              <a:t>kapitálové 6xxx</a:t>
            </a:r>
          </a:p>
        </p:txBody>
      </p:sp>
      <p:cxnSp>
        <p:nvCxnSpPr>
          <p:cNvPr id="15" name="AutoShape 13"/>
          <p:cNvCxnSpPr>
            <a:cxnSpLocks noChangeShapeType="1"/>
            <a:stCxn id="6" idx="1"/>
          </p:cNvCxnSpPr>
          <p:nvPr/>
        </p:nvCxnSpPr>
        <p:spPr bwMode="auto">
          <a:xfrm rot="10800000" flipV="1">
            <a:off x="1669482" y="2637235"/>
            <a:ext cx="287338" cy="3240087"/>
          </a:xfrm>
          <a:prstGeom prst="bentConnector2">
            <a:avLst/>
          </a:prstGeom>
          <a:noFill/>
          <a:ln w="9525">
            <a:solidFill>
              <a:schemeClr val="tx1"/>
            </a:solidFill>
            <a:miter lim="800000"/>
            <a:headEnd/>
            <a:tailEnd/>
          </a:ln>
        </p:spPr>
      </p:cxnSp>
      <p:sp>
        <p:nvSpPr>
          <p:cNvPr id="16" name="Line 14"/>
          <p:cNvSpPr>
            <a:spLocks noChangeShapeType="1"/>
          </p:cNvSpPr>
          <p:nvPr/>
        </p:nvSpPr>
        <p:spPr bwMode="auto">
          <a:xfrm>
            <a:off x="1669483" y="5745414"/>
            <a:ext cx="358775" cy="0"/>
          </a:xfrm>
          <a:prstGeom prst="line">
            <a:avLst/>
          </a:prstGeom>
          <a:noFill/>
          <a:ln w="9525">
            <a:solidFill>
              <a:schemeClr val="tx1"/>
            </a:solidFill>
            <a:round/>
            <a:headEnd/>
            <a:tailEnd/>
          </a:ln>
        </p:spPr>
        <p:txBody>
          <a:bodyPr/>
          <a:lstStyle/>
          <a:p>
            <a:endParaRPr lang="cs-CZ"/>
          </a:p>
        </p:txBody>
      </p:sp>
      <p:sp>
        <p:nvSpPr>
          <p:cNvPr id="17" name="Line 15"/>
          <p:cNvSpPr>
            <a:spLocks noChangeShapeType="1"/>
          </p:cNvSpPr>
          <p:nvPr/>
        </p:nvSpPr>
        <p:spPr bwMode="auto">
          <a:xfrm flipH="1">
            <a:off x="1669483" y="4953252"/>
            <a:ext cx="358775" cy="0"/>
          </a:xfrm>
          <a:prstGeom prst="line">
            <a:avLst/>
          </a:prstGeom>
          <a:noFill/>
          <a:ln w="9525">
            <a:solidFill>
              <a:schemeClr val="tx1"/>
            </a:solidFill>
            <a:round/>
            <a:headEnd/>
            <a:tailEnd/>
          </a:ln>
        </p:spPr>
        <p:txBody>
          <a:bodyPr/>
          <a:lstStyle/>
          <a:p>
            <a:endParaRPr lang="cs-CZ"/>
          </a:p>
        </p:txBody>
      </p:sp>
      <p:sp>
        <p:nvSpPr>
          <p:cNvPr id="18" name="Line 16"/>
          <p:cNvSpPr>
            <a:spLocks noChangeShapeType="1"/>
          </p:cNvSpPr>
          <p:nvPr/>
        </p:nvSpPr>
        <p:spPr bwMode="auto">
          <a:xfrm flipH="1">
            <a:off x="1669483" y="4234114"/>
            <a:ext cx="358775" cy="0"/>
          </a:xfrm>
          <a:prstGeom prst="line">
            <a:avLst/>
          </a:prstGeom>
          <a:noFill/>
          <a:ln w="9525">
            <a:solidFill>
              <a:schemeClr val="tx1"/>
            </a:solidFill>
            <a:round/>
            <a:headEnd/>
            <a:tailEnd/>
          </a:ln>
        </p:spPr>
        <p:txBody>
          <a:bodyPr/>
          <a:lstStyle/>
          <a:p>
            <a:endParaRPr lang="cs-CZ"/>
          </a:p>
        </p:txBody>
      </p:sp>
      <p:sp>
        <p:nvSpPr>
          <p:cNvPr id="19" name="Line 17"/>
          <p:cNvSpPr>
            <a:spLocks noChangeShapeType="1"/>
          </p:cNvSpPr>
          <p:nvPr/>
        </p:nvSpPr>
        <p:spPr bwMode="auto">
          <a:xfrm flipH="1">
            <a:off x="1669483" y="3513389"/>
            <a:ext cx="358775" cy="0"/>
          </a:xfrm>
          <a:prstGeom prst="line">
            <a:avLst/>
          </a:prstGeom>
          <a:noFill/>
          <a:ln w="9525">
            <a:solidFill>
              <a:schemeClr val="tx1"/>
            </a:solidFill>
            <a:round/>
            <a:headEnd/>
            <a:tailEnd/>
          </a:ln>
        </p:spPr>
        <p:txBody>
          <a:bodyPr/>
          <a:lstStyle/>
          <a:p>
            <a:endParaRPr lang="cs-CZ"/>
          </a:p>
        </p:txBody>
      </p:sp>
      <p:cxnSp>
        <p:nvCxnSpPr>
          <p:cNvPr id="20" name="AutoShape 18"/>
          <p:cNvCxnSpPr>
            <a:cxnSpLocks noChangeShapeType="1"/>
            <a:stCxn id="7" idx="1"/>
          </p:cNvCxnSpPr>
          <p:nvPr/>
        </p:nvCxnSpPr>
        <p:spPr bwMode="auto">
          <a:xfrm rot="10800000" flipV="1">
            <a:off x="3788782" y="2686136"/>
            <a:ext cx="215900" cy="1728787"/>
          </a:xfrm>
          <a:prstGeom prst="bentConnector2">
            <a:avLst/>
          </a:prstGeom>
          <a:noFill/>
          <a:ln w="9525">
            <a:solidFill>
              <a:schemeClr val="tx1"/>
            </a:solidFill>
            <a:miter lim="800000"/>
            <a:headEnd/>
            <a:tailEnd/>
          </a:ln>
        </p:spPr>
      </p:cxnSp>
      <p:sp>
        <p:nvSpPr>
          <p:cNvPr id="21" name="Line 19"/>
          <p:cNvSpPr>
            <a:spLocks noChangeShapeType="1"/>
          </p:cNvSpPr>
          <p:nvPr/>
        </p:nvSpPr>
        <p:spPr bwMode="auto">
          <a:xfrm>
            <a:off x="3828483" y="4234114"/>
            <a:ext cx="288925" cy="0"/>
          </a:xfrm>
          <a:prstGeom prst="line">
            <a:avLst/>
          </a:prstGeom>
          <a:noFill/>
          <a:ln w="9525">
            <a:solidFill>
              <a:schemeClr val="tx1"/>
            </a:solidFill>
            <a:round/>
            <a:headEnd/>
            <a:tailEnd/>
          </a:ln>
        </p:spPr>
        <p:txBody>
          <a:bodyPr/>
          <a:lstStyle/>
          <a:p>
            <a:endParaRPr lang="cs-CZ"/>
          </a:p>
        </p:txBody>
      </p:sp>
      <p:sp>
        <p:nvSpPr>
          <p:cNvPr id="22" name="Line 20"/>
          <p:cNvSpPr>
            <a:spLocks noChangeShapeType="1"/>
          </p:cNvSpPr>
          <p:nvPr/>
        </p:nvSpPr>
        <p:spPr bwMode="auto">
          <a:xfrm flipH="1">
            <a:off x="3828483" y="3513389"/>
            <a:ext cx="288925" cy="0"/>
          </a:xfrm>
          <a:prstGeom prst="line">
            <a:avLst/>
          </a:prstGeom>
          <a:noFill/>
          <a:ln w="9525">
            <a:solidFill>
              <a:schemeClr val="tx1"/>
            </a:solidFill>
            <a:round/>
            <a:headEnd/>
            <a:tailEnd/>
          </a:ln>
        </p:spPr>
        <p:txBody>
          <a:bodyPr/>
          <a:lstStyle/>
          <a:p>
            <a:endParaRPr lang="cs-CZ"/>
          </a:p>
        </p:txBody>
      </p:sp>
      <p:sp>
        <p:nvSpPr>
          <p:cNvPr id="23" name="Line 21"/>
          <p:cNvSpPr>
            <a:spLocks noChangeShapeType="1"/>
          </p:cNvSpPr>
          <p:nvPr/>
        </p:nvSpPr>
        <p:spPr bwMode="auto">
          <a:xfrm>
            <a:off x="2677546" y="1929064"/>
            <a:ext cx="4103687" cy="0"/>
          </a:xfrm>
          <a:prstGeom prst="line">
            <a:avLst/>
          </a:prstGeom>
          <a:noFill/>
          <a:ln w="9525">
            <a:solidFill>
              <a:schemeClr val="tx1"/>
            </a:solidFill>
            <a:round/>
            <a:headEnd/>
            <a:tailEnd/>
          </a:ln>
        </p:spPr>
        <p:txBody>
          <a:bodyPr/>
          <a:lstStyle/>
          <a:p>
            <a:endParaRPr lang="cs-CZ"/>
          </a:p>
        </p:txBody>
      </p:sp>
      <p:sp>
        <p:nvSpPr>
          <p:cNvPr id="24" name="Line 22"/>
          <p:cNvSpPr>
            <a:spLocks noChangeShapeType="1"/>
          </p:cNvSpPr>
          <p:nvPr/>
        </p:nvSpPr>
        <p:spPr bwMode="auto">
          <a:xfrm>
            <a:off x="4765108" y="1641727"/>
            <a:ext cx="0" cy="287337"/>
          </a:xfrm>
          <a:prstGeom prst="line">
            <a:avLst/>
          </a:prstGeom>
          <a:noFill/>
          <a:ln w="9525">
            <a:solidFill>
              <a:schemeClr val="tx1"/>
            </a:solidFill>
            <a:round/>
            <a:headEnd/>
            <a:tailEnd/>
          </a:ln>
        </p:spPr>
        <p:txBody>
          <a:bodyPr/>
          <a:lstStyle/>
          <a:p>
            <a:endParaRPr lang="cs-CZ"/>
          </a:p>
        </p:txBody>
      </p:sp>
      <p:sp>
        <p:nvSpPr>
          <p:cNvPr id="25" name="Line 23"/>
          <p:cNvSpPr>
            <a:spLocks noChangeShapeType="1"/>
          </p:cNvSpPr>
          <p:nvPr/>
        </p:nvSpPr>
        <p:spPr bwMode="auto">
          <a:xfrm>
            <a:off x="2677546" y="1929064"/>
            <a:ext cx="0" cy="215900"/>
          </a:xfrm>
          <a:prstGeom prst="line">
            <a:avLst/>
          </a:prstGeom>
          <a:noFill/>
          <a:ln w="9525">
            <a:solidFill>
              <a:schemeClr val="tx1"/>
            </a:solidFill>
            <a:round/>
            <a:headEnd/>
            <a:tailEnd/>
          </a:ln>
        </p:spPr>
        <p:txBody>
          <a:bodyPr/>
          <a:lstStyle/>
          <a:p>
            <a:endParaRPr lang="cs-CZ"/>
          </a:p>
        </p:txBody>
      </p:sp>
      <p:sp>
        <p:nvSpPr>
          <p:cNvPr id="26" name="Line 24"/>
          <p:cNvSpPr>
            <a:spLocks noChangeShapeType="1"/>
          </p:cNvSpPr>
          <p:nvPr/>
        </p:nvSpPr>
        <p:spPr bwMode="auto">
          <a:xfrm>
            <a:off x="4765108" y="1929064"/>
            <a:ext cx="0" cy="215900"/>
          </a:xfrm>
          <a:prstGeom prst="line">
            <a:avLst/>
          </a:prstGeom>
          <a:noFill/>
          <a:ln w="9525">
            <a:solidFill>
              <a:schemeClr val="tx1"/>
            </a:solidFill>
            <a:round/>
            <a:headEnd/>
            <a:tailEnd/>
          </a:ln>
        </p:spPr>
        <p:txBody>
          <a:bodyPr/>
          <a:lstStyle/>
          <a:p>
            <a:endParaRPr lang="cs-CZ"/>
          </a:p>
        </p:txBody>
      </p:sp>
      <p:sp>
        <p:nvSpPr>
          <p:cNvPr id="27" name="Line 25"/>
          <p:cNvSpPr>
            <a:spLocks noChangeShapeType="1"/>
          </p:cNvSpPr>
          <p:nvPr/>
        </p:nvSpPr>
        <p:spPr bwMode="auto">
          <a:xfrm>
            <a:off x="6781233" y="1929064"/>
            <a:ext cx="0" cy="215900"/>
          </a:xfrm>
          <a:prstGeom prst="line">
            <a:avLst/>
          </a:prstGeom>
          <a:noFill/>
          <a:ln w="9525">
            <a:solidFill>
              <a:schemeClr val="tx1"/>
            </a:solidFill>
            <a:round/>
            <a:headEnd/>
            <a:tailEnd/>
          </a:ln>
        </p:spPr>
        <p:txBody>
          <a:bodyPr/>
          <a:lstStyle/>
          <a:p>
            <a:endParaRPr lang="cs-CZ"/>
          </a:p>
        </p:txBody>
      </p:sp>
    </p:spTree>
    <p:extLst>
      <p:ext uri="{BB962C8B-B14F-4D97-AF65-F5344CB8AC3E}">
        <p14:creationId xmlns:p14="http://schemas.microsoft.com/office/powerpoint/2010/main" val="133053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35</a:t>
            </a:fld>
            <a:endParaRPr lang="cs-CZ" dirty="0"/>
          </a:p>
        </p:txBody>
      </p:sp>
      <p:sp>
        <p:nvSpPr>
          <p:cNvPr id="4" name="TextovéPole 3"/>
          <p:cNvSpPr txBox="1"/>
          <p:nvPr/>
        </p:nvSpPr>
        <p:spPr>
          <a:xfrm>
            <a:off x="323528" y="548680"/>
            <a:ext cx="8568952" cy="5512278"/>
          </a:xfrm>
          <a:prstGeom prst="rect">
            <a:avLst/>
          </a:prstGeom>
          <a:noFill/>
        </p:spPr>
        <p:txBody>
          <a:bodyPr wrap="square" rtlCol="0">
            <a:spAutoFit/>
          </a:bodyPr>
          <a:lstStyle/>
          <a:p>
            <a:pPr>
              <a:spcAft>
                <a:spcPts val="600"/>
              </a:spcAft>
            </a:pPr>
            <a:r>
              <a:rPr lang="cs-CZ" sz="2400" b="1" dirty="0"/>
              <a:t>Rozpočet ÚSC</a:t>
            </a:r>
          </a:p>
          <a:p>
            <a:r>
              <a:rPr lang="cs-CZ" u="sng" dirty="0"/>
              <a:t>Etapy rozpočtového procesu</a:t>
            </a:r>
            <a:r>
              <a:rPr lang="cs-CZ" dirty="0"/>
              <a:t>:</a:t>
            </a:r>
          </a:p>
          <a:p>
            <a:pPr marL="342900" indent="-342900">
              <a:lnSpc>
                <a:spcPct val="150000"/>
              </a:lnSpc>
              <a:spcBef>
                <a:spcPct val="20000"/>
              </a:spcBef>
              <a:buFontTx/>
              <a:buAutoNum type="arabicPeriod"/>
            </a:pPr>
            <a:r>
              <a:rPr lang="cs-CZ" b="1" dirty="0">
                <a:cs typeface="Tahoma" pitchFamily="34" charset="0"/>
              </a:rPr>
              <a:t>Vypracování návrhu rozpočtu</a:t>
            </a:r>
          </a:p>
          <a:p>
            <a:pPr algn="just">
              <a:spcAft>
                <a:spcPts val="600"/>
              </a:spcAft>
            </a:pPr>
            <a:r>
              <a:rPr lang="cs-CZ" dirty="0">
                <a:cs typeface="Tahoma" pitchFamily="34" charset="0"/>
              </a:rPr>
              <a:t>Územní samosprávný celek vypracovává svůj roční rozpočet v návaznosti na svůj rozpočtový výhled a na základě údajů z rozpisu platného státního rozpočtu nebo rozpočtového provizoria, jímž</a:t>
            </a:r>
          </a:p>
          <a:p>
            <a:r>
              <a:rPr lang="cs-CZ" dirty="0">
                <a:cs typeface="Tahoma" pitchFamily="34" charset="0"/>
              </a:rPr>
              <a:t>a) státní rozpočet určuje své vztahy k rozpočtům krajů nebo jednotlivých obcí,</a:t>
            </a:r>
          </a:p>
          <a:p>
            <a:pPr>
              <a:spcAft>
                <a:spcPts val="600"/>
              </a:spcAft>
            </a:pPr>
            <a:r>
              <a:rPr lang="cs-CZ" dirty="0">
                <a:cs typeface="Tahoma" pitchFamily="34" charset="0"/>
              </a:rPr>
              <a:t>b) rozpočet kraje určuje své vztahy k rozpočtům obcí v kraji.</a:t>
            </a:r>
          </a:p>
          <a:p>
            <a:pPr algn="just"/>
            <a:r>
              <a:rPr lang="cs-CZ" dirty="0">
                <a:cs typeface="Tahoma" pitchFamily="34" charset="0"/>
              </a:rPr>
              <a:t>V případě, že se ÚSC podílí na realizaci programu nebo projektu spolufinancovaného z rozpočtu EU, musí jeho rozpočet na příslušný kalendářní rok obsahovat stanovený objem finančních prostředků účelově určených na spolufinancování programu nebo projektu EU.</a:t>
            </a:r>
          </a:p>
          <a:p>
            <a:pPr marL="342900" indent="-342900">
              <a:lnSpc>
                <a:spcPct val="150000"/>
              </a:lnSpc>
              <a:spcBef>
                <a:spcPct val="20000"/>
              </a:spcBef>
              <a:buAutoNum type="arabicPeriod" startAt="2"/>
            </a:pPr>
            <a:r>
              <a:rPr lang="cs-CZ" b="1" dirty="0">
                <a:cs typeface="Tahoma" pitchFamily="34" charset="0"/>
              </a:rPr>
              <a:t>Zveřejnění návrhu rozpočtu na úřední desce</a:t>
            </a:r>
          </a:p>
          <a:p>
            <a:pPr algn="just"/>
            <a:r>
              <a:rPr lang="cs-CZ" dirty="0"/>
              <a:t>ÚSC zveřejní návrh svého rozpočtu po dobu nejméně 15 dnů přede dnem jeho projednávání na zasedání zastupitelstva na své úřední desce a způsobem umožňujícím dálkový přístup. Na úřední desce může být návrh rozpočtu zveřejněn v užším rozsahu, který obsahuje alespoň údaje o příjmech a výdajích rozpočtu v třídění podle nejvyšších jednotek druhového třídění rozpočtové skladby. </a:t>
            </a:r>
          </a:p>
        </p:txBody>
      </p:sp>
    </p:spTree>
    <p:extLst>
      <p:ext uri="{BB962C8B-B14F-4D97-AF65-F5344CB8AC3E}">
        <p14:creationId xmlns:p14="http://schemas.microsoft.com/office/powerpoint/2010/main" val="203209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36</a:t>
            </a:fld>
            <a:endParaRPr lang="cs-CZ" dirty="0"/>
          </a:p>
        </p:txBody>
      </p:sp>
      <p:sp>
        <p:nvSpPr>
          <p:cNvPr id="4" name="TextovéPole 3"/>
          <p:cNvSpPr txBox="1"/>
          <p:nvPr/>
        </p:nvSpPr>
        <p:spPr>
          <a:xfrm>
            <a:off x="223122" y="404664"/>
            <a:ext cx="8352928" cy="5786199"/>
          </a:xfrm>
          <a:prstGeom prst="rect">
            <a:avLst/>
          </a:prstGeom>
          <a:noFill/>
        </p:spPr>
        <p:txBody>
          <a:bodyPr wrap="square" rtlCol="0">
            <a:spAutoFit/>
          </a:bodyPr>
          <a:lstStyle/>
          <a:p>
            <a:pPr>
              <a:spcAft>
                <a:spcPts val="600"/>
              </a:spcAft>
            </a:pPr>
            <a:r>
              <a:rPr lang="cs-CZ" sz="2400" b="1" dirty="0"/>
              <a:t>Rozpočet ÚSC</a:t>
            </a:r>
            <a:endParaRPr lang="cs-CZ" dirty="0"/>
          </a:p>
          <a:p>
            <a:pPr>
              <a:spcAft>
                <a:spcPts val="600"/>
              </a:spcAft>
            </a:pPr>
            <a:r>
              <a:rPr lang="cs-CZ" u="sng" dirty="0"/>
              <a:t>Etapy rozpočtového procesu</a:t>
            </a:r>
            <a:r>
              <a:rPr lang="cs-CZ" dirty="0"/>
              <a:t>:</a:t>
            </a:r>
          </a:p>
          <a:p>
            <a:pPr marL="342900" indent="-342900">
              <a:spcAft>
                <a:spcPts val="600"/>
              </a:spcAft>
              <a:buAutoNum type="arabicPeriod" startAt="2"/>
            </a:pPr>
            <a:r>
              <a:rPr lang="cs-CZ" b="1" dirty="0">
                <a:cs typeface="Tahoma" pitchFamily="34" charset="0"/>
              </a:rPr>
              <a:t>Zveřejnění návrhu rozpočtu na úřední desce</a:t>
            </a:r>
            <a:r>
              <a:rPr lang="cs-CZ" dirty="0"/>
              <a:t> </a:t>
            </a:r>
          </a:p>
          <a:p>
            <a:pPr algn="just"/>
            <a:r>
              <a:rPr lang="cs-CZ" dirty="0"/>
              <a:t>Způsobem umožňujícím dálkový přístup se zveřejňuje úplné znění návrhu rozpočtu. Připomínky k návrhu rozpočtu mohou občané příslušného územního samosprávného celku uplatnit buď písemně ve lhůtě stanovené při jeho zveřejnění, nebo ústně při jeho projednávání na zasedání zastupitelstva.</a:t>
            </a:r>
          </a:p>
          <a:p>
            <a:endParaRPr lang="cs-CZ" sz="1000" dirty="0"/>
          </a:p>
          <a:p>
            <a:pPr marL="342900" indent="-342900">
              <a:spcAft>
                <a:spcPts val="600"/>
              </a:spcAft>
              <a:buAutoNum type="arabicPeriod" startAt="3"/>
            </a:pPr>
            <a:r>
              <a:rPr lang="cs-CZ" b="1" dirty="0"/>
              <a:t>Schválení rozpočtu zastupitelstvem ÚSC</a:t>
            </a:r>
          </a:p>
          <a:p>
            <a:pPr algn="just">
              <a:spcAft>
                <a:spcPts val="600"/>
              </a:spcAft>
            </a:pPr>
            <a:r>
              <a:rPr lang="cs-CZ" dirty="0"/>
              <a:t>Nebude-li rozpočet schválen před 1. lednem rozpočtového roku, řídí se rozpočtové hospodaření ÚSC nebo svazku obcí v době do schválení rozpočtu pravidly </a:t>
            </a:r>
            <a:r>
              <a:rPr lang="cs-CZ" b="1" dirty="0"/>
              <a:t>rozpočtového provizoria</a:t>
            </a:r>
            <a:r>
              <a:rPr lang="cs-CZ" dirty="0"/>
              <a:t>. Pravidla rozpočtového provizoria potřebná k zajištění plynulosti hospodaření na vlastní úrovni i na úrovni nižších stupňů rozpočtové soustavy a u právnických osob financovaných z územních rozpočtů stanoví</a:t>
            </a:r>
          </a:p>
          <a:p>
            <a:pPr algn="just"/>
            <a:r>
              <a:rPr lang="cs-CZ" dirty="0"/>
              <a:t>a) zastupitelstvo kraje pro hospodaření kraje,</a:t>
            </a:r>
          </a:p>
          <a:p>
            <a:pPr algn="just"/>
            <a:r>
              <a:rPr lang="cs-CZ" dirty="0"/>
              <a:t>b) zastupitelstvo obce pro hospodaření obce,</a:t>
            </a:r>
          </a:p>
          <a:p>
            <a:pPr algn="just">
              <a:spcAft>
                <a:spcPts val="600"/>
              </a:spcAft>
            </a:pPr>
            <a:r>
              <a:rPr lang="cs-CZ" dirty="0"/>
              <a:t>c) orgány svazku obcí pro hospodaření svazku obcí.</a:t>
            </a:r>
          </a:p>
          <a:p>
            <a:pPr algn="just"/>
            <a:r>
              <a:rPr lang="cs-CZ" dirty="0"/>
              <a:t>Rozpočtové příjmy a výdaje uskutečněné v době rozpočtového provizoria se stávají příjmy a výdaji rozpočtu po jeho schválení</a:t>
            </a:r>
            <a:r>
              <a:rPr lang="cs-CZ" dirty="0" smtClean="0"/>
              <a:t>.</a:t>
            </a:r>
            <a:endParaRPr lang="cs-CZ" dirty="0"/>
          </a:p>
        </p:txBody>
      </p:sp>
    </p:spTree>
    <p:extLst>
      <p:ext uri="{BB962C8B-B14F-4D97-AF65-F5344CB8AC3E}">
        <p14:creationId xmlns:p14="http://schemas.microsoft.com/office/powerpoint/2010/main" val="2739547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37</a:t>
            </a:fld>
            <a:endParaRPr lang="cs-CZ" dirty="0"/>
          </a:p>
        </p:txBody>
      </p:sp>
      <p:sp>
        <p:nvSpPr>
          <p:cNvPr id="4" name="TextovéPole 3"/>
          <p:cNvSpPr txBox="1"/>
          <p:nvPr/>
        </p:nvSpPr>
        <p:spPr>
          <a:xfrm>
            <a:off x="323528" y="332656"/>
            <a:ext cx="8424936" cy="5832366"/>
          </a:xfrm>
          <a:prstGeom prst="rect">
            <a:avLst/>
          </a:prstGeom>
          <a:noFill/>
        </p:spPr>
        <p:txBody>
          <a:bodyPr wrap="square" rtlCol="0">
            <a:spAutoFit/>
          </a:bodyPr>
          <a:lstStyle/>
          <a:p>
            <a:pPr>
              <a:spcAft>
                <a:spcPts val="600"/>
              </a:spcAft>
            </a:pPr>
            <a:r>
              <a:rPr lang="cs-CZ" sz="2400" b="1" dirty="0"/>
              <a:t>Rozpočet ÚSC</a:t>
            </a:r>
          </a:p>
          <a:p>
            <a:pPr>
              <a:spcAft>
                <a:spcPts val="600"/>
              </a:spcAft>
            </a:pPr>
            <a:r>
              <a:rPr lang="cs-CZ" u="sng" dirty="0">
                <a:cs typeface="Tahoma" pitchFamily="34" charset="0"/>
              </a:rPr>
              <a:t>Následující etapy rozpočtového procesu</a:t>
            </a:r>
            <a:r>
              <a:rPr lang="cs-CZ" dirty="0">
                <a:cs typeface="Tahoma" pitchFamily="34" charset="0"/>
              </a:rPr>
              <a:t>:</a:t>
            </a:r>
          </a:p>
          <a:p>
            <a:pPr indent="-457200">
              <a:buFont typeface="+mj-lt"/>
              <a:buAutoNum type="arabicPeriod" startAt="4"/>
            </a:pPr>
            <a:r>
              <a:rPr lang="cs-CZ" b="1" dirty="0">
                <a:cs typeface="Tahoma" pitchFamily="34" charset="0"/>
              </a:rPr>
              <a:t>Hospodaření podle rozpočtu a kontrola</a:t>
            </a:r>
          </a:p>
          <a:p>
            <a:pPr algn="just">
              <a:spcBef>
                <a:spcPct val="50000"/>
              </a:spcBef>
            </a:pPr>
            <a:r>
              <a:rPr lang="cs-CZ" dirty="0">
                <a:cs typeface="Tahoma" pitchFamily="34" charset="0"/>
              </a:rPr>
              <a:t>ÚSC a svazek obcí uskutečňuje své finanční hospodaření v souladu se schváleným rozpočtem a vykonává kontrolu svého hospodaření podle zvláštního právního předpisu upravujícího finanční kontrolu ve veřejné správě po celý rozpočtový rok. ÚSC a svazek obcí vykonává kontrolu hospodaření jím zřízených nebo založených právnických osob.</a:t>
            </a:r>
          </a:p>
          <a:p>
            <a:pPr>
              <a:spcBef>
                <a:spcPct val="50000"/>
              </a:spcBef>
              <a:spcAft>
                <a:spcPts val="600"/>
              </a:spcAft>
            </a:pPr>
            <a:r>
              <a:rPr lang="cs-CZ" b="1" dirty="0">
                <a:cs typeface="Tahoma" pitchFamily="34" charset="0"/>
              </a:rPr>
              <a:t>5.      Hodnocení</a:t>
            </a:r>
          </a:p>
          <a:p>
            <a:pPr algn="just">
              <a:spcAft>
                <a:spcPts val="600"/>
              </a:spcAft>
            </a:pPr>
            <a:r>
              <a:rPr lang="cs-CZ" dirty="0"/>
              <a:t>Po skončení kalendářního roku se údaje o ročním hospodaření ÚSC a svazku obcí souhrnně zpracovávají do </a:t>
            </a:r>
            <a:r>
              <a:rPr lang="cs-CZ" b="1" dirty="0"/>
              <a:t>závěrečného účtu</a:t>
            </a:r>
            <a:r>
              <a:rPr lang="cs-CZ" dirty="0"/>
              <a:t>.</a:t>
            </a:r>
          </a:p>
          <a:p>
            <a:pPr algn="just">
              <a:spcAft>
                <a:spcPts val="600"/>
              </a:spcAft>
            </a:pPr>
            <a:r>
              <a:rPr lang="cs-CZ" dirty="0"/>
              <a:t>V závěrečném účtu jsou obsaženy údaje o plnění rozpočtu příjmů a výdajů v plném členění podle rozpočtové skladby, údaje o hospodaření s majetkem a o dalších finančních operacích, včetně tvorby a použití peněžních fondů v tak podrobném členění a obsahu, aby bylo možné zhodnotit finanční hospodaření ÚSC a svazku obcí a jimi zřízených nebo založených právnických osob. </a:t>
            </a:r>
          </a:p>
          <a:p>
            <a:pPr algn="just"/>
            <a:r>
              <a:rPr lang="cs-CZ" dirty="0"/>
              <a:t>Součástí závěrečného účtu je vyúčtování finančních vztahů ke státnímu rozpočtu, rozpočtům krajů, obcí, státním fondům, Národnímu fondu a jiným rozpočtům a k hospodaření dalších osob</a:t>
            </a:r>
            <a:r>
              <a:rPr lang="cs-CZ" dirty="0" smtClean="0"/>
              <a:t>.</a:t>
            </a:r>
            <a:endParaRPr lang="cs-CZ" dirty="0"/>
          </a:p>
        </p:txBody>
      </p:sp>
    </p:spTree>
    <p:extLst>
      <p:ext uri="{BB962C8B-B14F-4D97-AF65-F5344CB8AC3E}">
        <p14:creationId xmlns:p14="http://schemas.microsoft.com/office/powerpoint/2010/main" val="185408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38</a:t>
            </a:fld>
            <a:endParaRPr lang="cs-CZ" dirty="0"/>
          </a:p>
        </p:txBody>
      </p:sp>
      <p:sp>
        <p:nvSpPr>
          <p:cNvPr id="4" name="TextovéPole 3"/>
          <p:cNvSpPr txBox="1"/>
          <p:nvPr/>
        </p:nvSpPr>
        <p:spPr>
          <a:xfrm>
            <a:off x="251520" y="548680"/>
            <a:ext cx="8496944" cy="5755422"/>
          </a:xfrm>
          <a:prstGeom prst="rect">
            <a:avLst/>
          </a:prstGeom>
          <a:noFill/>
        </p:spPr>
        <p:txBody>
          <a:bodyPr wrap="square" rtlCol="0">
            <a:spAutoFit/>
          </a:bodyPr>
          <a:lstStyle/>
          <a:p>
            <a:pPr>
              <a:spcAft>
                <a:spcPts val="600"/>
              </a:spcAft>
            </a:pPr>
            <a:r>
              <a:rPr lang="cs-CZ" sz="2400" b="1" dirty="0"/>
              <a:t>Rozpočet ÚSC</a:t>
            </a:r>
            <a:endParaRPr lang="cs-CZ" dirty="0"/>
          </a:p>
          <a:p>
            <a:pPr algn="just">
              <a:spcAft>
                <a:spcPts val="600"/>
              </a:spcAft>
            </a:pPr>
            <a:r>
              <a:rPr lang="cs-CZ" dirty="0"/>
              <a:t>ÚSC a svazek obcí jsou povinny dát si přezkoumat své hospodaření za uplynulý kalendářní rok. </a:t>
            </a:r>
            <a:r>
              <a:rPr lang="cs-CZ" b="1" dirty="0"/>
              <a:t>Přezkoumání hospodaření </a:t>
            </a:r>
            <a:r>
              <a:rPr lang="cs-CZ" dirty="0"/>
              <a:t>upravuje zvláštní právní předpis. Zpráva o výsledku přezkoumání hospodaření je součástí závěrečného účtu při jeho projednávání v orgánech ÚSC a svazku obcí. </a:t>
            </a:r>
          </a:p>
          <a:p>
            <a:pPr algn="just">
              <a:spcAft>
                <a:spcPts val="600"/>
              </a:spcAft>
            </a:pPr>
            <a:r>
              <a:rPr lang="cs-CZ" dirty="0"/>
              <a:t>ÚSC zveřejní </a:t>
            </a:r>
            <a:r>
              <a:rPr lang="cs-CZ" b="1" dirty="0"/>
              <a:t>návrh</a:t>
            </a:r>
            <a:r>
              <a:rPr lang="cs-CZ" dirty="0"/>
              <a:t> svého </a:t>
            </a:r>
            <a:r>
              <a:rPr lang="cs-CZ" b="1" dirty="0"/>
              <a:t>závěrečného účtu </a:t>
            </a:r>
            <a:r>
              <a:rPr lang="cs-CZ" dirty="0"/>
              <a:t>včetně zprávy o výsledku přezkoumání hospodaření) po dobu nejméně 15 dnů přede dnem jeho projednávání na zasedání zastupitelstva ÚSC na své úřední desce a způsobem umožňujícím dálkový přístup. Na úřední desce může být návrh závěrečného účtu zveřejněn v užším rozsahu, způsobem umožňujícím dálkový přístup se zveřejňuje úplné znění návrhu závěrečného účtu včetně celé zprávy o výsledku přezkoumání hospodaření. Připomínky k návrhu závěrečného účtu mohou občané příslušného územního samosprávného celku uplatnit písemně ve lhůtě stanovené při jeho zveřejnění, nebo ústně při jeho projednávání na zasedání zastupitelstva.</a:t>
            </a:r>
          </a:p>
          <a:p>
            <a:pPr algn="just">
              <a:spcAft>
                <a:spcPts val="600"/>
              </a:spcAft>
            </a:pPr>
            <a:r>
              <a:rPr lang="cs-CZ" u="sng" dirty="0"/>
              <a:t>Projednání závěrečného účtu se uzavírá vyjádřením</a:t>
            </a:r>
          </a:p>
          <a:p>
            <a:pPr algn="just"/>
            <a:r>
              <a:rPr lang="cs-CZ" dirty="0"/>
              <a:t>a) souhlasu s celoročním hospodařením, a to bez výhrad, nebo</a:t>
            </a:r>
          </a:p>
          <a:p>
            <a:pPr algn="just"/>
            <a:r>
              <a:rPr lang="cs-CZ" dirty="0"/>
              <a:t>b) souhlasu s výhradami, na základě nichž přijme ÚSC a svazek obcí opatření potřebná k nápravě zjištěných chyb a nedostatků; přitom vyvodí závěry vůči osobám, které svým jednáním způsobily ÚSC nebo svazku obcí škodu</a:t>
            </a:r>
            <a:r>
              <a:rPr lang="cs-CZ" dirty="0" smtClean="0"/>
              <a:t>.</a:t>
            </a:r>
            <a:endParaRPr lang="cs-CZ" dirty="0"/>
          </a:p>
        </p:txBody>
      </p:sp>
    </p:spTree>
    <p:extLst>
      <p:ext uri="{BB962C8B-B14F-4D97-AF65-F5344CB8AC3E}">
        <p14:creationId xmlns:p14="http://schemas.microsoft.com/office/powerpoint/2010/main" val="2859379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smtClean="0"/>
              <a:t>Financování veřejné správy, 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39</a:t>
            </a:fld>
            <a:endParaRPr lang="cs-CZ" dirty="0"/>
          </a:p>
        </p:txBody>
      </p:sp>
      <p:sp>
        <p:nvSpPr>
          <p:cNvPr id="4" name="TextovéPole 3"/>
          <p:cNvSpPr txBox="1"/>
          <p:nvPr/>
        </p:nvSpPr>
        <p:spPr>
          <a:xfrm>
            <a:off x="755576" y="5589240"/>
            <a:ext cx="7776864" cy="584775"/>
          </a:xfrm>
          <a:prstGeom prst="rect">
            <a:avLst/>
          </a:prstGeom>
          <a:noFill/>
        </p:spPr>
        <p:txBody>
          <a:bodyPr wrap="square" rtlCol="0">
            <a:spAutoFit/>
          </a:bodyPr>
          <a:lstStyle/>
          <a:p>
            <a:pPr algn="ctr"/>
            <a:r>
              <a:rPr lang="cs-CZ" sz="3200" b="1" dirty="0"/>
              <a:t>Děkuji za pozornost </a:t>
            </a:r>
            <a:r>
              <a:rPr lang="cs-CZ" sz="3200" b="1" dirty="0" smtClean="0">
                <a:sym typeface="Wingdings" panose="05000000000000000000" pitchFamily="2" charset="2"/>
              </a:rPr>
              <a:t></a:t>
            </a:r>
            <a:endParaRPr lang="cs-CZ" dirty="0"/>
          </a:p>
        </p:txBody>
      </p:sp>
      <p:pic>
        <p:nvPicPr>
          <p:cNvPr id="2050" name="Picture 2" descr="http://shop.samovar.ch/images/tra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15" y="197520"/>
            <a:ext cx="8195941" cy="528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4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4</a:t>
            </a:fld>
            <a:endParaRPr lang="cs-CZ" dirty="0"/>
          </a:p>
        </p:txBody>
      </p:sp>
      <p:sp>
        <p:nvSpPr>
          <p:cNvPr id="4" name="TextovéPole 3"/>
          <p:cNvSpPr txBox="1"/>
          <p:nvPr/>
        </p:nvSpPr>
        <p:spPr>
          <a:xfrm>
            <a:off x="323528" y="620688"/>
            <a:ext cx="8424936" cy="5424562"/>
          </a:xfrm>
          <a:prstGeom prst="rect">
            <a:avLst/>
          </a:prstGeom>
          <a:noFill/>
        </p:spPr>
        <p:txBody>
          <a:bodyPr wrap="square" rtlCol="0">
            <a:spAutoFit/>
          </a:bodyPr>
          <a:lstStyle/>
          <a:p>
            <a:r>
              <a:rPr lang="cs-CZ" sz="2400" b="1" dirty="0"/>
              <a:t>Veřejné finance</a:t>
            </a:r>
          </a:p>
          <a:p>
            <a:endParaRPr lang="cs-CZ" sz="1000" dirty="0"/>
          </a:p>
          <a:p>
            <a:r>
              <a:rPr lang="cs-CZ" u="sng" dirty="0"/>
              <a:t>Do veřejných financí patří</a:t>
            </a:r>
            <a:r>
              <a:rPr lang="cs-CZ" dirty="0"/>
              <a:t>:</a:t>
            </a:r>
          </a:p>
          <a:p>
            <a:endParaRPr lang="cs-CZ" sz="1000" dirty="0"/>
          </a:p>
          <a:p>
            <a:pPr algn="just">
              <a:spcAft>
                <a:spcPts val="300"/>
              </a:spcAft>
              <a:defRPr/>
            </a:pPr>
            <a:r>
              <a:rPr lang="cs-CZ" b="1" dirty="0"/>
              <a:t>Státní rozpočet </a:t>
            </a:r>
            <a:r>
              <a:rPr lang="cs-CZ" i="1" dirty="0"/>
              <a:t>– </a:t>
            </a:r>
            <a:r>
              <a:rPr lang="cs-CZ" dirty="0"/>
              <a:t>stát vybere od subjektů peníze formou daní, cel a sociálního pojištění v rámci jednoho roku.</a:t>
            </a:r>
          </a:p>
          <a:p>
            <a:pPr algn="just">
              <a:spcAft>
                <a:spcPts val="300"/>
              </a:spcAft>
              <a:defRPr/>
            </a:pPr>
            <a:r>
              <a:rPr lang="cs-CZ" b="1" dirty="0"/>
              <a:t>Rozpočty obcí, svazků obcí a krajů </a:t>
            </a:r>
            <a:r>
              <a:rPr lang="cs-CZ" dirty="0"/>
              <a:t>– část daní zůstává v rozpočtech obcí, svazků obcí a krajů a o jejich výdajích si rozhodují podle potřebnosti v daném regionu a v daném roce.</a:t>
            </a:r>
          </a:p>
          <a:p>
            <a:pPr algn="just">
              <a:spcAft>
                <a:spcPts val="300"/>
              </a:spcAft>
              <a:defRPr/>
            </a:pPr>
            <a:r>
              <a:rPr lang="cs-CZ" b="1" dirty="0"/>
              <a:t>Speciální fondy</a:t>
            </a:r>
            <a:r>
              <a:rPr lang="cs-CZ" dirty="0"/>
              <a:t> – stát zřizuje účelové fondy, které hospodaří s veřejnými financemi (např. Fond národního majetku, Státní fond životního prostředí, Státní fond rozvoje bydlení).</a:t>
            </a:r>
            <a:endParaRPr lang="cs-CZ" b="1" dirty="0"/>
          </a:p>
          <a:p>
            <a:pPr algn="just"/>
            <a:r>
              <a:rPr lang="cs-CZ" b="1" dirty="0"/>
              <a:t>Finance státních podniků</a:t>
            </a:r>
            <a:r>
              <a:rPr lang="cs-CZ" i="1" dirty="0"/>
              <a:t> – </a:t>
            </a:r>
            <a:r>
              <a:rPr lang="cs-CZ" dirty="0"/>
              <a:t>stát do státních podniků dává veřejné finance (např. Budvar, povodí, ŘLP).</a:t>
            </a:r>
          </a:p>
          <a:p>
            <a:pPr algn="just"/>
            <a:endParaRPr lang="cs-CZ" sz="1000" u="sng" dirty="0"/>
          </a:p>
          <a:p>
            <a:pPr algn="just"/>
            <a:r>
              <a:rPr lang="cs-CZ" u="sng" dirty="0"/>
              <a:t>Veřejné finance jsou rozdělovány na principu</a:t>
            </a:r>
            <a:r>
              <a:rPr lang="cs-CZ" dirty="0"/>
              <a:t>:</a:t>
            </a:r>
          </a:p>
          <a:p>
            <a:pPr algn="just"/>
            <a:endParaRPr lang="cs-CZ" sz="1000" u="sng" dirty="0"/>
          </a:p>
          <a:p>
            <a:pPr algn="just">
              <a:spcAft>
                <a:spcPts val="300"/>
              </a:spcAft>
              <a:defRPr/>
            </a:pPr>
            <a:r>
              <a:rPr lang="cs-CZ" b="1" dirty="0"/>
              <a:t>Nenávratnosti</a:t>
            </a:r>
            <a:r>
              <a:rPr lang="cs-CZ" i="1" dirty="0"/>
              <a:t> </a:t>
            </a:r>
            <a:r>
              <a:rPr lang="cs-CZ" dirty="0"/>
              <a:t>– nevzniká nárok na konkrétní návratnost (např. prostředky získané výběrem daní nám nejsou v konkrétní podobě vráceny). </a:t>
            </a:r>
          </a:p>
          <a:p>
            <a:pPr algn="just">
              <a:spcAft>
                <a:spcPts val="300"/>
              </a:spcAft>
              <a:defRPr/>
            </a:pPr>
            <a:r>
              <a:rPr lang="cs-CZ" b="1" dirty="0"/>
              <a:t>Neekvivalence </a:t>
            </a:r>
            <a:r>
              <a:rPr lang="cs-CZ" dirty="0"/>
              <a:t>– neznáme předem účel (např. při platbě daní nemáme zaručen ekvivalent).</a:t>
            </a:r>
          </a:p>
          <a:p>
            <a:pPr algn="just">
              <a:defRPr/>
            </a:pPr>
            <a:r>
              <a:rPr lang="cs-CZ" b="1" dirty="0"/>
              <a:t>Nedobrovolnosti </a:t>
            </a:r>
            <a:r>
              <a:rPr lang="cs-CZ" dirty="0"/>
              <a:t>– na základě zákona odvádíme daně (k platbě daní jsme donuceni).</a:t>
            </a:r>
          </a:p>
        </p:txBody>
      </p:sp>
    </p:spTree>
    <p:extLst>
      <p:ext uri="{BB962C8B-B14F-4D97-AF65-F5344CB8AC3E}">
        <p14:creationId xmlns:p14="http://schemas.microsoft.com/office/powerpoint/2010/main" val="35493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5</a:t>
            </a:fld>
            <a:endParaRPr lang="cs-CZ" dirty="0"/>
          </a:p>
        </p:txBody>
      </p:sp>
      <p:sp>
        <p:nvSpPr>
          <p:cNvPr id="4" name="TextovéPole 3"/>
          <p:cNvSpPr txBox="1"/>
          <p:nvPr/>
        </p:nvSpPr>
        <p:spPr>
          <a:xfrm>
            <a:off x="323528" y="476672"/>
            <a:ext cx="8496944" cy="4893647"/>
          </a:xfrm>
          <a:prstGeom prst="rect">
            <a:avLst/>
          </a:prstGeom>
          <a:noFill/>
        </p:spPr>
        <p:txBody>
          <a:bodyPr wrap="square" rtlCol="0">
            <a:spAutoFit/>
          </a:bodyPr>
          <a:lstStyle/>
          <a:p>
            <a:r>
              <a:rPr lang="cs-CZ" sz="2400" b="1" dirty="0"/>
              <a:t>Soustava veřejných rozpočtů</a:t>
            </a:r>
          </a:p>
          <a:p>
            <a:endParaRPr lang="cs-CZ" dirty="0"/>
          </a:p>
          <a:p>
            <a:pPr>
              <a:buFont typeface="Wingdings" pitchFamily="2" charset="2"/>
              <a:buNone/>
            </a:pPr>
            <a:r>
              <a:rPr lang="cs-CZ" u="sng" dirty="0"/>
              <a:t>Soustava veřejných rozpočtů obecně</a:t>
            </a:r>
            <a:r>
              <a:rPr lang="cs-CZ" dirty="0"/>
              <a:t>:</a:t>
            </a:r>
          </a:p>
          <a:p>
            <a:pPr>
              <a:buFont typeface="Wingdings" pitchFamily="2" charset="2"/>
              <a:buNone/>
            </a:pPr>
            <a:endParaRPr lang="cs-CZ" dirty="0"/>
          </a:p>
          <a:p>
            <a:pPr>
              <a:buFont typeface="Wingdings" pitchFamily="2" charset="2"/>
              <a:buChar char="Ø"/>
            </a:pPr>
            <a:r>
              <a:rPr lang="cs-CZ" dirty="0"/>
              <a:t>   nadnárodní rozpočet (EU, NATO,…)</a:t>
            </a:r>
          </a:p>
          <a:p>
            <a:pPr>
              <a:buFont typeface="Wingdings" pitchFamily="2" charset="2"/>
              <a:buChar char="Ø"/>
            </a:pPr>
            <a:r>
              <a:rPr lang="cs-CZ" dirty="0"/>
              <a:t>   ústřední rozpočet (federální, státní…)</a:t>
            </a:r>
          </a:p>
          <a:p>
            <a:pPr>
              <a:buFont typeface="Wingdings" pitchFamily="2" charset="2"/>
              <a:buChar char="Ø"/>
            </a:pPr>
            <a:r>
              <a:rPr lang="cs-CZ" dirty="0"/>
              <a:t>   rozpočty ÚSC</a:t>
            </a:r>
          </a:p>
          <a:p>
            <a:pPr>
              <a:buFont typeface="Wingdings" pitchFamily="2" charset="2"/>
              <a:buChar char="Ø"/>
            </a:pPr>
            <a:r>
              <a:rPr lang="cs-CZ" dirty="0"/>
              <a:t>   rozpočty veřejnoprávních podniků a neziskových organizací (spolky, příspěvkové </a:t>
            </a:r>
          </a:p>
          <a:p>
            <a:r>
              <a:rPr lang="cs-CZ" dirty="0"/>
              <a:t>     organizace, ústavy)</a:t>
            </a:r>
          </a:p>
          <a:p>
            <a:pPr>
              <a:buFont typeface="Wingdings" pitchFamily="2" charset="2"/>
              <a:buNone/>
            </a:pPr>
            <a:endParaRPr lang="cs-CZ" dirty="0"/>
          </a:p>
          <a:p>
            <a:pPr>
              <a:buFont typeface="Wingdings" pitchFamily="2" charset="2"/>
              <a:buNone/>
            </a:pPr>
            <a:r>
              <a:rPr lang="cs-CZ" u="sng" dirty="0"/>
              <a:t>Rozpočtová soustava ČR</a:t>
            </a:r>
            <a:r>
              <a:rPr lang="cs-CZ" dirty="0"/>
              <a:t>:</a:t>
            </a:r>
          </a:p>
          <a:p>
            <a:pPr>
              <a:buFont typeface="Wingdings" pitchFamily="2" charset="2"/>
              <a:buNone/>
            </a:pPr>
            <a:endParaRPr lang="cs-CZ" dirty="0"/>
          </a:p>
          <a:p>
            <a:pPr>
              <a:buFont typeface="Wingdings" pitchFamily="2" charset="2"/>
              <a:buChar char="Ø"/>
            </a:pPr>
            <a:r>
              <a:rPr lang="cs-CZ" dirty="0"/>
              <a:t>   státní rozpočet České republiky</a:t>
            </a:r>
          </a:p>
          <a:p>
            <a:pPr>
              <a:buFont typeface="Wingdings" pitchFamily="2" charset="2"/>
              <a:buChar char="Ø"/>
            </a:pPr>
            <a:r>
              <a:rPr lang="cs-CZ" dirty="0"/>
              <a:t>   rozpočty krajů a obcí</a:t>
            </a:r>
          </a:p>
          <a:p>
            <a:pPr>
              <a:buFont typeface="Wingdings" pitchFamily="2" charset="2"/>
              <a:buChar char="Ø"/>
            </a:pPr>
            <a:r>
              <a:rPr lang="cs-CZ" dirty="0"/>
              <a:t>   mimorozpočtové fondy - státní fondy</a:t>
            </a:r>
          </a:p>
          <a:p>
            <a:pPr>
              <a:buFont typeface="Wingdings" pitchFamily="2" charset="2"/>
              <a:buChar char="Ø"/>
            </a:pPr>
            <a:r>
              <a:rPr lang="cs-CZ" dirty="0"/>
              <a:t>   fondy zdravotních pojišťoven  </a:t>
            </a:r>
          </a:p>
          <a:p>
            <a:endParaRPr lang="cs-CZ" dirty="0"/>
          </a:p>
        </p:txBody>
      </p:sp>
    </p:spTree>
    <p:extLst>
      <p:ext uri="{BB962C8B-B14F-4D97-AF65-F5344CB8AC3E}">
        <p14:creationId xmlns:p14="http://schemas.microsoft.com/office/powerpoint/2010/main" val="278673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6</a:t>
            </a:fld>
            <a:endParaRPr lang="cs-CZ" dirty="0"/>
          </a:p>
        </p:txBody>
      </p:sp>
      <p:sp>
        <p:nvSpPr>
          <p:cNvPr id="4" name="TextovéPole 3"/>
          <p:cNvSpPr txBox="1"/>
          <p:nvPr/>
        </p:nvSpPr>
        <p:spPr>
          <a:xfrm>
            <a:off x="323528" y="332656"/>
            <a:ext cx="8568952" cy="5878532"/>
          </a:xfrm>
          <a:prstGeom prst="rect">
            <a:avLst/>
          </a:prstGeom>
          <a:noFill/>
        </p:spPr>
        <p:txBody>
          <a:bodyPr wrap="square" rtlCol="0">
            <a:spAutoFit/>
          </a:bodyPr>
          <a:lstStyle/>
          <a:p>
            <a:r>
              <a:rPr lang="cs-CZ" sz="2400" b="1" dirty="0"/>
              <a:t>Právní úprava hospodaření </a:t>
            </a:r>
            <a:r>
              <a:rPr lang="cs-CZ" sz="2400" b="1" dirty="0" smtClean="0"/>
              <a:t>(financování) ve </a:t>
            </a:r>
            <a:r>
              <a:rPr lang="cs-CZ" sz="2400" b="1" dirty="0"/>
              <a:t>veřejné správě</a:t>
            </a:r>
          </a:p>
          <a:p>
            <a:endParaRPr lang="cs-CZ" sz="1000" dirty="0"/>
          </a:p>
          <a:p>
            <a:pPr marL="285750" indent="-285750" algn="just">
              <a:buFont typeface="Wingdings" panose="05000000000000000000" pitchFamily="2" charset="2"/>
              <a:buChar char="q"/>
            </a:pPr>
            <a:r>
              <a:rPr lang="cs-CZ" dirty="0"/>
              <a:t>zákon č. 218/2000 Sb., o rozpočtových pravidlech a o změně některých souvisejících zákonů (rozpočtová pravidla), ve znění pozdějších předpisů,</a:t>
            </a:r>
          </a:p>
          <a:p>
            <a:pPr marL="285750" indent="-285750" algn="just">
              <a:buFont typeface="Wingdings" panose="05000000000000000000" pitchFamily="2" charset="2"/>
              <a:buChar char="q"/>
            </a:pPr>
            <a:r>
              <a:rPr lang="cs-CZ" dirty="0"/>
              <a:t>zákon č. 219/2000 Sb., o majetku České republiky a jejím vystupování v právních vztazích, ve znění pozdějších předpisů,</a:t>
            </a:r>
          </a:p>
          <a:p>
            <a:pPr marL="285750" indent="-285750" algn="just">
              <a:buFont typeface="Wingdings" panose="05000000000000000000" pitchFamily="2" charset="2"/>
              <a:buChar char="q"/>
            </a:pPr>
            <a:r>
              <a:rPr lang="cs-CZ" dirty="0"/>
              <a:t>zákon č. 345/2014 Sb., o státním rozpočtu České republiky na rok 2015, </a:t>
            </a:r>
          </a:p>
          <a:p>
            <a:pPr marL="285750" indent="-285750" algn="just">
              <a:buFont typeface="Wingdings" panose="05000000000000000000" pitchFamily="2" charset="2"/>
              <a:buChar char="q"/>
            </a:pPr>
            <a:r>
              <a:rPr lang="cs-CZ" dirty="0"/>
              <a:t>zákon č. 250/2000 Sb., o rozpočtových pravidlech územních rozpočtů, ve znění pozdějších předpisů,</a:t>
            </a:r>
          </a:p>
          <a:p>
            <a:pPr marL="285750" indent="-285750" algn="just">
              <a:buFont typeface="Wingdings" panose="05000000000000000000" pitchFamily="2" charset="2"/>
              <a:buChar char="q"/>
            </a:pPr>
            <a:r>
              <a:rPr lang="cs-CZ" dirty="0"/>
              <a:t>zákon č. 243/2000 Sb., o rozpočtovém určení výnosů některých daní územním samosprávným celkům a některým státním fondům,(zákon o rozpočtovém určení daní), ve znění pozdějších předpisů,</a:t>
            </a:r>
          </a:p>
          <a:p>
            <a:pPr marL="285750" indent="-285750" algn="just">
              <a:buFont typeface="Wingdings" panose="05000000000000000000" pitchFamily="2" charset="2"/>
              <a:buChar char="q"/>
            </a:pPr>
            <a:r>
              <a:rPr lang="cs-CZ" dirty="0"/>
              <a:t>zákon č. 320/2001 Sb., o finanční kontrole ve veřejné správě a o změně některých zákonů (zákon o finanční kontrole), ve znění pozdějších předpisů,</a:t>
            </a:r>
          </a:p>
          <a:p>
            <a:pPr marL="285750" indent="-285750" algn="just">
              <a:buFont typeface="Wingdings" panose="05000000000000000000" pitchFamily="2" charset="2"/>
              <a:buChar char="q"/>
            </a:pPr>
            <a:r>
              <a:rPr lang="cs-CZ" dirty="0"/>
              <a:t>zákon č. 565/1990 Sb., o místních poplatcích, ve znění pozdějších předpisů,</a:t>
            </a:r>
          </a:p>
          <a:p>
            <a:pPr marL="285750" indent="-285750" algn="just">
              <a:buFont typeface="Wingdings" panose="05000000000000000000" pitchFamily="2" charset="2"/>
              <a:buChar char="q"/>
            </a:pPr>
            <a:r>
              <a:rPr lang="cs-CZ" dirty="0"/>
              <a:t>zákon č. 215/2004 Sb., o úpravě některých vztahů v oblasti veřejné podpory a o změně zákona o podpoře výzkumu a vývoje, ve znění pozdějších předpisů,</a:t>
            </a:r>
          </a:p>
          <a:p>
            <a:pPr marL="285750" indent="-285750" algn="just">
              <a:buFont typeface="Wingdings" panose="05000000000000000000" pitchFamily="2" charset="2"/>
              <a:buChar char="q"/>
            </a:pPr>
            <a:r>
              <a:rPr lang="cs-CZ" dirty="0"/>
              <a:t>zákon č. 563/1991 Sb., o účetnictví, ve znění pozdějších předpisů,</a:t>
            </a:r>
          </a:p>
          <a:p>
            <a:pPr marL="285750" indent="-285750" algn="just">
              <a:buFont typeface="Wingdings" panose="05000000000000000000" pitchFamily="2" charset="2"/>
              <a:buChar char="q"/>
            </a:pPr>
            <a:r>
              <a:rPr lang="cs-CZ" dirty="0"/>
              <a:t>zákon č. 128/2000 Sb., o obcích (obecní zřízení), ve znění pozdějších předpisů,</a:t>
            </a:r>
          </a:p>
          <a:p>
            <a:pPr marL="285750" indent="-285750" algn="just">
              <a:buFont typeface="Wingdings" panose="05000000000000000000" pitchFamily="2" charset="2"/>
              <a:buChar char="q"/>
            </a:pPr>
            <a:r>
              <a:rPr lang="cs-CZ" dirty="0"/>
              <a:t>zákon č. 129/2000 Sb., o krajích (krajské zřízení), ve znění pozdějších předpisů.</a:t>
            </a:r>
          </a:p>
          <a:p>
            <a:endParaRPr lang="cs-CZ" dirty="0"/>
          </a:p>
        </p:txBody>
      </p:sp>
    </p:spTree>
    <p:extLst>
      <p:ext uri="{BB962C8B-B14F-4D97-AF65-F5344CB8AC3E}">
        <p14:creationId xmlns:p14="http://schemas.microsoft.com/office/powerpoint/2010/main" val="376647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7</a:t>
            </a:fld>
            <a:endParaRPr lang="cs-CZ" dirty="0"/>
          </a:p>
        </p:txBody>
      </p:sp>
      <p:sp>
        <p:nvSpPr>
          <p:cNvPr id="4" name="TextovéPole 3"/>
          <p:cNvSpPr txBox="1"/>
          <p:nvPr/>
        </p:nvSpPr>
        <p:spPr>
          <a:xfrm>
            <a:off x="323528" y="548680"/>
            <a:ext cx="8352928" cy="5355312"/>
          </a:xfrm>
          <a:prstGeom prst="rect">
            <a:avLst/>
          </a:prstGeom>
          <a:noFill/>
        </p:spPr>
        <p:txBody>
          <a:bodyPr wrap="square" rtlCol="0">
            <a:spAutoFit/>
          </a:bodyPr>
          <a:lstStyle/>
          <a:p>
            <a:pPr algn="just"/>
            <a:r>
              <a:rPr lang="cs-CZ" sz="2400" b="1" dirty="0"/>
              <a:t>Zákon č. 218/2000 Sb., o rozpočtových pravidlech a o změně některých souvisejících zákonů (rozpočtová pravidla), ve znění pozdějších předpisů</a:t>
            </a:r>
          </a:p>
          <a:p>
            <a:pPr algn="just"/>
            <a:endParaRPr lang="cs-CZ" b="1" dirty="0"/>
          </a:p>
          <a:p>
            <a:pPr>
              <a:buClr>
                <a:srgbClr val="0B1966"/>
              </a:buClr>
              <a:buFont typeface="Wingdings" pitchFamily="2" charset="2"/>
              <a:buNone/>
            </a:pPr>
            <a:r>
              <a:rPr lang="cs-CZ" b="1" u="sng" dirty="0"/>
              <a:t>Předmět úpravy:</a:t>
            </a:r>
          </a:p>
          <a:p>
            <a:pPr marL="285750" indent="-285750" algn="just">
              <a:buFont typeface="Wingdings" panose="05000000000000000000" pitchFamily="2" charset="2"/>
              <a:buChar char="§"/>
            </a:pPr>
            <a:endParaRPr lang="cs-CZ" b="1" u="sng" dirty="0"/>
          </a:p>
          <a:p>
            <a:pPr marL="285750" indent="-285750" algn="just">
              <a:buFont typeface="Wingdings" panose="05000000000000000000" pitchFamily="2" charset="2"/>
              <a:buChar char="§"/>
            </a:pPr>
            <a:r>
              <a:rPr lang="cs-CZ" dirty="0"/>
              <a:t>tvorba, funkce a obsah střednědobého výhledu státního rozpočtu, státního rozpočtu a státního závěrečného účtu,</a:t>
            </a:r>
          </a:p>
          <a:p>
            <a:pPr marL="285750" indent="-285750" algn="just">
              <a:buFont typeface="Wingdings" panose="05000000000000000000" pitchFamily="2" charset="2"/>
              <a:buChar char="§"/>
            </a:pPr>
            <a:r>
              <a:rPr lang="cs-CZ" dirty="0"/>
              <a:t>příjmy a výdaje státního rozpočtu,</a:t>
            </a:r>
          </a:p>
          <a:p>
            <a:pPr marL="285750" indent="-285750" algn="just">
              <a:buFont typeface="Wingdings" panose="05000000000000000000" pitchFamily="2" charset="2"/>
              <a:buChar char="§"/>
            </a:pPr>
            <a:r>
              <a:rPr lang="cs-CZ" dirty="0"/>
              <a:t>státní finanční aktiva a pasiva,</a:t>
            </a:r>
          </a:p>
          <a:p>
            <a:pPr marL="285750" indent="-285750" algn="just">
              <a:buFont typeface="Wingdings" panose="05000000000000000000" pitchFamily="2" charset="2"/>
              <a:buChar char="§"/>
            </a:pPr>
            <a:r>
              <a:rPr lang="cs-CZ" dirty="0"/>
              <a:t>finanční hospodaření organizačních složek státu, zařízení státu majících obdobné postavení jako organizační složka a příspěvkových organizací zřízených organizačními složkami státu,</a:t>
            </a:r>
          </a:p>
          <a:p>
            <a:pPr marL="285750" indent="-285750" algn="just">
              <a:buFont typeface="Wingdings" panose="05000000000000000000" pitchFamily="2" charset="2"/>
              <a:buChar char="§"/>
            </a:pPr>
            <a:r>
              <a:rPr lang="cs-CZ" dirty="0"/>
              <a:t>finanční kontrola,</a:t>
            </a:r>
          </a:p>
          <a:p>
            <a:pPr marL="285750" indent="-285750" algn="just">
              <a:buFont typeface="Wingdings" panose="05000000000000000000" pitchFamily="2" charset="2"/>
              <a:buChar char="§"/>
            </a:pPr>
            <a:r>
              <a:rPr lang="cs-CZ" dirty="0"/>
              <a:t>podmínky zřizování státních fondů,</a:t>
            </a:r>
          </a:p>
          <a:p>
            <a:pPr marL="285750" indent="-285750" algn="just">
              <a:buFont typeface="Wingdings" panose="05000000000000000000" pitchFamily="2" charset="2"/>
              <a:buChar char="§"/>
            </a:pPr>
            <a:r>
              <a:rPr lang="cs-CZ" dirty="0"/>
              <a:t>způsob řízení státní pokladny a řízení státního dluhu,</a:t>
            </a:r>
          </a:p>
          <a:p>
            <a:pPr marL="285750" indent="-285750" algn="just">
              <a:buFont typeface="Wingdings" panose="05000000000000000000" pitchFamily="2" charset="2"/>
              <a:buChar char="§"/>
            </a:pPr>
            <a:r>
              <a:rPr lang="cs-CZ" dirty="0"/>
              <a:t>hospodaření s prostředky soustředěnými v Národním fondu.</a:t>
            </a:r>
            <a:endParaRPr lang="cs-CZ" sz="2400" b="1" dirty="0"/>
          </a:p>
          <a:p>
            <a:endParaRPr lang="cs-CZ" dirty="0"/>
          </a:p>
        </p:txBody>
      </p:sp>
    </p:spTree>
    <p:extLst>
      <p:ext uri="{BB962C8B-B14F-4D97-AF65-F5344CB8AC3E}">
        <p14:creationId xmlns:p14="http://schemas.microsoft.com/office/powerpoint/2010/main" val="246833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8</a:t>
            </a:fld>
            <a:endParaRPr lang="cs-CZ" dirty="0"/>
          </a:p>
        </p:txBody>
      </p:sp>
      <p:sp>
        <p:nvSpPr>
          <p:cNvPr id="4" name="TextovéPole 3"/>
          <p:cNvSpPr txBox="1"/>
          <p:nvPr/>
        </p:nvSpPr>
        <p:spPr>
          <a:xfrm>
            <a:off x="251520" y="476672"/>
            <a:ext cx="8568952" cy="5355312"/>
          </a:xfrm>
          <a:prstGeom prst="rect">
            <a:avLst/>
          </a:prstGeom>
          <a:noFill/>
        </p:spPr>
        <p:txBody>
          <a:bodyPr wrap="square" rtlCol="0">
            <a:spAutoFit/>
          </a:bodyPr>
          <a:lstStyle/>
          <a:p>
            <a:r>
              <a:rPr lang="cs-CZ" sz="2400" b="1" dirty="0"/>
              <a:t>Střednědobý výhled</a:t>
            </a:r>
          </a:p>
          <a:p>
            <a:endParaRPr lang="cs-CZ" dirty="0"/>
          </a:p>
          <a:p>
            <a:pPr marL="285750" indent="-285750" algn="just">
              <a:spcAft>
                <a:spcPts val="600"/>
              </a:spcAft>
              <a:buFont typeface="Wingdings" panose="05000000000000000000" pitchFamily="2" charset="2"/>
              <a:buChar char="§"/>
            </a:pPr>
            <a:r>
              <a:rPr lang="cs-CZ" dirty="0"/>
              <a:t>zpracovává se současně s návrhem státního rozpočtu na příslušný rok,</a:t>
            </a:r>
          </a:p>
          <a:p>
            <a:pPr marL="285750" indent="-285750" algn="just">
              <a:spcAft>
                <a:spcPts val="600"/>
              </a:spcAft>
              <a:buFont typeface="Wingdings" panose="05000000000000000000" pitchFamily="2" charset="2"/>
              <a:buChar char="§"/>
            </a:pPr>
            <a:r>
              <a:rPr lang="cs-CZ" dirty="0"/>
              <a:t>obsahuje očekávané příjmy a výdaje státního rozpočtu a státních fondů na jednotlivá léta, na která je sestavován,</a:t>
            </a:r>
          </a:p>
          <a:p>
            <a:pPr marL="285750" indent="-285750" algn="just">
              <a:spcAft>
                <a:spcPts val="600"/>
              </a:spcAft>
              <a:buFont typeface="Wingdings" panose="05000000000000000000" pitchFamily="2" charset="2"/>
              <a:buChar char="§"/>
            </a:pPr>
            <a:r>
              <a:rPr lang="cs-CZ" dirty="0"/>
              <a:t>pokud střednědobý výhled očekává schodek státního rozpočtu, obsahuje i předpokládaný způsob jeho financování,</a:t>
            </a:r>
          </a:p>
          <a:p>
            <a:pPr marL="285750" indent="-285750" algn="just">
              <a:spcAft>
                <a:spcPts val="600"/>
              </a:spcAft>
              <a:buFont typeface="Wingdings" panose="05000000000000000000" pitchFamily="2" charset="2"/>
              <a:buChar char="§"/>
            </a:pPr>
            <a:r>
              <a:rPr lang="cs-CZ" dirty="0"/>
              <a:t>sestavuje se na období 2 let bezprostředně následujících po roce, na který je předkládán státní rozpočet,</a:t>
            </a:r>
          </a:p>
          <a:p>
            <a:pPr marL="285750" indent="-285750" algn="just">
              <a:spcAft>
                <a:spcPts val="600"/>
              </a:spcAft>
              <a:buFont typeface="Wingdings" panose="05000000000000000000" pitchFamily="2" charset="2"/>
              <a:buChar char="§"/>
            </a:pPr>
            <a:r>
              <a:rPr lang="cs-CZ" dirty="0"/>
              <a:t>vypracovává jej MF v součinnosti se správci kapitol, ÚSC a státními fondy a předkládá jej vládě společně s návrhem státního rozpočtu, </a:t>
            </a:r>
          </a:p>
          <a:p>
            <a:pPr marL="285750" indent="-285750" algn="just">
              <a:spcAft>
                <a:spcPts val="600"/>
              </a:spcAft>
              <a:buFont typeface="Wingdings" panose="05000000000000000000" pitchFamily="2" charset="2"/>
              <a:buChar char="§"/>
            </a:pPr>
            <a:r>
              <a:rPr lang="cs-CZ" dirty="0"/>
              <a:t>vláda projedná návrh střednědobého výhledu současně s návrhem státního rozpočtu,</a:t>
            </a:r>
          </a:p>
          <a:p>
            <a:pPr marL="285750" indent="-285750" algn="just">
              <a:buFont typeface="Wingdings" panose="05000000000000000000" pitchFamily="2" charset="2"/>
              <a:buChar char="§"/>
            </a:pPr>
            <a:r>
              <a:rPr lang="cs-CZ" dirty="0"/>
              <a:t>schválený střednědobý výhled předkládá vláda samostatně na vědomí Poslanecké sněmovně současně s návrhem zákona o státním rozpočtu.</a:t>
            </a:r>
          </a:p>
          <a:p>
            <a:pPr algn="just"/>
            <a:endParaRPr lang="cs-CZ" dirty="0"/>
          </a:p>
          <a:p>
            <a:pPr algn="just"/>
            <a:r>
              <a:rPr lang="cs-CZ" dirty="0"/>
              <a:t>Zákon č. 345/2014 Sb., o státním rozpočtu České republiky na rok 2015.</a:t>
            </a:r>
          </a:p>
          <a:p>
            <a:endParaRPr lang="cs-CZ" dirty="0"/>
          </a:p>
        </p:txBody>
      </p:sp>
    </p:spTree>
    <p:extLst>
      <p:ext uri="{BB962C8B-B14F-4D97-AF65-F5344CB8AC3E}">
        <p14:creationId xmlns:p14="http://schemas.microsoft.com/office/powerpoint/2010/main" val="399076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smtClean="0"/>
              <a:t>Financování veřejné správy, </a:t>
            </a:r>
          </a:p>
          <a:p>
            <a:r>
              <a:rPr lang="cs-CZ" dirty="0" smtClean="0"/>
              <a:t>JUDr. Petr Pospíšil, Ph.D., LL.M.</a:t>
            </a:r>
            <a:endParaRPr lang="cs-CZ" dirty="0"/>
          </a:p>
        </p:txBody>
      </p:sp>
      <p:sp>
        <p:nvSpPr>
          <p:cNvPr id="3" name="Zástupný symbol pro číslo snímku 2"/>
          <p:cNvSpPr>
            <a:spLocks noGrp="1"/>
          </p:cNvSpPr>
          <p:nvPr>
            <p:ph type="sldNum" sz="quarter" idx="12"/>
          </p:nvPr>
        </p:nvSpPr>
        <p:spPr/>
        <p:txBody>
          <a:bodyPr/>
          <a:lstStyle/>
          <a:p>
            <a:fld id="{AC57A5DF-1266-40EA-9282-1E66B9DE06C0}" type="slidenum">
              <a:rPr lang="cs-CZ" smtClean="0"/>
              <a:t>9</a:t>
            </a:fld>
            <a:endParaRPr lang="cs-CZ" dirty="0"/>
          </a:p>
        </p:txBody>
      </p:sp>
      <p:sp>
        <p:nvSpPr>
          <p:cNvPr id="4" name="TextovéPole 3"/>
          <p:cNvSpPr txBox="1"/>
          <p:nvPr/>
        </p:nvSpPr>
        <p:spPr>
          <a:xfrm>
            <a:off x="323528" y="476672"/>
            <a:ext cx="8496944" cy="5478423"/>
          </a:xfrm>
          <a:prstGeom prst="rect">
            <a:avLst/>
          </a:prstGeom>
          <a:noFill/>
        </p:spPr>
        <p:txBody>
          <a:bodyPr wrap="square" rtlCol="0">
            <a:spAutoFit/>
          </a:bodyPr>
          <a:lstStyle/>
          <a:p>
            <a:r>
              <a:rPr lang="cs-CZ" sz="2400" b="1" dirty="0"/>
              <a:t>Státní rozpočet</a:t>
            </a:r>
          </a:p>
          <a:p>
            <a:endParaRPr lang="cs-CZ" dirty="0"/>
          </a:p>
          <a:p>
            <a:pPr algn="just"/>
            <a:r>
              <a:rPr lang="cs-CZ" dirty="0"/>
              <a:t>= </a:t>
            </a:r>
            <a:r>
              <a:rPr lang="cs-CZ" b="1" i="1" dirty="0"/>
              <a:t>je základním nástrojem přerozdělování finančních prostředků, které jsou v daném období k dispozici, za účelem zajištění ekonomických, sociálních a politických funkcí státu.</a:t>
            </a:r>
          </a:p>
          <a:p>
            <a:pPr algn="just"/>
            <a:endParaRPr lang="cs-CZ" dirty="0"/>
          </a:p>
          <a:p>
            <a:pPr marL="285750" indent="-285750" algn="just">
              <a:spcAft>
                <a:spcPts val="600"/>
              </a:spcAft>
              <a:buFont typeface="Wingdings" panose="05000000000000000000" pitchFamily="2" charset="2"/>
              <a:buChar char="ü"/>
            </a:pPr>
            <a:r>
              <a:rPr lang="cs-CZ" dirty="0"/>
              <a:t>představuje finanční vztahy, které zabezpečují financování některých funkcí státu v rozpočtovém roce; k tomuto účelu soustřeďuje rozpočtové příjmy vymezené tímto nebo zvláštním zákonem,</a:t>
            </a:r>
          </a:p>
          <a:p>
            <a:pPr marL="285750" indent="-285750" algn="just">
              <a:spcAft>
                <a:spcPts val="600"/>
              </a:spcAft>
              <a:buFont typeface="Wingdings" panose="05000000000000000000" pitchFamily="2" charset="2"/>
              <a:buChar char="ü"/>
            </a:pPr>
            <a:r>
              <a:rPr lang="cs-CZ" dirty="0"/>
              <a:t>obsahuje očekávané příjmy, jakož i odhadované výdaje státního rozpočtu v rozpočtovém roce a financující položky,</a:t>
            </a:r>
          </a:p>
          <a:p>
            <a:pPr marL="285750" indent="-285750" algn="just">
              <a:spcAft>
                <a:spcPts val="600"/>
              </a:spcAft>
              <a:buFont typeface="Wingdings" panose="05000000000000000000" pitchFamily="2" charset="2"/>
              <a:buChar char="ü"/>
            </a:pPr>
            <a:r>
              <a:rPr lang="cs-CZ" dirty="0"/>
              <a:t>jako souhrn finančních dokumentů zahrnuje zákon o státním rozpočtu, rozpis ukazatelů státního rozpočtu, podrobné rozpočty organizačních složek státu a změny těchto dokumentů,</a:t>
            </a:r>
          </a:p>
          <a:p>
            <a:pPr marL="285750" indent="-285750" algn="just">
              <a:spcAft>
                <a:spcPts val="600"/>
              </a:spcAft>
              <a:buFont typeface="Wingdings" panose="05000000000000000000" pitchFamily="2" charset="2"/>
              <a:buChar char="ü"/>
            </a:pPr>
            <a:r>
              <a:rPr lang="cs-CZ" dirty="0"/>
              <a:t>příjmy a výdaje státního rozpočtu se člení na kapitoly státního rozpočtu,</a:t>
            </a:r>
          </a:p>
          <a:p>
            <a:pPr marL="285750" indent="-285750" algn="just">
              <a:buFont typeface="Wingdings" panose="05000000000000000000" pitchFamily="2" charset="2"/>
              <a:buChar char="ü"/>
            </a:pPr>
            <a:r>
              <a:rPr lang="cs-CZ" dirty="0"/>
              <a:t>obsahuje i dotační vztahy k rozpočtům územních samosprávných celků a státních fondů,</a:t>
            </a:r>
          </a:p>
          <a:p>
            <a:pPr marL="285750" indent="-285750" algn="just">
              <a:buFont typeface="Wingdings" panose="05000000000000000000" pitchFamily="2" charset="2"/>
              <a:buChar char="ü"/>
            </a:pPr>
            <a:r>
              <a:rPr lang="cs-CZ" dirty="0"/>
              <a:t>závazné ukazatele státního rozpočtu stanoví zákon o státním rozpočtu na příslušný rok.</a:t>
            </a:r>
          </a:p>
        </p:txBody>
      </p:sp>
    </p:spTree>
    <p:extLst>
      <p:ext uri="{BB962C8B-B14F-4D97-AF65-F5344CB8AC3E}">
        <p14:creationId xmlns:p14="http://schemas.microsoft.com/office/powerpoint/2010/main" val="165096154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4974</Words>
  <Application>Microsoft Office PowerPoint</Application>
  <PresentationFormat>Předvádění na obrazovce (4:3)</PresentationFormat>
  <Paragraphs>545</Paragraphs>
  <Slides>39</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1" baseType="lpstr">
      <vt:lpstr>Motiv sady Office</vt:lpstr>
      <vt:lpstr>List</vt:lpstr>
      <vt:lpstr>FINANCOVÁNÍ VEŘEJNÉ SPRÁVY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FINANCOVÁNÍ VEŘEJNÉ SPRÁVY</dc:title>
  <dc:creator>Pospíšil Petr</dc:creator>
  <cp:lastModifiedBy>Pospíšil Petr</cp:lastModifiedBy>
  <cp:revision>23</cp:revision>
  <cp:lastPrinted>2015-12-13T14:17:01Z</cp:lastPrinted>
  <dcterms:created xsi:type="dcterms:W3CDTF">2015-11-20T16:09:08Z</dcterms:created>
  <dcterms:modified xsi:type="dcterms:W3CDTF">2015-12-13T14:18:11Z</dcterms:modified>
</cp:coreProperties>
</file>