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361" r:id="rId3"/>
    <p:sldId id="338" r:id="rId4"/>
    <p:sldId id="298" r:id="rId5"/>
    <p:sldId id="299" r:id="rId6"/>
    <p:sldId id="363" r:id="rId7"/>
    <p:sldId id="384" r:id="rId8"/>
    <p:sldId id="385" r:id="rId9"/>
    <p:sldId id="386" r:id="rId10"/>
    <p:sldId id="364" r:id="rId11"/>
    <p:sldId id="387" r:id="rId12"/>
    <p:sldId id="303" r:id="rId13"/>
    <p:sldId id="388" r:id="rId14"/>
    <p:sldId id="389" r:id="rId15"/>
    <p:sldId id="390" r:id="rId16"/>
    <p:sldId id="391" r:id="rId17"/>
    <p:sldId id="392" r:id="rId18"/>
    <p:sldId id="393" r:id="rId19"/>
    <p:sldId id="394" r:id="rId20"/>
    <p:sldId id="395" r:id="rId21"/>
    <p:sldId id="304" r:id="rId22"/>
    <p:sldId id="305" r:id="rId23"/>
    <p:sldId id="359" r:id="rId24"/>
    <p:sldId id="396" r:id="rId25"/>
    <p:sldId id="397" r:id="rId26"/>
    <p:sldId id="398" r:id="rId27"/>
    <p:sldId id="366" r:id="rId28"/>
    <p:sldId id="383" r:id="rId29"/>
    <p:sldId id="382" r:id="rId30"/>
    <p:sldId id="349" r:id="rId31"/>
    <p:sldId id="350" r:id="rId32"/>
    <p:sldId id="399" r:id="rId33"/>
    <p:sldId id="400" r:id="rId34"/>
    <p:sldId id="401" r:id="rId35"/>
    <p:sldId id="402" r:id="rId36"/>
    <p:sldId id="403" r:id="rId37"/>
    <p:sldId id="404" r:id="rId38"/>
    <p:sldId id="295" r:id="rId3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81858" autoAdjust="0"/>
  </p:normalViewPr>
  <p:slideViewPr>
    <p:cSldViewPr>
      <p:cViewPr varScale="1">
        <p:scale>
          <a:sx n="89" d="100"/>
          <a:sy n="89" d="100"/>
        </p:scale>
        <p:origin x="128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30.09.2022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7132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6302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0042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3161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3443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1204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421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97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94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802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158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183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8310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0761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231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tmp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tmp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tmp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tmp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tmp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tmp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tmp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95536" y="1203598"/>
            <a:ext cx="5472608" cy="2088232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Jednoduché úročení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477019"/>
            <a:ext cx="2888103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FIU/BPFPM</a:t>
            </a:r>
          </a:p>
          <a:p>
            <a:pPr algn="r"/>
            <a:r>
              <a:rPr lang="cs-CZ" sz="13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a pojistná matematika</a:t>
            </a:r>
            <a:br>
              <a:rPr lang="cs-CZ" sz="13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altLang="cs-CZ" sz="13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83068" y="1009809"/>
            <a:ext cx="8277363" cy="3290133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Jaké jsou úrokové náklady úvěru ve výši 180.000 Kč jednorázově splatného za 4 měsíce včetně úroku, je-li úroková sazba 20 %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p.a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?</a:t>
            </a:r>
          </a:p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 jednotlivé veličiny příslušného vzorce dosadíme: K=180.000, p=14, i=20/100=0.20, t=120, n=4 * 30 / 360 = 1/3.</a:t>
            </a:r>
          </a:p>
          <a:p>
            <a:pPr algn="just">
              <a:buClr>
                <a:srgbClr val="307871"/>
              </a:buClr>
            </a:pPr>
            <a:endParaRPr lang="cs-CZ" sz="2000" dirty="0"/>
          </a:p>
          <a:p>
            <a:pPr algn="just">
              <a:buClr>
                <a:srgbClr val="307871"/>
              </a:buClr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C00000"/>
                </a:solidFill>
              </a:rPr>
              <a:t>Řešený příklad – jednoduché úročení polhůtní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Jednoduché úročení</a:t>
            </a:r>
          </a:p>
        </p:txBody>
      </p:sp>
    </p:spTree>
    <p:extLst>
      <p:ext uri="{BB962C8B-B14F-4D97-AF65-F5344CB8AC3E}">
        <p14:creationId xmlns:p14="http://schemas.microsoft.com/office/powerpoint/2010/main" val="2854584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EE6CE-6CE0-45CF-B17E-B4A8F7B83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900C9D5-43DB-4DC2-B2C5-7B29854BD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5" y="1059582"/>
            <a:ext cx="6397498" cy="2564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798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Jednoduché úročení předlhůtní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Jednoduché úročení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764" y="843558"/>
            <a:ext cx="8748464" cy="426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518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E8FAEF-8D73-42DC-990B-9DCC48209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92AB02A-161A-4F2D-9071-673DBEB5D0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47" y="1514327"/>
            <a:ext cx="7744906" cy="211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2309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8FFCD7-54FB-4E37-B41F-193D9436B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	</a:t>
            </a:r>
            <a:r>
              <a:rPr lang="cs-CZ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Výpočet penále z prodlení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482E300-F7B5-48E0-BEF9-7257851686C4}"/>
              </a:ext>
            </a:extLst>
          </p:cNvPr>
          <p:cNvSpPr txBox="1"/>
          <p:nvPr/>
        </p:nvSpPr>
        <p:spPr>
          <a:xfrm>
            <a:off x="971600" y="1554543"/>
            <a:ext cx="58864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Odběratel XY nezaplatil fakturovanou částku 1.500.000 Kč v termínu splatnosti, který byl stanoven na 10 leden. Podle obchodního zákoníku jste oprávněni připočíst k fakturované částce 0.05% denně. Jaká bude celková fakturovaná částka, v případě že dlužník uhradí svůj závazek k 20 březnu.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21CDDF6-203B-4B8A-B25F-B940A7D58C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36" y="3363838"/>
            <a:ext cx="6216777" cy="777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5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2FA0DF-A09E-4350-861B-3C3EEC7A4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sz="2000" b="1" kern="0" dirty="0">
                <a:effectLst/>
                <a:latin typeface="Times New Roman" panose="02020603050405020304" pitchFamily="18" charset="0"/>
              </a:rPr>
              <a:t>Rovnice pro jednoduché polhůtní úročení</a:t>
            </a:r>
            <a:br>
              <a:rPr lang="cs-CZ" sz="1800" b="1" kern="0" dirty="0">
                <a:effectLst/>
                <a:latin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460BAB2-5D40-41C7-81B5-889BFAFC7225}"/>
              </a:ext>
            </a:extLst>
          </p:cNvPr>
          <p:cNvSpPr txBox="1"/>
          <p:nvPr/>
        </p:nvSpPr>
        <p:spPr>
          <a:xfrm>
            <a:off x="539552" y="915566"/>
            <a:ext cx="631844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Vedle případů, kdy počítáme výši úroků za určité období, jsou časté případy, kdy zjišťujeme výši zúročeného kapitálu po určitém období. Zúročený kapitál sestává s původní částky zvýšené o úrok.. Vztah počátečního kapitálu a zúročeného kapitálu je tedy dán vztahem: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8CED3E9-D1FE-421B-98BA-A0E2CBA41A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951" y="2638804"/>
            <a:ext cx="4761209" cy="200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053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FDFCC6-EA2A-4AE9-9061-4576440AB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sz="2400" b="1" kern="0" dirty="0">
                <a:effectLst/>
                <a:latin typeface="Times New Roman" panose="02020603050405020304" pitchFamily="18" charset="0"/>
              </a:rPr>
              <a:t>Rovnice pro jednoduché polhůtní úročení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C4FD540-9043-489F-8A7D-3E0A286FB0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131590"/>
            <a:ext cx="6530307" cy="2488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428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B173EE-8954-4A99-BA3A-EE5002957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768752" cy="507703"/>
          </a:xfrm>
        </p:spPr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	</a:t>
            </a:r>
            <a:r>
              <a:rPr lang="cs-CZ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Jaká je výše pohledávky za dané období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8E3A66E-0D2E-42AF-A16C-2E3BCD0EB76F}"/>
              </a:ext>
            </a:extLst>
          </p:cNvPr>
          <p:cNvSpPr txBox="1"/>
          <p:nvPr/>
        </p:nvSpPr>
        <p:spPr>
          <a:xfrm>
            <a:off x="755576" y="1059582"/>
            <a:ext cx="61206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Jaká je výše pohledávky o velikosti 150.000 Kč za 6 měsíců, při úrokové sazbě 15 % p. a.?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33ED27A-63F9-4994-AD50-F043BB80DF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283718"/>
            <a:ext cx="7416824" cy="160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639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297899-7F69-4328-9955-771C3DE4E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8064896" cy="507703"/>
          </a:xfrm>
        </p:spPr>
        <p:txBody>
          <a:bodyPr/>
          <a:lstStyle/>
          <a:p>
            <a:r>
              <a:rPr lang="cs-CZ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	</a:t>
            </a:r>
            <a:r>
              <a:rPr lang="cs-CZ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Jaká je výše pohledávky za dané období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854D0E3-7E93-4416-A897-3F7E776A39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917389"/>
            <a:ext cx="3286584" cy="1057423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DC02B959-A210-4C73-9498-602950BB54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189013"/>
            <a:ext cx="6396938" cy="259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4831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4FE646-56B9-4E9D-A772-6408C9223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	</a:t>
            </a:r>
            <a:r>
              <a:rPr lang="cs-CZ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Jaká je výše pohledávky za dané období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3FCBF4A-51E3-4E9F-86DC-F8750F0B05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73" y="1059582"/>
            <a:ext cx="7725853" cy="253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355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203598"/>
            <a:ext cx="8856984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/>
            <a:r>
              <a:rPr lang="cs-CZ" sz="2000" dirty="0"/>
              <a:t>1. Čistý příjem po zdanění činil při sazbě daně 15 % částku 21 250 Kč. Jak vysoký byl příjem před zdaněním?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Příklad - procenta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Jednoduché úročení</a:t>
            </a:r>
          </a:p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5336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FBF97E-55F1-495D-9FDC-6940CB4E2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	</a:t>
            </a:r>
            <a:r>
              <a:rPr lang="cs-CZ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Výpočet doby splatnosti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20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7336A07-2AA0-4C0F-9B71-AAA50AB058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843558"/>
            <a:ext cx="8145301" cy="2966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317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-96195"/>
            <a:ext cx="8352928" cy="507703"/>
          </a:xfrm>
        </p:spPr>
        <p:txBody>
          <a:bodyPr/>
          <a:lstStyle/>
          <a:p>
            <a:r>
              <a:rPr lang="cs-CZ" altLang="cs-CZ" b="1" dirty="0"/>
              <a:t>Srovnání jednoduchého úročení polhůtního a předlhůtního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FIU/BKFPM Tutoriál 1</a:t>
            </a:r>
          </a:p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7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5282205"/>
              </p:ext>
            </p:extLst>
          </p:nvPr>
        </p:nvGraphicFramePr>
        <p:xfrm>
          <a:off x="0" y="555525"/>
          <a:ext cx="9144000" cy="450470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4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JEDNODUCHÉ DEKURZIVNÍ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JEDNODUCHÉ ANTICIPATIVNÍ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48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0">
                      <a:blip r:embed="rId3"/>
                      <a:stretch>
                        <a:fillRect l="-133" t="-23451" r="-100266" b="-286726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0">
                      <a:blip r:embed="rId3"/>
                      <a:stretch>
                        <a:fillRect l="-100267" t="-23451" r="-400" b="-286726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</a:rPr>
                        <a:t>Úrok je připisován na konci úrokovacího období.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</a:rPr>
                        <a:t>Úrok je připisován na začátku úrokovacího</a:t>
                      </a:r>
                      <a:r>
                        <a:rPr lang="cs-CZ" sz="1600" b="1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</a:rPr>
                        <a:t>období.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cs-CZ" sz="1600" b="1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</a:rPr>
                        <a:t> je počáteční kapitál, který je s časem úročen.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cs-CZ" sz="1600" b="1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</a:rPr>
                        <a:t> je kapitál, který obdržel klient a jež se s časem úročí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91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0">
                      <a:blip r:embed="rId3"/>
                      <a:stretch>
                        <a:fillRect l="-133" t="-471429" r="-100266" b="-31142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0">
                      <a:blip r:embed="rId3"/>
                      <a:stretch>
                        <a:fillRect l="-100267" t="-471429" r="-400" b="-311429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410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0">
                      <a:blip r:embed="rId3"/>
                      <a:stretch>
                        <a:fillRect l="-133" t="-372671" r="-100266" b="-103106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0">
                      <a:blip r:embed="rId3"/>
                      <a:stretch>
                        <a:fillRect l="-100267" t="-372671" r="-400" b="-103106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785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Úročíme-li tentýž kapitál C</a:t>
                      </a:r>
                      <a:r>
                        <a:rPr lang="cs-CZ" sz="1600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600" dirty="0" err="1">
                          <a:solidFill>
                            <a:schemeClr val="tx1"/>
                          </a:solidFill>
                          <a:effectLst/>
                        </a:rPr>
                        <a:t>anticipativně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 nebo dekurzivně (s odpovídající úrokovou sazbou), výsledný zúročený kapitál je shodný). Úročení se liší pouze způsobem připisování úroků!!!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89159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703189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C00000"/>
                </a:solidFill>
              </a:rPr>
              <a:t>Řešený příklad 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Jednoduché úročení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2" y="655633"/>
            <a:ext cx="9144793" cy="4523624"/>
          </a:xfrm>
          <a:prstGeom prst="rect">
            <a:avLst/>
          </a:prstGeom>
        </p:spPr>
      </p:pic>
      <p:graphicFrame>
        <p:nvGraphicFramePr>
          <p:cNvPr id="7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6411478"/>
              </p:ext>
            </p:extLst>
          </p:nvPr>
        </p:nvGraphicFramePr>
        <p:xfrm>
          <a:off x="166986" y="2310179"/>
          <a:ext cx="8581478" cy="234980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290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0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938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0">
                      <a:blip r:embed="rId4"/>
                      <a:stretch>
                        <a:fillRect l="-136" t="-5882" r="-100272" b="-202941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0">
                      <a:blip r:embed="rId4"/>
                      <a:stretch>
                        <a:fillRect l="-100136" t="-5882" r="-272" b="-202941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907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0">
                      <a:blip r:embed="rId4"/>
                      <a:stretch>
                        <a:fillRect l="-136" t="-85207" r="-100272" b="-63314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0">
                      <a:blip r:embed="rId4"/>
                      <a:stretch>
                        <a:fillRect l="-100136" t="-85207" r="-272" b="-63314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13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0">
                      <a:blip r:embed="rId4"/>
                      <a:stretch>
                        <a:fillRect l="-136" t="-298095" r="-100272" b="-19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0">
                      <a:blip r:embed="rId4"/>
                      <a:stretch>
                        <a:fillRect l="-100136" t="-298095" r="-272" b="-1905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3581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2CEF3E52-31B8-4E48-AFAE-2FB0FC94C322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355" y="1658780"/>
            <a:ext cx="7001852" cy="2257740"/>
          </a:xfrm>
          <a:prstGeom prst="rect">
            <a:avLst/>
          </a:prstGeom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sz="2000" dirty="0">
                <a:solidFill>
                  <a:srgbClr val="FF0000"/>
                </a:solidFill>
              </a:rPr>
              <a:t>Příklad </a:t>
            </a:r>
            <a:r>
              <a:rPr lang="cs-CZ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Výpočet původní výše kapitálu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Jednoduché úročení</a:t>
            </a:r>
          </a:p>
        </p:txBody>
      </p:sp>
    </p:spTree>
    <p:extLst>
      <p:ext uri="{BB962C8B-B14F-4D97-AF65-F5344CB8AC3E}">
        <p14:creationId xmlns:p14="http://schemas.microsoft.com/office/powerpoint/2010/main" val="41765241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45E7AD-D1EC-4726-AAD2-24FE1C02D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</a:t>
            </a:r>
            <a:r>
              <a:rPr lang="cs-CZ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Výpočet úrokové sazby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FB3D632-EEC2-4E63-9481-44D7E22A69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059582"/>
            <a:ext cx="7002981" cy="264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3552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4AFFCD-D364-41EB-A81B-491DF871C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	</a:t>
            </a:r>
            <a:r>
              <a:rPr lang="cs-CZ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Výpočet počáteční výše úvěru</a:t>
            </a:r>
            <a:br>
              <a:rPr lang="cs-CZ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2000" dirty="0">
              <a:solidFill>
                <a:srgbClr val="FF0000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D45155B-3C5A-48BC-A233-1189169701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15" y="1647696"/>
            <a:ext cx="7659169" cy="184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0091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0666B0-C199-4761-B296-7AD21A33D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956F4FC-E003-48F5-B1C1-DA095EC832EC}"/>
              </a:ext>
            </a:extLst>
          </p:cNvPr>
          <p:cNvSpPr txBox="1"/>
          <p:nvPr/>
        </p:nvSpPr>
        <p:spPr>
          <a:xfrm>
            <a:off x="683568" y="1000545"/>
            <a:ext cx="763284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Velmi často se v bankovnictví můžeme setkat s tím, že potřebujeme navzájem porovnat dvě částky v čase. Obecně platí, že srovnání finančních částek bez ohledu na čas není přesné. Základní vlastností peněz je, že mění svoji hodnotu v čase. K tomu, abychom mohli realizovat takováto porovnání, musíme pracovat s pojmem současná hodnota.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Současnou hodnotou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rozumíme částku, která bude-li úročena v časovém období, přinese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budoucí hodnotu.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2539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  <a:p>
            <a:pPr algn="ctr">
              <a:buClr>
                <a:srgbClr val="307871"/>
              </a:buClr>
            </a:pPr>
            <a:endParaRPr lang="cs-CZ" sz="2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b="1" dirty="0"/>
              <a:t>???Jaký je nejběžnější typ jednoduchého úročení v praxi???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Jednoduché úročení</a:t>
            </a:r>
          </a:p>
        </p:txBody>
      </p:sp>
    </p:spTree>
    <p:extLst>
      <p:ext uri="{BB962C8B-B14F-4D97-AF65-F5344CB8AC3E}">
        <p14:creationId xmlns:p14="http://schemas.microsoft.com/office/powerpoint/2010/main" val="41658796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/>
              <a:t>Běžný účet</a:t>
            </a:r>
          </a:p>
          <a:p>
            <a:pPr lvl="1"/>
            <a:r>
              <a:rPr lang="cs-CZ" altLang="cs-CZ" sz="2000" dirty="0"/>
              <a:t>jedná se o typický příklad jednoduché úročení v praxi</a:t>
            </a:r>
          </a:p>
          <a:p>
            <a:pPr lvl="1"/>
            <a:r>
              <a:rPr lang="cs-CZ" altLang="cs-CZ" sz="2000" dirty="0"/>
              <a:t>účet, který vede banka pro svého klienta za účelem platebního styku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 algn="just">
              <a:defRPr/>
            </a:pPr>
            <a:r>
              <a:rPr lang="cs-CZ" sz="2000" b="1" dirty="0"/>
              <a:t>Kontokorentní úvěr</a:t>
            </a:r>
          </a:p>
          <a:p>
            <a:pPr lvl="1" algn="just">
              <a:defRPr/>
            </a:pPr>
            <a:r>
              <a:rPr lang="cs-CZ" sz="2000" dirty="0"/>
              <a:t>úvěr čerpaný od banky v případě, že banka připouští, aby stav běžného účtu vykazoval nejen kladný, ale také záporný zůstatek</a:t>
            </a:r>
          </a:p>
          <a:p>
            <a:pPr lvl="1" algn="just">
              <a:defRPr/>
            </a:pPr>
            <a:r>
              <a:rPr lang="cs-CZ" sz="2000" dirty="0"/>
              <a:t>v praxi bývá kontokorentní úvěr relativně drahý, jeho výhodou je ovšem pohotová dostupnost chybějících prostředků na účtu</a:t>
            </a:r>
          </a:p>
          <a:p>
            <a:pPr marL="0" indent="0" algn="just">
              <a:buNone/>
              <a:defRPr/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altLang="cs-CZ" b="1" dirty="0"/>
              <a:t>Krátkodobé bankovní produkty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6414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87524" y="915566"/>
            <a:ext cx="8568952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r>
              <a:rPr lang="cs-CZ" altLang="cs-CZ" sz="2000" b="1" dirty="0"/>
              <a:t>Kontokorentní úvěr</a:t>
            </a:r>
            <a:endParaRPr lang="cs-CZ" sz="2000" dirty="0"/>
          </a:p>
          <a:p>
            <a:pPr algn="just">
              <a:defRPr/>
            </a:pPr>
            <a:r>
              <a:rPr lang="cs-CZ" sz="1800" dirty="0"/>
              <a:t>V případě úročení kontokorentního účtu je postup složitější, neboť se:</a:t>
            </a:r>
          </a:p>
          <a:p>
            <a:pPr lvl="1" algn="just">
              <a:defRPr/>
            </a:pPr>
            <a:r>
              <a:rPr lang="cs-CZ" sz="1600" dirty="0"/>
              <a:t>Přičítají úroky pro majitele účtu</a:t>
            </a:r>
          </a:p>
          <a:p>
            <a:pPr lvl="2" algn="just">
              <a:defRPr/>
            </a:pPr>
            <a:r>
              <a:rPr lang="cs-CZ" sz="1400" dirty="0"/>
              <a:t>kreditní úroky: úroky z kreditních zůstatků</a:t>
            </a:r>
          </a:p>
          <a:p>
            <a:pPr lvl="1" algn="just">
              <a:defRPr/>
            </a:pPr>
            <a:r>
              <a:rPr lang="cs-CZ" sz="1600" dirty="0"/>
              <a:t>Odčítají úroky a poplatky pro banku:</a:t>
            </a:r>
          </a:p>
          <a:p>
            <a:pPr lvl="2" algn="just">
              <a:defRPr/>
            </a:pPr>
            <a:r>
              <a:rPr lang="cs-CZ" sz="1400" dirty="0"/>
              <a:t>debetní úroky: úroky z debetních zůstatků (tj. z kontokorentního úvěru)</a:t>
            </a:r>
          </a:p>
          <a:p>
            <a:pPr lvl="2" algn="just">
              <a:defRPr/>
            </a:pPr>
            <a:r>
              <a:rPr lang="cs-CZ" sz="1400" dirty="0"/>
              <a:t>provize za překročení úvěrového rámce</a:t>
            </a:r>
          </a:p>
          <a:p>
            <a:pPr lvl="2" algn="just">
              <a:defRPr/>
            </a:pPr>
            <a:r>
              <a:rPr lang="cs-CZ" sz="1400" dirty="0"/>
              <a:t>pohotovostní provize za nevyužitý úvěrový rámec</a:t>
            </a:r>
          </a:p>
          <a:p>
            <a:pPr lvl="2" algn="just">
              <a:defRPr/>
            </a:pPr>
            <a:r>
              <a:rPr lang="cs-CZ" sz="1400" dirty="0"/>
              <a:t>poplatek za vedení účtu</a:t>
            </a:r>
          </a:p>
          <a:p>
            <a:pPr>
              <a:buClr>
                <a:srgbClr val="307871"/>
              </a:buClr>
            </a:pPr>
            <a:endParaRPr lang="cs-CZ" sz="12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/>
              <a:t>Krátkodobé bankovní produkty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Jednoduché úročení</a:t>
            </a:r>
          </a:p>
        </p:txBody>
      </p:sp>
    </p:spTree>
    <p:extLst>
      <p:ext uri="{BB962C8B-B14F-4D97-AF65-F5344CB8AC3E}">
        <p14:creationId xmlns:p14="http://schemas.microsoft.com/office/powerpoint/2010/main" val="3872675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r>
              <a:rPr lang="cs-CZ" sz="1600" b="1" dirty="0"/>
              <a:t>Typy dle způsobu připočítání úroků:</a:t>
            </a:r>
          </a:p>
          <a:p>
            <a:pPr algn="just">
              <a:defRPr/>
            </a:pPr>
            <a:r>
              <a:rPr lang="cs-CZ" sz="1600" b="1" dirty="0"/>
              <a:t>Jednoduché </a:t>
            </a:r>
            <a:endParaRPr lang="cs-CZ" sz="1100" dirty="0"/>
          </a:p>
          <a:p>
            <a:pPr lvl="1" algn="just">
              <a:defRPr/>
            </a:pPr>
            <a:r>
              <a:rPr lang="cs-CZ" sz="1200" dirty="0"/>
              <a:t>jestliže se vyplácené úroky nepřipočítají k původnímu kapitálu a tudíž se ani tyto úroky neúročí, úročí se stále jen základní jistina</a:t>
            </a:r>
            <a:endParaRPr lang="cs-CZ" sz="1100" dirty="0"/>
          </a:p>
          <a:p>
            <a:pPr lvl="1" algn="just">
              <a:defRPr/>
            </a:pPr>
            <a:r>
              <a:rPr lang="cs-CZ" sz="1200" dirty="0"/>
              <a:t>Používá se zpravidla při uložení kapitálu kratší než jedno úrokovací období</a:t>
            </a:r>
            <a:endParaRPr lang="cs-CZ" sz="1100" dirty="0"/>
          </a:p>
          <a:p>
            <a:pPr algn="just">
              <a:defRPr/>
            </a:pPr>
            <a:r>
              <a:rPr lang="cs-CZ" sz="1600" b="1" dirty="0"/>
              <a:t>Složené</a:t>
            </a:r>
            <a:endParaRPr lang="cs-CZ" sz="1100" dirty="0"/>
          </a:p>
          <a:p>
            <a:pPr lvl="1" algn="just">
              <a:defRPr/>
            </a:pPr>
            <a:r>
              <a:rPr lang="cs-CZ" sz="1400" dirty="0"/>
              <a:t>jestliže se vyplácené úroky připočítají k původnímu kapitálu a znovu se úročí původní kapitál navýšený o připsaný úrok</a:t>
            </a:r>
            <a:endParaRPr lang="cs-CZ" sz="1050" dirty="0"/>
          </a:p>
          <a:p>
            <a:pPr lvl="1" algn="just">
              <a:defRPr/>
            </a:pPr>
            <a:r>
              <a:rPr lang="cs-CZ" sz="1400" dirty="0"/>
              <a:t>při složeném úročení se počítá i úrok z úroku</a:t>
            </a:r>
            <a:endParaRPr lang="cs-CZ" sz="1050" dirty="0"/>
          </a:p>
          <a:p>
            <a:pPr lvl="1" algn="just">
              <a:defRPr/>
            </a:pPr>
            <a:r>
              <a:rPr lang="cs-CZ" sz="1400" dirty="0"/>
              <a:t>Používá se zpravidla při uložení kapitálu na dobu delší než jedno úrokovací období!</a:t>
            </a:r>
            <a:endParaRPr lang="cs-CZ" sz="1050" dirty="0"/>
          </a:p>
          <a:p>
            <a:pPr marL="0" indent="0" algn="just">
              <a:buNone/>
              <a:defRPr/>
            </a:pPr>
            <a:r>
              <a:rPr lang="cs-CZ" sz="1600" b="1" dirty="0"/>
              <a:t> </a:t>
            </a:r>
          </a:p>
          <a:p>
            <a:pPr marL="0" indent="0" algn="just">
              <a:buNone/>
              <a:defRPr/>
            </a:pPr>
            <a:r>
              <a:rPr lang="cs-CZ" sz="1600" b="1" dirty="0"/>
              <a:t>Typy dle okamžiku připočítání úroků:</a:t>
            </a:r>
          </a:p>
          <a:p>
            <a:pPr algn="just">
              <a:defRPr/>
            </a:pPr>
            <a:r>
              <a:rPr lang="cs-CZ" sz="1600" b="1" dirty="0"/>
              <a:t>Polhůtní (dekurzivní) - </a:t>
            </a:r>
            <a:r>
              <a:rPr lang="cs-CZ" sz="1200" dirty="0"/>
              <a:t>úroky se vyplácí (připisují na účet) na konci úrokovacího období</a:t>
            </a:r>
            <a:endParaRPr lang="cs-CZ" sz="1100" dirty="0"/>
          </a:p>
          <a:p>
            <a:pPr algn="just">
              <a:defRPr/>
            </a:pPr>
            <a:r>
              <a:rPr lang="cs-CZ" sz="1600" b="1" dirty="0"/>
              <a:t>Předlhůtní (</a:t>
            </a:r>
            <a:r>
              <a:rPr lang="cs-CZ" sz="1600" b="1" dirty="0" err="1"/>
              <a:t>anticipativní</a:t>
            </a:r>
            <a:r>
              <a:rPr lang="cs-CZ" sz="1600" b="1" dirty="0"/>
              <a:t>) - </a:t>
            </a:r>
            <a:r>
              <a:rPr lang="cs-CZ" sz="1200" dirty="0"/>
              <a:t>úroky se vyplácí (připisují na účet) na začátku úrokovacího období</a:t>
            </a:r>
            <a:endParaRPr lang="cs-CZ" altLang="cs-CZ" sz="1100" dirty="0"/>
          </a:p>
          <a:p>
            <a:pPr marL="0" indent="0" algn="just">
              <a:buClr>
                <a:srgbClr val="307871"/>
              </a:buClr>
              <a:buNone/>
            </a:pPr>
            <a:endParaRPr lang="cs-CZ" sz="1600" dirty="0"/>
          </a:p>
          <a:p>
            <a:pPr algn="just">
              <a:buClr>
                <a:srgbClr val="307871"/>
              </a:buClr>
            </a:pPr>
            <a:endParaRPr lang="cs-CZ" sz="11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Typy úročení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803998"/>
            <a:ext cx="856895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Jednoduché úročení</a:t>
            </a:r>
          </a:p>
        </p:txBody>
      </p:sp>
    </p:spTree>
    <p:extLst>
      <p:ext uri="{BB962C8B-B14F-4D97-AF65-F5344CB8AC3E}">
        <p14:creationId xmlns:p14="http://schemas.microsoft.com/office/powerpoint/2010/main" val="20540734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9512" y="987574"/>
                <a:ext cx="8784976" cy="36004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algn="just"/>
                <a:r>
                  <a:rPr lang="cs-CZ" sz="1600" dirty="0"/>
                  <a:t>Jako formální nástroj systematického přístupu k jednoduchému úročení se v bankovní praxi používají tzv. úroková čísla UC a úrokové dělitele UD, a to zvlášť v situacích, kdy se výše úročeného kapitálu během roku často mění, jako je tomu např. u běžných účtů.</a:t>
                </a:r>
              </a:p>
              <a:p>
                <a:pPr algn="just"/>
                <a:endParaRPr lang="cs-CZ" sz="1600" dirty="0"/>
              </a:p>
              <a:p>
                <a:pPr algn="just"/>
                <a:r>
                  <a:rPr lang="cs-CZ" sz="1600" dirty="0"/>
                  <a:t>Úrokové číslo: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1600">
                          <a:latin typeface="Cambria Math" panose="02040503050406030204" pitchFamily="18" charset="0"/>
                        </a:rPr>
                        <m:t>UC</m:t>
                      </m:r>
                      <m:r>
                        <a:rPr lang="cs-CZ" sz="16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sz="1600" b="0" i="0" smtClean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cs-CZ" sz="160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b>
                          </m:sSub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m:rPr>
                              <m:sty m:val="p"/>
                            </m:rPr>
                            <a:rPr lang="cs-CZ" sz="1600">
                              <a:latin typeface="Cambria Math" panose="02040503050406030204" pitchFamily="18" charset="0"/>
                            </a:rPr>
                            <m:t>k</m:t>
                          </m:r>
                        </m:num>
                        <m:den>
                          <m:r>
                            <a:rPr lang="cs-CZ" sz="160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cs-CZ" sz="16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cs-CZ" sz="1600" dirty="0"/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cs-CZ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cs-CZ" sz="100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sz="1000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cs-CZ" sz="1000" dirty="0"/>
                  <a:t> - kapitál</a:t>
                </a:r>
              </a:p>
              <a:p>
                <a:pPr algn="just"/>
                <a:r>
                  <a:rPr lang="cs-CZ" sz="1000" dirty="0"/>
                  <a:t>k – splatnost kapitálu ve dnech</a:t>
                </a:r>
              </a:p>
              <a:p>
                <a:pPr algn="just"/>
                <a:endParaRPr lang="cs-CZ" sz="1600" dirty="0"/>
              </a:p>
              <a:p>
                <a:pPr algn="just"/>
                <a:r>
                  <a:rPr lang="cs-CZ" sz="1600" dirty="0"/>
                  <a:t>Úrokový dělitel: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1600">
                          <a:latin typeface="Cambria Math" panose="02040503050406030204" pitchFamily="18" charset="0"/>
                        </a:rPr>
                        <m:t>U</m:t>
                      </m:r>
                      <m:r>
                        <m:rPr>
                          <m:sty m:val="p"/>
                        </m:rPr>
                        <a:rPr lang="cs-CZ" sz="1600" b="0" i="0" smtClean="0">
                          <a:latin typeface="Cambria Math" panose="02040503050406030204" pitchFamily="18" charset="0"/>
                        </a:rPr>
                        <m:t>D</m:t>
                      </m:r>
                      <m:r>
                        <a:rPr lang="cs-CZ" sz="16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>
                              <a:latin typeface="Cambria Math" panose="02040503050406030204" pitchFamily="18" charset="0"/>
                            </a:rPr>
                            <m:t>360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1600">
                              <a:latin typeface="Cambria Math" panose="02040503050406030204" pitchFamily="18" charset="0"/>
                            </a:rPr>
                            <m:t>p</m:t>
                          </m:r>
                        </m:den>
                      </m:f>
                    </m:oMath>
                  </m:oMathPara>
                </a14:m>
                <a:endParaRPr lang="cs-CZ" sz="1600" dirty="0"/>
              </a:p>
              <a:p>
                <a:pPr>
                  <a:buClr>
                    <a:srgbClr val="307871"/>
                  </a:buClr>
                </a:pPr>
                <a:r>
                  <a:rPr lang="cs-CZ" sz="1000" dirty="0"/>
                  <a:t>p – roční úroková sazba v procentech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9512" y="987574"/>
                <a:ext cx="8784976" cy="3600400"/>
              </a:xfrm>
              <a:prstGeom prst="rect">
                <a:avLst/>
              </a:prstGeom>
              <a:blipFill>
                <a:blip r:embed="rId3"/>
                <a:stretch>
                  <a:fillRect l="-277" t="-508" r="-3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Úrokové číslo a úrokový dělitel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Jednoduché úročení</a:t>
            </a:r>
          </a:p>
        </p:txBody>
      </p:sp>
    </p:spTree>
    <p:extLst>
      <p:ext uri="{BB962C8B-B14F-4D97-AF65-F5344CB8AC3E}">
        <p14:creationId xmlns:p14="http://schemas.microsoft.com/office/powerpoint/2010/main" val="29066845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07504" y="843558"/>
                <a:ext cx="8856984" cy="367240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algn="just"/>
                <a:r>
                  <a:rPr lang="cs-CZ" sz="2000" dirty="0"/>
                  <a:t>Jednoduchý úrok pomocí UC a UD:</a:t>
                </a:r>
              </a:p>
              <a:p>
                <a:pPr algn="just"/>
                <a:endParaRPr lang="cs-CZ" sz="200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000">
                          <a:latin typeface="Cambria Math" panose="02040503050406030204" pitchFamily="18" charset="0"/>
                        </a:rPr>
                        <m:t>u</m:t>
                      </m:r>
                      <m:r>
                        <a:rPr lang="cs-CZ" sz="20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2000">
                              <a:latin typeface="Cambria Math" panose="02040503050406030204" pitchFamily="18" charset="0"/>
                            </a:rPr>
                            <m:t>UC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000">
                              <a:latin typeface="Cambria Math" panose="02040503050406030204" pitchFamily="18" charset="0"/>
                            </a:rPr>
                            <m:t>UD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  <a:p>
                <a:pPr algn="just"/>
                <a:endParaRPr lang="cs-CZ" sz="2000" dirty="0"/>
              </a:p>
              <a:p>
                <a:pPr algn="just"/>
                <a:endParaRPr lang="cs-CZ" sz="2000" dirty="0"/>
              </a:p>
              <a:p>
                <a:pPr algn="just"/>
                <a:r>
                  <a:rPr lang="cs-CZ" sz="2000" dirty="0"/>
                  <a:t>Jednoduchý úrok pomocí UC a UD při měnící se výši kapitálu a neměnné úrokové míře:</a:t>
                </a:r>
              </a:p>
              <a:p>
                <a:pPr algn="just"/>
                <a:endParaRPr lang="cs-CZ" sz="200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000">
                          <a:latin typeface="Cambria Math" panose="02040503050406030204" pitchFamily="18" charset="0"/>
                        </a:rPr>
                        <m:t>u</m:t>
                      </m:r>
                      <m:r>
                        <a:rPr lang="cs-CZ" sz="20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sz="2000">
                                  <a:latin typeface="Cambria Math" panose="02040503050406030204" pitchFamily="18" charset="0"/>
                                </a:rPr>
                                <m:t>UC</m:t>
                              </m:r>
                            </m:e>
                            <m:sub>
                              <m:r>
                                <a:rPr lang="cs-CZ" sz="20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000">
                              <a:latin typeface="Cambria Math" panose="020405030504060302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sz="2000">
                                  <a:latin typeface="Cambria Math" panose="02040503050406030204" pitchFamily="18" charset="0"/>
                                </a:rPr>
                                <m:t>UC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cs-CZ" sz="200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cs-CZ" sz="2000">
                              <a:latin typeface="Cambria Math" panose="02040503050406030204" pitchFamily="18" charset="0"/>
                            </a:rPr>
                            <m:t>UD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  <a:p>
                <a:pPr>
                  <a:buClr>
                    <a:srgbClr val="307871"/>
                  </a:buClr>
                </a:pPr>
                <a:endParaRPr lang="cs-CZ" sz="2000" dirty="0"/>
              </a:p>
              <a:p>
                <a:pPr>
                  <a:buClr>
                    <a:srgbClr val="307871"/>
                  </a:buClr>
                </a:pPr>
                <a:endParaRPr lang="cs-CZ" sz="14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7504" y="843558"/>
                <a:ext cx="8856984" cy="3672408"/>
              </a:xfrm>
              <a:prstGeom prst="rect">
                <a:avLst/>
              </a:prstGeom>
              <a:blipFill rotWithShape="0">
                <a:blip r:embed="rId3"/>
                <a:stretch>
                  <a:fillRect l="-619" t="-829" r="-6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Jednoduchý úrok pomocí UC a UD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Jednoduché úročení</a:t>
            </a:r>
          </a:p>
        </p:txBody>
      </p:sp>
    </p:spTree>
    <p:extLst>
      <p:ext uri="{BB962C8B-B14F-4D97-AF65-F5344CB8AC3E}">
        <p14:creationId xmlns:p14="http://schemas.microsoft.com/office/powerpoint/2010/main" val="12606072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3D1449-5053-4F11-9907-61641EA56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Diskont</a:t>
            </a:r>
            <a:br>
              <a:rPr lang="cs-CZ" sz="1800" b="1" u="sng" dirty="0">
                <a:effectLst/>
                <a:latin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A663B58-00AF-4060-A03A-49156EF10102}"/>
              </a:ext>
            </a:extLst>
          </p:cNvPr>
          <p:cNvSpPr txBox="1"/>
          <p:nvPr/>
        </p:nvSpPr>
        <p:spPr>
          <a:xfrm>
            <a:off x="755576" y="1059582"/>
            <a:ext cx="691276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Diskont představuje odměnu ode dne výplaty do dne splatnosti pohledávky. Počítá se dle vzorce pro jednoduché úročení ze jmenovité hodnoty základu za pomoci příslušné diskontní sazby.</a:t>
            </a:r>
          </a:p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Cena krátkodobé půjčky (vkladu, úvěru) je založena nikoli na základu, ale na koncové splatné částce. V tomto případě se mluví nikoliv o úroku, ale o takzvaném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diskontu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Na diskontním principu jsou založeny obchody s většinou krátkodobých cenných papírů. Při použití tohoto principu např. s diskontní sazbou ve výši 10% dlužník obdrží ze zapůjčené koruny jen 90 haléřů, přestože musí po uplynutí sjednané doby vrátit celou korunu.  </a:t>
            </a:r>
          </a:p>
          <a:p>
            <a:pPr algn="just"/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9441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526713-689E-47DC-A58B-797AFB42F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Diskont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20A13C9-26E4-4898-BC76-31FFE274E7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203599"/>
            <a:ext cx="7301100" cy="2244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6417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B528F2-D4F2-4622-9178-997974E6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67B8A45-538A-48CE-A1D6-8D33B60419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5" y="1203598"/>
            <a:ext cx="7090960" cy="1996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0888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716567-CC07-4DA4-9945-C4F5773BC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	</a:t>
            </a:r>
            <a:r>
              <a:rPr lang="cs-CZ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Vyplacená částka při eskontu směnky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8EFA958-F8FC-4612-A7E7-B92D94166D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9583"/>
            <a:ext cx="8439690" cy="2741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9251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0D5456-4C8D-4E9D-92D9-B7A7B98D7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A403AE0-D5B3-4EAD-9ABD-DDAD946EDB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7494"/>
            <a:ext cx="8049477" cy="423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7556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68472E-4292-49D2-BB4C-926AE9CCD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Obrázek	</a:t>
            </a:r>
            <a:r>
              <a:rPr lang="cs-CZ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Princip diskontování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1D6BC63-2F17-43C6-9D8C-AA9C3953B4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1023721"/>
            <a:ext cx="7185102" cy="309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4615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Děkuji za </a:t>
            </a:r>
            <a:r>
              <a:rPr lang="cs-CZ" altLang="cs-CZ" sz="2400"/>
              <a:t>pozornost </a:t>
            </a:r>
            <a:r>
              <a:rPr lang="cs-CZ" altLang="cs-CZ" sz="240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endParaRPr lang="cs-CZ" altLang="cs-CZ" sz="2000" dirty="0"/>
          </a:p>
          <a:p>
            <a:pPr algn="just"/>
            <a:r>
              <a:rPr lang="cs-CZ" altLang="cs-CZ" sz="2000" dirty="0"/>
              <a:t>Jednoduché úročení je typ úročení, které se používá při uložení kapitálu na dobu kratší než jedno úrokové období.</a:t>
            </a:r>
          </a:p>
          <a:p>
            <a:pPr algn="just"/>
            <a:endParaRPr lang="cs-CZ" altLang="cs-CZ" sz="2000" dirty="0"/>
          </a:p>
          <a:p>
            <a:pPr algn="just"/>
            <a:r>
              <a:rPr lang="cs-CZ" altLang="cs-CZ" sz="2000" dirty="0"/>
              <a:t>Úročí se stále základní jistina a vyplacené úroky se k ní nepřičítají a dále se neúročí.</a:t>
            </a:r>
          </a:p>
          <a:p>
            <a:pPr algn="just"/>
            <a:endParaRPr lang="cs-CZ" altLang="cs-CZ" sz="2000" dirty="0"/>
          </a:p>
          <a:p>
            <a:pPr algn="just"/>
            <a:r>
              <a:rPr lang="cs-CZ" altLang="cs-CZ" sz="2000" dirty="0"/>
              <a:t>Úroky jsou vypláceny dle typu jednoduchého úročení na začátku nebo na konci úrokového období.</a:t>
            </a:r>
          </a:p>
          <a:p>
            <a:pPr algn="just">
              <a:buClr>
                <a:srgbClr val="307871"/>
              </a:buClr>
            </a:pPr>
            <a:endParaRPr lang="cs-CZ" sz="2000" dirty="0"/>
          </a:p>
          <a:p>
            <a:pPr algn="just">
              <a:buClr>
                <a:srgbClr val="307871"/>
              </a:buClr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Principy jednoduchého úročení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Jednoduché úročení</a:t>
            </a:r>
          </a:p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254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07504" y="704065"/>
                <a:ext cx="8856984" cy="3816424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>
                  <a:buClr>
                    <a:srgbClr val="307871"/>
                  </a:buClr>
                </a:pPr>
                <a:r>
                  <a:rPr lang="cs-CZ" sz="1600" dirty="0"/>
                  <a:t>Úrok se počítá pouze z jistiny</a:t>
                </a:r>
              </a:p>
              <a:p>
                <a:pPr>
                  <a:buClr>
                    <a:srgbClr val="307871"/>
                  </a:buClr>
                </a:pPr>
                <a:r>
                  <a:rPr lang="cs-CZ" sz="1600" dirty="0"/>
                  <a:t>Úroky se vyplácejí na konci (tzn. PO) uplynutí úrokovacího období</a:t>
                </a:r>
              </a:p>
              <a:p>
                <a:pPr>
                  <a:buClr>
                    <a:srgbClr val="307871"/>
                  </a:buClr>
                </a:pPr>
                <a:r>
                  <a:rPr lang="cs-CZ" sz="2000" dirty="0"/>
                  <a:t>Základní rovnice pro jednoduché úročení:</a:t>
                </a:r>
              </a:p>
              <a:p>
                <a:pPr>
                  <a:buClr>
                    <a:srgbClr val="307871"/>
                  </a:buClr>
                </a:pPr>
                <a:endParaRPr lang="cs-CZ" sz="500" dirty="0"/>
              </a:p>
              <a:p>
                <a:pPr marL="0" indent="0" algn="ctr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cs-CZ" sz="2000" b="1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sz="20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cs-CZ" sz="2000" b="1" i="1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cs-CZ" sz="2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</m:d>
                      <m:r>
                        <a:rPr lang="cs-CZ" sz="2000" b="1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sz="2000" b="1" i="1"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cs-CZ" sz="2000" b="1" dirty="0"/>
              </a:p>
              <a:p>
                <a:pPr marL="0" indent="0" algn="ctr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5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cs-CZ" sz="15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5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15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15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sz="1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5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cs-CZ" sz="15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cs-CZ" sz="15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sz="1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5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cs-CZ" sz="1500" b="0" i="1" smtClean="0">
                              <a:latin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</m:oMath>
                  </m:oMathPara>
                </a14:m>
                <a:endParaRPr lang="cs-CZ" sz="1500" dirty="0"/>
              </a:p>
              <a:p>
                <a:endParaRPr lang="cs-CZ" sz="500" dirty="0"/>
              </a:p>
              <a:p>
                <a:r>
                  <a:rPr lang="cs-CZ" sz="1000" dirty="0"/>
                  <a:t>u – úrok (jednoduchý úrok)</a:t>
                </a:r>
              </a:p>
              <a:p>
                <a:r>
                  <a:rPr lang="cs-CZ" sz="1000" dirty="0"/>
                  <a:t>C</a:t>
                </a:r>
                <a:r>
                  <a:rPr lang="cs-CZ" sz="1000" baseline="-25000" dirty="0"/>
                  <a:t>0</a:t>
                </a:r>
                <a:r>
                  <a:rPr lang="cs-CZ" sz="1000" dirty="0"/>
                  <a:t> – počáteční kapitál (základ, jistina)</a:t>
                </a:r>
              </a:p>
              <a:p>
                <a:r>
                  <a:rPr lang="cs-CZ" sz="1000" dirty="0"/>
                  <a:t>i – roční úroková sazba vyjádřená jako desetinné číslo (např. 2 %, i = 0,02)</a:t>
                </a:r>
              </a:p>
              <a:p>
                <a:r>
                  <a:rPr lang="cs-CZ" sz="1000" dirty="0"/>
                  <a:t>p – roční úroková sazba vyjádřená v procentech (např. 2 %, p = 2 %)</a:t>
                </a:r>
              </a:p>
              <a:p>
                <a:r>
                  <a:rPr lang="cs-CZ" sz="1000" dirty="0"/>
                  <a:t>n – úrokovací období</a:t>
                </a:r>
              </a:p>
              <a:p>
                <a:r>
                  <a:rPr lang="cs-CZ" sz="1000" dirty="0"/>
                  <a:t>t- doba půjčky vyjádřená v letech</a:t>
                </a:r>
              </a:p>
              <a:p>
                <a:r>
                  <a:rPr lang="cs-CZ" sz="1000" dirty="0"/>
                  <a:t>k – doba půjčky vyjádřená ve dnech</a:t>
                </a:r>
              </a:p>
              <a:p>
                <a:r>
                  <a:rPr lang="cs-CZ" sz="1000" dirty="0"/>
                  <a:t>d – srážková daň z úroků</a:t>
                </a:r>
              </a:p>
              <a:p>
                <a:r>
                  <a:rPr lang="cs-CZ" sz="1000" dirty="0" err="1"/>
                  <a:t>C</a:t>
                </a:r>
                <a:r>
                  <a:rPr lang="cs-CZ" sz="1000" baseline="-25000" dirty="0" err="1"/>
                  <a:t>n</a:t>
                </a:r>
                <a:r>
                  <a:rPr lang="cs-CZ" sz="1000" dirty="0"/>
                  <a:t> – stav kapitálu za dobu n (zúročený kapitál)</a:t>
                </a:r>
              </a:p>
              <a:p>
                <a:endParaRPr lang="cs-CZ" sz="1500" dirty="0"/>
              </a:p>
              <a:p>
                <a:r>
                  <a:rPr lang="cs-CZ" sz="1500" dirty="0"/>
                  <a:t>Pozn.: Pokud není v příkladu uvedeno jinak, předpokládáme, že d = 0, tedy neuvažujeme srážkovou daň.</a:t>
                </a:r>
                <a:endParaRPr lang="cs-CZ" sz="2000" dirty="0"/>
              </a:p>
              <a:p>
                <a:pPr>
                  <a:buClr>
                    <a:srgbClr val="307871"/>
                  </a:buClr>
                </a:pPr>
                <a:endParaRPr lang="cs-CZ" sz="14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7504" y="704065"/>
                <a:ext cx="8856984" cy="3816424"/>
              </a:xfrm>
              <a:prstGeom prst="rect">
                <a:avLst/>
              </a:prstGeom>
              <a:blipFill>
                <a:blip r:embed="rId3"/>
                <a:stretch>
                  <a:fillRect l="-619" t="-478" b="-133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Jednoduché úročení polhůtní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47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9512" y="987574"/>
                <a:ext cx="8856984" cy="367240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>
                  <a:buClr>
                    <a:srgbClr val="307871"/>
                  </a:buClr>
                </a:pPr>
                <a:r>
                  <a:rPr lang="cs-CZ" sz="2000" dirty="0"/>
                  <a:t>Zúročený kapitál u polhůtního úročení:</a:t>
                </a:r>
              </a:p>
              <a:p>
                <a:pPr>
                  <a:buClr>
                    <a:srgbClr val="307871"/>
                  </a:buClr>
                </a:pPr>
                <a:endParaRPr lang="cs-CZ" sz="2000" dirty="0"/>
              </a:p>
              <a:p>
                <a:pPr marL="0" indent="0" algn="ctr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cs-CZ" sz="2000" b="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spcBef>
                    <a:spcPts val="1200"/>
                  </a:spcBef>
                  <a:spcAft>
                    <a:spcPts val="600"/>
                  </a:spcAft>
                  <a:buNone/>
                </a:pPr>
                <a:endParaRPr lang="cs-CZ" sz="1500" b="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∗(1+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2000" dirty="0"/>
              </a:p>
              <a:p>
                <a:endParaRPr lang="cs-CZ" sz="2000" dirty="0"/>
              </a:p>
              <a:p>
                <a:r>
                  <a:rPr lang="cs-CZ" sz="1200" dirty="0"/>
                  <a:t>u – úrok (jednoduchý úrok)</a:t>
                </a:r>
              </a:p>
              <a:p>
                <a:r>
                  <a:rPr lang="cs-CZ" sz="1200" dirty="0"/>
                  <a:t>C</a:t>
                </a:r>
                <a:r>
                  <a:rPr lang="cs-CZ" sz="1200" baseline="-25000" dirty="0"/>
                  <a:t>0</a:t>
                </a:r>
                <a:r>
                  <a:rPr lang="cs-CZ" sz="1200" dirty="0"/>
                  <a:t> – počáteční kapitál (základ, jistina)</a:t>
                </a:r>
              </a:p>
              <a:p>
                <a:r>
                  <a:rPr lang="cs-CZ" sz="1200" dirty="0"/>
                  <a:t>i – roční úroková sazba vyjádřená jako desetinné číslo (např. 2 %, i = 0,02)</a:t>
                </a:r>
              </a:p>
              <a:p>
                <a:r>
                  <a:rPr lang="cs-CZ" sz="1200" dirty="0"/>
                  <a:t>n – úrokovací období</a:t>
                </a:r>
              </a:p>
              <a:p>
                <a:r>
                  <a:rPr lang="cs-CZ" sz="1200" dirty="0"/>
                  <a:t>d – srážková daň z úroků</a:t>
                </a:r>
              </a:p>
              <a:p>
                <a:r>
                  <a:rPr lang="cs-CZ" sz="1200" dirty="0" err="1"/>
                  <a:t>C</a:t>
                </a:r>
                <a:r>
                  <a:rPr lang="cs-CZ" sz="1200" baseline="-25000" dirty="0" err="1"/>
                  <a:t>n</a:t>
                </a:r>
                <a:r>
                  <a:rPr lang="cs-CZ" sz="1200" dirty="0"/>
                  <a:t> – stav kapitálu za dobu n (zúročený kapitál)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9512" y="987574"/>
                <a:ext cx="8856984" cy="3672408"/>
              </a:xfrm>
              <a:prstGeom prst="rect">
                <a:avLst/>
              </a:prstGeom>
              <a:blipFill>
                <a:blip r:embed="rId3"/>
                <a:stretch>
                  <a:fillRect l="-619" t="-831" b="-116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Jednoduché úročení polhůtní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Jednoduché úročení</a:t>
            </a:r>
          </a:p>
        </p:txBody>
      </p:sp>
    </p:spTree>
    <p:extLst>
      <p:ext uri="{BB962C8B-B14F-4D97-AF65-F5344CB8AC3E}">
        <p14:creationId xmlns:p14="http://schemas.microsoft.com/office/powerpoint/2010/main" val="2865192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DE59DB-009C-42BB-8090-B8713F143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1800" b="1" dirty="0"/>
              <a:t>Jednoduché úročení polhůtní</a:t>
            </a:r>
            <a:br>
              <a:rPr lang="cs-CZ" sz="1800" b="1" kern="0" dirty="0">
                <a:effectLst/>
                <a:latin typeface="Times New Roman" panose="02020603050405020304" pitchFamily="18" charset="0"/>
              </a:rPr>
            </a:br>
            <a:br>
              <a:rPr lang="cs-CZ" sz="1800" b="1" kern="0" dirty="0">
                <a:effectLst/>
                <a:latin typeface="Times New Roman" panose="02020603050405020304" pitchFamily="18" charset="0"/>
              </a:rPr>
            </a:br>
            <a:br>
              <a:rPr lang="cs-CZ" sz="1800" b="1" kern="0" dirty="0">
                <a:effectLst/>
                <a:latin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1D6AC9C-D421-4EEE-AB1E-F2EA0E875DAB}"/>
              </a:ext>
            </a:extLst>
          </p:cNvPr>
          <p:cNvSpPr txBox="1"/>
          <p:nvPr/>
        </p:nvSpPr>
        <p:spPr>
          <a:xfrm>
            <a:off x="755576" y="1059581"/>
            <a:ext cx="610242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U tohoto typu úročení se úročí pouze základní částka, přičemž úroky se k základu nepřičítají. Úrok počítáme dle základního vztahu:</a:t>
            </a:r>
          </a:p>
          <a:p>
            <a:endParaRPr lang="cs-CZ" dirty="0"/>
          </a:p>
          <a:p>
            <a:r>
              <a:rPr lang="cs-CZ" dirty="0"/>
              <a:t>                        K  .  p   .  t</a:t>
            </a:r>
          </a:p>
          <a:p>
            <a:r>
              <a:rPr lang="cs-CZ" dirty="0"/>
              <a:t>            u =    ------------------</a:t>
            </a:r>
          </a:p>
          <a:p>
            <a:r>
              <a:rPr lang="cs-CZ" dirty="0"/>
              <a:t>100	.  360</a:t>
            </a:r>
          </a:p>
          <a:p>
            <a:endParaRPr lang="cs-CZ" dirty="0"/>
          </a:p>
          <a:p>
            <a:r>
              <a:rPr lang="cs-CZ" dirty="0"/>
              <a:t>kde je  		K 	peněžní částka</a:t>
            </a:r>
          </a:p>
          <a:p>
            <a:r>
              <a:rPr lang="cs-CZ" dirty="0"/>
              <a:t>		p	roční úroková sazba v procentech</a:t>
            </a:r>
          </a:p>
          <a:p>
            <a:r>
              <a:rPr lang="cs-CZ" dirty="0"/>
              <a:t>		t	doba splatnosti základní částky (ve dnech:  0 &lt; t &lt; 360)</a:t>
            </a:r>
          </a:p>
          <a:p>
            <a:r>
              <a:rPr lang="cs-CZ" dirty="0"/>
              <a:t>		u       	úrok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5549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A9A4D0-B544-42F0-957D-EC35FA61E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Jednoduché úročení polhůtní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92366FB-A532-4D9E-93C0-65841CA50BA4}"/>
              </a:ext>
            </a:extLst>
          </p:cNvPr>
          <p:cNvSpPr txBox="1"/>
          <p:nvPr/>
        </p:nvSpPr>
        <p:spPr>
          <a:xfrm>
            <a:off x="611560" y="1275606"/>
            <a:ext cx="624644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Pokud vyjádříme úrokovou sazbu jako desetinné číslo (i=p/100, úrok z 1 Kč za 1 rok) a splatnost v letech (n=t/360, přičemž 0 &lt; a &lt; 1), použijeme vztah:</a:t>
            </a:r>
          </a:p>
          <a:p>
            <a:endParaRPr lang="cs-CZ" dirty="0"/>
          </a:p>
          <a:p>
            <a:r>
              <a:rPr lang="cs-CZ" dirty="0"/>
              <a:t>          	u =   K   .   i  .   n</a:t>
            </a:r>
          </a:p>
          <a:p>
            <a:endParaRPr lang="cs-CZ" dirty="0"/>
          </a:p>
          <a:p>
            <a:r>
              <a:rPr lang="cs-CZ" dirty="0"/>
              <a:t>Z uvedených vztahů je patrné, že velikost úroku je závislá na úrokové sazbě a výši kapitálu a dále pak na době splatnosti. Velikost úroku je tedy funkcí času, jak je patrné z následujícího obrázku.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114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868530-D713-4D67-86B8-AE1B5FBB4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701BA91-D365-4867-8C24-7577D6449E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916" y="1166616"/>
            <a:ext cx="6392167" cy="281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62164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4679</TotalTime>
  <Words>1479</Words>
  <Application>Microsoft Office PowerPoint</Application>
  <PresentationFormat>Předvádění na obrazovce (16:9)</PresentationFormat>
  <Paragraphs>189</Paragraphs>
  <Slides>38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4" baseType="lpstr">
      <vt:lpstr>Arial</vt:lpstr>
      <vt:lpstr>Calibri</vt:lpstr>
      <vt:lpstr>Cambria Math</vt:lpstr>
      <vt:lpstr>Enriqueta</vt:lpstr>
      <vt:lpstr>Times New Roman</vt:lpstr>
      <vt:lpstr>SLU</vt:lpstr>
      <vt:lpstr>Jednoduché úročení</vt:lpstr>
      <vt:lpstr>Příklad - procenta</vt:lpstr>
      <vt:lpstr>Typy úročení</vt:lpstr>
      <vt:lpstr>Principy jednoduchého úročení</vt:lpstr>
      <vt:lpstr>Jednoduché úročení polhůtní</vt:lpstr>
      <vt:lpstr>Jednoduché úročení polhůtní</vt:lpstr>
      <vt:lpstr>Jednoduché úročení polhůtní   </vt:lpstr>
      <vt:lpstr>Jednoduché úročení polhůtní</vt:lpstr>
      <vt:lpstr>Prezentace aplikace PowerPoint</vt:lpstr>
      <vt:lpstr>Řešený příklad – jednoduché úročení polhůtní</vt:lpstr>
      <vt:lpstr>Prezentace aplikace PowerPoint</vt:lpstr>
      <vt:lpstr>Jednoduché úročení předlhůtní</vt:lpstr>
      <vt:lpstr>Prezentace aplikace PowerPoint</vt:lpstr>
      <vt:lpstr>Příklad  Výpočet penále z prodlení </vt:lpstr>
      <vt:lpstr>Rovnice pro jednoduché polhůtní úročení </vt:lpstr>
      <vt:lpstr>Rovnice pro jednoduché polhůtní úročení</vt:lpstr>
      <vt:lpstr>Příklad  Jaká je výše pohledávky za dané období </vt:lpstr>
      <vt:lpstr>Příklad  Jaká je výše pohledávky za dané období</vt:lpstr>
      <vt:lpstr>Příklad  Jaká je výše pohledávky za dané období</vt:lpstr>
      <vt:lpstr>Příklad  Výpočet doby splatnosti  </vt:lpstr>
      <vt:lpstr>Srovnání jednoduchého úročení polhůtního a předlhůtního</vt:lpstr>
      <vt:lpstr>Řešený příklad </vt:lpstr>
      <vt:lpstr>Příklad Výpočet původní výše kapitálu </vt:lpstr>
      <vt:lpstr>Příklad Výpočet úrokové sazby </vt:lpstr>
      <vt:lpstr>Příklad  Výpočet počáteční výše úvěru </vt:lpstr>
      <vt:lpstr>Prezentace aplikace PowerPoint</vt:lpstr>
      <vt:lpstr>Prezentace aplikace PowerPoint</vt:lpstr>
      <vt:lpstr>Krátkodobé bankovní produkty</vt:lpstr>
      <vt:lpstr>Krátkodobé bankovní produkty</vt:lpstr>
      <vt:lpstr>Úrokové číslo a úrokový dělitel</vt:lpstr>
      <vt:lpstr>Jednoduchý úrok pomocí UC a UD</vt:lpstr>
      <vt:lpstr>Diskont </vt:lpstr>
      <vt:lpstr>Diskont</vt:lpstr>
      <vt:lpstr>Prezentace aplikace PowerPoint</vt:lpstr>
      <vt:lpstr>Příklad  Vyplacená částka při eskontu směnky </vt:lpstr>
      <vt:lpstr>Prezentace aplikace PowerPoint</vt:lpstr>
      <vt:lpstr>Obrázek Princip diskontování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Roman Hlawiczka</cp:lastModifiedBy>
  <cp:revision>141</cp:revision>
  <dcterms:created xsi:type="dcterms:W3CDTF">2016-07-06T15:42:34Z</dcterms:created>
  <dcterms:modified xsi:type="dcterms:W3CDTF">2022-09-30T05:59:45Z</dcterms:modified>
</cp:coreProperties>
</file>