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175" r:id="rId3"/>
    <p:sldId id="2160" r:id="rId4"/>
    <p:sldId id="2176" r:id="rId5"/>
    <p:sldId id="2161" r:id="rId6"/>
    <p:sldId id="2162" r:id="rId7"/>
    <p:sldId id="2163" r:id="rId8"/>
    <p:sldId id="2177" r:id="rId9"/>
    <p:sldId id="2178" r:id="rId10"/>
    <p:sldId id="2179" r:id="rId11"/>
    <p:sldId id="2164" r:id="rId12"/>
    <p:sldId id="2165" r:id="rId13"/>
    <p:sldId id="2180" r:id="rId14"/>
    <p:sldId id="2181" r:id="rId15"/>
    <p:sldId id="2182" r:id="rId16"/>
    <p:sldId id="2183" r:id="rId17"/>
    <p:sldId id="2184" r:id="rId18"/>
    <p:sldId id="2185" r:id="rId19"/>
    <p:sldId id="2186" r:id="rId20"/>
    <p:sldId id="2187" r:id="rId21"/>
    <p:sldId id="2188" r:id="rId22"/>
    <p:sldId id="2189" r:id="rId23"/>
    <p:sldId id="2166" r:id="rId24"/>
    <p:sldId id="2167" r:id="rId25"/>
    <p:sldId id="2168" r:id="rId26"/>
    <p:sldId id="2169" r:id="rId27"/>
    <p:sldId id="2170" r:id="rId28"/>
    <p:sldId id="2171" r:id="rId29"/>
    <p:sldId id="2172" r:id="rId30"/>
    <p:sldId id="2173" r:id="rId31"/>
    <p:sldId id="2174" r:id="rId32"/>
    <p:sldId id="295" r:id="rId3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85820" autoAdjust="0"/>
  </p:normalViewPr>
  <p:slideViewPr>
    <p:cSldViewPr>
      <p:cViewPr varScale="1">
        <p:scale>
          <a:sx n="76" d="100"/>
          <a:sy n="76" d="100"/>
        </p:scale>
        <p:origin x="1000" y="4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07.12.2023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1651149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finance.cz/516793-co-je-menovy-kurz/"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cnb.cz/cs/financni-trhy/devizovy-trh/kurzy-devizoveho-trhu/"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1131590"/>
            <a:ext cx="5616624" cy="2160240"/>
          </a:xfrm>
          <a:prstGeom prst="rect">
            <a:avLst/>
          </a:prstGeom>
        </p:spPr>
        <p:txBody>
          <a:bodyPr anchor="t">
            <a:noAutofit/>
          </a:bodyPr>
          <a:lstStyle/>
          <a:p>
            <a:pPr algn="l"/>
            <a:r>
              <a:rPr lang="cs-CZ" sz="1800" b="1" dirty="0">
                <a:solidFill>
                  <a:schemeClr val="bg1"/>
                </a:solidFill>
                <a:latin typeface="Times New Roman" panose="02020603050405020304" pitchFamily="18" charset="0"/>
                <a:cs typeface="Times New Roman" panose="02020603050405020304" pitchFamily="18" charset="0"/>
              </a:rPr>
              <a:t>Finanční pojistná matematika</a:t>
            </a:r>
            <a:br>
              <a:rPr lang="cs-CZ" sz="1800" b="1" dirty="0">
                <a:solidFill>
                  <a:schemeClr val="bg1"/>
                </a:solidFill>
                <a:latin typeface="Times New Roman" panose="02020603050405020304" pitchFamily="18" charset="0"/>
                <a:cs typeface="Times New Roman" panose="02020603050405020304" pitchFamily="18" charset="0"/>
              </a:rPr>
            </a:br>
            <a:r>
              <a:rPr lang="cs-CZ" sz="1800" b="1" dirty="0">
                <a:solidFill>
                  <a:schemeClr val="bg1"/>
                </a:solidFill>
                <a:latin typeface="Times New Roman" panose="02020603050405020304" pitchFamily="18" charset="0"/>
                <a:cs typeface="Times New Roman" panose="02020603050405020304" pitchFamily="18" charset="0"/>
              </a:rPr>
              <a:t>Základní výpočty devizových kurzů </a:t>
            </a:r>
            <a:br>
              <a:rPr lang="cs-CZ" sz="1800" b="1" dirty="0">
                <a:solidFill>
                  <a:schemeClr val="bg1"/>
                </a:solidFill>
                <a:latin typeface="Times New Roman" panose="02020603050405020304" pitchFamily="18" charset="0"/>
                <a:cs typeface="Times New Roman" panose="02020603050405020304" pitchFamily="18" charset="0"/>
              </a:rPr>
            </a:br>
            <a:r>
              <a:rPr lang="cs-CZ" sz="1800" b="1" dirty="0">
                <a:solidFill>
                  <a:schemeClr val="bg1"/>
                </a:solidFill>
                <a:latin typeface="Times New Roman" panose="02020603050405020304" pitchFamily="18" charset="0"/>
                <a:cs typeface="Times New Roman" panose="02020603050405020304" pitchFamily="18" charset="0"/>
              </a:rPr>
              <a:t>Determinace, devizového kurzu, přímá a nepřímá kotace devizových kurzů, interpretace pohybu devizových kurzů, výpočet </a:t>
            </a:r>
            <a:r>
              <a:rPr lang="cs-CZ" sz="1800" b="1" dirty="0" err="1">
                <a:solidFill>
                  <a:schemeClr val="bg1"/>
                </a:solidFill>
                <a:latin typeface="Times New Roman" panose="02020603050405020304" pitchFamily="18" charset="0"/>
                <a:cs typeface="Times New Roman" panose="02020603050405020304" pitchFamily="18" charset="0"/>
              </a:rPr>
              <a:t>spreadu</a:t>
            </a:r>
            <a:r>
              <a:rPr lang="cs-CZ" sz="1800" b="1" dirty="0">
                <a:solidFill>
                  <a:schemeClr val="bg1"/>
                </a:solidFill>
                <a:latin typeface="Times New Roman" panose="02020603050405020304" pitchFamily="18" charset="0"/>
                <a:cs typeface="Times New Roman" panose="02020603050405020304" pitchFamily="18" charset="0"/>
              </a:rPr>
              <a:t>, výpočet dvoucestné kotace a středového kurzu, výpočty křížového devizového kurzu, devizové riziko a jeho zajištění.</a:t>
            </a: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dirty="0">
                <a:solidFill>
                  <a:srgbClr val="307871"/>
                </a:solidFill>
                <a:latin typeface="Times New Roman" panose="02020603050405020304" pitchFamily="18" charset="0"/>
                <a:cs typeface="Times New Roman" panose="02020603050405020304" pitchFamily="18" charset="0"/>
              </a:rPr>
              <a:t>FIU/BPFPM</a:t>
            </a:r>
          </a:p>
          <a:p>
            <a:pPr algn="r"/>
            <a:r>
              <a:rPr lang="cs-CZ" sz="900" b="1" dirty="0">
                <a:solidFill>
                  <a:srgbClr val="307871"/>
                </a:solidFill>
                <a:latin typeface="Times New Roman" panose="02020603050405020304" pitchFamily="18" charset="0"/>
                <a:cs typeface="Times New Roman" panose="02020603050405020304" pitchFamily="18" charset="0"/>
              </a:rPr>
              <a:t>Finanční a pojistná matematika</a:t>
            </a:r>
            <a:br>
              <a:rPr lang="cs-CZ" sz="900" b="1" dirty="0">
                <a:solidFill>
                  <a:srgbClr val="307871"/>
                </a:solidFill>
                <a:latin typeface="Times New Roman" panose="02020603050405020304" pitchFamily="18" charset="0"/>
                <a:cs typeface="Times New Roman" panose="02020603050405020304" pitchFamily="18" charset="0"/>
              </a:rPr>
            </a:br>
            <a:endParaRPr lang="cs-CZ" altLang="cs-CZ" sz="900" dirty="0">
              <a:solidFill>
                <a:srgbClr val="307871"/>
              </a:solidFill>
              <a:latin typeface="Times New Roman" panose="02020603050405020304" pitchFamily="18" charset="0"/>
              <a:cs typeface="Times New Roman" panose="02020603050405020304" pitchFamily="18" charset="0"/>
            </a:endParaRPr>
          </a:p>
          <a:p>
            <a:pPr algn="r"/>
            <a:r>
              <a:rPr lang="cs-CZ" altLang="cs-CZ" sz="900" dirty="0">
                <a:solidFill>
                  <a:srgbClr val="307871"/>
                </a:solidFill>
                <a:latin typeface="Times New Roman" panose="02020603050405020304" pitchFamily="18" charset="0"/>
                <a:cs typeface="Times New Roman" panose="02020603050405020304" pitchFamily="18" charset="0"/>
              </a:rPr>
              <a:t>Ing. Roman Hlawiczka, Ph.D.</a:t>
            </a:r>
          </a:p>
          <a:p>
            <a:pPr algn="r"/>
            <a:r>
              <a:rPr lang="pl-PL" altLang="cs-CZ" sz="900" dirty="0">
                <a:solidFill>
                  <a:srgbClr val="307871"/>
                </a:solidFill>
                <a:latin typeface="Times New Roman" panose="02020603050405020304" pitchFamily="18" charset="0"/>
                <a:cs typeface="Times New Roman" panose="02020603050405020304" pitchFamily="18" charset="0"/>
              </a:rPr>
              <a:t>Katedra financí a účetnictví</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0DB1CD-74F9-49D7-B737-4F9780E9B795}"/>
              </a:ext>
            </a:extLst>
          </p:cNvPr>
          <p:cNvSpPr>
            <a:spLocks noGrp="1"/>
          </p:cNvSpPr>
          <p:nvPr>
            <p:ph type="title"/>
          </p:nvPr>
        </p:nvSpPr>
        <p:spPr/>
        <p:txBody>
          <a:bodyPr/>
          <a:lstStyle/>
          <a:p>
            <a:r>
              <a:rPr lang="cs-CZ" dirty="0"/>
              <a:t>Charakteristika devizového trhu</a:t>
            </a:r>
          </a:p>
        </p:txBody>
      </p:sp>
      <p:sp>
        <p:nvSpPr>
          <p:cNvPr id="4" name="Obdélník 3">
            <a:extLst>
              <a:ext uri="{FF2B5EF4-FFF2-40B4-BE49-F238E27FC236}">
                <a16:creationId xmlns:a16="http://schemas.microsoft.com/office/drawing/2014/main" id="{39D5B689-D00A-437E-84EE-7E079FAD3391}"/>
              </a:ext>
            </a:extLst>
          </p:cNvPr>
          <p:cNvSpPr/>
          <p:nvPr/>
        </p:nvSpPr>
        <p:spPr>
          <a:xfrm>
            <a:off x="683568" y="1417588"/>
            <a:ext cx="7128792" cy="1477328"/>
          </a:xfrm>
          <a:prstGeom prst="rect">
            <a:avLst/>
          </a:prstGeom>
        </p:spPr>
        <p:txBody>
          <a:bodyPr wrap="square">
            <a:spAutoFit/>
          </a:bodyPr>
          <a:lstStyle/>
          <a:p>
            <a:r>
              <a:rPr lang="cs-CZ" dirty="0"/>
              <a:t>Devizový trh je možné definovat jako místo, kde se střetává poptávka po peněžních instrumentech denominovaných v jedné národní měně s nabídkou peněžních instrumentů denominovaných v jiné národní měně. </a:t>
            </a:r>
          </a:p>
          <a:p>
            <a:endParaRPr lang="cs-CZ" dirty="0"/>
          </a:p>
          <a:p>
            <a:r>
              <a:rPr lang="cs-CZ" dirty="0"/>
              <a:t>Na devizovém trhu tedy dochází ke konverzi jedné měny do druhé.</a:t>
            </a:r>
          </a:p>
        </p:txBody>
      </p:sp>
    </p:spTree>
    <p:extLst>
      <p:ext uri="{BB962C8B-B14F-4D97-AF65-F5344CB8AC3E}">
        <p14:creationId xmlns:p14="http://schemas.microsoft.com/office/powerpoint/2010/main" val="1612128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299DF8-6F59-4397-8833-B98A34EA8266}"/>
              </a:ext>
            </a:extLst>
          </p:cNvPr>
          <p:cNvSpPr>
            <a:spLocks noGrp="1"/>
          </p:cNvSpPr>
          <p:nvPr>
            <p:ph type="title"/>
          </p:nvPr>
        </p:nvSpPr>
        <p:spPr>
          <a:xfrm>
            <a:off x="251520" y="195486"/>
            <a:ext cx="6336704" cy="507703"/>
          </a:xfrm>
        </p:spPr>
        <p:txBody>
          <a:bodyPr/>
          <a:lstStyle/>
          <a:p>
            <a:r>
              <a:rPr lang="cs-CZ" dirty="0"/>
              <a:t>Interpretace pohybu devizových kurzů</a:t>
            </a:r>
          </a:p>
        </p:txBody>
      </p:sp>
      <p:sp>
        <p:nvSpPr>
          <p:cNvPr id="3" name="Obdélník 2">
            <a:extLst>
              <a:ext uri="{FF2B5EF4-FFF2-40B4-BE49-F238E27FC236}">
                <a16:creationId xmlns:a16="http://schemas.microsoft.com/office/drawing/2014/main" id="{0FB91C31-9047-467A-863F-0E6388488757}"/>
              </a:ext>
            </a:extLst>
          </p:cNvPr>
          <p:cNvSpPr/>
          <p:nvPr/>
        </p:nvSpPr>
        <p:spPr>
          <a:xfrm>
            <a:off x="467544" y="1131590"/>
            <a:ext cx="6390456" cy="3693319"/>
          </a:xfrm>
          <a:prstGeom prst="rect">
            <a:avLst/>
          </a:prstGeom>
        </p:spPr>
        <p:txBody>
          <a:bodyPr wrap="square">
            <a:spAutoFit/>
          </a:bodyPr>
          <a:lstStyle/>
          <a:p>
            <a:r>
              <a:rPr lang="cs-CZ" dirty="0"/>
              <a:t>Interpretace pohybu devizových kurzů je zásadní pro pochopení ekonomických trendů a pro informované finanční rozhodování.</a:t>
            </a:r>
          </a:p>
          <a:p>
            <a:endParaRPr lang="cs-CZ" dirty="0"/>
          </a:p>
          <a:p>
            <a:r>
              <a:rPr lang="cs-CZ" dirty="0"/>
              <a:t> Zde jsou hlavní aspekty, na které se zaměřit:</a:t>
            </a:r>
          </a:p>
          <a:p>
            <a:pPr>
              <a:buFont typeface="+mj-lt"/>
              <a:buAutoNum type="arabicPeriod"/>
            </a:pPr>
            <a:r>
              <a:rPr lang="cs-CZ" b="1" dirty="0"/>
              <a:t>Ekonomické indikátory</a:t>
            </a:r>
            <a:r>
              <a:rPr lang="cs-CZ" dirty="0"/>
              <a:t>: Změny v devizových kurzech často reagují na ekonomické ukazatele jako jsou HDP, inflace, nezaměstnanost, úrokové sazby a obchodní bilance. Vyšší než očekávaná inflace v zemi může vést k oslabení její měny.</a:t>
            </a:r>
          </a:p>
          <a:p>
            <a:endParaRPr lang="cs-CZ" dirty="0"/>
          </a:p>
          <a:p>
            <a:r>
              <a:rPr lang="cs-CZ" b="1" dirty="0"/>
              <a:t>2. Politická a geopolitická rizika</a:t>
            </a:r>
            <a:r>
              <a:rPr lang="cs-CZ" dirty="0"/>
              <a:t>: Politická nestabilita nebo geopolitické napětí může mít významný dopad na měnové kurzy. Měny zemí s vyšším politickým rizikem mohou být náchylnější k volatilitě.</a:t>
            </a:r>
          </a:p>
        </p:txBody>
      </p:sp>
    </p:spTree>
    <p:extLst>
      <p:ext uri="{BB962C8B-B14F-4D97-AF65-F5344CB8AC3E}">
        <p14:creationId xmlns:p14="http://schemas.microsoft.com/office/powerpoint/2010/main" val="1703624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4ABE3C-2BE6-4ABA-8D8A-1D7484A20B16}"/>
              </a:ext>
            </a:extLst>
          </p:cNvPr>
          <p:cNvSpPr>
            <a:spLocks noGrp="1"/>
          </p:cNvSpPr>
          <p:nvPr>
            <p:ph type="title"/>
          </p:nvPr>
        </p:nvSpPr>
        <p:spPr/>
        <p:txBody>
          <a:bodyPr/>
          <a:lstStyle/>
          <a:p>
            <a:endParaRPr lang="cs-CZ"/>
          </a:p>
        </p:txBody>
      </p:sp>
      <p:sp>
        <p:nvSpPr>
          <p:cNvPr id="4" name="Obdélník 3">
            <a:extLst>
              <a:ext uri="{FF2B5EF4-FFF2-40B4-BE49-F238E27FC236}">
                <a16:creationId xmlns:a16="http://schemas.microsoft.com/office/drawing/2014/main" id="{59A5A227-6C87-4507-91B2-F04799FEDEA0}"/>
              </a:ext>
            </a:extLst>
          </p:cNvPr>
          <p:cNvSpPr/>
          <p:nvPr/>
        </p:nvSpPr>
        <p:spPr>
          <a:xfrm>
            <a:off x="251520" y="771550"/>
            <a:ext cx="8424936" cy="3139321"/>
          </a:xfrm>
          <a:prstGeom prst="rect">
            <a:avLst/>
          </a:prstGeom>
        </p:spPr>
        <p:txBody>
          <a:bodyPr wrap="square">
            <a:spAutoFit/>
          </a:bodyPr>
          <a:lstStyle/>
          <a:p>
            <a:r>
              <a:rPr lang="cs-CZ" b="1" dirty="0"/>
              <a:t>3. Zásahy centrálních bank</a:t>
            </a:r>
            <a:r>
              <a:rPr lang="cs-CZ" dirty="0"/>
              <a:t>: Rozhodnutí centrálních bank o úrokových sazbách, kvantitativním uvolňování nebo měnových intervencích mohou výrazně ovlivnit měnové kurzy. Zvýšení úrokových sazeb obvykle vede k posílení měny.</a:t>
            </a:r>
          </a:p>
          <a:p>
            <a:r>
              <a:rPr lang="cs-CZ" b="1" dirty="0"/>
              <a:t>4. Globální ekonomické podmínky</a:t>
            </a:r>
            <a:r>
              <a:rPr lang="cs-CZ" dirty="0"/>
              <a:t>: Globální ekonomické trendy, jako je růst nebo recese ve velkých ekonomikách, mohou ovlivnit měnové kurzy. Měny rozvíjejících se trhů mohou být zvláště citlivé na globální ekonomické změny.</a:t>
            </a:r>
          </a:p>
          <a:p>
            <a:r>
              <a:rPr lang="cs-CZ" b="1" dirty="0"/>
              <a:t>5. Spekulace a sentiment trhu</a:t>
            </a:r>
            <a:r>
              <a:rPr lang="cs-CZ" dirty="0"/>
              <a:t>: Krátkodobé pohyby měnových kurzů mohou být často poháněny spekulacemi a sentimentem trhu, než skutečnými ekonomickými fundamenty.</a:t>
            </a:r>
          </a:p>
          <a:p>
            <a:r>
              <a:rPr lang="cs-CZ" b="1" dirty="0"/>
              <a:t>6.  Technická analýza</a:t>
            </a:r>
            <a:r>
              <a:rPr lang="cs-CZ" dirty="0"/>
              <a:t>: Mnoho obchodníků a investorů používá technickou analýzu, která zahrnuje studium cenových grafů a historických dat, aby předpověděli budoucí pohyby kurzů.</a:t>
            </a:r>
          </a:p>
        </p:txBody>
      </p:sp>
    </p:spTree>
    <p:extLst>
      <p:ext uri="{BB962C8B-B14F-4D97-AF65-F5344CB8AC3E}">
        <p14:creationId xmlns:p14="http://schemas.microsoft.com/office/powerpoint/2010/main" val="3566177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FC5252-97F1-49E6-96C9-B86552BA0F12}"/>
              </a:ext>
            </a:extLst>
          </p:cNvPr>
          <p:cNvSpPr>
            <a:spLocks noGrp="1"/>
          </p:cNvSpPr>
          <p:nvPr>
            <p:ph type="title"/>
          </p:nvPr>
        </p:nvSpPr>
        <p:spPr>
          <a:xfrm>
            <a:off x="251520" y="195486"/>
            <a:ext cx="6552728" cy="507703"/>
          </a:xfrm>
        </p:spPr>
        <p:txBody>
          <a:bodyPr/>
          <a:lstStyle/>
          <a:p>
            <a:r>
              <a:rPr lang="cs-CZ" b="1" dirty="0"/>
              <a:t>K čemu je dobré znát devizový kurz ČNB?</a:t>
            </a:r>
            <a:br>
              <a:rPr lang="cs-CZ" b="1" dirty="0"/>
            </a:br>
            <a:endParaRPr lang="cs-CZ" dirty="0"/>
          </a:p>
        </p:txBody>
      </p:sp>
      <p:sp>
        <p:nvSpPr>
          <p:cNvPr id="3" name="Obdélník 2">
            <a:extLst>
              <a:ext uri="{FF2B5EF4-FFF2-40B4-BE49-F238E27FC236}">
                <a16:creationId xmlns:a16="http://schemas.microsoft.com/office/drawing/2014/main" id="{B3E804E0-0915-444A-8929-A825CC20A842}"/>
              </a:ext>
            </a:extLst>
          </p:cNvPr>
          <p:cNvSpPr/>
          <p:nvPr/>
        </p:nvSpPr>
        <p:spPr>
          <a:xfrm>
            <a:off x="755576" y="1833086"/>
            <a:ext cx="7560840" cy="2862322"/>
          </a:xfrm>
          <a:prstGeom prst="rect">
            <a:avLst/>
          </a:prstGeom>
        </p:spPr>
        <p:txBody>
          <a:bodyPr wrap="square">
            <a:spAutoFit/>
          </a:bodyPr>
          <a:lstStyle/>
          <a:p>
            <a:r>
              <a:rPr lang="cs-CZ" dirty="0"/>
              <a:t>Devizový kurz je základní směnný kurz pro českou korunu, který určuje cenu české koruny při bezhotovostní směně. </a:t>
            </a:r>
          </a:p>
          <a:p>
            <a:endParaRPr lang="cs-CZ" dirty="0"/>
          </a:p>
          <a:p>
            <a:r>
              <a:rPr lang="cs-CZ" dirty="0"/>
              <a:t>Výše devizového kurzu se odvíjí od výše devizového kurzu ČNB.</a:t>
            </a:r>
          </a:p>
          <a:p>
            <a:endParaRPr lang="cs-CZ" dirty="0"/>
          </a:p>
          <a:p>
            <a:r>
              <a:rPr lang="cs-CZ" dirty="0"/>
              <a:t>Česká národní banka dle </a:t>
            </a:r>
            <a:r>
              <a:rPr lang="cs-CZ" b="1" dirty="0"/>
              <a:t>Zákona č. 6/1993 Sb., o České národní bance, §35</a:t>
            </a:r>
            <a:r>
              <a:rPr lang="cs-CZ" dirty="0"/>
              <a:t> je odpovědná za nastavení </a:t>
            </a:r>
            <a:r>
              <a:rPr lang="cs-CZ" dirty="0">
                <a:hlinkClick r:id="rId2" tooltip="Co je to směnný kurz"/>
              </a:rPr>
              <a:t>směnného kurzu české měny</a:t>
            </a:r>
            <a:r>
              <a:rPr lang="cs-CZ" dirty="0"/>
              <a:t> k ostatním měnám. Na základě tohoto zákona tak ČNB vyhlašuje tzv. kurzy devizového trhu a také kurzy ostatních měn. Tyto kurzy se mění metodou výpočtu a také tím, jak často jsou vyhlašovány. </a:t>
            </a:r>
          </a:p>
        </p:txBody>
      </p:sp>
    </p:spTree>
    <p:extLst>
      <p:ext uri="{BB962C8B-B14F-4D97-AF65-F5344CB8AC3E}">
        <p14:creationId xmlns:p14="http://schemas.microsoft.com/office/powerpoint/2010/main" val="567363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2476A6-0D4C-451B-A281-99B03AEE04DE}"/>
              </a:ext>
            </a:extLst>
          </p:cNvPr>
          <p:cNvSpPr>
            <a:spLocks noGrp="1"/>
          </p:cNvSpPr>
          <p:nvPr>
            <p:ph type="title"/>
          </p:nvPr>
        </p:nvSpPr>
        <p:spPr>
          <a:xfrm>
            <a:off x="251520" y="195486"/>
            <a:ext cx="6768752" cy="507703"/>
          </a:xfrm>
        </p:spPr>
        <p:txBody>
          <a:bodyPr/>
          <a:lstStyle/>
          <a:p>
            <a:r>
              <a:rPr lang="pl-PL" b="1" dirty="0"/>
              <a:t>Co je to devizový trh a devizový kurz</a:t>
            </a:r>
            <a:br>
              <a:rPr lang="pl-PL" b="1" dirty="0"/>
            </a:br>
            <a:endParaRPr lang="cs-CZ" dirty="0"/>
          </a:p>
        </p:txBody>
      </p:sp>
      <p:sp>
        <p:nvSpPr>
          <p:cNvPr id="3" name="Obdélník 2">
            <a:extLst>
              <a:ext uri="{FF2B5EF4-FFF2-40B4-BE49-F238E27FC236}">
                <a16:creationId xmlns:a16="http://schemas.microsoft.com/office/drawing/2014/main" id="{DE82C3F7-8F95-4CAB-AC3A-7A90C2DF8456}"/>
              </a:ext>
            </a:extLst>
          </p:cNvPr>
          <p:cNvSpPr/>
          <p:nvPr/>
        </p:nvSpPr>
        <p:spPr>
          <a:xfrm>
            <a:off x="395536" y="1417588"/>
            <a:ext cx="7704856" cy="1754326"/>
          </a:xfrm>
          <a:prstGeom prst="rect">
            <a:avLst/>
          </a:prstGeom>
        </p:spPr>
        <p:txBody>
          <a:bodyPr wrap="square">
            <a:spAutoFit/>
          </a:bodyPr>
          <a:lstStyle/>
          <a:p>
            <a:r>
              <a:rPr lang="cs-CZ" dirty="0"/>
              <a:t>Devizový trh je část </a:t>
            </a:r>
            <a:r>
              <a:rPr lang="cs-CZ" dirty="0" err="1"/>
              <a:t>FOREXu</a:t>
            </a:r>
            <a:r>
              <a:rPr lang="cs-CZ" dirty="0"/>
              <a:t>, neboli trhu s cizími měnami, přičemž devizový trh je tou větší částí, kde se obchodují cizí měny v bezhotovostní podobě. </a:t>
            </a:r>
          </a:p>
          <a:p>
            <a:endParaRPr lang="cs-CZ" dirty="0"/>
          </a:p>
          <a:p>
            <a:r>
              <a:rPr lang="cs-CZ" dirty="0"/>
              <a:t>Na devizovém trhu pak operacemi, tedy nákupem a prodejem dané měny, vzniká cena této měny, tedy její devizový kurz. Od výše devizového kurzu se odvíjí výše všech dalších směnných kurzů.</a:t>
            </a:r>
          </a:p>
        </p:txBody>
      </p:sp>
    </p:spTree>
    <p:extLst>
      <p:ext uri="{BB962C8B-B14F-4D97-AF65-F5344CB8AC3E}">
        <p14:creationId xmlns:p14="http://schemas.microsoft.com/office/powerpoint/2010/main" val="3637990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54375C-F15B-4ECE-A626-AB7D4ED9CD27}"/>
              </a:ext>
            </a:extLst>
          </p:cNvPr>
          <p:cNvSpPr>
            <a:spLocks noGrp="1"/>
          </p:cNvSpPr>
          <p:nvPr>
            <p:ph type="title"/>
          </p:nvPr>
        </p:nvSpPr>
        <p:spPr/>
        <p:txBody>
          <a:bodyPr/>
          <a:lstStyle/>
          <a:p>
            <a:r>
              <a:rPr lang="cs-CZ" b="1" dirty="0"/>
              <a:t>Valutový kurz</a:t>
            </a:r>
            <a:endParaRPr lang="cs-CZ" dirty="0"/>
          </a:p>
        </p:txBody>
      </p:sp>
      <p:sp>
        <p:nvSpPr>
          <p:cNvPr id="3" name="Obdélník 2">
            <a:extLst>
              <a:ext uri="{FF2B5EF4-FFF2-40B4-BE49-F238E27FC236}">
                <a16:creationId xmlns:a16="http://schemas.microsoft.com/office/drawing/2014/main" id="{79A706C9-5C3A-44B9-8759-452891DF3527}"/>
              </a:ext>
            </a:extLst>
          </p:cNvPr>
          <p:cNvSpPr/>
          <p:nvPr/>
        </p:nvSpPr>
        <p:spPr>
          <a:xfrm>
            <a:off x="755576" y="1971586"/>
            <a:ext cx="7632848" cy="923330"/>
          </a:xfrm>
          <a:prstGeom prst="rect">
            <a:avLst/>
          </a:prstGeom>
        </p:spPr>
        <p:txBody>
          <a:bodyPr wrap="square">
            <a:spAutoFit/>
          </a:bodyPr>
          <a:lstStyle/>
          <a:p>
            <a:r>
              <a:rPr lang="cs-CZ" dirty="0"/>
              <a:t>Kromě devizového kurzu rozlišujeme ještě </a:t>
            </a:r>
            <a:r>
              <a:rPr lang="cs-CZ" b="1" dirty="0"/>
              <a:t>valutový kurz,</a:t>
            </a:r>
            <a:r>
              <a:rPr lang="cs-CZ" dirty="0"/>
              <a:t> což je kurz směny české koruny při hotovostní operaci, tedy například ve směnárně nebo na přepážce banky.</a:t>
            </a:r>
          </a:p>
        </p:txBody>
      </p:sp>
    </p:spTree>
    <p:extLst>
      <p:ext uri="{BB962C8B-B14F-4D97-AF65-F5344CB8AC3E}">
        <p14:creationId xmlns:p14="http://schemas.microsoft.com/office/powerpoint/2010/main" val="2251062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323FD6-4A02-4F80-942E-FBBF6FF66885}"/>
              </a:ext>
            </a:extLst>
          </p:cNvPr>
          <p:cNvSpPr>
            <a:spLocks noGrp="1"/>
          </p:cNvSpPr>
          <p:nvPr>
            <p:ph type="title"/>
          </p:nvPr>
        </p:nvSpPr>
        <p:spPr/>
        <p:txBody>
          <a:bodyPr/>
          <a:lstStyle/>
          <a:p>
            <a:endParaRPr lang="cs-CZ"/>
          </a:p>
        </p:txBody>
      </p:sp>
      <p:sp>
        <p:nvSpPr>
          <p:cNvPr id="3" name="Obdélník 2">
            <a:extLst>
              <a:ext uri="{FF2B5EF4-FFF2-40B4-BE49-F238E27FC236}">
                <a16:creationId xmlns:a16="http://schemas.microsoft.com/office/drawing/2014/main" id="{0C4DAE49-B325-4623-AFC1-B0A04DB6BC63}"/>
              </a:ext>
            </a:extLst>
          </p:cNvPr>
          <p:cNvSpPr/>
          <p:nvPr/>
        </p:nvSpPr>
        <p:spPr>
          <a:xfrm>
            <a:off x="467544" y="1556088"/>
            <a:ext cx="8136904" cy="1200329"/>
          </a:xfrm>
          <a:prstGeom prst="rect">
            <a:avLst/>
          </a:prstGeom>
        </p:spPr>
        <p:txBody>
          <a:bodyPr wrap="square">
            <a:spAutoFit/>
          </a:bodyPr>
          <a:lstStyle/>
          <a:p>
            <a:r>
              <a:rPr lang="cs-CZ" dirty="0"/>
              <a:t>Základní devizový kurz české koruny má na starosti Česká národní banka. Ta sleduje dění na devizovém trhu a každý den vyhlašuje devizový kurz platný dalších 24 hodin. Na základě tohoto devizového kurzu stanovují své směnné kurzy další české banky a následně i směnárny.</a:t>
            </a:r>
          </a:p>
        </p:txBody>
      </p:sp>
    </p:spTree>
    <p:extLst>
      <p:ext uri="{BB962C8B-B14F-4D97-AF65-F5344CB8AC3E}">
        <p14:creationId xmlns:p14="http://schemas.microsoft.com/office/powerpoint/2010/main" val="6893648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CAF4AD-ADEA-4A53-A0AE-0E91ECD8F56F}"/>
              </a:ext>
            </a:extLst>
          </p:cNvPr>
          <p:cNvSpPr>
            <a:spLocks noGrp="1"/>
          </p:cNvSpPr>
          <p:nvPr>
            <p:ph type="title"/>
          </p:nvPr>
        </p:nvSpPr>
        <p:spPr>
          <a:xfrm>
            <a:off x="251520" y="195486"/>
            <a:ext cx="7704856" cy="507703"/>
          </a:xfrm>
        </p:spPr>
        <p:txBody>
          <a:bodyPr/>
          <a:lstStyle/>
          <a:p>
            <a:r>
              <a:rPr lang="cs-CZ" b="1" dirty="0"/>
              <a:t>Jak vzniká devizový kurz vyhlašovaný ČNB?</a:t>
            </a:r>
            <a:endParaRPr lang="cs-CZ" dirty="0"/>
          </a:p>
        </p:txBody>
      </p:sp>
      <p:sp>
        <p:nvSpPr>
          <p:cNvPr id="3" name="Obdélník 2">
            <a:extLst>
              <a:ext uri="{FF2B5EF4-FFF2-40B4-BE49-F238E27FC236}">
                <a16:creationId xmlns:a16="http://schemas.microsoft.com/office/drawing/2014/main" id="{66194058-E926-41A3-88A8-47A8F8A50072}"/>
              </a:ext>
            </a:extLst>
          </p:cNvPr>
          <p:cNvSpPr/>
          <p:nvPr/>
        </p:nvSpPr>
        <p:spPr>
          <a:xfrm>
            <a:off x="395536" y="987573"/>
            <a:ext cx="7992888" cy="3139321"/>
          </a:xfrm>
          <a:prstGeom prst="rect">
            <a:avLst/>
          </a:prstGeom>
        </p:spPr>
        <p:txBody>
          <a:bodyPr wrap="square">
            <a:spAutoFit/>
          </a:bodyPr>
          <a:lstStyle/>
          <a:p>
            <a:r>
              <a:rPr lang="cs-CZ" dirty="0">
                <a:hlinkClick r:id="rId2" tooltip="Kurzy devizového trhu ČNB"/>
              </a:rPr>
              <a:t>Devizový kurz ČNB</a:t>
            </a:r>
            <a:r>
              <a:rPr lang="cs-CZ" dirty="0"/>
              <a:t> vzniká </a:t>
            </a:r>
            <a:r>
              <a:rPr lang="cs-CZ" b="1" dirty="0"/>
              <a:t>na volném trhu při obchodování s cizími měnami</a:t>
            </a:r>
            <a:r>
              <a:rPr lang="cs-CZ" dirty="0"/>
              <a:t>. Střetem nabídky a poptávky vzniká základní devizový kurz, za který se na </a:t>
            </a:r>
            <a:r>
              <a:rPr lang="cs-CZ" dirty="0" err="1"/>
              <a:t>FOREXu</a:t>
            </a:r>
            <a:r>
              <a:rPr lang="cs-CZ" dirty="0"/>
              <a:t> obchoduje s cizími měnami.</a:t>
            </a:r>
          </a:p>
          <a:p>
            <a:endParaRPr lang="cs-CZ" dirty="0"/>
          </a:p>
          <a:p>
            <a:r>
              <a:rPr lang="cs-CZ" dirty="0"/>
              <a:t>Devizový kurz české koruny tak vzniká na základě nabídky české koruny a poptávky po české koruně na devizovém trhu. Přičemž tato nabídka a poptávka na devizovém trhu je tvořena soukromými i státními subjekty, centrálními i jinými bankami, investičními subjekty, jako jsou například investiční fondy. </a:t>
            </a:r>
          </a:p>
          <a:p>
            <a:endParaRPr lang="cs-CZ" dirty="0"/>
          </a:p>
          <a:p>
            <a:r>
              <a:rPr lang="cs-CZ" dirty="0"/>
              <a:t>Na devizový trh ale vstupují i podniky, které jsou zapojeny do mezinárodního obchodu, nebo jednotlivci, kteří převádí peníze na účet v jiné měně. </a:t>
            </a:r>
          </a:p>
        </p:txBody>
      </p:sp>
    </p:spTree>
    <p:extLst>
      <p:ext uri="{BB962C8B-B14F-4D97-AF65-F5344CB8AC3E}">
        <p14:creationId xmlns:p14="http://schemas.microsoft.com/office/powerpoint/2010/main" val="1553608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4536E6-7B97-4AD3-A2EA-8D03CE5D35A3}"/>
              </a:ext>
            </a:extLst>
          </p:cNvPr>
          <p:cNvSpPr>
            <a:spLocks noGrp="1"/>
          </p:cNvSpPr>
          <p:nvPr>
            <p:ph type="title"/>
          </p:nvPr>
        </p:nvSpPr>
        <p:spPr/>
        <p:txBody>
          <a:bodyPr/>
          <a:lstStyle/>
          <a:p>
            <a:endParaRPr lang="cs-CZ"/>
          </a:p>
        </p:txBody>
      </p:sp>
      <p:sp>
        <p:nvSpPr>
          <p:cNvPr id="3" name="Obdélník 2">
            <a:extLst>
              <a:ext uri="{FF2B5EF4-FFF2-40B4-BE49-F238E27FC236}">
                <a16:creationId xmlns:a16="http://schemas.microsoft.com/office/drawing/2014/main" id="{1464E36F-EDD4-4262-8645-1FDB75AD402A}"/>
              </a:ext>
            </a:extLst>
          </p:cNvPr>
          <p:cNvSpPr/>
          <p:nvPr/>
        </p:nvSpPr>
        <p:spPr>
          <a:xfrm>
            <a:off x="323528" y="1002090"/>
            <a:ext cx="8280920" cy="2308324"/>
          </a:xfrm>
          <a:prstGeom prst="rect">
            <a:avLst/>
          </a:prstGeom>
        </p:spPr>
        <p:txBody>
          <a:bodyPr wrap="square">
            <a:spAutoFit/>
          </a:bodyPr>
          <a:lstStyle/>
          <a:p>
            <a:r>
              <a:rPr lang="cs-CZ" dirty="0"/>
              <a:t>Vzhledem k tomu, že na devizovém trhu se </a:t>
            </a:r>
            <a:r>
              <a:rPr lang="cs-CZ" b="1" dirty="0"/>
              <a:t>obchoduje nepřetržitě 24/7</a:t>
            </a:r>
            <a:r>
              <a:rPr lang="cs-CZ" dirty="0"/>
              <a:t>, tak není možné udržovat neustále opravdu aktuální devizový kurz. </a:t>
            </a:r>
          </a:p>
          <a:p>
            <a:endParaRPr lang="cs-CZ" dirty="0"/>
          </a:p>
          <a:p>
            <a:r>
              <a:rPr lang="cs-CZ" dirty="0"/>
              <a:t>Česká národní banka tak sleduje pohyby na devizovém trhu a jako směrodatný přejímá směnný kurz, za který se </a:t>
            </a:r>
            <a:r>
              <a:rPr lang="cs-CZ" b="1" dirty="0"/>
              <a:t>obchoduje přesně ve 14:15 místního času každý den</a:t>
            </a:r>
            <a:r>
              <a:rPr lang="cs-CZ" dirty="0"/>
              <a:t>. Aktuální devizový kurz ČNB je pak zveřejňován každý den po půl třetí. Toto je </a:t>
            </a:r>
            <a:r>
              <a:rPr lang="cs-CZ" b="1" dirty="0"/>
              <a:t>směrodatný devizový kurz dle účelu zákona</a:t>
            </a:r>
            <a:r>
              <a:rPr lang="cs-CZ" dirty="0"/>
              <a:t> o účetnictví a dalších právních norem pro neobchodní účely.</a:t>
            </a:r>
          </a:p>
        </p:txBody>
      </p:sp>
    </p:spTree>
    <p:extLst>
      <p:ext uri="{BB962C8B-B14F-4D97-AF65-F5344CB8AC3E}">
        <p14:creationId xmlns:p14="http://schemas.microsoft.com/office/powerpoint/2010/main" val="15209168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0F3919-5268-4202-8181-D8F925EDE001}"/>
              </a:ext>
            </a:extLst>
          </p:cNvPr>
          <p:cNvSpPr>
            <a:spLocks noGrp="1"/>
          </p:cNvSpPr>
          <p:nvPr>
            <p:ph type="title"/>
          </p:nvPr>
        </p:nvSpPr>
        <p:spPr>
          <a:xfrm>
            <a:off x="251520" y="195486"/>
            <a:ext cx="7416824" cy="507703"/>
          </a:xfrm>
        </p:spPr>
        <p:txBody>
          <a:bodyPr/>
          <a:lstStyle/>
          <a:p>
            <a:r>
              <a:rPr lang="pl-PL" b="1" dirty="0"/>
              <a:t>Co jsou to operace ČNB na devizovém trhu</a:t>
            </a:r>
            <a:br>
              <a:rPr lang="pl-PL" b="1" dirty="0"/>
            </a:br>
            <a:endParaRPr lang="cs-CZ" dirty="0"/>
          </a:p>
        </p:txBody>
      </p:sp>
      <p:sp>
        <p:nvSpPr>
          <p:cNvPr id="3" name="Obdélník 2">
            <a:extLst>
              <a:ext uri="{FF2B5EF4-FFF2-40B4-BE49-F238E27FC236}">
                <a16:creationId xmlns:a16="http://schemas.microsoft.com/office/drawing/2014/main" id="{E7BA6DEE-1145-4DDF-8980-0ED7475ED509}"/>
              </a:ext>
            </a:extLst>
          </p:cNvPr>
          <p:cNvSpPr/>
          <p:nvPr/>
        </p:nvSpPr>
        <p:spPr>
          <a:xfrm>
            <a:off x="683568" y="1694587"/>
            <a:ext cx="8208912" cy="923330"/>
          </a:xfrm>
          <a:prstGeom prst="rect">
            <a:avLst/>
          </a:prstGeom>
        </p:spPr>
        <p:txBody>
          <a:bodyPr wrap="square">
            <a:spAutoFit/>
          </a:bodyPr>
          <a:lstStyle/>
          <a:p>
            <a:r>
              <a:rPr lang="cs-CZ" dirty="0"/>
              <a:t> Mimo to, že Česká národní banka pasivně přejímá kurzy devizového trhu, a stanovuje tak všeobecné podmínky pro směnu české koruny, tak má samozřejmě také </a:t>
            </a:r>
            <a:r>
              <a:rPr lang="cs-CZ" b="1" dirty="0"/>
              <a:t>právo obchodovat na devizovém trhu za účelem realizace monetární politiky</a:t>
            </a:r>
            <a:r>
              <a:rPr lang="cs-CZ" dirty="0"/>
              <a:t>.</a:t>
            </a:r>
          </a:p>
        </p:txBody>
      </p:sp>
    </p:spTree>
    <p:extLst>
      <p:ext uri="{BB962C8B-B14F-4D97-AF65-F5344CB8AC3E}">
        <p14:creationId xmlns:p14="http://schemas.microsoft.com/office/powerpoint/2010/main" val="1675099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CC8CAE-56D2-4088-BD81-04942CF79B7D}"/>
              </a:ext>
            </a:extLst>
          </p:cNvPr>
          <p:cNvSpPr>
            <a:spLocks noGrp="1"/>
          </p:cNvSpPr>
          <p:nvPr>
            <p:ph type="title"/>
          </p:nvPr>
        </p:nvSpPr>
        <p:spPr/>
        <p:txBody>
          <a:bodyPr/>
          <a:lstStyle/>
          <a:p>
            <a:r>
              <a:rPr lang="cs-CZ" dirty="0"/>
              <a:t>Devizový kurz</a:t>
            </a:r>
          </a:p>
        </p:txBody>
      </p:sp>
      <p:sp>
        <p:nvSpPr>
          <p:cNvPr id="3" name="Obdélník 2">
            <a:extLst>
              <a:ext uri="{FF2B5EF4-FFF2-40B4-BE49-F238E27FC236}">
                <a16:creationId xmlns:a16="http://schemas.microsoft.com/office/drawing/2014/main" id="{B3DA3525-CCF9-43B3-9DDA-4F91E9D1C5A1}"/>
              </a:ext>
            </a:extLst>
          </p:cNvPr>
          <p:cNvSpPr/>
          <p:nvPr/>
        </p:nvSpPr>
        <p:spPr>
          <a:xfrm>
            <a:off x="611560" y="1002090"/>
            <a:ext cx="8064896" cy="2031325"/>
          </a:xfrm>
          <a:prstGeom prst="rect">
            <a:avLst/>
          </a:prstGeom>
        </p:spPr>
        <p:txBody>
          <a:bodyPr wrap="square">
            <a:spAutoFit/>
          </a:bodyPr>
          <a:lstStyle/>
          <a:p>
            <a:r>
              <a:rPr lang="cs-CZ" b="1" dirty="0"/>
              <a:t>Devizový kurz </a:t>
            </a:r>
            <a:r>
              <a:rPr lang="cs-CZ" dirty="0"/>
              <a:t>udává, v jakém poměru se zahraniční měnové jednotky vzájemně přepočítávají a směňují. </a:t>
            </a:r>
          </a:p>
          <a:p>
            <a:endParaRPr lang="cs-CZ" dirty="0"/>
          </a:p>
          <a:p>
            <a:r>
              <a:rPr lang="cs-CZ" b="1" dirty="0"/>
              <a:t>Devizový kurz </a:t>
            </a:r>
            <a:r>
              <a:rPr lang="cs-CZ" dirty="0"/>
              <a:t>udává, kolik domácích peněžních jednotek (např. CZK) je potřeba</a:t>
            </a:r>
          </a:p>
          <a:p>
            <a:r>
              <a:rPr lang="cs-CZ" dirty="0"/>
              <a:t>zaplatit za jednu zahraniční peněžní jednotku (např. EUR) a nebo naopak, kolik zahraničních peněžních jednotek stojí jedna domácí peněžní jednotka (případně jaký je kvantitativní vztah mezi různými zahraničními měnami).</a:t>
            </a:r>
          </a:p>
        </p:txBody>
      </p:sp>
    </p:spTree>
    <p:extLst>
      <p:ext uri="{BB962C8B-B14F-4D97-AF65-F5344CB8AC3E}">
        <p14:creationId xmlns:p14="http://schemas.microsoft.com/office/powerpoint/2010/main" val="30096813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15B567-E4A5-4380-AE5B-08B4E9CF05F0}"/>
              </a:ext>
            </a:extLst>
          </p:cNvPr>
          <p:cNvSpPr>
            <a:spLocks noGrp="1"/>
          </p:cNvSpPr>
          <p:nvPr>
            <p:ph type="title"/>
          </p:nvPr>
        </p:nvSpPr>
        <p:spPr>
          <a:xfrm>
            <a:off x="251520" y="195486"/>
            <a:ext cx="5616624" cy="507703"/>
          </a:xfrm>
        </p:spPr>
        <p:txBody>
          <a:bodyPr/>
          <a:lstStyle/>
          <a:p>
            <a:r>
              <a:rPr lang="cs-CZ" b="1" dirty="0"/>
              <a:t>Proč sledovat devizový kurz ČNB?</a:t>
            </a:r>
            <a:br>
              <a:rPr lang="cs-CZ" b="1" dirty="0"/>
            </a:br>
            <a:endParaRPr lang="cs-CZ" dirty="0"/>
          </a:p>
        </p:txBody>
      </p:sp>
      <p:sp>
        <p:nvSpPr>
          <p:cNvPr id="3" name="Obdélník 2">
            <a:extLst>
              <a:ext uri="{FF2B5EF4-FFF2-40B4-BE49-F238E27FC236}">
                <a16:creationId xmlns:a16="http://schemas.microsoft.com/office/drawing/2014/main" id="{83E63F8F-D61F-48B9-B349-2A7C0E26240B}"/>
              </a:ext>
            </a:extLst>
          </p:cNvPr>
          <p:cNvSpPr/>
          <p:nvPr/>
        </p:nvSpPr>
        <p:spPr>
          <a:xfrm>
            <a:off x="539552" y="843558"/>
            <a:ext cx="7848872" cy="2308324"/>
          </a:xfrm>
          <a:prstGeom prst="rect">
            <a:avLst/>
          </a:prstGeom>
        </p:spPr>
        <p:txBody>
          <a:bodyPr wrap="square">
            <a:spAutoFit/>
          </a:bodyPr>
          <a:lstStyle/>
          <a:p>
            <a:pPr>
              <a:buFont typeface="Arial" panose="020B0604020202020204" pitchFamily="34" charset="0"/>
              <a:buChar char="•"/>
            </a:pPr>
            <a:r>
              <a:rPr lang="cs-CZ" dirty="0"/>
              <a:t>Na základě tohoto kurzu se odvíjí všechny další </a:t>
            </a:r>
            <a:r>
              <a:rPr lang="cs-CZ" b="1" dirty="0"/>
              <a:t>směnné kurzy, které používají komerční banky</a:t>
            </a:r>
            <a:r>
              <a:rPr lang="cs-CZ" dirty="0"/>
              <a:t> a směnárny na českém trhu.</a:t>
            </a:r>
          </a:p>
          <a:p>
            <a:pPr>
              <a:buFont typeface="Arial" panose="020B0604020202020204" pitchFamily="34" charset="0"/>
              <a:buChar char="•"/>
            </a:pPr>
            <a:endParaRPr lang="cs-CZ" dirty="0"/>
          </a:p>
          <a:p>
            <a:pPr>
              <a:buFont typeface="Arial" panose="020B0604020202020204" pitchFamily="34" charset="0"/>
              <a:buChar char="•"/>
            </a:pPr>
            <a:r>
              <a:rPr lang="cs-CZ" dirty="0"/>
              <a:t>Kurzy jsou vyhlašované ve Finančním zpravodaji Ministerstva financí a dle zákona se </a:t>
            </a:r>
            <a:r>
              <a:rPr lang="cs-CZ" b="1" dirty="0"/>
              <a:t>tyto kurzy dále používají v účetnictví podniků</a:t>
            </a:r>
            <a:r>
              <a:rPr lang="cs-CZ" dirty="0"/>
              <a:t>.</a:t>
            </a:r>
          </a:p>
          <a:p>
            <a:pPr>
              <a:buFont typeface="Arial" panose="020B0604020202020204" pitchFamily="34" charset="0"/>
              <a:buChar char="•"/>
            </a:pPr>
            <a:endParaRPr lang="cs-CZ" dirty="0"/>
          </a:p>
          <a:p>
            <a:pPr>
              <a:buFont typeface="Arial" panose="020B0604020202020204" pitchFamily="34" charset="0"/>
              <a:buChar char="•"/>
            </a:pPr>
            <a:r>
              <a:rPr lang="cs-CZ" dirty="0"/>
              <a:t>Na devizové kurzy ČNB se odkazují další právní předpisy, například </a:t>
            </a:r>
            <a:r>
              <a:rPr lang="cs-CZ" b="1" dirty="0"/>
              <a:t>zákon o účetnictví nebo celní zákon</a:t>
            </a:r>
            <a:r>
              <a:rPr lang="cs-CZ" dirty="0"/>
              <a:t>.</a:t>
            </a:r>
          </a:p>
        </p:txBody>
      </p:sp>
    </p:spTree>
    <p:extLst>
      <p:ext uri="{BB962C8B-B14F-4D97-AF65-F5344CB8AC3E}">
        <p14:creationId xmlns:p14="http://schemas.microsoft.com/office/powerpoint/2010/main" val="3299167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344081-77E1-46E7-8712-F4E8418A7FA0}"/>
              </a:ext>
            </a:extLst>
          </p:cNvPr>
          <p:cNvSpPr>
            <a:spLocks noGrp="1"/>
          </p:cNvSpPr>
          <p:nvPr>
            <p:ph type="title"/>
          </p:nvPr>
        </p:nvSpPr>
        <p:spPr>
          <a:xfrm>
            <a:off x="251520" y="195486"/>
            <a:ext cx="7128792" cy="507703"/>
          </a:xfrm>
        </p:spPr>
        <p:txBody>
          <a:bodyPr/>
          <a:lstStyle/>
          <a:p>
            <a:r>
              <a:rPr lang="pl-PL" b="1" dirty="0"/>
              <a:t>Test: co je měnový kurz a jak se používá?</a:t>
            </a:r>
            <a:br>
              <a:rPr lang="pl-PL" b="1" dirty="0"/>
            </a:br>
            <a:endParaRPr lang="cs-CZ" dirty="0"/>
          </a:p>
        </p:txBody>
      </p:sp>
      <p:sp>
        <p:nvSpPr>
          <p:cNvPr id="3" name="Obdélník 2">
            <a:extLst>
              <a:ext uri="{FF2B5EF4-FFF2-40B4-BE49-F238E27FC236}">
                <a16:creationId xmlns:a16="http://schemas.microsoft.com/office/drawing/2014/main" id="{1EC1954D-CEDF-4D95-92B3-64AE02B36F1B}"/>
              </a:ext>
            </a:extLst>
          </p:cNvPr>
          <p:cNvSpPr/>
          <p:nvPr/>
        </p:nvSpPr>
        <p:spPr>
          <a:xfrm>
            <a:off x="395536" y="1971586"/>
            <a:ext cx="8496944" cy="646331"/>
          </a:xfrm>
          <a:prstGeom prst="rect">
            <a:avLst/>
          </a:prstGeom>
        </p:spPr>
        <p:txBody>
          <a:bodyPr wrap="square">
            <a:spAutoFit/>
          </a:bodyPr>
          <a:lstStyle/>
          <a:p>
            <a:r>
              <a:rPr lang="cs-CZ" dirty="0"/>
              <a:t>Měnový kurz je ve zkratce cena měny na devizovém trhu. Za kolik českých korun můžeme nakoupit euro a kolik českých korun dostaneme za jedno euro.</a:t>
            </a:r>
          </a:p>
        </p:txBody>
      </p:sp>
    </p:spTree>
    <p:extLst>
      <p:ext uri="{BB962C8B-B14F-4D97-AF65-F5344CB8AC3E}">
        <p14:creationId xmlns:p14="http://schemas.microsoft.com/office/powerpoint/2010/main" val="36355652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992268-73DD-46FF-812C-8EEB8CA9E565}"/>
              </a:ext>
            </a:extLst>
          </p:cNvPr>
          <p:cNvSpPr>
            <a:spLocks noGrp="1"/>
          </p:cNvSpPr>
          <p:nvPr>
            <p:ph type="title"/>
          </p:nvPr>
        </p:nvSpPr>
        <p:spPr/>
        <p:txBody>
          <a:bodyPr/>
          <a:lstStyle/>
          <a:p>
            <a:endParaRPr lang="cs-CZ"/>
          </a:p>
        </p:txBody>
      </p:sp>
      <p:sp>
        <p:nvSpPr>
          <p:cNvPr id="3" name="Obdélník 2">
            <a:extLst>
              <a:ext uri="{FF2B5EF4-FFF2-40B4-BE49-F238E27FC236}">
                <a16:creationId xmlns:a16="http://schemas.microsoft.com/office/drawing/2014/main" id="{BD7AFE41-2584-4F97-A7FF-41F6B55D646F}"/>
              </a:ext>
            </a:extLst>
          </p:cNvPr>
          <p:cNvSpPr/>
          <p:nvPr/>
        </p:nvSpPr>
        <p:spPr>
          <a:xfrm>
            <a:off x="467544" y="2248585"/>
            <a:ext cx="6390456" cy="369332"/>
          </a:xfrm>
          <a:prstGeom prst="rect">
            <a:avLst/>
          </a:prstGeom>
        </p:spPr>
        <p:txBody>
          <a:bodyPr wrap="square">
            <a:spAutoFit/>
          </a:bodyPr>
          <a:lstStyle/>
          <a:p>
            <a:r>
              <a:rPr lang="cs-CZ" dirty="0"/>
              <a:t>https://www.finance.cz/516793-co-je-menovy-kurz/</a:t>
            </a:r>
          </a:p>
        </p:txBody>
      </p:sp>
    </p:spTree>
    <p:extLst>
      <p:ext uri="{BB962C8B-B14F-4D97-AF65-F5344CB8AC3E}">
        <p14:creationId xmlns:p14="http://schemas.microsoft.com/office/powerpoint/2010/main" val="9847061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E5C53A-0D1C-49FB-9B32-BEE4C81B83BB}"/>
              </a:ext>
            </a:extLst>
          </p:cNvPr>
          <p:cNvSpPr>
            <a:spLocks noGrp="1"/>
          </p:cNvSpPr>
          <p:nvPr>
            <p:ph type="title"/>
          </p:nvPr>
        </p:nvSpPr>
        <p:spPr/>
        <p:txBody>
          <a:bodyPr/>
          <a:lstStyle/>
          <a:p>
            <a:r>
              <a:rPr lang="cs-CZ" b="1" dirty="0"/>
              <a:t>Výpočet </a:t>
            </a:r>
            <a:r>
              <a:rPr lang="cs-CZ" b="1" dirty="0" err="1"/>
              <a:t>spreadu</a:t>
            </a:r>
            <a:endParaRPr lang="cs-CZ" b="1" dirty="0"/>
          </a:p>
        </p:txBody>
      </p:sp>
      <p:sp>
        <p:nvSpPr>
          <p:cNvPr id="3" name="Obdélník 2">
            <a:extLst>
              <a:ext uri="{FF2B5EF4-FFF2-40B4-BE49-F238E27FC236}">
                <a16:creationId xmlns:a16="http://schemas.microsoft.com/office/drawing/2014/main" id="{1F809B60-3B89-4BF8-9B8C-6F21174D17E3}"/>
              </a:ext>
            </a:extLst>
          </p:cNvPr>
          <p:cNvSpPr/>
          <p:nvPr/>
        </p:nvSpPr>
        <p:spPr>
          <a:xfrm>
            <a:off x="755576" y="1491630"/>
            <a:ext cx="6903640" cy="1477328"/>
          </a:xfrm>
          <a:prstGeom prst="rect">
            <a:avLst/>
          </a:prstGeom>
        </p:spPr>
        <p:txBody>
          <a:bodyPr wrap="square">
            <a:spAutoFit/>
          </a:bodyPr>
          <a:lstStyle/>
          <a:p>
            <a:r>
              <a:rPr lang="cs-CZ" dirty="0"/>
              <a:t>Výpočet </a:t>
            </a:r>
            <a:r>
              <a:rPr lang="cs-CZ" dirty="0" err="1"/>
              <a:t>spreadu</a:t>
            </a:r>
            <a:r>
              <a:rPr lang="cs-CZ" dirty="0"/>
              <a:t>, neboli rozpětí mezi nabídkovou a poptávkovou cenou, je základním konceptem na devizových trzích. </a:t>
            </a:r>
            <a:r>
              <a:rPr lang="cs-CZ" dirty="0" err="1"/>
              <a:t>Spread</a:t>
            </a:r>
            <a:r>
              <a:rPr lang="cs-CZ" dirty="0"/>
              <a:t> je rozdíl mezi cenou, za kterou prodejce je ochoten prodat měnu (nabídková cena), a cenou, za kterou kupující je ochoten měnu koupit (poptávková cena). Pro výpočet </a:t>
            </a:r>
            <a:r>
              <a:rPr lang="cs-CZ" dirty="0" err="1"/>
              <a:t>spreadu</a:t>
            </a:r>
            <a:r>
              <a:rPr lang="cs-CZ" dirty="0"/>
              <a:t> se odečte poptávková cena od nabídkové ceny.</a:t>
            </a:r>
          </a:p>
        </p:txBody>
      </p:sp>
    </p:spTree>
    <p:extLst>
      <p:ext uri="{BB962C8B-B14F-4D97-AF65-F5344CB8AC3E}">
        <p14:creationId xmlns:p14="http://schemas.microsoft.com/office/powerpoint/2010/main" val="19999735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9EE244-49B9-4A66-BFE5-6DBCBA50559F}"/>
              </a:ext>
            </a:extLst>
          </p:cNvPr>
          <p:cNvSpPr>
            <a:spLocks noGrp="1"/>
          </p:cNvSpPr>
          <p:nvPr>
            <p:ph type="title"/>
          </p:nvPr>
        </p:nvSpPr>
        <p:spPr/>
        <p:txBody>
          <a:bodyPr/>
          <a:lstStyle/>
          <a:p>
            <a:r>
              <a:rPr lang="cs-CZ" dirty="0"/>
              <a:t>Příklad</a:t>
            </a:r>
          </a:p>
        </p:txBody>
      </p:sp>
      <p:sp>
        <p:nvSpPr>
          <p:cNvPr id="3" name="Obdélník 2">
            <a:extLst>
              <a:ext uri="{FF2B5EF4-FFF2-40B4-BE49-F238E27FC236}">
                <a16:creationId xmlns:a16="http://schemas.microsoft.com/office/drawing/2014/main" id="{D09B228F-409E-4650-BF6A-C816F9F21106}"/>
              </a:ext>
            </a:extLst>
          </p:cNvPr>
          <p:cNvSpPr/>
          <p:nvPr/>
        </p:nvSpPr>
        <p:spPr>
          <a:xfrm>
            <a:off x="395536" y="863590"/>
            <a:ext cx="8496944" cy="1754326"/>
          </a:xfrm>
          <a:prstGeom prst="rect">
            <a:avLst/>
          </a:prstGeom>
        </p:spPr>
        <p:txBody>
          <a:bodyPr wrap="square">
            <a:spAutoFit/>
          </a:bodyPr>
          <a:lstStyle/>
          <a:p>
            <a:r>
              <a:rPr lang="cs-CZ" dirty="0"/>
              <a:t>Pokud je nabídková cena pro EUR/USD 1.1050 a poptávková cena je 1.1045, </a:t>
            </a:r>
            <a:r>
              <a:rPr lang="cs-CZ" dirty="0" err="1"/>
              <a:t>spread</a:t>
            </a:r>
            <a:r>
              <a:rPr lang="cs-CZ" dirty="0"/>
              <a:t> se vypočítá jako 1.1050 - 1.1045, což je 0.0005, neboli 5 </a:t>
            </a:r>
            <a:r>
              <a:rPr lang="cs-CZ" dirty="0" err="1"/>
              <a:t>pipů</a:t>
            </a:r>
            <a:r>
              <a:rPr lang="cs-CZ" dirty="0"/>
              <a:t>. </a:t>
            </a:r>
            <a:r>
              <a:rPr lang="cs-CZ" dirty="0" err="1"/>
              <a:t>Spread</a:t>
            </a:r>
            <a:r>
              <a:rPr lang="cs-CZ" dirty="0"/>
              <a:t> je důležitý, protože představuje náklady na obchod a je indikátorem likvidity a tržní volatility. Obchodníci sledují </a:t>
            </a:r>
            <a:r>
              <a:rPr lang="cs-CZ" dirty="0" err="1"/>
              <a:t>spread</a:t>
            </a:r>
            <a:r>
              <a:rPr lang="cs-CZ" dirty="0"/>
              <a:t>, aby identifikovali nejlepší časy pro vstup nebo výstup z obchodů. </a:t>
            </a:r>
            <a:r>
              <a:rPr lang="cs-CZ" dirty="0" err="1"/>
              <a:t>Spread</a:t>
            </a:r>
            <a:r>
              <a:rPr lang="cs-CZ" dirty="0"/>
              <a:t> se může lišit v závislosti na tržních podmínkách a likviditě, a může se rozšířit v době vyšší volatility nebo mimo hlavní obchodní hodiny.</a:t>
            </a:r>
          </a:p>
        </p:txBody>
      </p:sp>
    </p:spTree>
    <p:extLst>
      <p:ext uri="{BB962C8B-B14F-4D97-AF65-F5344CB8AC3E}">
        <p14:creationId xmlns:p14="http://schemas.microsoft.com/office/powerpoint/2010/main" val="14326458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96F574-E3F8-4062-9AC4-524B73CFA6DE}"/>
              </a:ext>
            </a:extLst>
          </p:cNvPr>
          <p:cNvSpPr>
            <a:spLocks noGrp="1"/>
          </p:cNvSpPr>
          <p:nvPr>
            <p:ph type="title"/>
          </p:nvPr>
        </p:nvSpPr>
        <p:spPr/>
        <p:txBody>
          <a:bodyPr/>
          <a:lstStyle/>
          <a:p>
            <a:endParaRPr lang="cs-CZ"/>
          </a:p>
        </p:txBody>
      </p:sp>
      <p:sp>
        <p:nvSpPr>
          <p:cNvPr id="3" name="Obdélník 2">
            <a:extLst>
              <a:ext uri="{FF2B5EF4-FFF2-40B4-BE49-F238E27FC236}">
                <a16:creationId xmlns:a16="http://schemas.microsoft.com/office/drawing/2014/main" id="{6FABA41D-ECA7-4845-A616-1D050C235C12}"/>
              </a:ext>
            </a:extLst>
          </p:cNvPr>
          <p:cNvSpPr/>
          <p:nvPr/>
        </p:nvSpPr>
        <p:spPr>
          <a:xfrm>
            <a:off x="251520" y="863590"/>
            <a:ext cx="7992888" cy="2308324"/>
          </a:xfrm>
          <a:prstGeom prst="rect">
            <a:avLst/>
          </a:prstGeom>
        </p:spPr>
        <p:txBody>
          <a:bodyPr wrap="square">
            <a:spAutoFit/>
          </a:bodyPr>
          <a:lstStyle/>
          <a:p>
            <a:r>
              <a:rPr lang="cs-CZ" dirty="0"/>
              <a:t>Pip je základní jednotka měření pohybu devizového kurzu na </a:t>
            </a:r>
            <a:r>
              <a:rPr lang="cs-CZ" dirty="0" err="1"/>
              <a:t>forexovém</a:t>
            </a:r>
            <a:r>
              <a:rPr lang="cs-CZ" dirty="0"/>
              <a:t> trhu. </a:t>
            </a:r>
          </a:p>
          <a:p>
            <a:endParaRPr lang="cs-CZ" dirty="0"/>
          </a:p>
          <a:p>
            <a:r>
              <a:rPr lang="cs-CZ" dirty="0"/>
              <a:t>Slovo "pip" je zkratka pro "</a:t>
            </a:r>
            <a:r>
              <a:rPr lang="cs-CZ" dirty="0" err="1"/>
              <a:t>percentage</a:t>
            </a:r>
            <a:r>
              <a:rPr lang="cs-CZ" dirty="0"/>
              <a:t> in point" nebo "</a:t>
            </a:r>
            <a:r>
              <a:rPr lang="cs-CZ" dirty="0" err="1"/>
              <a:t>price</a:t>
            </a:r>
            <a:r>
              <a:rPr lang="cs-CZ" dirty="0"/>
              <a:t> </a:t>
            </a:r>
            <a:r>
              <a:rPr lang="cs-CZ" dirty="0" err="1"/>
              <a:t>interest</a:t>
            </a:r>
            <a:r>
              <a:rPr lang="cs-CZ" dirty="0"/>
              <a:t> point". Pip reprezentuje nejmenší možný pohyb, který může měnový pár udělat.</a:t>
            </a:r>
          </a:p>
          <a:p>
            <a:endParaRPr lang="cs-CZ" dirty="0"/>
          </a:p>
          <a:p>
            <a:r>
              <a:rPr lang="cs-CZ" dirty="0"/>
              <a:t>Většina měnových párů je ceněna na čtyři desetinná místa, a pip je obvykle roven změně hodnoty na čtvrtém desetinném místě. Například, pokud se měnový pár EUR/USD pohne z 1.1050 na 1.1051, říkáme, že se pohyb o 1 pip.</a:t>
            </a:r>
          </a:p>
        </p:txBody>
      </p:sp>
    </p:spTree>
    <p:extLst>
      <p:ext uri="{BB962C8B-B14F-4D97-AF65-F5344CB8AC3E}">
        <p14:creationId xmlns:p14="http://schemas.microsoft.com/office/powerpoint/2010/main" val="296931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ADDADC-9BB9-4EA0-A065-E56ADAC1DEE9}"/>
              </a:ext>
            </a:extLst>
          </p:cNvPr>
          <p:cNvSpPr>
            <a:spLocks noGrp="1"/>
          </p:cNvSpPr>
          <p:nvPr>
            <p:ph type="title"/>
          </p:nvPr>
        </p:nvSpPr>
        <p:spPr>
          <a:xfrm>
            <a:off x="251520" y="195486"/>
            <a:ext cx="6336704" cy="507703"/>
          </a:xfrm>
        </p:spPr>
        <p:txBody>
          <a:bodyPr/>
          <a:lstStyle/>
          <a:p>
            <a:r>
              <a:rPr lang="cs-CZ" dirty="0"/>
              <a:t>Výpočet dvoucestné kotace a středového kurzu</a:t>
            </a:r>
          </a:p>
        </p:txBody>
      </p:sp>
      <p:sp>
        <p:nvSpPr>
          <p:cNvPr id="3" name="Obdélník 2">
            <a:extLst>
              <a:ext uri="{FF2B5EF4-FFF2-40B4-BE49-F238E27FC236}">
                <a16:creationId xmlns:a16="http://schemas.microsoft.com/office/drawing/2014/main" id="{7C0B6774-6218-47A8-91C4-402394CD173E}"/>
              </a:ext>
            </a:extLst>
          </p:cNvPr>
          <p:cNvSpPr/>
          <p:nvPr/>
        </p:nvSpPr>
        <p:spPr>
          <a:xfrm>
            <a:off x="467544" y="1694587"/>
            <a:ext cx="7704856" cy="1200329"/>
          </a:xfrm>
          <a:prstGeom prst="rect">
            <a:avLst/>
          </a:prstGeom>
        </p:spPr>
        <p:txBody>
          <a:bodyPr wrap="square">
            <a:spAutoFit/>
          </a:bodyPr>
          <a:lstStyle/>
          <a:p>
            <a:r>
              <a:rPr lang="cs-CZ" dirty="0"/>
              <a:t>Výpočet dvoucestné kotace a středového kurzu je důležitým konceptem v devizovém obchodování. Dvoucestná kotace zahrnuje nabídkovou cenu (</a:t>
            </a:r>
            <a:r>
              <a:rPr lang="cs-CZ" dirty="0" err="1"/>
              <a:t>ask</a:t>
            </a:r>
            <a:r>
              <a:rPr lang="cs-CZ" dirty="0"/>
              <a:t> </a:t>
            </a:r>
            <a:r>
              <a:rPr lang="cs-CZ" dirty="0" err="1"/>
              <a:t>price</a:t>
            </a:r>
            <a:r>
              <a:rPr lang="cs-CZ" dirty="0"/>
              <a:t>) a poptávkovou cenu (</a:t>
            </a:r>
            <a:r>
              <a:rPr lang="cs-CZ" dirty="0" err="1"/>
              <a:t>bid</a:t>
            </a:r>
            <a:r>
              <a:rPr lang="cs-CZ" dirty="0"/>
              <a:t> </a:t>
            </a:r>
            <a:r>
              <a:rPr lang="cs-CZ" dirty="0" err="1"/>
              <a:t>price</a:t>
            </a:r>
            <a:r>
              <a:rPr lang="cs-CZ" dirty="0"/>
              <a:t>), zatímco středový kurz je průměrem těchto dvou cen.</a:t>
            </a:r>
          </a:p>
        </p:txBody>
      </p:sp>
    </p:spTree>
    <p:extLst>
      <p:ext uri="{BB962C8B-B14F-4D97-AF65-F5344CB8AC3E}">
        <p14:creationId xmlns:p14="http://schemas.microsoft.com/office/powerpoint/2010/main" val="26909905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44F50C-DD7D-466A-AB16-8E55F14055F1}"/>
              </a:ext>
            </a:extLst>
          </p:cNvPr>
          <p:cNvSpPr>
            <a:spLocks noGrp="1"/>
          </p:cNvSpPr>
          <p:nvPr>
            <p:ph type="title"/>
          </p:nvPr>
        </p:nvSpPr>
        <p:spPr/>
        <p:txBody>
          <a:bodyPr/>
          <a:lstStyle/>
          <a:p>
            <a:endParaRPr lang="cs-CZ"/>
          </a:p>
        </p:txBody>
      </p:sp>
      <p:pic>
        <p:nvPicPr>
          <p:cNvPr id="4" name="Obrázek 3">
            <a:extLst>
              <a:ext uri="{FF2B5EF4-FFF2-40B4-BE49-F238E27FC236}">
                <a16:creationId xmlns:a16="http://schemas.microsoft.com/office/drawing/2014/main" id="{E6999589-938E-43C1-9A31-DA9E3BDC40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1131590"/>
            <a:ext cx="7632848" cy="2360957"/>
          </a:xfrm>
          <a:prstGeom prst="rect">
            <a:avLst/>
          </a:prstGeom>
        </p:spPr>
      </p:pic>
    </p:spTree>
    <p:extLst>
      <p:ext uri="{BB962C8B-B14F-4D97-AF65-F5344CB8AC3E}">
        <p14:creationId xmlns:p14="http://schemas.microsoft.com/office/powerpoint/2010/main" val="23495806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163E79-B82B-491A-A36B-C182FFD23C45}"/>
              </a:ext>
            </a:extLst>
          </p:cNvPr>
          <p:cNvSpPr>
            <a:spLocks noGrp="1"/>
          </p:cNvSpPr>
          <p:nvPr>
            <p:ph type="title"/>
          </p:nvPr>
        </p:nvSpPr>
        <p:spPr>
          <a:xfrm>
            <a:off x="251520" y="195486"/>
            <a:ext cx="6696744" cy="507703"/>
          </a:xfrm>
        </p:spPr>
        <p:txBody>
          <a:bodyPr/>
          <a:lstStyle/>
          <a:p>
            <a:r>
              <a:rPr lang="cs-CZ" dirty="0"/>
              <a:t>Výpočty křížového devizového kurzu</a:t>
            </a:r>
          </a:p>
        </p:txBody>
      </p:sp>
      <p:sp>
        <p:nvSpPr>
          <p:cNvPr id="3" name="Obdélník 2">
            <a:extLst>
              <a:ext uri="{FF2B5EF4-FFF2-40B4-BE49-F238E27FC236}">
                <a16:creationId xmlns:a16="http://schemas.microsoft.com/office/drawing/2014/main" id="{183D7BC7-7802-4D48-B342-72E119E78A7A}"/>
              </a:ext>
            </a:extLst>
          </p:cNvPr>
          <p:cNvSpPr/>
          <p:nvPr/>
        </p:nvSpPr>
        <p:spPr>
          <a:xfrm>
            <a:off x="395536" y="703189"/>
            <a:ext cx="8136904" cy="3970318"/>
          </a:xfrm>
          <a:prstGeom prst="rect">
            <a:avLst/>
          </a:prstGeom>
        </p:spPr>
        <p:txBody>
          <a:bodyPr wrap="square">
            <a:spAutoFit/>
          </a:bodyPr>
          <a:lstStyle/>
          <a:p>
            <a:r>
              <a:rPr lang="cs-CZ" dirty="0"/>
              <a:t>Výpočty křížového devizového kurzu jsou důležité pro situace, kdy potřebujeme zjistit směnný kurz mezi dvěma měnami, které nejsou přímo obchodovány na trhu. Křížový kurz se vypočítává pomocí třetí měny, obvykle amerického dolaru (USD), která slouží jako most mezi oběma měnami.</a:t>
            </a:r>
          </a:p>
          <a:p>
            <a:endParaRPr lang="cs-CZ" dirty="0"/>
          </a:p>
          <a:p>
            <a:pPr>
              <a:buFont typeface="+mj-lt"/>
              <a:buAutoNum type="arabicPeriod"/>
            </a:pPr>
            <a:r>
              <a:rPr lang="cs-CZ" b="1" dirty="0"/>
              <a:t>Základní Princip</a:t>
            </a:r>
            <a:r>
              <a:rPr lang="cs-CZ" dirty="0"/>
              <a:t>: Nejprve je třeba najít směnné kurzy obou měn vůči společné třetí měně. Poté se tyto kurzy použijí k výpočtu křížového kurzu.</a:t>
            </a:r>
          </a:p>
          <a:p>
            <a:pPr>
              <a:buFont typeface="+mj-lt"/>
              <a:buAutoNum type="arabicPeriod"/>
            </a:pPr>
            <a:r>
              <a:rPr lang="cs-CZ" b="1" dirty="0"/>
              <a:t>Výpočet</a:t>
            </a:r>
            <a:r>
              <a:rPr lang="cs-CZ" dirty="0"/>
              <a:t>: Předpokládejme, že chceme vypočítat křížový kurz mezi eurem (EUR) a japonským jenem (JPY). Máme směnný kurz EUR/USD a USD/JPY. Výpočet křížového kurzu EUR/JPY se provede následovně:</a:t>
            </a:r>
          </a:p>
          <a:p>
            <a:pPr>
              <a:buFont typeface="+mj-lt"/>
              <a:buAutoNum type="arabicPeriod"/>
            </a:pPr>
            <a:r>
              <a:rPr lang="cs-CZ" dirty="0"/>
              <a:t>EUR/JPY=EUR/USD×USD/JPYEUR/JPY=EUR/USD×USD/JPY</a:t>
            </a:r>
          </a:p>
          <a:p>
            <a:pPr>
              <a:buFont typeface="+mj-lt"/>
              <a:buAutoNum type="arabicPeriod"/>
            </a:pPr>
            <a:r>
              <a:rPr lang="cs-CZ" b="1" dirty="0"/>
              <a:t>Příklad</a:t>
            </a:r>
            <a:r>
              <a:rPr lang="cs-CZ" dirty="0"/>
              <a:t>: Pokud je směnný kurz EUR/USD 1.2 (1 euro = 1.2 USD) a směnný kurz USD/JPY je 110 (1 USD = 110 JPY), pak křížový kurz EUR/JPY bude 1.2 × 110 = 132. To znamená, že 1 euro je rovno 132 japonských jenů.</a:t>
            </a:r>
          </a:p>
        </p:txBody>
      </p:sp>
    </p:spTree>
    <p:extLst>
      <p:ext uri="{BB962C8B-B14F-4D97-AF65-F5344CB8AC3E}">
        <p14:creationId xmlns:p14="http://schemas.microsoft.com/office/powerpoint/2010/main" val="8755668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93BB15-74BA-47B3-8EC8-8FD9278A6EF1}"/>
              </a:ext>
            </a:extLst>
          </p:cNvPr>
          <p:cNvSpPr>
            <a:spLocks noGrp="1"/>
          </p:cNvSpPr>
          <p:nvPr>
            <p:ph type="title"/>
          </p:nvPr>
        </p:nvSpPr>
        <p:spPr/>
        <p:txBody>
          <a:bodyPr/>
          <a:lstStyle/>
          <a:p>
            <a:r>
              <a:rPr lang="cs-CZ" b="1" dirty="0"/>
              <a:t>Devizové riziko</a:t>
            </a:r>
          </a:p>
        </p:txBody>
      </p:sp>
      <p:sp>
        <p:nvSpPr>
          <p:cNvPr id="3" name="Obdélník 2">
            <a:extLst>
              <a:ext uri="{FF2B5EF4-FFF2-40B4-BE49-F238E27FC236}">
                <a16:creationId xmlns:a16="http://schemas.microsoft.com/office/drawing/2014/main" id="{E2478271-F47F-4435-97E4-E01340AA108A}"/>
              </a:ext>
            </a:extLst>
          </p:cNvPr>
          <p:cNvSpPr/>
          <p:nvPr/>
        </p:nvSpPr>
        <p:spPr>
          <a:xfrm>
            <a:off x="539552" y="1140589"/>
            <a:ext cx="7632848" cy="2308324"/>
          </a:xfrm>
          <a:prstGeom prst="rect">
            <a:avLst/>
          </a:prstGeom>
        </p:spPr>
        <p:txBody>
          <a:bodyPr wrap="square">
            <a:spAutoFit/>
          </a:bodyPr>
          <a:lstStyle/>
          <a:p>
            <a:r>
              <a:rPr lang="cs-CZ" dirty="0"/>
              <a:t>Devizové riziko, známé také jako měnové riziko, vzniká, když hodnota investice nebo finanční transakce je ovlivněna změnami směnných kurzů. </a:t>
            </a:r>
          </a:p>
          <a:p>
            <a:endParaRPr lang="cs-CZ" dirty="0"/>
          </a:p>
          <a:p>
            <a:r>
              <a:rPr lang="cs-CZ" dirty="0"/>
              <a:t>Toto riziko je zvláště významné pro společnosti a investory, kteří se podílejí na mezinárodním obchodě nebo mají investice v cizí měně. </a:t>
            </a:r>
          </a:p>
          <a:p>
            <a:endParaRPr lang="cs-CZ" dirty="0"/>
          </a:p>
          <a:p>
            <a:r>
              <a:rPr lang="cs-CZ" dirty="0"/>
              <a:t>Zajištění proti devizovému riziku je proces, jehož cílem je minimalizovat nebo eliminovat dopad kolísání směnných kurzů na finanční výsledky.</a:t>
            </a:r>
          </a:p>
        </p:txBody>
      </p:sp>
    </p:spTree>
    <p:extLst>
      <p:ext uri="{BB962C8B-B14F-4D97-AF65-F5344CB8AC3E}">
        <p14:creationId xmlns:p14="http://schemas.microsoft.com/office/powerpoint/2010/main" val="4242839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4077A7-C6D7-4A45-BD76-4733E0F743A5}"/>
              </a:ext>
            </a:extLst>
          </p:cNvPr>
          <p:cNvSpPr>
            <a:spLocks noGrp="1"/>
          </p:cNvSpPr>
          <p:nvPr>
            <p:ph type="title"/>
          </p:nvPr>
        </p:nvSpPr>
        <p:spPr/>
        <p:txBody>
          <a:bodyPr/>
          <a:lstStyle/>
          <a:p>
            <a:r>
              <a:rPr lang="cs-CZ" b="1" dirty="0"/>
              <a:t>Devizový kurz</a:t>
            </a:r>
          </a:p>
        </p:txBody>
      </p:sp>
      <p:sp>
        <p:nvSpPr>
          <p:cNvPr id="3" name="Obdélník 2">
            <a:extLst>
              <a:ext uri="{FF2B5EF4-FFF2-40B4-BE49-F238E27FC236}">
                <a16:creationId xmlns:a16="http://schemas.microsoft.com/office/drawing/2014/main" id="{5E42D587-E09B-4F16-BFC3-59A69DD1F621}"/>
              </a:ext>
            </a:extLst>
          </p:cNvPr>
          <p:cNvSpPr/>
          <p:nvPr/>
        </p:nvSpPr>
        <p:spPr>
          <a:xfrm>
            <a:off x="323528" y="725091"/>
            <a:ext cx="6534472" cy="3416320"/>
          </a:xfrm>
          <a:prstGeom prst="rect">
            <a:avLst/>
          </a:prstGeom>
        </p:spPr>
        <p:txBody>
          <a:bodyPr wrap="square">
            <a:spAutoFit/>
          </a:bodyPr>
          <a:lstStyle/>
          <a:p>
            <a:r>
              <a:rPr lang="cs-CZ" dirty="0"/>
              <a:t>Devizový kurz je cena jedné měny vyjádřená v měně jiné, což je klíčové pro mezinárodní obchod a finance. Ovlivňuje ceny exportů a importů, investice, riziko a ekonomickou politiku.</a:t>
            </a:r>
          </a:p>
          <a:p>
            <a:endParaRPr lang="cs-CZ" dirty="0"/>
          </a:p>
          <a:p>
            <a:r>
              <a:rPr lang="cs-CZ" dirty="0"/>
              <a:t>Determinace devizového kurzu závisí na několika faktorech. Poptávka a nabídka na devizových trzích přímo ovlivňují hodnotu měn. </a:t>
            </a:r>
          </a:p>
          <a:p>
            <a:r>
              <a:rPr lang="cs-CZ" dirty="0"/>
              <a:t>Ekonomické ukazatele jako inflace, úrokové sazby a HDP mají významný dopad. </a:t>
            </a:r>
          </a:p>
          <a:p>
            <a:endParaRPr lang="cs-CZ" dirty="0"/>
          </a:p>
          <a:p>
            <a:r>
              <a:rPr lang="cs-CZ" dirty="0"/>
              <a:t>Politická stabilita a ekonomická výkonnost země také hrají roli. Spekulace mohou vést k výkyvům v kurzových hodnotách.</a:t>
            </a:r>
          </a:p>
        </p:txBody>
      </p:sp>
    </p:spTree>
    <p:extLst>
      <p:ext uri="{BB962C8B-B14F-4D97-AF65-F5344CB8AC3E}">
        <p14:creationId xmlns:p14="http://schemas.microsoft.com/office/powerpoint/2010/main" val="20874971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26050D-0177-46D9-9695-FDBB2799C201}"/>
              </a:ext>
            </a:extLst>
          </p:cNvPr>
          <p:cNvSpPr>
            <a:spLocks noGrp="1"/>
          </p:cNvSpPr>
          <p:nvPr>
            <p:ph type="title"/>
          </p:nvPr>
        </p:nvSpPr>
        <p:spPr/>
        <p:txBody>
          <a:bodyPr/>
          <a:lstStyle/>
          <a:p>
            <a:endParaRPr lang="cs-CZ"/>
          </a:p>
        </p:txBody>
      </p:sp>
      <p:sp>
        <p:nvSpPr>
          <p:cNvPr id="5" name="Obdélník 4">
            <a:extLst>
              <a:ext uri="{FF2B5EF4-FFF2-40B4-BE49-F238E27FC236}">
                <a16:creationId xmlns:a16="http://schemas.microsoft.com/office/drawing/2014/main" id="{E0A51557-8C47-4F20-B110-3E8ECAD613A9}"/>
              </a:ext>
            </a:extLst>
          </p:cNvPr>
          <p:cNvSpPr/>
          <p:nvPr/>
        </p:nvSpPr>
        <p:spPr>
          <a:xfrm>
            <a:off x="467544" y="863590"/>
            <a:ext cx="6390456" cy="2585323"/>
          </a:xfrm>
          <a:prstGeom prst="rect">
            <a:avLst/>
          </a:prstGeom>
        </p:spPr>
        <p:txBody>
          <a:bodyPr wrap="square">
            <a:spAutoFit/>
          </a:bodyPr>
          <a:lstStyle/>
          <a:p>
            <a:r>
              <a:rPr lang="cs-CZ" b="1" dirty="0"/>
              <a:t>Forwardové kontrakty</a:t>
            </a:r>
            <a:r>
              <a:rPr lang="cs-CZ" dirty="0"/>
              <a:t>: Jednou z nejběžnějších metod zajištění je použití forwardových kontraktů, což jsou dohody o koupi nebo prodeji určitého množství cizí měny za předem stanovenou cenu v určeném budoucím datu.</a:t>
            </a:r>
          </a:p>
          <a:p>
            <a:endParaRPr lang="cs-CZ" dirty="0"/>
          </a:p>
          <a:p>
            <a:r>
              <a:rPr lang="cs-CZ" b="1" dirty="0" err="1"/>
              <a:t>Futures</a:t>
            </a:r>
            <a:r>
              <a:rPr lang="cs-CZ" b="1" dirty="0"/>
              <a:t> kontrakty</a:t>
            </a:r>
            <a:r>
              <a:rPr lang="cs-CZ" dirty="0"/>
              <a:t>: Podobně jako forwardové kontrakty, ale jsou standardizované a obchodované na burzách. </a:t>
            </a:r>
            <a:r>
              <a:rPr lang="cs-CZ" dirty="0" err="1"/>
              <a:t>Futures</a:t>
            </a:r>
            <a:r>
              <a:rPr lang="cs-CZ" dirty="0"/>
              <a:t> kontrakty poskytují větší likviditu a flexibilitu, ale mohou být méně přizpůsobivé než forwardové kontrakty.</a:t>
            </a:r>
          </a:p>
        </p:txBody>
      </p:sp>
    </p:spTree>
    <p:extLst>
      <p:ext uri="{BB962C8B-B14F-4D97-AF65-F5344CB8AC3E}">
        <p14:creationId xmlns:p14="http://schemas.microsoft.com/office/powerpoint/2010/main" val="36110313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DBF295-F44A-4987-869E-A51224B6C088}"/>
              </a:ext>
            </a:extLst>
          </p:cNvPr>
          <p:cNvSpPr>
            <a:spLocks noGrp="1"/>
          </p:cNvSpPr>
          <p:nvPr>
            <p:ph type="title"/>
          </p:nvPr>
        </p:nvSpPr>
        <p:spPr/>
        <p:txBody>
          <a:bodyPr/>
          <a:lstStyle/>
          <a:p>
            <a:endParaRPr lang="cs-CZ"/>
          </a:p>
        </p:txBody>
      </p:sp>
      <p:sp>
        <p:nvSpPr>
          <p:cNvPr id="3" name="Obdélník 2">
            <a:extLst>
              <a:ext uri="{FF2B5EF4-FFF2-40B4-BE49-F238E27FC236}">
                <a16:creationId xmlns:a16="http://schemas.microsoft.com/office/drawing/2014/main" id="{76A40F56-D2C7-474D-BFCC-C62B1D7FCD55}"/>
              </a:ext>
            </a:extLst>
          </p:cNvPr>
          <p:cNvSpPr/>
          <p:nvPr/>
        </p:nvSpPr>
        <p:spPr>
          <a:xfrm>
            <a:off x="251520" y="987574"/>
            <a:ext cx="6606480" cy="3970318"/>
          </a:xfrm>
          <a:prstGeom prst="rect">
            <a:avLst/>
          </a:prstGeom>
        </p:spPr>
        <p:txBody>
          <a:bodyPr wrap="square">
            <a:spAutoFit/>
          </a:bodyPr>
          <a:lstStyle/>
          <a:p>
            <a:pPr lvl="0"/>
            <a:r>
              <a:rPr lang="cs-CZ" b="1" dirty="0">
                <a:solidFill>
                  <a:srgbClr val="307871"/>
                </a:solidFill>
              </a:rPr>
              <a:t>Možnosti</a:t>
            </a:r>
            <a:r>
              <a:rPr lang="cs-CZ" dirty="0">
                <a:solidFill>
                  <a:srgbClr val="307871"/>
                </a:solidFill>
              </a:rPr>
              <a:t>: Možnosti dávají investorům právo, ale ne povinnost, koupit nebo prodat měnu za předem stanovenou cenu. Tato metoda umožňuje investorům těžit z příznivých pohybů směnných kurzů, zatímco omezuje ztráty z nepříznivých pohybů.</a:t>
            </a:r>
          </a:p>
          <a:p>
            <a:pPr lvl="0"/>
            <a:endParaRPr lang="cs-CZ" dirty="0">
              <a:solidFill>
                <a:srgbClr val="307871"/>
              </a:solidFill>
            </a:endParaRPr>
          </a:p>
          <a:p>
            <a:pPr lvl="0"/>
            <a:r>
              <a:rPr lang="cs-CZ" b="1" dirty="0">
                <a:solidFill>
                  <a:srgbClr val="307871"/>
                </a:solidFill>
              </a:rPr>
              <a:t>Swapy</a:t>
            </a:r>
            <a:r>
              <a:rPr lang="cs-CZ" dirty="0">
                <a:solidFill>
                  <a:srgbClr val="307871"/>
                </a:solidFill>
              </a:rPr>
              <a:t>: Měnové swapy zahrnují výměnu hlavních částek a úroků v jedné měně za hlavní částky a úroky v jiné měně. Tyto nástroje jsou často používány společnostmi pro správu dluhů v různých měnách.</a:t>
            </a:r>
          </a:p>
          <a:p>
            <a:pPr lvl="0"/>
            <a:endParaRPr lang="cs-CZ" dirty="0">
              <a:solidFill>
                <a:srgbClr val="307871"/>
              </a:solidFill>
            </a:endParaRPr>
          </a:p>
          <a:p>
            <a:pPr lvl="0"/>
            <a:r>
              <a:rPr lang="cs-CZ" b="1" dirty="0">
                <a:solidFill>
                  <a:srgbClr val="307871"/>
                </a:solidFill>
              </a:rPr>
              <a:t>Přirozené zajištění</a:t>
            </a:r>
            <a:r>
              <a:rPr lang="cs-CZ" dirty="0">
                <a:solidFill>
                  <a:srgbClr val="307871"/>
                </a:solidFill>
              </a:rPr>
              <a:t>: Tato strategie zahrnuje vyvážení příjmů a výdajů v cizí měně, čímž se snižuje potřeba používat finanční nástroje pro zajištění. Například společnost může umístit výrobní zařízení v zemi, ve které také prodává své produkty, čímž snižuje svou expozici vůči měnovým kolísáním.</a:t>
            </a:r>
          </a:p>
        </p:txBody>
      </p:sp>
    </p:spTree>
    <p:extLst>
      <p:ext uri="{BB962C8B-B14F-4D97-AF65-F5344CB8AC3E}">
        <p14:creationId xmlns:p14="http://schemas.microsoft.com/office/powerpoint/2010/main" val="400306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115616" y="1995686"/>
            <a:ext cx="6768752" cy="1656184"/>
          </a:xfrm>
          <a:prstGeom prst="rect">
            <a:avLst/>
          </a:prstGeom>
        </p:spPr>
        <p:txBody>
          <a:bodyPr>
            <a:noAutofit/>
          </a:bodyPr>
          <a:lstStyle/>
          <a:p>
            <a:pPr marL="0" indent="0">
              <a:buClr>
                <a:srgbClr val="307871"/>
              </a:buClr>
              <a:buNone/>
            </a:pPr>
            <a:r>
              <a:rPr lang="cs-CZ" sz="3000" dirty="0"/>
              <a:t>Děkuji za pozornost a přeji pěkný den </a:t>
            </a:r>
            <a:r>
              <a:rPr lang="cs-CZ" sz="3000" dirty="0">
                <a:sym typeface="Wingdings" panose="05000000000000000000" pitchFamily="2" charset="2"/>
              </a:rPr>
              <a:t></a:t>
            </a:r>
            <a:endParaRPr lang="cs-CZ" sz="3000" dirty="0"/>
          </a:p>
        </p:txBody>
      </p:sp>
      <p:sp>
        <p:nvSpPr>
          <p:cNvPr id="6" name="Nadpis 5"/>
          <p:cNvSpPr>
            <a:spLocks noGrp="1"/>
          </p:cNvSpPr>
          <p:nvPr>
            <p:ph type="title"/>
          </p:nvPr>
        </p:nvSpPr>
        <p:spPr>
          <a:xfrm>
            <a:off x="179512" y="195486"/>
            <a:ext cx="5904656" cy="507703"/>
          </a:xfrm>
        </p:spPr>
        <p:txBody>
          <a:bodyPr/>
          <a:lstStyle/>
          <a:p>
            <a:endParaRPr lang="en-US"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2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28560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EA90EE-2BFD-4B8D-B239-5BBA1A5C16EF}"/>
              </a:ext>
            </a:extLst>
          </p:cNvPr>
          <p:cNvSpPr>
            <a:spLocks noGrp="1"/>
          </p:cNvSpPr>
          <p:nvPr>
            <p:ph type="title"/>
          </p:nvPr>
        </p:nvSpPr>
        <p:spPr/>
        <p:txBody>
          <a:bodyPr/>
          <a:lstStyle/>
          <a:p>
            <a:endParaRPr lang="cs-CZ"/>
          </a:p>
        </p:txBody>
      </p:sp>
      <p:sp>
        <p:nvSpPr>
          <p:cNvPr id="3" name="Obdélník 2">
            <a:extLst>
              <a:ext uri="{FF2B5EF4-FFF2-40B4-BE49-F238E27FC236}">
                <a16:creationId xmlns:a16="http://schemas.microsoft.com/office/drawing/2014/main" id="{2B2AABBC-D121-4344-B9E4-640805C27E43}"/>
              </a:ext>
            </a:extLst>
          </p:cNvPr>
          <p:cNvSpPr/>
          <p:nvPr/>
        </p:nvSpPr>
        <p:spPr>
          <a:xfrm>
            <a:off x="467544" y="1140589"/>
            <a:ext cx="7416824" cy="2308324"/>
          </a:xfrm>
          <a:prstGeom prst="rect">
            <a:avLst/>
          </a:prstGeom>
        </p:spPr>
        <p:txBody>
          <a:bodyPr wrap="square">
            <a:spAutoFit/>
          </a:bodyPr>
          <a:lstStyle/>
          <a:p>
            <a:r>
              <a:rPr lang="cs-CZ" dirty="0"/>
              <a:t>Devizové kurzy je možné zapisovat (kotovat) dvěma způsoby, prostřednictvím tzv. přímé kotace, nebo formou tzv. nepřímé kotace. Přímá kotace představuje cenu zahraničních měnových jednotek vyjádřenou v domácí měně a nepřímá kotace představuje cenu domácí měnové jednotky vyjádřenou v zahraniční měně:</a:t>
            </a:r>
          </a:p>
          <a:p>
            <a:endParaRPr lang="cs-CZ" dirty="0"/>
          </a:p>
          <a:p>
            <a:pPr algn="ctr"/>
            <a:r>
              <a:rPr lang="cs-CZ" dirty="0"/>
              <a:t>1 EUR = 25,460 CZK (přímá kotace)</a:t>
            </a:r>
          </a:p>
          <a:p>
            <a:pPr algn="ctr"/>
            <a:r>
              <a:rPr lang="cs-CZ" dirty="0"/>
              <a:t>1 CZK = 0,039 EUR (nepřímá kotace)</a:t>
            </a:r>
          </a:p>
        </p:txBody>
      </p:sp>
    </p:spTree>
    <p:extLst>
      <p:ext uri="{BB962C8B-B14F-4D97-AF65-F5344CB8AC3E}">
        <p14:creationId xmlns:p14="http://schemas.microsoft.com/office/powerpoint/2010/main" val="629922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6097B0-829C-45F1-B633-480653D0A069}"/>
              </a:ext>
            </a:extLst>
          </p:cNvPr>
          <p:cNvSpPr>
            <a:spLocks noGrp="1"/>
          </p:cNvSpPr>
          <p:nvPr>
            <p:ph type="title"/>
          </p:nvPr>
        </p:nvSpPr>
        <p:spPr/>
        <p:txBody>
          <a:bodyPr/>
          <a:lstStyle/>
          <a:p>
            <a:r>
              <a:rPr lang="cs-CZ" b="1" dirty="0"/>
              <a:t>Definice přímé a nepřímé kotace</a:t>
            </a:r>
            <a:br>
              <a:rPr lang="cs-CZ" b="1" dirty="0"/>
            </a:br>
            <a:endParaRPr lang="cs-CZ" dirty="0"/>
          </a:p>
        </p:txBody>
      </p:sp>
      <p:sp>
        <p:nvSpPr>
          <p:cNvPr id="3" name="Obdélník 2">
            <a:extLst>
              <a:ext uri="{FF2B5EF4-FFF2-40B4-BE49-F238E27FC236}">
                <a16:creationId xmlns:a16="http://schemas.microsoft.com/office/drawing/2014/main" id="{59B12885-20F1-48D3-8239-D13E75A9191D}"/>
              </a:ext>
            </a:extLst>
          </p:cNvPr>
          <p:cNvSpPr/>
          <p:nvPr/>
        </p:nvSpPr>
        <p:spPr>
          <a:xfrm>
            <a:off x="755576" y="1140589"/>
            <a:ext cx="6102424" cy="2585323"/>
          </a:xfrm>
          <a:prstGeom prst="rect">
            <a:avLst/>
          </a:prstGeom>
        </p:spPr>
        <p:txBody>
          <a:bodyPr wrap="square">
            <a:spAutoFit/>
          </a:bodyPr>
          <a:lstStyle/>
          <a:p>
            <a:pPr>
              <a:buFont typeface="Arial" panose="020B0604020202020204" pitchFamily="34" charset="0"/>
              <a:buChar char="•"/>
            </a:pPr>
            <a:r>
              <a:rPr lang="cs-CZ" b="1" dirty="0"/>
              <a:t>Přímá kotace</a:t>
            </a:r>
            <a:r>
              <a:rPr lang="cs-CZ" dirty="0"/>
              <a:t>: Udává, kolik jednotek domácí měny je potřeba k nákupu jedné jednotky cizí měny. Například, pokud je přímá kotace EUR/CZK 25, znamená to, že 1 euro stojí 25 českých korun.</a:t>
            </a:r>
          </a:p>
          <a:p>
            <a:endParaRPr lang="cs-CZ" dirty="0"/>
          </a:p>
          <a:p>
            <a:pPr>
              <a:buFont typeface="Arial" panose="020B0604020202020204" pitchFamily="34" charset="0"/>
              <a:buChar char="•"/>
            </a:pPr>
            <a:r>
              <a:rPr lang="cs-CZ" b="1" dirty="0"/>
              <a:t>Nepřímá kotace</a:t>
            </a:r>
            <a:r>
              <a:rPr lang="cs-CZ" dirty="0"/>
              <a:t>: Vyjadřuje, kolik jednotek cizí měny lze získat za jednu jednotku domácí měny. Pokud je nepřímá kotace CZK/EUR 0,04, znamená to, že za 1 českou korunu dostaneme 0,04 eura.</a:t>
            </a:r>
          </a:p>
        </p:txBody>
      </p:sp>
    </p:spTree>
    <p:extLst>
      <p:ext uri="{BB962C8B-B14F-4D97-AF65-F5344CB8AC3E}">
        <p14:creationId xmlns:p14="http://schemas.microsoft.com/office/powerpoint/2010/main" val="368768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8EAEE9-DF79-4551-B19C-3EC3A088EC7F}"/>
              </a:ext>
            </a:extLst>
          </p:cNvPr>
          <p:cNvSpPr>
            <a:spLocks noGrp="1"/>
          </p:cNvSpPr>
          <p:nvPr>
            <p:ph type="title"/>
          </p:nvPr>
        </p:nvSpPr>
        <p:spPr>
          <a:xfrm>
            <a:off x="251520" y="195486"/>
            <a:ext cx="6696744" cy="507703"/>
          </a:xfrm>
        </p:spPr>
        <p:txBody>
          <a:bodyPr/>
          <a:lstStyle/>
          <a:p>
            <a:r>
              <a:rPr lang="cs-CZ" b="1" dirty="0"/>
              <a:t>Příklady a výpočty pro obě formy kotací</a:t>
            </a:r>
            <a:br>
              <a:rPr lang="cs-CZ" b="1" dirty="0"/>
            </a:br>
            <a:endParaRPr lang="cs-CZ" dirty="0"/>
          </a:p>
        </p:txBody>
      </p:sp>
      <p:sp>
        <p:nvSpPr>
          <p:cNvPr id="3" name="Obdélník 2">
            <a:extLst>
              <a:ext uri="{FF2B5EF4-FFF2-40B4-BE49-F238E27FC236}">
                <a16:creationId xmlns:a16="http://schemas.microsoft.com/office/drawing/2014/main" id="{1623B3EE-D138-4C69-8D69-7C16BBD3D4CF}"/>
              </a:ext>
            </a:extLst>
          </p:cNvPr>
          <p:cNvSpPr/>
          <p:nvPr/>
        </p:nvSpPr>
        <p:spPr>
          <a:xfrm>
            <a:off x="539552" y="1417588"/>
            <a:ext cx="6318448" cy="2031325"/>
          </a:xfrm>
          <a:prstGeom prst="rect">
            <a:avLst/>
          </a:prstGeom>
        </p:spPr>
        <p:txBody>
          <a:bodyPr wrap="square">
            <a:spAutoFit/>
          </a:bodyPr>
          <a:lstStyle/>
          <a:p>
            <a:pPr>
              <a:buFont typeface="Arial" panose="020B0604020202020204" pitchFamily="34" charset="0"/>
              <a:buChar char="•"/>
            </a:pPr>
            <a:r>
              <a:rPr lang="cs-CZ" b="1" dirty="0"/>
              <a:t>Příklad přímé kotace</a:t>
            </a:r>
            <a:r>
              <a:rPr lang="cs-CZ" dirty="0"/>
              <a:t>: Předpokládejme, že přímá kotace USD/CZK je 22. To znamená, že 1 americký dolar stojí 22 českých korun.</a:t>
            </a:r>
          </a:p>
          <a:p>
            <a:pPr>
              <a:buFont typeface="Arial" panose="020B0604020202020204" pitchFamily="34" charset="0"/>
              <a:buChar char="•"/>
            </a:pPr>
            <a:endParaRPr lang="cs-CZ" dirty="0"/>
          </a:p>
          <a:p>
            <a:pPr>
              <a:buFont typeface="Arial" panose="020B0604020202020204" pitchFamily="34" charset="0"/>
              <a:buChar char="•"/>
            </a:pPr>
            <a:r>
              <a:rPr lang="cs-CZ" b="1" dirty="0"/>
              <a:t>Příklad nepřímé kotace</a:t>
            </a:r>
            <a:r>
              <a:rPr lang="cs-CZ" dirty="0"/>
              <a:t>: Máme nepřímou kotaci CZK/USD 0,045. To znamená, že za 1 českou korunu dostaneme 0,045 amerického dolaru.</a:t>
            </a:r>
          </a:p>
        </p:txBody>
      </p:sp>
    </p:spTree>
    <p:extLst>
      <p:ext uri="{BB962C8B-B14F-4D97-AF65-F5344CB8AC3E}">
        <p14:creationId xmlns:p14="http://schemas.microsoft.com/office/powerpoint/2010/main" val="1043586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63A456-0BDD-4799-9E3D-303C73576E6F}"/>
              </a:ext>
            </a:extLst>
          </p:cNvPr>
          <p:cNvSpPr>
            <a:spLocks noGrp="1"/>
          </p:cNvSpPr>
          <p:nvPr>
            <p:ph type="title"/>
          </p:nvPr>
        </p:nvSpPr>
        <p:spPr>
          <a:xfrm>
            <a:off x="251520" y="195486"/>
            <a:ext cx="6984776" cy="507703"/>
          </a:xfrm>
        </p:spPr>
        <p:txBody>
          <a:bodyPr/>
          <a:lstStyle/>
          <a:p>
            <a:r>
              <a:rPr lang="cs-CZ" b="1" dirty="0"/>
              <a:t>Jak interpretovat změny v kotacích</a:t>
            </a:r>
            <a:br>
              <a:rPr lang="cs-CZ" b="1" dirty="0"/>
            </a:br>
            <a:endParaRPr lang="cs-CZ" dirty="0"/>
          </a:p>
        </p:txBody>
      </p:sp>
      <p:sp>
        <p:nvSpPr>
          <p:cNvPr id="3" name="Obdélník 2">
            <a:extLst>
              <a:ext uri="{FF2B5EF4-FFF2-40B4-BE49-F238E27FC236}">
                <a16:creationId xmlns:a16="http://schemas.microsoft.com/office/drawing/2014/main" id="{60DEB284-CEB0-428C-B9F0-86E62A049EDC}"/>
              </a:ext>
            </a:extLst>
          </p:cNvPr>
          <p:cNvSpPr/>
          <p:nvPr/>
        </p:nvSpPr>
        <p:spPr>
          <a:xfrm>
            <a:off x="395536" y="1140589"/>
            <a:ext cx="6462464" cy="2308324"/>
          </a:xfrm>
          <a:prstGeom prst="rect">
            <a:avLst/>
          </a:prstGeom>
        </p:spPr>
        <p:txBody>
          <a:bodyPr wrap="square">
            <a:spAutoFit/>
          </a:bodyPr>
          <a:lstStyle/>
          <a:p>
            <a:pPr>
              <a:buFont typeface="Arial" panose="020B0604020202020204" pitchFamily="34" charset="0"/>
              <a:buChar char="•"/>
            </a:pPr>
            <a:r>
              <a:rPr lang="cs-CZ" b="1" dirty="0"/>
              <a:t>Zvýšení přímé kotace</a:t>
            </a:r>
            <a:r>
              <a:rPr lang="cs-CZ" dirty="0"/>
              <a:t>: Znamená oslabení domácí měny nebo posílení cizí měny. Například, pokud přímá kotace EUR/CZK vzroste z 25 na 26, znamená to, že euro se posílilo vůči české koruně.</a:t>
            </a:r>
          </a:p>
          <a:p>
            <a:endParaRPr lang="cs-CZ" dirty="0"/>
          </a:p>
          <a:p>
            <a:pPr>
              <a:buFont typeface="Arial" panose="020B0604020202020204" pitchFamily="34" charset="0"/>
              <a:buChar char="•"/>
            </a:pPr>
            <a:r>
              <a:rPr lang="cs-CZ" b="1" dirty="0"/>
              <a:t>Snížení nepřímé kotace</a:t>
            </a:r>
            <a:r>
              <a:rPr lang="cs-CZ" dirty="0"/>
              <a:t>: Naznačuje posílení domácí měny nebo oslabení cizí měny. Pokud nepřímá kotace CZK/EUR klesne z 0,04 na 0,039, znamená to, že česká koruna se posílila vůči euru.</a:t>
            </a:r>
          </a:p>
        </p:txBody>
      </p:sp>
    </p:spTree>
    <p:extLst>
      <p:ext uri="{BB962C8B-B14F-4D97-AF65-F5344CB8AC3E}">
        <p14:creationId xmlns:p14="http://schemas.microsoft.com/office/powerpoint/2010/main" val="3417603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6361EC-C735-41FD-B18A-B2908380A5CF}"/>
              </a:ext>
            </a:extLst>
          </p:cNvPr>
          <p:cNvSpPr>
            <a:spLocks noGrp="1"/>
          </p:cNvSpPr>
          <p:nvPr>
            <p:ph type="title"/>
          </p:nvPr>
        </p:nvSpPr>
        <p:spPr/>
        <p:txBody>
          <a:bodyPr/>
          <a:lstStyle/>
          <a:p>
            <a:endParaRPr lang="cs-CZ"/>
          </a:p>
        </p:txBody>
      </p:sp>
      <p:sp>
        <p:nvSpPr>
          <p:cNvPr id="4" name="Obdélník 3">
            <a:extLst>
              <a:ext uri="{FF2B5EF4-FFF2-40B4-BE49-F238E27FC236}">
                <a16:creationId xmlns:a16="http://schemas.microsoft.com/office/drawing/2014/main" id="{173595D8-6934-4E59-9AA8-F85393423BFF}"/>
              </a:ext>
            </a:extLst>
          </p:cNvPr>
          <p:cNvSpPr/>
          <p:nvPr/>
        </p:nvSpPr>
        <p:spPr>
          <a:xfrm>
            <a:off x="611560" y="1059582"/>
            <a:ext cx="7920880" cy="2862322"/>
          </a:xfrm>
          <a:prstGeom prst="rect">
            <a:avLst/>
          </a:prstGeom>
        </p:spPr>
        <p:txBody>
          <a:bodyPr wrap="square">
            <a:spAutoFit/>
          </a:bodyPr>
          <a:lstStyle/>
          <a:p>
            <a:r>
              <a:rPr lang="cs-CZ" b="1" dirty="0"/>
              <a:t>Devizové kurzy </a:t>
            </a:r>
            <a:r>
              <a:rPr lang="cs-CZ" dirty="0"/>
              <a:t>směnitelných měn se na devizových trzích neustále mění, oscilují kolem své základní úrovně. </a:t>
            </a:r>
          </a:p>
          <a:p>
            <a:endParaRPr lang="cs-CZ" dirty="0"/>
          </a:p>
          <a:p>
            <a:r>
              <a:rPr lang="cs-CZ" dirty="0"/>
              <a:t>Pokles hodnoty měny je označován jako </a:t>
            </a:r>
            <a:r>
              <a:rPr lang="cs-CZ" b="1" dirty="0"/>
              <a:t>depreciace </a:t>
            </a:r>
            <a:r>
              <a:rPr lang="cs-CZ" dirty="0"/>
              <a:t>(znehodnocení) měny.</a:t>
            </a:r>
          </a:p>
          <a:p>
            <a:r>
              <a:rPr lang="cs-CZ" dirty="0"/>
              <a:t>Zvýšení hodnoty měny je označováno jako </a:t>
            </a:r>
            <a:r>
              <a:rPr lang="cs-CZ" b="1" dirty="0" err="1"/>
              <a:t>apreciace</a:t>
            </a:r>
            <a:r>
              <a:rPr lang="cs-CZ" dirty="0"/>
              <a:t> (zhodnocení) měny. </a:t>
            </a:r>
            <a:r>
              <a:rPr lang="cs-CZ" dirty="0" err="1"/>
              <a:t>Apreciace</a:t>
            </a:r>
            <a:r>
              <a:rPr lang="cs-CZ" dirty="0"/>
              <a:t> a depreciace devizového kurzu je způsobena působením tržních faktorů na vývoj </a:t>
            </a:r>
            <a:r>
              <a:rPr lang="cs-CZ" dirty="0" err="1"/>
              <a:t>devizovéhokurzu</a:t>
            </a:r>
            <a:r>
              <a:rPr lang="cs-CZ" dirty="0"/>
              <a:t>. </a:t>
            </a:r>
          </a:p>
          <a:p>
            <a:endParaRPr lang="cs-CZ" dirty="0"/>
          </a:p>
          <a:p>
            <a:r>
              <a:rPr lang="cs-CZ" dirty="0"/>
              <a:t>Naproti tomu v případě změny ústředního kurzu (v systému pevných kurzů) zásahem centrální autority (centrální banky) mluvíme o devalvaci a revalvaci měny</a:t>
            </a:r>
          </a:p>
        </p:txBody>
      </p:sp>
    </p:spTree>
    <p:extLst>
      <p:ext uri="{BB962C8B-B14F-4D97-AF65-F5344CB8AC3E}">
        <p14:creationId xmlns:p14="http://schemas.microsoft.com/office/powerpoint/2010/main" val="475038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2E2809-2ADE-40F6-850B-66B010135247}"/>
              </a:ext>
            </a:extLst>
          </p:cNvPr>
          <p:cNvSpPr>
            <a:spLocks noGrp="1"/>
          </p:cNvSpPr>
          <p:nvPr>
            <p:ph type="title"/>
          </p:nvPr>
        </p:nvSpPr>
        <p:spPr/>
        <p:txBody>
          <a:bodyPr/>
          <a:lstStyle/>
          <a:p>
            <a:endParaRPr lang="cs-CZ"/>
          </a:p>
        </p:txBody>
      </p:sp>
      <p:sp>
        <p:nvSpPr>
          <p:cNvPr id="3" name="Obdélník 2">
            <a:extLst>
              <a:ext uri="{FF2B5EF4-FFF2-40B4-BE49-F238E27FC236}">
                <a16:creationId xmlns:a16="http://schemas.microsoft.com/office/drawing/2014/main" id="{8579D3AA-8E4B-4CC8-BE64-1F3A9BAA584B}"/>
              </a:ext>
            </a:extLst>
          </p:cNvPr>
          <p:cNvSpPr/>
          <p:nvPr/>
        </p:nvSpPr>
        <p:spPr>
          <a:xfrm>
            <a:off x="611560" y="1140589"/>
            <a:ext cx="6246440" cy="2308324"/>
          </a:xfrm>
          <a:prstGeom prst="rect">
            <a:avLst/>
          </a:prstGeom>
        </p:spPr>
        <p:txBody>
          <a:bodyPr wrap="square">
            <a:spAutoFit/>
          </a:bodyPr>
          <a:lstStyle/>
          <a:p>
            <a:r>
              <a:rPr lang="cs-CZ" dirty="0"/>
              <a:t>Systémy devizového kurzu: </a:t>
            </a:r>
          </a:p>
          <a:p>
            <a:endParaRPr lang="cs-CZ" dirty="0"/>
          </a:p>
          <a:p>
            <a:r>
              <a:rPr lang="cs-CZ" dirty="0"/>
              <a:t>Systém volně pohyblivých kurzů – </a:t>
            </a:r>
            <a:r>
              <a:rPr lang="cs-CZ" dirty="0" err="1"/>
              <a:t>floating</a:t>
            </a:r>
            <a:endParaRPr lang="cs-CZ" dirty="0"/>
          </a:p>
          <a:p>
            <a:r>
              <a:rPr lang="cs-CZ" dirty="0"/>
              <a:t>Systém kurzů s řízenou pohyblivostí – řízený </a:t>
            </a:r>
            <a:r>
              <a:rPr lang="cs-CZ" dirty="0" err="1"/>
              <a:t>floating</a:t>
            </a:r>
            <a:endParaRPr lang="cs-CZ" dirty="0"/>
          </a:p>
          <a:p>
            <a:r>
              <a:rPr lang="cs-CZ" dirty="0"/>
              <a:t>Systém pevných kurzů s limitovanými oscilacemi</a:t>
            </a:r>
          </a:p>
          <a:p>
            <a:r>
              <a:rPr lang="cs-CZ" dirty="0"/>
              <a:t>Systém regionálně pevných kurzů</a:t>
            </a:r>
          </a:p>
          <a:p>
            <a:r>
              <a:rPr lang="cs-CZ" dirty="0"/>
              <a:t>Systém kurzů vázaných</a:t>
            </a:r>
          </a:p>
          <a:p>
            <a:r>
              <a:rPr lang="cs-CZ" dirty="0"/>
              <a:t>Systém kurzů s postupnými změnami parit</a:t>
            </a:r>
          </a:p>
        </p:txBody>
      </p:sp>
    </p:spTree>
    <p:extLst>
      <p:ext uri="{BB962C8B-B14F-4D97-AF65-F5344CB8AC3E}">
        <p14:creationId xmlns:p14="http://schemas.microsoft.com/office/powerpoint/2010/main" val="1056383935"/>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4693</TotalTime>
  <Words>2261</Words>
  <Application>Microsoft Office PowerPoint</Application>
  <PresentationFormat>Předvádění na obrazovce (16:9)</PresentationFormat>
  <Paragraphs>129</Paragraphs>
  <Slides>32</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32</vt:i4>
      </vt:variant>
    </vt:vector>
  </HeadingPairs>
  <TitlesOfParts>
    <vt:vector size="38" baseType="lpstr">
      <vt:lpstr>Arial</vt:lpstr>
      <vt:lpstr>Calibri</vt:lpstr>
      <vt:lpstr>Enriqueta</vt:lpstr>
      <vt:lpstr>Times New Roman</vt:lpstr>
      <vt:lpstr>Wingdings</vt:lpstr>
      <vt:lpstr>SLU</vt:lpstr>
      <vt:lpstr>Finanční pojistná matematika Základní výpočty devizových kurzů  Determinace, devizového kurzu, přímá a nepřímá kotace devizových kurzů, interpretace pohybu devizových kurzů, výpočet spreadu, výpočet dvoucestné kotace a středového kurzu, výpočty křížového devizového kurzu, devizové riziko a jeho zajištění.</vt:lpstr>
      <vt:lpstr>Devizový kurz</vt:lpstr>
      <vt:lpstr>Devizový kurz</vt:lpstr>
      <vt:lpstr>Prezentace aplikace PowerPoint</vt:lpstr>
      <vt:lpstr>Definice přímé a nepřímé kotace </vt:lpstr>
      <vt:lpstr>Příklady a výpočty pro obě formy kotací </vt:lpstr>
      <vt:lpstr>Jak interpretovat změny v kotacích </vt:lpstr>
      <vt:lpstr>Prezentace aplikace PowerPoint</vt:lpstr>
      <vt:lpstr>Prezentace aplikace PowerPoint</vt:lpstr>
      <vt:lpstr>Charakteristika devizového trhu</vt:lpstr>
      <vt:lpstr>Interpretace pohybu devizových kurzů</vt:lpstr>
      <vt:lpstr>Prezentace aplikace PowerPoint</vt:lpstr>
      <vt:lpstr>K čemu je dobré znát devizový kurz ČNB? </vt:lpstr>
      <vt:lpstr>Co je to devizový trh a devizový kurz </vt:lpstr>
      <vt:lpstr>Valutový kurz</vt:lpstr>
      <vt:lpstr>Prezentace aplikace PowerPoint</vt:lpstr>
      <vt:lpstr>Jak vzniká devizový kurz vyhlašovaný ČNB?</vt:lpstr>
      <vt:lpstr>Prezentace aplikace PowerPoint</vt:lpstr>
      <vt:lpstr>Co jsou to operace ČNB na devizovém trhu </vt:lpstr>
      <vt:lpstr>Proč sledovat devizový kurz ČNB? </vt:lpstr>
      <vt:lpstr>Test: co je měnový kurz a jak se používá? </vt:lpstr>
      <vt:lpstr>Prezentace aplikace PowerPoint</vt:lpstr>
      <vt:lpstr>Výpočet spreadu</vt:lpstr>
      <vt:lpstr>Příklad</vt:lpstr>
      <vt:lpstr>Prezentace aplikace PowerPoint</vt:lpstr>
      <vt:lpstr>Výpočet dvoucestné kotace a středového kurzu</vt:lpstr>
      <vt:lpstr>Prezentace aplikace PowerPoint</vt:lpstr>
      <vt:lpstr>Výpočty křížového devizového kurzu</vt:lpstr>
      <vt:lpstr>Devizové riziko</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hla0079</cp:lastModifiedBy>
  <cp:revision>143</cp:revision>
  <dcterms:created xsi:type="dcterms:W3CDTF">2016-07-06T15:42:34Z</dcterms:created>
  <dcterms:modified xsi:type="dcterms:W3CDTF">2023-12-07T19:03:12Z</dcterms:modified>
</cp:coreProperties>
</file>