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sldIdLst>
    <p:sldId id="271" r:id="rId3"/>
    <p:sldId id="257" r:id="rId4"/>
    <p:sldId id="268" r:id="rId5"/>
    <p:sldId id="258" r:id="rId6"/>
    <p:sldId id="269" r:id="rId7"/>
    <p:sldId id="270" r:id="rId8"/>
    <p:sldId id="259" r:id="rId9"/>
    <p:sldId id="262" r:id="rId10"/>
    <p:sldId id="263" r:id="rId11"/>
    <p:sldId id="265" r:id="rId12"/>
    <p:sldId id="29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0C8E2-6768-450D-83C9-110461A217C5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35F5A-F079-4A35-A987-26AAB77A7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85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3942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7552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599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75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E0B6E-E5C3-4002-BA15-C421C98B107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3E3A1-8D56-40D1-BDDD-2007926E9B5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38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1412776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12474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98884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pojistná matematika</a:t>
            </a:r>
            <a:b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Obchody s cizími měnami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58112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000" dirty="0"/>
              <a:t>3) Na zahraniční cestu kupujeme cestovní šeky:</a:t>
            </a:r>
          </a:p>
          <a:p>
            <a:r>
              <a:rPr lang="cs-CZ" sz="3000" dirty="0"/>
              <a:t>A) EUR 3 500,-</a:t>
            </a:r>
          </a:p>
          <a:p>
            <a:r>
              <a:rPr lang="cs-CZ" sz="3000" dirty="0"/>
              <a:t>B) NOK 8 000,-</a:t>
            </a:r>
          </a:p>
          <a:p>
            <a:r>
              <a:rPr lang="cs-CZ" sz="3000" dirty="0"/>
              <a:t>C) SEK 4 400,-</a:t>
            </a:r>
          </a:p>
          <a:p>
            <a:r>
              <a:rPr lang="cs-CZ" sz="3000" dirty="0"/>
              <a:t>Poplatek za směnu 0,5 % z vyměňované částky, min. 50,- CZK</a:t>
            </a:r>
          </a:p>
          <a:p>
            <a:pPr>
              <a:buNone/>
            </a:pPr>
            <a:r>
              <a:rPr lang="cs-CZ" sz="3000" dirty="0"/>
              <a:t>4) Podnik zaplatil z účtu bankovním převodem za dodávku zboží:</a:t>
            </a:r>
          </a:p>
          <a:p>
            <a:r>
              <a:rPr lang="cs-CZ" sz="3000" dirty="0"/>
              <a:t>A) USD 8 990,-</a:t>
            </a:r>
          </a:p>
          <a:p>
            <a:r>
              <a:rPr lang="cs-CZ" sz="3000" dirty="0"/>
              <a:t>B) CAD 13 640,-</a:t>
            </a:r>
          </a:p>
          <a:p>
            <a:r>
              <a:rPr lang="cs-CZ" sz="3000" dirty="0"/>
              <a:t>C) JPY 25 650,-</a:t>
            </a:r>
          </a:p>
          <a:p>
            <a:r>
              <a:rPr lang="cs-CZ" sz="3000" dirty="0"/>
              <a:t>Poplatek za směnu 0,5 % z vyměňované částky.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2852936"/>
            <a:ext cx="676875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3000" dirty="0"/>
              <a:t>Děkuji za pozornost a přeji pěkný den </a:t>
            </a:r>
            <a:r>
              <a:rPr lang="cs-CZ" sz="3000" dirty="0">
                <a:sym typeface="Wingdings" panose="05000000000000000000" pitchFamily="2" charset="2"/>
              </a:rPr>
              <a:t></a:t>
            </a:r>
            <a:endParaRPr lang="cs-CZ" sz="3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2737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558924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cs-CZ" b="1" dirty="0"/>
              <a:t>Kurzovní lístek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Autofit/>
          </a:bodyPr>
          <a:lstStyle/>
          <a:p>
            <a:endParaRPr lang="cs-CZ" sz="2800" dirty="0"/>
          </a:p>
          <a:p>
            <a:r>
              <a:rPr lang="cs-CZ" sz="2800" dirty="0"/>
              <a:t>ČNB denně zveřejňuje oficiální kurz české koruny vůči cizím měnám.</a:t>
            </a:r>
          </a:p>
          <a:p>
            <a:r>
              <a:rPr lang="cs-CZ" sz="2800" dirty="0"/>
              <a:t>Kurz slouží pro obchody CB s ostatními bankami, přepočty cizích měn v účetnictví, v celnictví a pro státní statistiku.</a:t>
            </a:r>
          </a:p>
          <a:p>
            <a:r>
              <a:rPr lang="cs-CZ" sz="2800" dirty="0"/>
              <a:t>Ostatní banky vydávají své kurzovní lístky,                   při stanovení kurzu vycházejí z nabídky a poptávky  po jednotlivých měnách.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Cizí měnu nakupují a prodávají banky, ale i směnárny např. na letištích, v centrech měst, v hotelech, cestovních kancelářích, hraničních přechodech.</a:t>
            </a:r>
          </a:p>
          <a:p>
            <a:r>
              <a:rPr lang="cs-CZ" sz="2800" dirty="0"/>
              <a:t>Odlišné kurzy jsou dány vzájemnou konkurencí bank a směnáren.</a:t>
            </a:r>
          </a:p>
          <a:p>
            <a:r>
              <a:rPr lang="cs-CZ" sz="2800" dirty="0"/>
              <a:t>Za zprostředkování obchodu si účtují směnárenské poplatky.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Základní pojmy kurzovního lístku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sz="3000" u="sng" dirty="0"/>
              <a:t>Kurzovní lístek </a:t>
            </a:r>
            <a:r>
              <a:rPr lang="cs-CZ" sz="3000" dirty="0"/>
              <a:t>– přehled aktuálních kurzů cizích měn vůči naší měně.</a:t>
            </a:r>
          </a:p>
          <a:p>
            <a:r>
              <a:rPr lang="cs-CZ" sz="3000" u="sng" dirty="0"/>
              <a:t>Měnový kurz </a:t>
            </a:r>
            <a:r>
              <a:rPr lang="cs-CZ" sz="3000" dirty="0"/>
              <a:t>– cena měnové jednotky jedné země vyjádřená v měnové jednotce jiné země (poměr, kterým se směňuje měna jedné země za měnu jiné země).</a:t>
            </a:r>
          </a:p>
          <a:p>
            <a:r>
              <a:rPr lang="cs-CZ" sz="3000" u="sng" dirty="0"/>
              <a:t>Kurzy se vyjadřují 2 způsoby:</a:t>
            </a:r>
          </a:p>
          <a:p>
            <a:pPr>
              <a:buNone/>
            </a:pPr>
            <a:r>
              <a:rPr lang="cs-CZ" sz="3000" dirty="0"/>
              <a:t>     - přímý záznam – množství jednotek vlastní měny    za 1 nebo 100 nebo 1000 jednotek cizí měny                  (1 USD = CZK 19,50)</a:t>
            </a:r>
          </a:p>
          <a:p>
            <a:pPr>
              <a:buNone/>
            </a:pPr>
            <a:r>
              <a:rPr lang="cs-CZ" sz="3000" dirty="0"/>
              <a:t>     - nepřímý záznam – množství jednotek cizí měny       za 1 nebo 100 jednotek vlastní měny                          (100 CZK = 5,12 USD)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Mezinárodní kód měny (CZK, USD, SKK)</a:t>
            </a:r>
          </a:p>
          <a:p>
            <a:r>
              <a:rPr lang="cs-CZ" sz="2800" dirty="0"/>
              <a:t>Jednotka – 1 AUD, 100 HUF</a:t>
            </a:r>
          </a:p>
          <a:p>
            <a:r>
              <a:rPr lang="cs-CZ" sz="2800" u="sng" dirty="0"/>
              <a:t>Valuta</a:t>
            </a:r>
            <a:r>
              <a:rPr lang="cs-CZ" sz="2800" dirty="0"/>
              <a:t> – cizozemské platidlo, valutami jsou bankovky, státovky a platné mince v oběhu cizích států,          pro občana ČR např. 10dolarová bankovka, která obíhá v USA (hotovostní peníze).</a:t>
            </a:r>
          </a:p>
          <a:p>
            <a:r>
              <a:rPr lang="cs-CZ" sz="2800" u="sng" dirty="0"/>
              <a:t>Deviza</a:t>
            </a:r>
            <a:r>
              <a:rPr lang="cs-CZ" sz="2800" dirty="0"/>
              <a:t> – pohledávka znějící na cizí měnu a v cizině splatná, může mít různou formu, např. šek, směnka, bankovní převod včetně úhrad platební kartou (bezhotovostní peníze).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cs-CZ" sz="3300" u="sng" dirty="0"/>
              <a:t>Kurz nákup </a:t>
            </a:r>
            <a:r>
              <a:rPr lang="cs-CZ" sz="3300" dirty="0"/>
              <a:t>– jestliže banka nakupuje valuty či devizy, např. při vracení úspor z cesty do zahraničí nebo při úhradě deviz ze zahraničí, nákupní kurz je nižší – rozdíl bance umožňuje hradit náklady (materiál, odpisy, mzdy, vyplácené úroky, provoz poboček atd.) a tvořit zisk, ke krytí nákladů banky vybírají poplatky za provedenou výměnu nebo platbu.</a:t>
            </a:r>
          </a:p>
          <a:p>
            <a:r>
              <a:rPr lang="cs-CZ" sz="3300" u="sng" dirty="0"/>
              <a:t>Kurz prodej </a:t>
            </a:r>
            <a:r>
              <a:rPr lang="cs-CZ" sz="3300" dirty="0"/>
              <a:t>– jestliže banka valuty či devizy prodává, např. při vybavování valutami na soukromou cestu do zahraničí nebo při úhradě deviz do zahraničí.</a:t>
            </a:r>
          </a:p>
          <a:p>
            <a:r>
              <a:rPr lang="cs-CZ" sz="3300" u="sng" dirty="0"/>
              <a:t>Kurz střed  </a:t>
            </a:r>
            <a:r>
              <a:rPr lang="cs-CZ" sz="3300" dirty="0"/>
              <a:t>- používají banky k mezibankovním obchodům.</a:t>
            </a:r>
          </a:p>
          <a:p>
            <a:r>
              <a:rPr lang="cs-CZ" sz="3300" dirty="0"/>
              <a:t>Kurzy nákup a prodej jsou uvedeny z hlediska banky.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Propočty o valutách a devizách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Vypočtěte, kolik CZK zaplatíme za nákup valut       USD 100,- při kurzu 1 USD = 20,020 CZK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800" dirty="0"/>
              <a:t>Kolik EUR dostaneme za 3 000,- CZK při kurzu             1 EUR = 26,630 CZK?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928934"/>
            <a:ext cx="3514390" cy="504056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085184"/>
            <a:ext cx="3528392" cy="465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800" dirty="0"/>
              <a:t>Akciová společnost </a:t>
            </a:r>
            <a:r>
              <a:rPr lang="cs-CZ" sz="2800" dirty="0" err="1"/>
              <a:t>Mileta</a:t>
            </a:r>
            <a:r>
              <a:rPr lang="cs-CZ" sz="2800" dirty="0"/>
              <a:t> vyvezla zboží do Austrálie, za které jí vznikla pohledávka v hodnotě 25 700 AUD, kurz deviz 1 AUD = 17,190 CZK. Kolik CZK činí pohledávka?</a:t>
            </a:r>
          </a:p>
          <a:p>
            <a:endParaRPr lang="cs-CZ" dirty="0"/>
          </a:p>
          <a:p>
            <a:r>
              <a:rPr lang="cs-CZ" sz="2800" dirty="0"/>
              <a:t>Akciová společnost </a:t>
            </a:r>
            <a:r>
              <a:rPr lang="cs-CZ" sz="2800" dirty="0" err="1"/>
              <a:t>Mileta</a:t>
            </a:r>
            <a:r>
              <a:rPr lang="cs-CZ" sz="2800" dirty="0"/>
              <a:t> nakoupila z Velké Británie nový pletací stroj PFAFF, faktura činí 11 500 GBP, kurz deviz 1 GBP =30,753 CZK . Kolik CZK činí závazek a. s.?  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2348880"/>
            <a:ext cx="4176464" cy="523877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797152"/>
            <a:ext cx="4144460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lnSpcReduction="10000"/>
          </a:bodyPr>
          <a:lstStyle/>
          <a:p>
            <a:r>
              <a:rPr lang="cs-CZ" sz="2800" u="sng" dirty="0"/>
              <a:t>Příklady k výpočtu – použijte aktuální kurzovní lístek některé banky:</a:t>
            </a:r>
          </a:p>
          <a:p>
            <a:pPr>
              <a:buNone/>
            </a:pPr>
            <a:r>
              <a:rPr lang="cs-CZ" sz="2800" dirty="0"/>
              <a:t>1) Nakupujeme v hotovosti:</a:t>
            </a:r>
          </a:p>
          <a:p>
            <a:r>
              <a:rPr lang="cs-CZ" sz="2800" dirty="0"/>
              <a:t>a) SKK 6 600,-</a:t>
            </a:r>
          </a:p>
          <a:p>
            <a:r>
              <a:rPr lang="cs-CZ" sz="2800" dirty="0"/>
              <a:t>b) EUR 2 450,-</a:t>
            </a:r>
          </a:p>
          <a:p>
            <a:r>
              <a:rPr lang="cs-CZ" sz="2800" dirty="0"/>
              <a:t>c)  USD 250,-</a:t>
            </a:r>
          </a:p>
          <a:p>
            <a:r>
              <a:rPr lang="cs-CZ" sz="2800" dirty="0"/>
              <a:t>Poplatek za směnu 1 % z vyměňované částky</a:t>
            </a:r>
          </a:p>
          <a:p>
            <a:pPr>
              <a:buNone/>
            </a:pPr>
            <a:r>
              <a:rPr lang="cs-CZ" sz="2800" dirty="0"/>
              <a:t>2) Vracíme valuty ze soukromé cesty do zahraničí:</a:t>
            </a:r>
          </a:p>
          <a:p>
            <a:r>
              <a:rPr lang="cs-CZ" sz="2800" dirty="0"/>
              <a:t>A) AUD 65,-</a:t>
            </a:r>
          </a:p>
          <a:p>
            <a:r>
              <a:rPr lang="cs-CZ" sz="2800" dirty="0"/>
              <a:t>B) SKK 420,-</a:t>
            </a:r>
          </a:p>
          <a:p>
            <a:r>
              <a:rPr lang="cs-CZ" sz="2800" dirty="0"/>
              <a:t>C) HUF 1 260,-</a:t>
            </a:r>
          </a:p>
          <a:p>
            <a:r>
              <a:rPr lang="cs-CZ" sz="2800" dirty="0"/>
              <a:t>Poplatek za směnu 2 % z vyměňované částky, min. 40,- CZK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699</Words>
  <Application>Microsoft Office PowerPoint</Application>
  <PresentationFormat>Předvádění na obrazovce (4:3)</PresentationFormat>
  <Paragraphs>61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Wingdings</vt:lpstr>
      <vt:lpstr>Motiv sady Office</vt:lpstr>
      <vt:lpstr>SLU</vt:lpstr>
      <vt:lpstr>Finanční pojistná matematika Obchody s cizími měnami</vt:lpstr>
      <vt:lpstr>Kurzovní lístek</vt:lpstr>
      <vt:lpstr>Prezentace aplikace PowerPoint</vt:lpstr>
      <vt:lpstr>Základní pojmy kurzovního lístku</vt:lpstr>
      <vt:lpstr>Prezentace aplikace PowerPoint</vt:lpstr>
      <vt:lpstr>Prezentace aplikace PowerPoint</vt:lpstr>
      <vt:lpstr>Propočty o valutách a devizách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Obchody s cizími měnami</dc:title>
  <dc:creator>Sůva</dc:creator>
  <cp:lastModifiedBy>hla0079</cp:lastModifiedBy>
  <cp:revision>55</cp:revision>
  <dcterms:created xsi:type="dcterms:W3CDTF">2013-03-14T08:13:37Z</dcterms:created>
  <dcterms:modified xsi:type="dcterms:W3CDTF">2023-12-07T19:03:26Z</dcterms:modified>
</cp:coreProperties>
</file>