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7F5437-F602-485C-A357-DB6A59A04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96690A-46B0-4DF0-961F-3E529FAB6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84DAB8-8393-4A86-A49F-D9619B09D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9E29-6EF4-418B-BC1D-201D0BEBEFC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1829CD-3DD4-4F34-8A48-0BC9A73A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05D285-D15B-448A-B39A-FB467AA06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CB20-25AF-446C-ADD9-D1C3F7DD6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49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864151-C05C-404F-AE1E-0444DC8A3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63103C3-49C8-44E1-9EDF-194C9CBB7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2A2FC3-C3F9-468F-B6DD-005F0648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9E29-6EF4-418B-BC1D-201D0BEBEFC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5F3061-2790-4C1B-8D8A-806DEABA0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E875D0-5914-4E3A-8C53-398EC232A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CB20-25AF-446C-ADD9-D1C3F7DD6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01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BFDD70D-0437-4F1F-B110-FF65D29B0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21E23F-0E2C-4A81-AD1A-6FB93909F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697178-E79D-45C5-A864-9A47BC025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9E29-6EF4-418B-BC1D-201D0BEBEFC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1E3554-622F-4FDD-B3AB-FABF9006D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E7813A-3492-41AD-8B29-5DE4CA6AD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CB20-25AF-446C-ADD9-D1C3F7DD6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02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D9F38-BC42-4E5A-85FD-F0D035C01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244D16-C76A-43E3-A5BB-B832F72CF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C11399-F43A-42EC-95E7-4450BC8CA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9E29-6EF4-418B-BC1D-201D0BEBEFC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E23C70-36EB-41D1-97FA-0B499A4F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1CA622-1DA6-49A3-A9D2-E97BA698A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CB20-25AF-446C-ADD9-D1C3F7DD6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26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B1157-6976-4AD7-BA5C-2AC1B2E9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0F4D75-530B-44A0-809A-1340FAD4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DAAB06-C4C1-4431-BEC6-226A56BC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9E29-6EF4-418B-BC1D-201D0BEBEFC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75F961-2037-42DB-A2EB-8D4B3765D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34925C-CC83-4344-80EE-A5A7969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CB20-25AF-446C-ADD9-D1C3F7DD6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33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5B578A-FF64-46F3-95A0-3968C92F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10816D-0C5C-43BA-B0E9-EF5F1EB41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119801-B470-40F5-81A1-7FBC24903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3FCF81-3D4A-432F-B3E2-DFD9973EE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9E29-6EF4-418B-BC1D-201D0BEBEFC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0979CC-0517-47C5-A988-C207578F4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189ABC-1405-4926-8D55-1F94B773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CB20-25AF-446C-ADD9-D1C3F7DD6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13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0DB42-F286-4564-8654-E3619AE94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E12FFC-29EC-404E-AC43-D365960A4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CC63BC-FB4C-494B-8CD9-2C3B81208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E60874-3C79-48B9-A1F2-CA9938CAE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DDF17AA-EDF5-4A38-A8A3-299ACC60B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DE7CCC-8FBD-4B3B-AD28-FD6EA0453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9E29-6EF4-418B-BC1D-201D0BEBEFC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11F10D6-BF31-4EE5-9C68-DA8B8EA13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75A2C1E-880C-4DF9-9E9D-6CA173A63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CB20-25AF-446C-ADD9-D1C3F7DD6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22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4D48F-5253-4836-939F-DA3DB167C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A95B972-F96F-4527-9287-8355B5408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9E29-6EF4-418B-BC1D-201D0BEBEFC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0F9C37-EF1A-47C6-95D9-C6151B0FF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ECCAD26-AFD3-4D5D-884B-EF5B4CB9B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CB20-25AF-446C-ADD9-D1C3F7DD6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37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96EE2CB-3362-4676-AE95-32FBCD8EC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9E29-6EF4-418B-BC1D-201D0BEBEFC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502CFF-FAA7-42E2-834F-74D4AC847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0CD2EB-3B39-468F-BFCB-3CFFD9599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CB20-25AF-446C-ADD9-D1C3F7DD6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27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B1BB0-FBC5-4B4C-87C3-9CE001886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CD3E5C-DE04-43EC-933B-73BED6BFD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845568-4828-494C-97F4-673874716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5D04D-0CE4-4C89-BA28-76340D700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9E29-6EF4-418B-BC1D-201D0BEBEFC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E4A76A-0E21-418D-8067-8C48267FA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04C08F-27C4-464E-BC9E-2979CBF0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CB20-25AF-446C-ADD9-D1C3F7DD6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77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BA133-2247-4AD0-B0C5-B6C5D69C6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8A21A8A-E587-401E-8D14-B5E035B48E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19E21E-A1F8-44C1-8AD6-76B42BFD2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C2468C-D81D-4C92-ABD5-A8AE4019C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9E29-6EF4-418B-BC1D-201D0BEBEFC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A9D138-FC76-421A-93EA-01D7AB986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330DBE-EFE7-4932-A3C6-002129C7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CB20-25AF-446C-ADD9-D1C3F7DD6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36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981CFCA-0D47-4084-B5C8-49090158D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B12A5E-C67E-4092-91CF-F96924E90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077C17-BF08-4027-B434-6EC8156B8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79E29-6EF4-418B-BC1D-201D0BEBEFC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652B91-83D8-456B-9B4D-4FBE58A3A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77FEFB-8E2F-48EC-AF63-0128057208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0CB20-25AF-446C-ADD9-D1C3F7DD6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28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karlin.mff.cuni.cz/~portal/fin_mat/?page=urok" TargetMode="External"/><Relationship Id="rId2" Type="http://schemas.openxmlformats.org/officeDocument/2006/relationships/hyperlink" Target="https://www2.karlin.mff.cuni.cz/~portal/fin_mat/?page=jednoduche_uroce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karlin.mff.cuni.cz/~portal/fin_mat/?page=jednoduche_uroceni#obdob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karlin.mff.cuni.cz/~portal/fin_mat/?page=urok" TargetMode="External"/><Relationship Id="rId2" Type="http://schemas.openxmlformats.org/officeDocument/2006/relationships/hyperlink" Target="https://www2.karlin.mff.cuni.cz/~portal/fin_mat/?page=slozene_urocen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2.karlin.mff.cuni.cz/~portal/fin_mat/?page=urok#doba" TargetMode="External"/><Relationship Id="rId4" Type="http://schemas.openxmlformats.org/officeDocument/2006/relationships/hyperlink" Target="https://www2.karlin.mff.cuni.cz/~portal/fin_mat/?page=jednoduche_uroceni#obdob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91889-66B0-4923-A5C6-7D45EEF5F9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Úročení</a:t>
            </a:r>
            <a:b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5F786E-D8A6-4949-A201-4C25F26E4F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2.11.2021</a:t>
            </a:r>
          </a:p>
        </p:txBody>
      </p:sp>
    </p:spTree>
    <p:extLst>
      <p:ext uri="{BB962C8B-B14F-4D97-AF65-F5344CB8AC3E}">
        <p14:creationId xmlns:p14="http://schemas.microsoft.com/office/powerpoint/2010/main" val="2645872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7C0EA-A466-405B-B844-BFB7D7E8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59ECC654-C81A-493B-8801-929F995B1D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564" y="2282835"/>
            <a:ext cx="6370872" cy="3436918"/>
          </a:xfrm>
        </p:spPr>
      </p:pic>
    </p:spTree>
    <p:extLst>
      <p:ext uri="{BB962C8B-B14F-4D97-AF65-F5344CB8AC3E}">
        <p14:creationId xmlns:p14="http://schemas.microsoft.com/office/powerpoint/2010/main" val="3122253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570EC4-9AED-4737-8C57-3E17F48A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8010E3-34F5-4518-9F90-17F2EE2A3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SLOŽENÉ ÚROČENÍ</a:t>
            </a:r>
          </a:p>
        </p:txBody>
      </p:sp>
    </p:spTree>
    <p:extLst>
      <p:ext uri="{BB962C8B-B14F-4D97-AF65-F5344CB8AC3E}">
        <p14:creationId xmlns:p14="http://schemas.microsoft.com/office/powerpoint/2010/main" val="745088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32981D-6663-41E4-BA9A-BA721B460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9AB8CF-FE2B-4AC7-A89D-1BE6CB73C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8D0321C-8C76-484D-BFF5-8736EBA343FB}"/>
              </a:ext>
            </a:extLst>
          </p:cNvPr>
          <p:cNvSpPr txBox="1"/>
          <p:nvPr/>
        </p:nvSpPr>
        <p:spPr>
          <a:xfrm>
            <a:off x="1012054" y="1723059"/>
            <a:ext cx="812972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Složené úročení</a:t>
            </a:r>
            <a:endParaRPr lang="cs-CZ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 předc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hozí kapitole jsme se věnovali </a:t>
            </a:r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  <a:hlinkClick r:id="rId2"/>
              </a:rPr>
              <a:t>jednoduchému úročení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, v této kapitole se budeme věnovat složenému úročení.</a:t>
            </a:r>
          </a:p>
          <a:p>
            <a:pPr algn="just"/>
            <a:r>
              <a:rPr lang="cs-CZ" b="1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Definice</a:t>
            </a:r>
          </a:p>
          <a:p>
            <a:pPr algn="just"/>
            <a:r>
              <a:rPr lang="cs-CZ" b="1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Složené úročení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 je takový způsob úročení, při kterém se </a:t>
            </a:r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  <a:hlinkClick r:id="rId3"/>
              </a:rPr>
              <a:t>úrok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 na konci každého </a:t>
            </a:r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  <a:hlinkClick r:id="rId4"/>
              </a:rPr>
              <a:t>úrokovacího období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 přičítá k již dosažené hodnotě kapitálu a spolu s ním se dále úročí.</a:t>
            </a:r>
          </a:p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Zkusme vyjít z definice složeného úročení a spočítejme na konkrétním příkladu částky, kterou budeme mít na </a:t>
            </a:r>
            <a:r>
              <a:rPr lang="cs-CZ" b="0" i="0" dirty="0" err="1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účtě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 po třech letech. Pro zjednodušení situace nebudeme uvažovat daň z úroku a úrokovací období bude rok.</a:t>
            </a:r>
          </a:p>
        </p:txBody>
      </p:sp>
    </p:spTree>
    <p:extLst>
      <p:ext uri="{BB962C8B-B14F-4D97-AF65-F5344CB8AC3E}">
        <p14:creationId xmlns:p14="http://schemas.microsoft.com/office/powerpoint/2010/main" val="2326003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074988-A282-42F8-BBB0-2590A6445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40071D-3E29-479E-8B23-99CF19C85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Příklad</a:t>
            </a:r>
          </a:p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Na začátku roku 2019 vložíme 1 000 000 Kč na 3 roky na bankovní účet. Banka uvádí roční úrokovou sazbu 1 %, úrokovací období je 1 rok. Úrok se přičítá na konci každého roku k již dosažené částce. Neuvažujme daň z úroku.</a:t>
            </a:r>
            <a:b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</a:b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Jak velká bude výsledná částka na </a:t>
            </a:r>
            <a:r>
              <a:rPr lang="cs-CZ" b="0" i="0" dirty="0" err="1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účtě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 po třech letech?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491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362E4-F3AC-4D1B-934B-78DB4C85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C0DBF5-39B9-4CE0-AFB7-F45CB815C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Řešení</a:t>
            </a:r>
          </a:p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Řešení je uvedeno v tabulce </a:t>
            </a:r>
          </a:p>
          <a:p>
            <a:endParaRPr lang="cs-CZ" dirty="0"/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628F3F67-AD70-4DA3-9B79-BA1AD3F1C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25" y="3141417"/>
            <a:ext cx="6408975" cy="1303133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11AE5485-A7DE-4B52-8823-8E4C34700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932" y="4710592"/>
            <a:ext cx="770581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343434"/>
                </a:solidFill>
                <a:effectLst/>
                <a:cs typeface="Arial" panose="020B0604020202020204" pitchFamily="34" charset="0"/>
              </a:rPr>
              <a:t>Na konci roku 2021 (po třech letech) bude výsledný kapitál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343434"/>
                </a:solidFill>
                <a:effectLst/>
                <a:latin typeface="MathJax_Main"/>
                <a:cs typeface="Arial" panose="020B0604020202020204" pitchFamily="34" charset="0"/>
              </a:rPr>
              <a:t>1030301K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343434"/>
                </a:solidFill>
                <a:effectLst/>
                <a:latin typeface="STIXGeneral"/>
                <a:cs typeface="Arial" panose="020B0604020202020204" pitchFamily="34" charset="0"/>
              </a:rPr>
              <a:t>č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343434"/>
                </a:solidFill>
                <a:effectLst/>
                <a:cs typeface="Arial" panose="020B0604020202020204" pitchFamily="34" charset="0"/>
              </a:rPr>
              <a:t>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343434"/>
                </a:solidFill>
                <a:effectLst/>
                <a:cs typeface="Arial" panose="020B0604020202020204" pitchFamily="34" charset="0"/>
              </a:rPr>
              <a:t>U jednoduchého úročení nám vyšel kapitál po třech letech 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343434"/>
                </a:solidFill>
                <a:effectLst/>
                <a:latin typeface="MathJax_Main"/>
                <a:cs typeface="Arial" panose="020B0604020202020204" pitchFamily="34" charset="0"/>
              </a:rPr>
              <a:t>1030000K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343434"/>
                </a:solidFill>
                <a:effectLst/>
                <a:latin typeface="STIXGeneral"/>
                <a:cs typeface="Arial" panose="020B0604020202020204" pitchFamily="34" charset="0"/>
              </a:rPr>
              <a:t>č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88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D9B67-25D3-4929-B8B3-FBFD6F79C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B68A8-8BBF-499C-97B5-95D0AC574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Odvození vzorce pro složené úročení</a:t>
            </a:r>
          </a:p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Odvodíme vzorec pro složené úročení. Opět si situaci zjednodušíme a budeme uvažovat roční úrokovací období a nebudeme uvažovat daň z úroku. 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8D9C8C4-4A1A-4920-814D-BAF6025F1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874" y="4001294"/>
            <a:ext cx="6172735" cy="119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97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F4221-8D07-4B27-8A59-D13E866B3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 descr="Obsah obrázku text&#10;&#10;Popis byl vytvořen automaticky">
            <a:extLst>
              <a:ext uri="{FF2B5EF4-FFF2-40B4-BE49-F238E27FC236}">
                <a16:creationId xmlns:a16="http://schemas.microsoft.com/office/drawing/2014/main" id="{B592E4A1-5E17-4B21-8753-F92967E91C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17" y="2174222"/>
            <a:ext cx="8539156" cy="2122570"/>
          </a:xfrm>
        </p:spPr>
      </p:pic>
    </p:spTree>
    <p:extLst>
      <p:ext uri="{BB962C8B-B14F-4D97-AF65-F5344CB8AC3E}">
        <p14:creationId xmlns:p14="http://schemas.microsoft.com/office/powerpoint/2010/main" val="2041868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2EE759-35E1-4A5A-BFEB-AC714D254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 descr="Obsah obrázku text&#10;&#10;Popis byl vytvořen automaticky">
            <a:extLst>
              <a:ext uri="{FF2B5EF4-FFF2-40B4-BE49-F238E27FC236}">
                <a16:creationId xmlns:a16="http://schemas.microsoft.com/office/drawing/2014/main" id="{9D7BCE39-A135-4F64-938A-DAC01EC037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805" y="3178262"/>
            <a:ext cx="6340389" cy="1646063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14D5543-4ADD-42A1-BED2-5132410F492F}"/>
              </a:ext>
            </a:extLst>
          </p:cNvPr>
          <p:cNvSpPr txBox="1"/>
          <p:nvPr/>
        </p:nvSpPr>
        <p:spPr>
          <a:xfrm>
            <a:off x="985422" y="2228671"/>
            <a:ext cx="81652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Řešení</a:t>
            </a:r>
          </a:p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Řešení je uvedeno v tabulce</a:t>
            </a:r>
          </a:p>
          <a:p>
            <a:pPr algn="just"/>
            <a:endParaRPr lang="cs-CZ" dirty="0">
              <a:solidFill>
                <a:srgbClr val="343434"/>
              </a:solidFill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34343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29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85A57-BA59-4178-8548-57F553E44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6E9C5A5A-2E28-4700-A4FF-C83FAC41FD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719" y="2259973"/>
            <a:ext cx="6256562" cy="3482642"/>
          </a:xfrm>
        </p:spPr>
      </p:pic>
    </p:spTree>
    <p:extLst>
      <p:ext uri="{BB962C8B-B14F-4D97-AF65-F5344CB8AC3E}">
        <p14:creationId xmlns:p14="http://schemas.microsoft.com/office/powerpoint/2010/main" val="3084550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712EF9-D275-4396-98AD-CE99A2478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BD4AB-D75B-4FC3-916E-705CA9CB0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273884"/>
                </a:solidFill>
                <a:effectLst/>
                <a:latin typeface="Open Sans Semibold" panose="020B0706030804020204" pitchFamily="34" charset="0"/>
              </a:rPr>
              <a:t>Úroková míra znamená:</a:t>
            </a:r>
          </a:p>
          <a:p>
            <a:r>
              <a:rPr lang="cs-CZ" b="1" i="0" dirty="0">
                <a:solidFill>
                  <a:srgbClr val="4BD84B"/>
                </a:solidFill>
                <a:effectLst/>
                <a:latin typeface="Open Sans" panose="020B0606030504020204" pitchFamily="34" charset="0"/>
              </a:rPr>
              <a:t>navýšení zapůjčené částky za stanovené období vyjádřené v procentech</a:t>
            </a:r>
            <a:endParaRPr lang="cs-CZ" b="1" dirty="0">
              <a:solidFill>
                <a:srgbClr val="273884"/>
              </a:solidFill>
              <a:latin typeface="Open Sans Semibold" panose="020B0706030804020204" pitchFamily="34" charset="0"/>
            </a:endParaRPr>
          </a:p>
          <a:p>
            <a:r>
              <a:rPr lang="pl-PL" b="1" i="0" dirty="0">
                <a:solidFill>
                  <a:srgbClr val="4BD84B"/>
                </a:solidFill>
                <a:effectLst/>
                <a:latin typeface="Open Sans" panose="020B0606030504020204" pitchFamily="34" charset="0"/>
              </a:rPr>
              <a:t>úrok vyjádřený v procentech z hodnoty kapitálu</a:t>
            </a:r>
            <a:endParaRPr lang="cs-CZ" b="1" i="0" dirty="0">
              <a:solidFill>
                <a:srgbClr val="273884"/>
              </a:solidFill>
              <a:effectLst/>
              <a:latin typeface="Open Sans Semibold" panose="020B0706030804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63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4CD80-504F-455D-A10A-D53E1D62F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65009-0BE2-4A61-88FD-BA0B201AE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JEDNODUCHÉ ÚROČENÍ</a:t>
            </a:r>
          </a:p>
        </p:txBody>
      </p:sp>
    </p:spTree>
    <p:extLst>
      <p:ext uri="{BB962C8B-B14F-4D97-AF65-F5344CB8AC3E}">
        <p14:creationId xmlns:p14="http://schemas.microsoft.com/office/powerpoint/2010/main" val="378491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525FE3-E1D1-4C59-89CC-58E76E342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31D2C1-FFAF-49CB-8A88-31AA96748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Úročení je způsob, jak počítat úroky. Rozlišujeme dva základní typy úročení, </a:t>
            </a:r>
          </a:p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a to jednoduché a </a:t>
            </a:r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  <a:hlinkClick r:id="rId2"/>
              </a:rPr>
              <a:t>složené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 úročení.</a:t>
            </a:r>
          </a:p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Důležité u úročení je časové období, ke kterému se vztahuje výpočet úroku.</a:t>
            </a:r>
          </a:p>
          <a:p>
            <a:pPr algn="just"/>
            <a:r>
              <a:rPr lang="cs-CZ" b="1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Definice</a:t>
            </a:r>
          </a:p>
          <a:p>
            <a:pPr algn="just"/>
            <a:r>
              <a:rPr lang="cs-CZ" b="1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Úrokovací období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 je časový úsek mezi dvěma bezprostředně po sobě následujícími úročeními. Úrokovací období může být roční, pololetní, čtvrtletní, měsíční, denní, ...</a:t>
            </a:r>
          </a:p>
          <a:p>
            <a:pPr algn="just"/>
            <a:r>
              <a:rPr lang="cs-CZ" b="1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Definice</a:t>
            </a:r>
          </a:p>
          <a:p>
            <a:pPr algn="just"/>
            <a:r>
              <a:rPr lang="cs-CZ" b="1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Jednoduché úročení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 je takový způsob úročení, při kterém se </a:t>
            </a:r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  <a:hlinkClick r:id="rId3"/>
              </a:rPr>
              <a:t>úrok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 na konci každého </a:t>
            </a:r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  <a:hlinkClick r:id="rId4"/>
              </a:rPr>
              <a:t>úrokovacího období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 počítá z počátečního kapitálu.</a:t>
            </a:r>
          </a:p>
          <a:p>
            <a:pPr algn="just"/>
            <a:r>
              <a:rPr lang="cs-CZ" b="1" i="0" dirty="0">
                <a:solidFill>
                  <a:srgbClr val="4E4E4E"/>
                </a:solidFill>
                <a:effectLst/>
                <a:latin typeface="Arial" panose="020B0604020202020204" pitchFamily="34" charset="0"/>
              </a:rPr>
              <a:t>Poznámka</a:t>
            </a:r>
          </a:p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Pokud </a:t>
            </a:r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  <a:hlinkClick r:id="rId5"/>
              </a:rPr>
              <a:t>úrokovací doba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 není dělitelná beze zbytku úrokovacím obdobím, pak na zbylé necelé období použijeme některý ze </a:t>
            </a:r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  <a:hlinkClick r:id="rId5"/>
              </a:rPr>
              <a:t>standardů</a:t>
            </a: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61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6F08E0-5153-4211-BD55-8A1FF1CE5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A52ACF-9E6E-4DEA-9B96-CB5556123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Zkusme vyjít z definice jednoduchého úročení a spočítejme na konkrétním příkladu částku, kterou budeme mít po třech letech. Pro zjednodušení situace nebudeme uvažovat daň z úroku a úrokovací období je rok.</a:t>
            </a:r>
          </a:p>
          <a:p>
            <a:pPr algn="l"/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Příklad</a:t>
            </a:r>
          </a:p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Na začátku roku 2019 vložíme 1 000 000 Kč na 3 roky na bankovní účet. Banka uvádí roční úrokovou sazbu 1 %, úrokovací období je rok. Banka používá jednoduché úročení. Neuvažujme daň z úroku.</a:t>
            </a:r>
            <a:b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</a:br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Jak velká bude výsledná naspořená částka po třech letech?</a:t>
            </a:r>
          </a:p>
          <a:p>
            <a:pPr algn="l"/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Řešení</a:t>
            </a:r>
          </a:p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Řešení je uvedeno v tabulce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5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AB7C0-A807-4632-B8DE-C91D4CF5C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1D3FC016-A4AB-461E-8272-2F48D00B4B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039" y="2752078"/>
            <a:ext cx="9410330" cy="2743200"/>
          </a:xfrm>
        </p:spPr>
      </p:pic>
    </p:spTree>
    <p:extLst>
      <p:ext uri="{BB962C8B-B14F-4D97-AF65-F5344CB8AC3E}">
        <p14:creationId xmlns:p14="http://schemas.microsoft.com/office/powerpoint/2010/main" val="314997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571C6-BA11-45DD-9253-3B518D061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6B3D698-8895-4522-AF9A-18C5C28702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701" y="2393334"/>
            <a:ext cx="5974598" cy="3215919"/>
          </a:xfrm>
        </p:spPr>
      </p:pic>
    </p:spTree>
    <p:extLst>
      <p:ext uri="{BB962C8B-B14F-4D97-AF65-F5344CB8AC3E}">
        <p14:creationId xmlns:p14="http://schemas.microsoft.com/office/powerpoint/2010/main" val="244755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C8B33-3D73-4C77-867C-393F42BF0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02835F-6CC1-4C6F-A5D3-C9A9D27D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Odvození vzorce pro jednoduché úročení</a:t>
            </a:r>
          </a:p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Nyní si odvodíme vzorec pro jednoduché úročení. Opět si situaci zjednodušíme a budeme uvažovat roční úrokovací období a nebudeme počítat s daní z úroku.</a:t>
            </a:r>
          </a:p>
          <a:p>
            <a:endParaRPr lang="cs-CZ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86A6C911-0B5E-402B-A5B0-99F1E2180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167" y="4001294"/>
            <a:ext cx="7330666" cy="23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81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7FA82-B921-4AEE-959E-621849F34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obsah 7" descr="Obsah obrázku text&#10;&#10;Popis byl vytvořen automaticky">
            <a:extLst>
              <a:ext uri="{FF2B5EF4-FFF2-40B4-BE49-F238E27FC236}">
                <a16:creationId xmlns:a16="http://schemas.microsoft.com/office/drawing/2014/main" id="{D63F095B-8616-4602-9132-F007B9AE92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9" y="2308194"/>
            <a:ext cx="8583949" cy="2257029"/>
          </a:xfrm>
        </p:spPr>
      </p:pic>
    </p:spTree>
    <p:extLst>
      <p:ext uri="{BB962C8B-B14F-4D97-AF65-F5344CB8AC3E}">
        <p14:creationId xmlns:p14="http://schemas.microsoft.com/office/powerpoint/2010/main" val="2753848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30BAA-AACF-41CC-89DE-978AC8E3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 descr="Obsah obrázku stůl&#10;&#10;Popis byl vytvořen automaticky">
            <a:extLst>
              <a:ext uri="{FF2B5EF4-FFF2-40B4-BE49-F238E27FC236}">
                <a16:creationId xmlns:a16="http://schemas.microsoft.com/office/drawing/2014/main" id="{A65C10BA-EC41-4B99-92D2-B0DAE42F35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805" y="3128728"/>
            <a:ext cx="6340389" cy="1745131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735BD66-DD68-4540-BE15-8B970464205E}"/>
              </a:ext>
            </a:extLst>
          </p:cNvPr>
          <p:cNvSpPr txBox="1"/>
          <p:nvPr/>
        </p:nvSpPr>
        <p:spPr>
          <a:xfrm>
            <a:off x="2201662" y="2060489"/>
            <a:ext cx="80409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0C95C9"/>
                </a:solidFill>
                <a:effectLst/>
                <a:latin typeface="Arial" panose="020B0604020202020204" pitchFamily="34" charset="0"/>
              </a:rPr>
              <a:t>Řešení</a:t>
            </a:r>
          </a:p>
          <a:p>
            <a:pPr algn="just"/>
            <a:r>
              <a:rPr lang="cs-CZ" b="0" i="0" dirty="0">
                <a:solidFill>
                  <a:srgbClr val="343434"/>
                </a:solidFill>
                <a:effectLst/>
                <a:latin typeface="Arial" panose="020B0604020202020204" pitchFamily="34" charset="0"/>
              </a:rPr>
              <a:t>Řešení je uvedeno v tabulce</a:t>
            </a:r>
          </a:p>
          <a:p>
            <a:pPr algn="just"/>
            <a:endParaRPr lang="cs-CZ" dirty="0">
              <a:solidFill>
                <a:srgbClr val="343434"/>
              </a:solidFill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34343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85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472</Words>
  <Application>Microsoft Office PowerPoint</Application>
  <PresentationFormat>Širokoúhlá obrazovka</PresentationFormat>
  <Paragraphs>41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MathJax_Main</vt:lpstr>
      <vt:lpstr>Open Sans</vt:lpstr>
      <vt:lpstr>Open Sans Semibold</vt:lpstr>
      <vt:lpstr>STIXGeneral</vt:lpstr>
      <vt:lpstr>Motiv Office</vt:lpstr>
      <vt:lpstr>Úročení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Úročení </dc:title>
  <dc:creator>Roman Hlawiczka</dc:creator>
  <cp:lastModifiedBy>Roman Hlawiczka</cp:lastModifiedBy>
  <cp:revision>1</cp:revision>
  <dcterms:created xsi:type="dcterms:W3CDTF">2021-11-01T21:00:35Z</dcterms:created>
  <dcterms:modified xsi:type="dcterms:W3CDTF">2021-11-01T21:28:16Z</dcterms:modified>
</cp:coreProperties>
</file>