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86" r:id="rId4"/>
    <p:sldId id="264" r:id="rId5"/>
    <p:sldId id="265" r:id="rId6"/>
    <p:sldId id="29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84" r:id="rId18"/>
    <p:sldId id="285" r:id="rId19"/>
    <p:sldId id="283" r:id="rId20"/>
    <p:sldId id="276" r:id="rId21"/>
    <p:sldId id="279" r:id="rId22"/>
    <p:sldId id="280" r:id="rId23"/>
    <p:sldId id="287" r:id="rId24"/>
    <p:sldId id="288" r:id="rId25"/>
    <p:sldId id="289" r:id="rId26"/>
    <p:sldId id="290" r:id="rId27"/>
    <p:sldId id="291" r:id="rId28"/>
    <p:sldId id="293" r:id="rId29"/>
    <p:sldId id="263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55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16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600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030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24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717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335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913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561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05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3167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73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960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789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38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073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34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504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922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17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48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podnikání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Komisionářská smlouva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Komisionář se zavazuje, že za úplatu zařídí vlastním jménem pro komitenta na jeho účet sjednanou obchodní záležitost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Komisionář jedná jménem svým, ale na účet komitenta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možnost kontroly cen, využití goodwillu, kontaktů  a distribučních cest, atd. komisionáře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Nevýhody: nevytváření vlastního goodwillu na zahraničním trhu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Piggybacking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více firem ze stejného oboru v oblasti exportu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Obvykle velká firma dává za úplatu menším firmám k dispozici své zahraniční distribuční cesty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pro malé firmy: využití jména, zkušeností a služeb velké firmy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pro velké firmy: úplata od obchodních partnerů, možnost nabízet širší spektrum výrobků a úspora nákladů</a:t>
            </a: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b="1" dirty="0"/>
              <a:t>Smluvní vztahy v zahraničním obchodě (3)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39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Exportní aliance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Sdružení vývozců tvořené nejméně 3 podniky (malé nebo střední), jejichž výroba se vzájemně doplňuje a které mají uzavřenou dohodu o spolupráci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Exportní aliance obvykle přebírá roli exportního oddělení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úspora nákladů, omezení exportních rizik, lepší vyjednávací pozice, atd.</a:t>
            </a:r>
          </a:p>
          <a:p>
            <a:pPr lvl="1"/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Přímý vývoz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Přímý vývoz je realizován na základě kupních smluv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přímých exportů vyžaduje dokonalou znalost technických i obchodních záležitostí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zejména u průmyslových výrobků, výrobních zařízení, investičních celků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plná kontrola nad výrobkem, cenami, možnost realizace vlastní marketingové strategie,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b="1" dirty="0"/>
              <a:t>Smluvní vztahy v zahraničním obchodě (4)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Prostřednictvím licence domácí firma poskytuje svou technologii, autorská práva, patenty, ochranné známky, obchodní značky, atd. firmě zahraniční.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licencování probíhá zejména za poplatky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Tímto způsobem je možné generovat příjmy ze zahraničí bez nutnosti zřízení výrobních závodů v zahraničí nebo přepravy zboží do zahraničí.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Licence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03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Prostřednictvím franšízy je od firmy z jedné země poskytována značka a právo užívat předmět podnikání spolu se specializovanou strategii prodeje nebo služeb, asistenční pomoc či případnou počáteční investici do franšízy v jiné zemi.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Poskytnutí franšízy je spojeno s pravidelnými poplatky poskytovali franšízy.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Franšízy častokrát vyžadují přímou investici do zahraničních ekonomických operací, když investice představuje v zahraniční franšíze rozhodující podíl, tedy alespoň 10% podíl na základním kapitálu, pak mluvíme o přímé zahraniční investici.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Návratnost investic u </a:t>
            </a:r>
            <a:r>
              <a:rPr lang="cs-CZ" sz="1400" dirty="0" err="1"/>
              <a:t>franchisingu</a:t>
            </a:r>
            <a:r>
              <a:rPr lang="cs-CZ" sz="1400" dirty="0"/>
              <a:t> bývá  obvykle rychlejší díky efektům optimalizace nákladů a rychlejšího obratu zásob.</a:t>
            </a:r>
          </a:p>
          <a:p>
            <a:pPr lvl="1"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1800" dirty="0" err="1"/>
              <a:t>Franchising</a:t>
            </a:r>
            <a:r>
              <a:rPr lang="cs-CZ" sz="1800" dirty="0"/>
              <a:t> poskytuje tržní sílu a zavedené know-how velké firmy (</a:t>
            </a:r>
            <a:r>
              <a:rPr lang="cs-CZ" sz="1800" dirty="0" err="1"/>
              <a:t>franšizéra</a:t>
            </a:r>
            <a:r>
              <a:rPr lang="cs-CZ" sz="1800" dirty="0"/>
              <a:t>) s odpovědností za hospodářský výsledek </a:t>
            </a:r>
            <a:r>
              <a:rPr lang="cs-CZ" sz="1800" dirty="0" err="1"/>
              <a:t>franšízantem</a:t>
            </a:r>
            <a:r>
              <a:rPr lang="cs-CZ" sz="1800" dirty="0"/>
              <a:t>.</a:t>
            </a:r>
          </a:p>
          <a:p>
            <a:pPr lvl="1"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/>
              <a:t>Franchising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01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Předmětem smlouvy je poskytnutí řídících znalostí a špičkových manažerů pro výrobní závod i oblast služeb.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přenos konceptu manažérského přístupu do zahraničí.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Odměnou bývá procento z obratu, podíl na zisku, či získání akcii řízeného podniku.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Smlouva o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615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zušlechťovacích operací je zpracování výrobních vstupů  do vyššího stupně zpracování nebo do konečné podoby hotového výrobku.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právního hlediska se jedná obvykle o smlouvu o dílo.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operace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objednatel dodá tuzemskému podniku vstupy k zušlechtění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Pasivní operace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Tuzemský objednatel dodává vstupy pro zušlechtění do zahraničí a po zpracování je znovu dováží do tuzemska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Zušlechťovací operace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je založeno na rozdělení výroby mezi výrobce z různých zemí.</a:t>
            </a:r>
          </a:p>
          <a:p>
            <a:r>
              <a:rPr lang="cs-CZ" sz="1800" dirty="0"/>
              <a:t>Výrobní kooperace je založena na rozdělení výrobního programu mezi výrobce z různých zemí, aniž by došlo k jejich kapitálovému propojení.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výrobní kooperace může být spolupráce zaměřena i na výzkum a vývoj, distribuci, poskytování služeb, atd.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Partneři mohou využívat rozdíly v nákladovosti, dostupnosti výrobních stupů, zdrojů financování, know-how, daňovém a celním zatížení,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b="1" dirty="0"/>
              <a:t>Mezinárodní výrobní kooperace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24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Akvizice poskytují podniku plnou kontrolu nad svým zahraničním podnikáním a umožňují rychle získat velkou část podílu na zahraničním trhu. 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S akvizicemi je spojeno značné riziko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pokud zahraniční ekonomické aktivity nefungují zcela správně, jejich případný prodej může znamenat také vysoké ztráty.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některé firmy se proto účastní jenom částečných mezinárodních akvizic, firma však nemá úplnou kontrolu nad zahraničními operacemi, které jsou tímto způsobem získány pouze částečně.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Přátelské převzetí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cílem je posílení pozice firmy a využití synergického efektu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Nepřátelské převzetí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cílem může být likvidace konkurence.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Akvizice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79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Může mít formu sloučení nebo splynutí. </a:t>
            </a:r>
          </a:p>
          <a:p>
            <a:pPr lvl="1"/>
            <a:r>
              <a:rPr lang="cs-CZ" sz="1400" dirty="0"/>
              <a:t>Sloučení znamená spojení obchodních společností, při kterém zaniká slučovaná společnost bez likvidace aktiv a pasiv, protože aktiva i pasiva přecházejí na společnost, se kterou se zanikající společnost slučuje. </a:t>
            </a:r>
          </a:p>
          <a:p>
            <a:pPr lvl="1"/>
            <a:r>
              <a:rPr lang="cs-CZ" sz="1400" dirty="0"/>
              <a:t>Splynutím se rozumí spojení obchodních společností, při kterém splývající společnosti zanikají a vzniká nový právní subjekt.</a:t>
            </a:r>
          </a:p>
          <a:p>
            <a:endParaRPr lang="cs-CZ" sz="1800" dirty="0"/>
          </a:p>
          <a:p>
            <a:r>
              <a:rPr lang="cs-CZ" sz="1800" dirty="0"/>
              <a:t>V oblasti mezinárodního podnikání je možné identifikovat tři základní druhy fúzí:</a:t>
            </a:r>
          </a:p>
          <a:p>
            <a:pPr lvl="1"/>
            <a:r>
              <a:rPr lang="cs-CZ" sz="1400" dirty="0"/>
              <a:t>Horizontální fúze – spojují se podniky ze stejného oboru podnikání (úspory z rozsahu a zvýšení podílu na světovém trhu)</a:t>
            </a:r>
          </a:p>
          <a:p>
            <a:pPr lvl="1"/>
            <a:r>
              <a:rPr lang="cs-CZ" sz="1400" dirty="0"/>
              <a:t>Vertikální fúze  - mají za cíl posílení kontroly nad dodavateli či odběrateli</a:t>
            </a:r>
          </a:p>
          <a:p>
            <a:pPr lvl="1"/>
            <a:r>
              <a:rPr lang="cs-CZ" sz="1400" dirty="0"/>
              <a:t>Konglomerátní fúze - spojují se firmy z různých oborů (diverzifikace firemních aktivit a rozložení podnikatelských rizik)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Fúze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4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12968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en-US" sz="1800" dirty="0" err="1"/>
              <a:t>Investice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zelené</a:t>
            </a:r>
            <a:r>
              <a:rPr lang="en-US" sz="1800" dirty="0"/>
              <a:t> </a:t>
            </a:r>
            <a:r>
              <a:rPr lang="en-US" sz="1800" dirty="0" err="1"/>
              <a:t>louce</a:t>
            </a:r>
            <a:r>
              <a:rPr lang="en-US" sz="1800" dirty="0"/>
              <a:t> (greenfield investment)</a:t>
            </a: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Založení nového podniku (závodu) v zahraničí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Vyžaduje velkou zahraniční investici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Může být upřednostňováno před zahraničními akvizicemi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nové zahraniční ekonomické aktivity mohou být přesně přizpůsobeny potřebám mateřských společností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někdy je zapotřebí menší investice, než při nákupu již existujících podniků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Založení dceřiné společnosti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69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Mezinárodní podnikání rozvíjí podnikatelské a finanční strategie ve více než jednom národním podnikatelském prostředí.</a:t>
            </a:r>
          </a:p>
          <a:p>
            <a:pPr lvl="0"/>
            <a:r>
              <a:rPr lang="cs-CZ" sz="1800" dirty="0"/>
              <a:t>Úspěšnost mezinárodního  podnikání je dána využitím a budováním konkurenční výhody </a:t>
            </a:r>
          </a:p>
          <a:p>
            <a:pPr lvl="1"/>
            <a:r>
              <a:rPr lang="cs-CZ" sz="1400" dirty="0"/>
              <a:t>zejména přes redukci nákladů nebo přes zvyšování zisků prostřednictvím větší poptávky po produktech</a:t>
            </a:r>
          </a:p>
          <a:p>
            <a:pPr lvl="0"/>
            <a:endParaRPr lang="cs-CZ" sz="1100" dirty="0"/>
          </a:p>
          <a:p>
            <a:pPr lvl="0"/>
            <a:r>
              <a:rPr lang="cs-CZ" sz="1800" dirty="0"/>
              <a:t>Základní motivy pro vstup na mezinárodní trhy se dělí na nákladové a výnosové, např.:</a:t>
            </a:r>
          </a:p>
          <a:p>
            <a:pPr lvl="1"/>
            <a:r>
              <a:rPr lang="cs-CZ" sz="1600" dirty="0"/>
              <a:t>Hledání nových zdrojů</a:t>
            </a:r>
          </a:p>
          <a:p>
            <a:pPr lvl="1"/>
            <a:r>
              <a:rPr lang="cs-CZ" sz="1600" dirty="0"/>
              <a:t>Hledání nových trhů</a:t>
            </a:r>
          </a:p>
          <a:p>
            <a:pPr lvl="1"/>
            <a:r>
              <a:rPr lang="cs-CZ" sz="1600" dirty="0"/>
              <a:t>Mezinárodní diverzifikace vedoucí ke snížení rizika</a:t>
            </a:r>
          </a:p>
          <a:p>
            <a:pPr lvl="1"/>
            <a:r>
              <a:rPr lang="cs-CZ" sz="1600" dirty="0" err="1"/>
              <a:t>Multinacionalita</a:t>
            </a:r>
            <a:r>
              <a:rPr lang="cs-CZ" sz="1600" dirty="0"/>
              <a:t> vedoucí ke zvýšení rentability</a:t>
            </a:r>
          </a:p>
          <a:p>
            <a:pPr lvl="1"/>
            <a:r>
              <a:rPr lang="cs-CZ" sz="1600" dirty="0"/>
              <a:t>Úspory z rozsahu</a:t>
            </a:r>
          </a:p>
          <a:p>
            <a:pPr lvl="1"/>
            <a:r>
              <a:rPr lang="cs-CZ" sz="1600" dirty="0"/>
              <a:t>Flexibilita</a:t>
            </a:r>
          </a:p>
          <a:p>
            <a:pPr lvl="1"/>
            <a:r>
              <a:rPr lang="cs-CZ" sz="1600" dirty="0"/>
              <a:t>Efekt učení a získávání specifických aktiv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Motivy pro vstup na mezinárodní trhy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venture je podnik, který společně vlastní a provozují dva nebo více podniků.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Zúčastněné podniky realizují společný p</a:t>
            </a:r>
            <a:r>
              <a:rPr lang="cs-CZ" sz="1800" dirty="0"/>
              <a:t>odnikatelský záměr, podílejí se na vytvořeném zisku, podstupují podnikatelská rizika a kryjí případné ztráty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joint venture umožňuje zúčastněným firmám uplatnit své komparativní výhody v příslušném odvětví.</a:t>
            </a:r>
          </a:p>
          <a:p>
            <a:endParaRPr lang="cs-CZ" sz="1800" dirty="0"/>
          </a:p>
          <a:p>
            <a:r>
              <a:rPr lang="cs-CZ" sz="1800" dirty="0"/>
              <a:t>Výhody: využití kontaktů a znalosti trhu místního partnera, možnosti rychlejšího vstupu na zahraniční trhy (oproti investicím na zelené louce), omezení rizika</a:t>
            </a:r>
          </a:p>
          <a:p>
            <a:r>
              <a:rPr lang="cs-CZ" sz="1800" dirty="0"/>
              <a:t>Nevýhody: možné problémy spojené se společným řízením.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Joint venture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133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U strategických aliancí jsou partnery obvykle velké, kapitálově silné firmy z vyspělých zemí.</a:t>
            </a:r>
          </a:p>
          <a:p>
            <a:pPr lvl="1"/>
            <a:r>
              <a:rPr lang="cs-CZ" sz="1400" dirty="0"/>
              <a:t>Původně byly strategické aliance vytvářeny zejména v odvětvích spojených s vědecko-technickým pokrokem  (telekomunikace, IT, letecký a automobilový průmysl), v současné době se vytvářejí i v dalších odvětvích </a:t>
            </a:r>
          </a:p>
          <a:p>
            <a:endParaRPr lang="cs-CZ" sz="2000" dirty="0"/>
          </a:p>
          <a:p>
            <a:r>
              <a:rPr lang="cs-CZ" sz="1800" dirty="0"/>
              <a:t>Strategické aliance mohou mít různou formu </a:t>
            </a:r>
          </a:p>
          <a:p>
            <a:pPr lvl="1"/>
            <a:r>
              <a:rPr lang="cs-CZ" sz="1400" dirty="0"/>
              <a:t>Obdoba smluvních společných podniků bez vzájemných kapitálových vazeb </a:t>
            </a:r>
          </a:p>
          <a:p>
            <a:pPr lvl="1"/>
            <a:r>
              <a:rPr lang="cs-CZ" sz="1400" dirty="0"/>
              <a:t>Aliance s omezenou kapitálovou spoluúčastí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Strategické aliance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34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Základní cash flow v mezinárodním podnikání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31100" t="35764" r="31100" b="26200"/>
          <a:stretch/>
        </p:blipFill>
        <p:spPr>
          <a:xfrm>
            <a:off x="899592" y="771550"/>
            <a:ext cx="6984776" cy="395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19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en-US" b="1" dirty="0" err="1"/>
              <a:t>Zůstat</a:t>
            </a:r>
            <a:r>
              <a:rPr lang="cs-CZ" b="1" dirty="0" err="1"/>
              <a:t>ky</a:t>
            </a:r>
            <a:r>
              <a:rPr lang="en-US" b="1" dirty="0"/>
              <a:t> </a:t>
            </a:r>
            <a:r>
              <a:rPr lang="en-US" b="1" dirty="0" err="1"/>
              <a:t>běžn</a:t>
            </a:r>
            <a:r>
              <a:rPr lang="cs-CZ" b="1" dirty="0" err="1"/>
              <a:t>ých</a:t>
            </a:r>
            <a:r>
              <a:rPr lang="en-US" b="1" dirty="0"/>
              <a:t> </a:t>
            </a:r>
            <a:r>
              <a:rPr lang="en-US" b="1" dirty="0" err="1"/>
              <a:t>účt</a:t>
            </a:r>
            <a:r>
              <a:rPr lang="cs-CZ" b="1" dirty="0"/>
              <a:t>ů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vybraných</a:t>
            </a:r>
            <a:r>
              <a:rPr lang="en-US" b="1" dirty="0"/>
              <a:t> </a:t>
            </a:r>
            <a:r>
              <a:rPr lang="en-US" b="1" dirty="0" err="1"/>
              <a:t>zemích</a:t>
            </a:r>
            <a:endParaRPr lang="en-US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00"/>
          <a:stretch/>
        </p:blipFill>
        <p:spPr>
          <a:xfrm>
            <a:off x="57129" y="1347614"/>
            <a:ext cx="4658887" cy="252741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49" b="5051"/>
          <a:stretch/>
        </p:blipFill>
        <p:spPr>
          <a:xfrm>
            <a:off x="4535996" y="1347614"/>
            <a:ext cx="4548630" cy="2945198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3A7325A-7FDF-40B7-9AD8-26B42203ECFF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85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en-US" b="1" dirty="0" err="1"/>
              <a:t>Nerovnováh</a:t>
            </a:r>
            <a:r>
              <a:rPr lang="cs-CZ" b="1" dirty="0"/>
              <a:t>y</a:t>
            </a:r>
            <a:r>
              <a:rPr lang="en-US" b="1" dirty="0"/>
              <a:t> </a:t>
            </a:r>
            <a:r>
              <a:rPr lang="en-US" b="1" dirty="0" err="1"/>
              <a:t>běžného</a:t>
            </a:r>
            <a:r>
              <a:rPr lang="en-US" b="1" dirty="0"/>
              <a:t> </a:t>
            </a:r>
            <a:r>
              <a:rPr lang="en-US" b="1" dirty="0" err="1"/>
              <a:t>účtu</a:t>
            </a:r>
            <a:r>
              <a:rPr lang="en-US" b="1" dirty="0"/>
              <a:t> (% </a:t>
            </a:r>
            <a:r>
              <a:rPr lang="en-US" b="1" dirty="0" err="1"/>
              <a:t>světového</a:t>
            </a:r>
            <a:r>
              <a:rPr lang="en-US" b="1" dirty="0"/>
              <a:t> HDP)</a:t>
            </a:r>
          </a:p>
        </p:txBody>
      </p:sp>
      <p:pic>
        <p:nvPicPr>
          <p:cNvPr id="2052" name="Picture 4" descr="https://www.policycenter.ma/ckfinder/userfiles/images/_1(7)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44"/>
          <a:stretch/>
        </p:blipFill>
        <p:spPr bwMode="auto">
          <a:xfrm>
            <a:off x="-76002" y="888943"/>
            <a:ext cx="7992618" cy="359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30617" y="4513556"/>
            <a:ext cx="25587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i="1" dirty="0">
                <a:solidFill>
                  <a:srgbClr val="555555"/>
                </a:solidFill>
                <a:latin typeface="Arial" panose="020B0604020202020204" pitchFamily="34" charset="0"/>
              </a:rPr>
              <a:t>Source: IMF, 2020 </a:t>
            </a:r>
            <a:r>
              <a:rPr lang="cs-CZ" sz="1000" i="1" dirty="0" err="1">
                <a:solidFill>
                  <a:srgbClr val="555555"/>
                </a:solidFill>
                <a:latin typeface="Arial" panose="020B0604020202020204" pitchFamily="34" charset="0"/>
              </a:rPr>
              <a:t>External</a:t>
            </a:r>
            <a:r>
              <a:rPr lang="cs-CZ" sz="1000" i="1" dirty="0">
                <a:solidFill>
                  <a:srgbClr val="555555"/>
                </a:solidFill>
                <a:latin typeface="Arial" panose="020B0604020202020204" pitchFamily="34" charset="0"/>
              </a:rPr>
              <a:t> </a:t>
            </a:r>
            <a:r>
              <a:rPr lang="cs-CZ" sz="1000" i="1" dirty="0" err="1">
                <a:solidFill>
                  <a:srgbClr val="555555"/>
                </a:solidFill>
                <a:latin typeface="Arial" panose="020B0604020202020204" pitchFamily="34" charset="0"/>
              </a:rPr>
              <a:t>Sector</a:t>
            </a:r>
            <a:r>
              <a:rPr lang="cs-CZ" sz="1000" i="1" dirty="0">
                <a:solidFill>
                  <a:srgbClr val="555555"/>
                </a:solidFill>
                <a:latin typeface="Arial" panose="020B0604020202020204" pitchFamily="34" charset="0"/>
              </a:rPr>
              <a:t> Report</a:t>
            </a:r>
            <a:endParaRPr lang="cs-CZ" sz="10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732C9FA-2866-46A4-9C1E-6C789CB6B207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047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b="1" dirty="0"/>
              <a:t>Platební bilance ČR </a:t>
            </a:r>
            <a:endParaRPr lang="en-US" b="1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E7CA048-2A28-4F67-A1AB-CA512C93F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86" y="915566"/>
            <a:ext cx="7420204" cy="370632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78B35E-F36C-4DDC-B9C7-1B3FB7C6D94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622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3C477-BECF-4845-8E91-43EBEC92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Zahraniční investiční pozice ČR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46950EB-CF4E-47EC-99C2-FA34303B1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11139"/>
            <a:ext cx="7059399" cy="3782854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88301A3-67D9-4C79-8B50-CB49F67A3E92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337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0E104-5B33-4D45-970B-FF9A40C3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Zahraniční obchod se zbožím ČR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475B575-F26A-4FDA-83B3-0CFD703B9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15566"/>
            <a:ext cx="7324410" cy="3684905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F8EF8536-F43B-4ADC-A1F5-823CB8CFDA8F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36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1CE91-FD16-4A78-980F-504A47AEB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275606"/>
            <a:ext cx="7488832" cy="507703"/>
          </a:xfrm>
        </p:spPr>
        <p:txBody>
          <a:bodyPr/>
          <a:lstStyle/>
          <a:p>
            <a:pPr algn="ctr"/>
            <a:r>
              <a:rPr lang="cs-CZ" b="1" dirty="0"/>
              <a:t>???Jaký je aktuální vývoj platební bilance v Česku???</a:t>
            </a:r>
            <a:br>
              <a:rPr lang="cs-CZ" b="1" dirty="0"/>
            </a:br>
            <a:br>
              <a:rPr lang="cs-CZ" b="1" dirty="0"/>
            </a:br>
            <a:r>
              <a:rPr lang="cs-CZ" sz="1600" b="1" dirty="0"/>
              <a:t>https://www.cnb.cz/cs/menova-politika/zpravy-o-menove-politice/</a:t>
            </a:r>
            <a:br>
              <a:rPr lang="cs-CZ" sz="1600" b="1" dirty="0"/>
            </a:br>
            <a:br>
              <a:rPr lang="cs-CZ" sz="1600" b="1" dirty="0"/>
            </a:br>
            <a:r>
              <a:rPr lang="cs-CZ" sz="1600" b="1" dirty="0"/>
              <a:t>https://www.cnb.cz/cs/menova-politika/zpravy-o-vyvoji-platebni-bilance/</a:t>
            </a:r>
            <a:br>
              <a:rPr lang="cs-CZ" sz="1600" b="1" dirty="0"/>
            </a:br>
            <a:br>
              <a:rPr lang="cs-CZ" sz="1600" b="1" dirty="0"/>
            </a:br>
            <a:r>
              <a:rPr lang="cs-CZ" sz="1600" b="1" dirty="0"/>
              <a:t>https://www.cnb.cz/cs/statistika/platebni_bilance_stat/</a:t>
            </a:r>
            <a:br>
              <a:rPr lang="cs-CZ" sz="1600" b="1" dirty="0"/>
            </a:br>
            <a:br>
              <a:rPr lang="cs-CZ" sz="1600" b="1" dirty="0"/>
            </a:br>
            <a:r>
              <a:rPr lang="cs-CZ" sz="1600" b="1" dirty="0"/>
              <a:t>https://www.cnb.cz/cs/statistika/platebni_bilance_stat/platebni_bilance_q/vyvoj-platebni-bilance-komentar/index.html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D309D2-99FF-4067-826F-B14A62F1F8A4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35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355726"/>
            <a:ext cx="4536504" cy="50770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CB772-9F81-4C79-8498-E45509934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65731D5-5160-43B2-A5C0-EACCC06A02FC}"/>
              </a:ext>
            </a:extLst>
          </p:cNvPr>
          <p:cNvSpPr/>
          <p:nvPr/>
        </p:nvSpPr>
        <p:spPr>
          <a:xfrm>
            <a:off x="1475656" y="1635646"/>
            <a:ext cx="5814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???Jedním ze základních podnětů pro mezinárodní podnikání je hledání nových zdrojů, tedy i snaha o získání výrobních faktorů (nerosty, suroviny či pracovní síla), které jsou účinnější nebo levnější, než jaké je možné získat v domácí ekonomice. Ze zástupců MNC zde můžeme zařadit například </a:t>
            </a:r>
            <a:r>
              <a:rPr lang="cs-CZ" b="1" dirty="0" err="1"/>
              <a:t>British</a:t>
            </a:r>
            <a:r>
              <a:rPr lang="cs-CZ" b="1" dirty="0"/>
              <a:t> </a:t>
            </a:r>
            <a:r>
              <a:rPr lang="cs-CZ" b="1" dirty="0" err="1"/>
              <a:t>Petroleum</a:t>
            </a:r>
            <a:r>
              <a:rPr lang="cs-CZ" b="1" dirty="0"/>
              <a:t> či Exxon Mobil. Jaké jsou příklady MNC, které jsou zapojeny do mezinárodního podnikání na základě dalších podnětů???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78B2332-8559-4347-B6B5-5B431D5E4A3A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1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zahraničních trzích je možné využívat různé strategie mezinárodního podnikání, konkrétní volba strategie je závislá na mnoha faktorech:</a:t>
            </a:r>
          </a:p>
          <a:p>
            <a:pPr lvl="1"/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Obchodněpolitické podmínky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prostředí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prostředí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prostředí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výrobků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obchodního partnera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Efektivnost vybrané formy podnikání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964488" cy="507703"/>
          </a:xfrm>
        </p:spPr>
        <p:txBody>
          <a:bodyPr/>
          <a:lstStyle/>
          <a:p>
            <a:r>
              <a:rPr lang="cs-CZ" b="1" dirty="0"/>
              <a:t>Faktory ovlivňující volbu formy vstupu na mezinárodní trhy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0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obchod - vývoz a dovoz zboží a služeb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Prostřednické vztahy, smlouvy o výhradním prodeji, obchodní zastoupení, smlouva mandátní, komisionářská smlouva, </a:t>
            </a:r>
            <a:r>
              <a:rPr 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piggybacking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exportní aliance, přímý vývoz</a:t>
            </a:r>
          </a:p>
          <a:p>
            <a:pPr lvl="1"/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na zahraničních trzích bez náročné kapitálové investice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Licence, </a:t>
            </a:r>
            <a:r>
              <a:rPr 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franchising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smlouva o řízení, zušlechťovací operace, mezinárodní výrobní kooperace</a:t>
            </a:r>
          </a:p>
          <a:p>
            <a:pPr lvl="1"/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Kapitálové vstupy na zahraniční trhy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Portfoliové investice, přímé zahraniční investice (PZI)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Formy podnikání na mezinárodních trzích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5959B3-1AAD-4112-9735-F9EEEADA1C47}"/>
              </a:ext>
            </a:extLst>
          </p:cNvPr>
          <p:cNvSpPr/>
          <p:nvPr/>
        </p:nvSpPr>
        <p:spPr>
          <a:xfrm>
            <a:off x="395536" y="3578537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Portfoliové investice spočívají v nákupu akcií nebo jiných cenných papírů, nebo v nabytí jiné formy majetkového podílu, který nepředstavuje trvalou ekonomickou účast na řízení.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alt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představují podíl menší než 10 %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D22819-446B-4086-AFE6-521909A9B86E}"/>
              </a:ext>
            </a:extLst>
          </p:cNvPr>
          <p:cNvSpPr/>
          <p:nvPr/>
        </p:nvSpPr>
        <p:spPr>
          <a:xfrm>
            <a:off x="4572000" y="3578537"/>
            <a:ext cx="46795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PZI je investice, jejímž účelem je založení, získání nebo rozšíření trvalých ekonomických vztahů mezi investorem jedné země a podnikem se sídlem v jiné zemi.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PZI mohou mít formu kapitálových vkladů (hmotných a nehmotných investic) i formu vnitrofiremních půjček či reinvestovaného zisku.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Trvalý ekonomický zájem je MMF vyjádřen jako vlastnický podíl minimálně 10 %.</a:t>
            </a:r>
          </a:p>
        </p:txBody>
      </p:sp>
    </p:spTree>
    <p:extLst>
      <p:ext uri="{BB962C8B-B14F-4D97-AF65-F5344CB8AC3E}">
        <p14:creationId xmlns:p14="http://schemas.microsoft.com/office/powerpoint/2010/main" val="398654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EEE1B-45ED-49D1-80E0-04DB705AA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211710"/>
            <a:ext cx="6552728" cy="507703"/>
          </a:xfrm>
        </p:spPr>
        <p:txBody>
          <a:bodyPr/>
          <a:lstStyle/>
          <a:p>
            <a:r>
              <a:rPr lang="cs-CZ" b="1" dirty="0"/>
              <a:t>???Která z forem zapojení do mezinárodních ekonomických aktivit jsou nejméně rizikové???</a:t>
            </a:r>
          </a:p>
        </p:txBody>
      </p:sp>
    </p:spTree>
    <p:extLst>
      <p:ext uri="{BB962C8B-B14F-4D97-AF65-F5344CB8AC3E}">
        <p14:creationId xmlns:p14="http://schemas.microsoft.com/office/powerpoint/2010/main" val="290832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poměrně konzervativní přístup vstupu na mezinárodní trhy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prostřednictvím exportu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podnik rozšiřuje portfolio svých odběratelů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prostřednictvím importu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podnik získává dodávky vstupů nezbytných pro výrobu (vstupy jsou nedostupné v domácí zemi, nebo jsou v zahraničí dostupné s nižšími náklady) </a:t>
            </a:r>
          </a:p>
          <a:p>
            <a:pPr>
              <a:buClr>
                <a:srgbClr val="307871"/>
              </a:buClr>
            </a:pPr>
            <a:endParaRPr lang="cs-CZ" sz="1200" dirty="0"/>
          </a:p>
          <a:p>
            <a:pPr>
              <a:buClr>
                <a:srgbClr val="307871"/>
              </a:buClr>
            </a:pPr>
            <a:r>
              <a:rPr lang="cs-CZ" sz="1800" dirty="0"/>
              <a:t>V porovnání s jinými formami zapojení do mezinárodního podnikání se jeví mezinárodní obchod jako nejméně rizikový přístup, protože podnik neumísťuje do zahraničí žádný kapitál.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Pokud podnik čelí poklesu výnosnosti exportu nebo efektivnosti importu, je možné relativně snadno a s nízkými náklady zredukovat nebo úplně zrušit část podnikání s daným trhem.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Zahraniční obchod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862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Prostřednické vztahy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zahraničnímu obchodu dochází prostřednictvím jiného subjektu (nepřímý export)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Prostředníci prodávají nakoupené zboží dalším odběratelům nebo konečným spotřebitelům  na vlastní jméno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Odměnou prostředníků je rozdíl mezi prodejní a nákupní cenou (cenová marže)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nižší náklady oběhu, eliminace rizik, možnost exportu na nákladné a komplikované trhy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Nevýhody: ztráta bezprostředního kontaktu se zákazníky, ztráta kontaktu nad zahraniční distribucí a cenami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o výhradním prodeji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Známa i jako smlouva o výhradní distribuci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 se zavazuje, že nebude na určitém trhu dodávat jiné osobě než odběrateli  - výhradnímu prodejci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v případě dobrého výhradního prodejce distribuce výrobků v zaběhnutých i vzdálených distribučních cestách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Nevýhody: pokud výhradní prodejce není schopen zajistit širokou distribuci výrobků, pak je zablokován celý trh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b="1" dirty="0"/>
              <a:t>Smluvní vztahy v zahraničním obchodě (1)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01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zastoupení 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Zastupitelská činnost, která vyvíjí aktivity vedoucí k uzavírání smluv </a:t>
            </a:r>
          </a:p>
          <a:p>
            <a:pPr lvl="2"/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příležitostí k uzavření smlouvy</a:t>
            </a:r>
          </a:p>
          <a:p>
            <a:pPr lvl="2"/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Sjednávání a uzavírání obchodů jménem zastoupeného  na jeho účet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Smlouva o zprostředkování, smlouva o obchodním zastoupení (smlouva o výhradním zastoupení)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zástupců</a:t>
            </a:r>
          </a:p>
          <a:p>
            <a:pPr lvl="2"/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Základní: monitorování zahraničního trhu, zprostředkování obchodů, informační funkce</a:t>
            </a:r>
          </a:p>
          <a:p>
            <a:pPr lvl="2"/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Doplňkové: poradenské a servisní služby, udržování skladů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Mandátní smlouva</a:t>
            </a:r>
          </a:p>
          <a:p>
            <a:pPr lvl="1"/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Mandatář se zavazuje, že pro mandanta na jeho účet vyřídí za úplatu sjednanou obchodní záležitost</a:t>
            </a:r>
          </a:p>
          <a:p>
            <a:pPr lvl="2"/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Nejedná se o přímé oprávnění mandatáře jednat za mandanta ve vztahu k třetím osobám</a:t>
            </a:r>
          </a:p>
          <a:p>
            <a:pPr lvl="2"/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jsou mandatářem vykonávané i právní úkony, je nutno podložit také plnou mocí</a:t>
            </a:r>
          </a:p>
          <a:p>
            <a:pPr lvl="2"/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Smluvní vztahy v zahraničním obchodě (2)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Mezinárodní podnikání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444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4293</TotalTime>
  <Words>2031</Words>
  <Application>Microsoft Office PowerPoint</Application>
  <PresentationFormat>Předvádění na obrazovce (16:9)</PresentationFormat>
  <Paragraphs>247</Paragraphs>
  <Slides>29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Mezinárodní podnikání  </vt:lpstr>
      <vt:lpstr>Motivy pro vstup na mezinárodní trhy</vt:lpstr>
      <vt:lpstr>Prezentace aplikace PowerPoint</vt:lpstr>
      <vt:lpstr>Faktory ovlivňující volbu formy vstupu na mezinárodní trhy</vt:lpstr>
      <vt:lpstr>Formy podnikání na mezinárodních trzích</vt:lpstr>
      <vt:lpstr>???Která z forem zapojení do mezinárodních ekonomických aktivit jsou nejméně rizikové???</vt:lpstr>
      <vt:lpstr>Zahraniční obchod</vt:lpstr>
      <vt:lpstr>Smluvní vztahy v zahraničním obchodě (1)</vt:lpstr>
      <vt:lpstr>Smluvní vztahy v zahraničním obchodě (2)</vt:lpstr>
      <vt:lpstr>Smluvní vztahy v zahraničním obchodě (3)</vt:lpstr>
      <vt:lpstr>Smluvní vztahy v zahraničním obchodě (4)</vt:lpstr>
      <vt:lpstr>Licence</vt:lpstr>
      <vt:lpstr>Franchising</vt:lpstr>
      <vt:lpstr>Smlouva o řízení</vt:lpstr>
      <vt:lpstr>Zušlechťovací operace</vt:lpstr>
      <vt:lpstr>Mezinárodní výrobní kooperace</vt:lpstr>
      <vt:lpstr>Akvizice</vt:lpstr>
      <vt:lpstr>Fúze</vt:lpstr>
      <vt:lpstr>Založení dceřiné společnosti</vt:lpstr>
      <vt:lpstr>Joint venture</vt:lpstr>
      <vt:lpstr>Strategické aliance</vt:lpstr>
      <vt:lpstr>Základní cash flow v mezinárodním podnikání</vt:lpstr>
      <vt:lpstr>Zůstatky běžných účtů ve vybraných zemích</vt:lpstr>
      <vt:lpstr>Nerovnováhy běžného účtu (% světového HDP)</vt:lpstr>
      <vt:lpstr>Platební bilance ČR </vt:lpstr>
      <vt:lpstr>Zahraniční investiční pozice ČR</vt:lpstr>
      <vt:lpstr>Zahraniční obchod se zbožím ČR</vt:lpstr>
      <vt:lpstr>???Jaký je aktuální vývoj platební bilance v Česku???  https://www.cnb.cz/cs/menova-politika/zpravy-o-menove-politice/  https://www.cnb.cz/cs/menova-politika/zpravy-o-vyvoji-platebni-bilance/  https://www.cnb.cz/cs/statistika/platebni_bilance_stat/  https://www.cnb.cz/cs/statistika/platebni_bilance_stat/platebni_bilance_q/vyvoj-platebni-bilance-komentar/index.html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84</cp:revision>
  <dcterms:created xsi:type="dcterms:W3CDTF">2016-07-06T15:42:34Z</dcterms:created>
  <dcterms:modified xsi:type="dcterms:W3CDTF">2023-10-05T09:46:37Z</dcterms:modified>
</cp:coreProperties>
</file>