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5" r:id="rId3"/>
    <p:sldId id="307" r:id="rId4"/>
    <p:sldId id="259" r:id="rId5"/>
    <p:sldId id="260" r:id="rId6"/>
    <p:sldId id="261" r:id="rId7"/>
    <p:sldId id="281" r:id="rId8"/>
    <p:sldId id="308" r:id="rId9"/>
    <p:sldId id="267" r:id="rId10"/>
    <p:sldId id="268" r:id="rId11"/>
    <p:sldId id="286" r:id="rId12"/>
    <p:sldId id="271" r:id="rId13"/>
    <p:sldId id="272" r:id="rId14"/>
    <p:sldId id="306" r:id="rId15"/>
    <p:sldId id="273" r:id="rId16"/>
    <p:sldId id="280" r:id="rId17"/>
    <p:sldId id="274" r:id="rId18"/>
    <p:sldId id="275" r:id="rId19"/>
    <p:sldId id="276" r:id="rId20"/>
    <p:sldId id="277" r:id="rId21"/>
    <p:sldId id="284" r:id="rId22"/>
    <p:sldId id="278" r:id="rId23"/>
    <p:sldId id="279" r:id="rId24"/>
    <p:sldId id="264" r:id="rId25"/>
    <p:sldId id="282" r:id="rId26"/>
    <p:sldId id="302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298" r:id="rId35"/>
    <p:sldId id="305" r:id="rId36"/>
    <p:sldId id="300" r:id="rId37"/>
    <p:sldId id="303" r:id="rId38"/>
    <p:sldId id="304" r:id="rId39"/>
    <p:sldId id="301" r:id="rId40"/>
    <p:sldId id="263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43" d="100"/>
          <a:sy n="143" d="100"/>
        </p:scale>
        <p:origin x="7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5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39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6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3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9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9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04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7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28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12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1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117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86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19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3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7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03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145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13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62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9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808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203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56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92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06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341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77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91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32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3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11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7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11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5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8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riziko mezinárodního podnikání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mezinárodního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Podíl měnových párů na obratu devizového trhu </a:t>
            </a:r>
            <a:r>
              <a:rPr lang="cs-CZ" sz="1100" b="1" dirty="0"/>
              <a:t>( v % transakcí)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35496" y="1046207"/>
          <a:ext cx="8886703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4702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699513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2147164365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2884744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USD/EUR (DEM)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USD</a:t>
                      </a:r>
                      <a:r>
                        <a:rPr lang="en-US" sz="1400" noProof="0" dirty="0"/>
                        <a:t>/others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EUR/GBP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0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EUR/JPY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6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8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???Proč je americký dolar nejvíce obchodovanou měnou???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FB194F8-C5A5-4641-A378-CD53D71680C2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Devizový kurz je cena jedné měny vyjádřená v jednotkách jiné měny a je tvořen jako každá jiná cena, tedy střetem nabídky a poptávky.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V kotaci vystupuje jedna z měn v měnovém páru vždy jako jednotková, bazická, neboli referenční měna a jí také devizový kurz vyjadřuje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Devizový kurz 25 CZK/EUR je devizovým kurzem eura vyjádřeným v českých korunách.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Když chceme vyjádřit devizový kurz koruny, je nutno v zápisu přehodit jednotkovou měnu na českou korunu. Devizový kurz koruny vyjádřené prostřednictvím eura je pak 0,04 EUR/CZK. 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Devizový kurz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Spotový kurz je devizový kurz měny s termínem dodání do dvou obchodních dnů.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Přímé kótování udává cenu jednotky zahraniční měny vyjádřenou v domácí měně.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Z pohledu české koruny a eura je to například 25 CZK/EUR, jinými slovy, spotový kurz je 25 českých korun za 1 euro. </a:t>
            </a:r>
          </a:p>
          <a:p>
            <a:pPr>
              <a:buClr>
                <a:srgbClr val="307871"/>
              </a:buClr>
            </a:pPr>
            <a:r>
              <a:rPr lang="cs-CZ" sz="1800" dirty="0"/>
              <a:t>Nepřímé kótování uvádí, kolik jednotek zahraniční měny lze zakoupit za jednu jednotku domácí měny.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Analogicky z výše uvedeného příkladu by to byl devizový kurz 0,04 EUR/CZK.</a:t>
            </a:r>
            <a:endParaRPr lang="cs-CZ" sz="16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Kotace spotového devizového kurzu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2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Dvoucestné kótování devizových kurzů</a:t>
            </a:r>
            <a:endParaRPr lang="en-US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88856" y="2107208"/>
            <a:ext cx="266429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CZK / USD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21.174 / 21.181</a:t>
            </a:r>
          </a:p>
        </p:txBody>
      </p:sp>
      <p:sp>
        <p:nvSpPr>
          <p:cNvPr id="13" name="Čárový bublinový popisek 2 12"/>
          <p:cNvSpPr/>
          <p:nvPr/>
        </p:nvSpPr>
        <p:spPr>
          <a:xfrm>
            <a:off x="5583272" y="1248637"/>
            <a:ext cx="1436216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</a:t>
            </a:r>
            <a:r>
              <a:rPr lang="en-US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</a:p>
        </p:txBody>
      </p:sp>
      <p:sp>
        <p:nvSpPr>
          <p:cNvPr id="14" name="Čárový bublinový popisek 2 13"/>
          <p:cNvSpPr/>
          <p:nvPr/>
        </p:nvSpPr>
        <p:spPr>
          <a:xfrm flipH="1">
            <a:off x="2051720" y="1242386"/>
            <a:ext cx="1440160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Counter</a:t>
            </a:r>
            <a:r>
              <a:rPr lang="en-US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</a:p>
        </p:txBody>
      </p:sp>
      <p:sp>
        <p:nvSpPr>
          <p:cNvPr id="15" name="Pětiúhelník 14"/>
          <p:cNvSpPr/>
          <p:nvPr/>
        </p:nvSpPr>
        <p:spPr>
          <a:xfrm>
            <a:off x="169168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Bid exchange rate</a:t>
            </a:r>
          </a:p>
        </p:txBody>
      </p:sp>
      <p:sp>
        <p:nvSpPr>
          <p:cNvPr id="16" name="Pětiúhelník 15"/>
          <p:cNvSpPr/>
          <p:nvPr/>
        </p:nvSpPr>
        <p:spPr>
          <a:xfrm flipH="1">
            <a:off x="601216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Ask exchange rate</a:t>
            </a:r>
          </a:p>
        </p:txBody>
      </p:sp>
      <p:sp>
        <p:nvSpPr>
          <p:cNvPr id="17" name="Bublinový popisek se šipkou nahoru 16"/>
          <p:cNvSpPr/>
          <p:nvPr/>
        </p:nvSpPr>
        <p:spPr>
          <a:xfrm>
            <a:off x="1475656" y="2931790"/>
            <a:ext cx="6120680" cy="1375812"/>
          </a:xfrm>
          <a:prstGeom prst="upArrowCallout">
            <a:avLst>
              <a:gd name="adj1" fmla="val 25000"/>
              <a:gd name="adj2" fmla="val 73841"/>
              <a:gd name="adj3" fmla="val 25000"/>
              <a:gd name="adj4" fmla="val 64977"/>
            </a:avLst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Spread = Ask – Bid = </a:t>
            </a:r>
            <a:r>
              <a:rPr lang="cs-CZ" dirty="0"/>
              <a:t>2</a:t>
            </a:r>
            <a:r>
              <a:rPr lang="en-US" dirty="0"/>
              <a:t>1.1</a:t>
            </a:r>
            <a:r>
              <a:rPr lang="cs-CZ" dirty="0"/>
              <a:t>81</a:t>
            </a:r>
            <a:r>
              <a:rPr lang="en-US" dirty="0"/>
              <a:t> – </a:t>
            </a:r>
            <a:r>
              <a:rPr lang="cs-CZ" dirty="0"/>
              <a:t>2</a:t>
            </a:r>
            <a:r>
              <a:rPr lang="en-US" dirty="0"/>
              <a:t>1.174 = 0.0</a:t>
            </a:r>
            <a:r>
              <a:rPr lang="cs-CZ" dirty="0"/>
              <a:t>070</a:t>
            </a:r>
            <a:r>
              <a:rPr lang="en-US" dirty="0"/>
              <a:t> (</a:t>
            </a:r>
            <a:r>
              <a:rPr lang="cs-CZ" dirty="0"/>
              <a:t>70</a:t>
            </a:r>
            <a:r>
              <a:rPr lang="en-US" dirty="0"/>
              <a:t> pips)</a:t>
            </a:r>
          </a:p>
          <a:p>
            <a:pPr algn="ctr"/>
            <a:r>
              <a:rPr lang="en-US" dirty="0"/>
              <a:t>Spread (%) = (Ask – Bid) / (Ask) = 0.00</a:t>
            </a:r>
            <a:r>
              <a:rPr lang="cs-CZ" dirty="0"/>
              <a:t>70</a:t>
            </a:r>
            <a:r>
              <a:rPr lang="en-US" dirty="0"/>
              <a:t> / </a:t>
            </a:r>
            <a:r>
              <a:rPr lang="cs-CZ" dirty="0"/>
              <a:t>2</a:t>
            </a:r>
            <a:r>
              <a:rPr lang="en-US" dirty="0"/>
              <a:t>1.1</a:t>
            </a:r>
            <a:r>
              <a:rPr lang="cs-CZ" dirty="0"/>
              <a:t>81</a:t>
            </a:r>
            <a:r>
              <a:rPr lang="en-US" dirty="0"/>
              <a:t> = 0.0</a:t>
            </a:r>
            <a:r>
              <a:rPr lang="cs-CZ" dirty="0"/>
              <a:t>33</a:t>
            </a:r>
            <a:r>
              <a:rPr lang="en-US" dirty="0"/>
              <a:t> %</a:t>
            </a:r>
          </a:p>
        </p:txBody>
      </p:sp>
      <p:sp>
        <p:nvSpPr>
          <p:cNvPr id="18" name="Pětiúhelník 17"/>
          <p:cNvSpPr/>
          <p:nvPr/>
        </p:nvSpPr>
        <p:spPr>
          <a:xfrm>
            <a:off x="107504" y="1959475"/>
            <a:ext cx="1584176" cy="1003353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Banka kupuje</a:t>
            </a:r>
            <a:endParaRPr lang="en-US" sz="1600" dirty="0"/>
          </a:p>
          <a:p>
            <a:pPr algn="ctr"/>
            <a:r>
              <a:rPr lang="cs-CZ" sz="1600" dirty="0"/>
              <a:t>Klient prodává USD</a:t>
            </a:r>
            <a:endParaRPr lang="en-US" sz="1600" dirty="0"/>
          </a:p>
        </p:txBody>
      </p:sp>
      <p:sp>
        <p:nvSpPr>
          <p:cNvPr id="19" name="Pětiúhelník 18"/>
          <p:cNvSpPr/>
          <p:nvPr/>
        </p:nvSpPr>
        <p:spPr>
          <a:xfrm flipH="1">
            <a:off x="7388904" y="1945053"/>
            <a:ext cx="1647592" cy="1032196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Banka prodává Klient kupuje USD</a:t>
            </a:r>
            <a:endParaRPr lang="en-US" sz="1600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1867C1E3-FCEF-421A-AB9B-AF983FDB4F23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Obecný kurzový zápis:</a:t>
                </a:r>
              </a:p>
              <a:p>
                <a:pPr marL="0" indent="0" algn="ctr">
                  <a:buClr>
                    <a:srgbClr val="307871"/>
                  </a:buClr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cs-CZ" sz="1400" i="1" dirty="0"/>
                  <a:t>K/L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400" i="1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400" dirty="0"/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S 	hodnota spotového středového kurzu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K 	spotový středový kurz měny K (měna na 2. pozici, bazická měna) 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L 	spotový středový kurz měny K vyjádřený v L (měna na 1. pozici)</a:t>
                </a:r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Když chceme získat devizový kurz měny na prvním místě kotace, je nutné prohodit kurz do jmenovatele: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1400" i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type m:val="lin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sk-SK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sk-SK" sz="1400" i="1">
                              <a:latin typeface="Cambria Math" panose="02040503050406030204" pitchFamily="18" charset="0"/>
                            </a:rPr>
                            <m:t>)= 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k-SK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sk-SK" sz="1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type m:val="lin"/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sk-SK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sk-SK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b="-14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Zápis devizového kurzu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9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Samotná změna devizového kurzu bývá nazývána </a:t>
                </a:r>
                <a:r>
                  <a:rPr lang="cs-CZ" sz="1800" dirty="0" err="1"/>
                  <a:t>apreciací</a:t>
                </a:r>
                <a:r>
                  <a:rPr lang="cs-CZ" sz="1800" dirty="0"/>
                  <a:t> (zhodnocením) nebo depreciací (znehodnocením).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400" dirty="0"/>
                  <a:t>Depreciace domácí měny znamená, že hodnota domácí měny klesá v poměru k zahraniční měně, což u přímého kótování znamená nárůst devizového kurzu (18.10 CZK/USD  </a:t>
                </a:r>
                <a:r>
                  <a:rPr lang="cs-CZ" sz="1400" dirty="0">
                    <a:sym typeface="Wingdings" panose="05000000000000000000" pitchFamily="2" charset="2"/>
                  </a:rPr>
                  <a:t></a:t>
                </a:r>
                <a:r>
                  <a:rPr lang="cs-CZ" sz="1400" dirty="0"/>
                  <a:t> 18.80 CZK/USD).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400" dirty="0" err="1"/>
                  <a:t>Apreciace</a:t>
                </a:r>
                <a:r>
                  <a:rPr lang="cs-CZ" sz="1400" dirty="0"/>
                  <a:t> domácí měny naopak znamená, že hodnota domácí měny roste v poměru k zahraniční měně, což u přímého kótování znamená pokles devizového kurzu (18.10 CZK/USD </a:t>
                </a:r>
                <a:r>
                  <a:rPr lang="cs-CZ" sz="1400" dirty="0">
                    <a:sym typeface="Wingdings" panose="05000000000000000000" pitchFamily="2" charset="2"/>
                  </a:rPr>
                  <a:t></a:t>
                </a:r>
                <a:r>
                  <a:rPr lang="cs-CZ" sz="1400" dirty="0"/>
                  <a:t> 17.60 CZK/USD).</a:t>
                </a:r>
              </a:p>
              <a:p>
                <a:pPr>
                  <a:buClr>
                    <a:srgbClr val="307871"/>
                  </a:buClr>
                </a:pPr>
                <a:endParaRPr lang="cs-CZ" sz="1800" dirty="0"/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Výpočet změny devizového kurzu: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 %=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1800" dirty="0"/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r="-1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Interpretace změny devizového kurzu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Při obchodování s měnami je základem tzv. dvoucestná kotace, tedy kotace nákupního a prodejního kurzu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nákupní kurz je označován jako </a:t>
            </a:r>
            <a:r>
              <a:rPr lang="cs-CZ" sz="1400" dirty="0" err="1"/>
              <a:t>bid</a:t>
            </a:r>
            <a:r>
              <a:rPr lang="cs-CZ" sz="1400" dirty="0"/>
              <a:t> </a:t>
            </a:r>
            <a:r>
              <a:rPr lang="cs-CZ" sz="1400" dirty="0" err="1"/>
              <a:t>rate</a:t>
            </a:r>
            <a:endParaRPr lang="cs-CZ" sz="1400" dirty="0"/>
          </a:p>
          <a:p>
            <a:pPr lvl="1">
              <a:buClr>
                <a:srgbClr val="307871"/>
              </a:buClr>
            </a:pPr>
            <a:r>
              <a:rPr lang="cs-CZ" sz="1400" dirty="0"/>
              <a:t>prodejní kurz je označován jako </a:t>
            </a:r>
            <a:r>
              <a:rPr lang="cs-CZ" sz="1400" dirty="0" err="1"/>
              <a:t>ask</a:t>
            </a:r>
            <a:r>
              <a:rPr lang="cs-CZ" sz="1400" dirty="0"/>
              <a:t> (</a:t>
            </a:r>
            <a:r>
              <a:rPr lang="cs-CZ" sz="1400" dirty="0" err="1"/>
              <a:t>offer</a:t>
            </a:r>
            <a:r>
              <a:rPr lang="cs-CZ" sz="1400" dirty="0"/>
              <a:t>) </a:t>
            </a:r>
            <a:r>
              <a:rPr lang="cs-CZ" sz="1400" dirty="0" err="1"/>
              <a:t>rate</a:t>
            </a:r>
            <a:r>
              <a:rPr lang="cs-CZ" sz="1400" dirty="0"/>
              <a:t>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Názvy kurzů jsou odvozené z pohledu dealera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dealer za </a:t>
            </a:r>
            <a:r>
              <a:rPr lang="cs-CZ" sz="1400" dirty="0" err="1"/>
              <a:t>bid</a:t>
            </a:r>
            <a:r>
              <a:rPr lang="cs-CZ" sz="1400" dirty="0"/>
              <a:t> </a:t>
            </a:r>
            <a:r>
              <a:rPr lang="cs-CZ" sz="1400" dirty="0" err="1"/>
              <a:t>rate</a:t>
            </a:r>
            <a:r>
              <a:rPr lang="cs-CZ" sz="1400" dirty="0"/>
              <a:t> nakupuje cizí měnu a podnik mu ji prodává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dealer za </a:t>
            </a:r>
            <a:r>
              <a:rPr lang="cs-CZ" sz="1400" dirty="0" err="1"/>
              <a:t>ask</a:t>
            </a:r>
            <a:r>
              <a:rPr lang="cs-CZ" sz="1400" dirty="0"/>
              <a:t> </a:t>
            </a:r>
            <a:r>
              <a:rPr lang="cs-CZ" sz="1400" dirty="0" err="1"/>
              <a:t>rate</a:t>
            </a:r>
            <a:r>
              <a:rPr lang="cs-CZ" sz="1400" dirty="0"/>
              <a:t> měnu prodává a tedy podnik nakupuje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Prodejní kurz je na devizovém trhu vždy vyšší než kurz nákupní, protože jinak by dealeři při devizových obchodech nerealizovali zisk a nebyly by tak motivováni k této činnosti.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Pro devizový kurz eura vyjádřeného v českých korunách to může být tedy </a:t>
            </a:r>
            <a:r>
              <a:rPr lang="cs-CZ" sz="1400" dirty="0" err="1"/>
              <a:t>bid</a:t>
            </a:r>
            <a:r>
              <a:rPr lang="cs-CZ" sz="1400" dirty="0"/>
              <a:t> kurz 24,60 CZK/EUR a </a:t>
            </a:r>
            <a:r>
              <a:rPr lang="cs-CZ" sz="1400" dirty="0" err="1"/>
              <a:t>ask</a:t>
            </a:r>
            <a:r>
              <a:rPr lang="cs-CZ" sz="1400" dirty="0"/>
              <a:t> kurz 26,10 CZK/EUR. 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Dvoucestná kotace devizového kurzu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0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Výpočtem průměru </a:t>
                </a:r>
                <a:r>
                  <a:rPr lang="cs-CZ" sz="1800" dirty="0" err="1"/>
                  <a:t>bid</a:t>
                </a:r>
                <a:r>
                  <a:rPr lang="cs-CZ" sz="1800" dirty="0"/>
                  <a:t> a </a:t>
                </a:r>
                <a:r>
                  <a:rPr lang="cs-CZ" sz="1800" dirty="0" err="1"/>
                  <a:t>ask</a:t>
                </a:r>
                <a:r>
                  <a:rPr lang="cs-CZ" sz="1800" dirty="0"/>
                  <a:t> kurzu získáme středový kurz (</a:t>
                </a:r>
                <a:r>
                  <a:rPr lang="cs-CZ" sz="1800" dirty="0" err="1"/>
                  <a:t>midpoint</a:t>
                </a:r>
                <a:r>
                  <a:rPr lang="cs-CZ" sz="1800" dirty="0"/>
                  <a:t> </a:t>
                </a:r>
                <a:r>
                  <a:rPr lang="cs-CZ" sz="1800" dirty="0" err="1"/>
                  <a:t>rate</a:t>
                </a:r>
                <a:r>
                  <a:rPr lang="cs-CZ" sz="1800" dirty="0"/>
                  <a:t>). Když si </a:t>
                </a:r>
                <a:r>
                  <a:rPr lang="cs-CZ" sz="1800" dirty="0" err="1"/>
                  <a:t>bid</a:t>
                </a:r>
                <a:r>
                  <a:rPr lang="cs-CZ" sz="1800" dirty="0"/>
                  <a:t> kurz označíme jako </a:t>
                </a:r>
                <a:r>
                  <a:rPr lang="cs-CZ" sz="1800" i="1" dirty="0"/>
                  <a:t>B(L/K) </a:t>
                </a:r>
                <a:r>
                  <a:rPr lang="cs-CZ" sz="1800" dirty="0"/>
                  <a:t>a </a:t>
                </a:r>
                <a:r>
                  <a:rPr lang="cs-CZ" sz="1800" dirty="0" err="1"/>
                  <a:t>ask</a:t>
                </a:r>
                <a:r>
                  <a:rPr lang="cs-CZ" sz="1800" dirty="0"/>
                  <a:t> kurz jako </a:t>
                </a:r>
                <a:r>
                  <a:rPr lang="cs-CZ" sz="1800" i="1" dirty="0"/>
                  <a:t>A(L/K),</a:t>
                </a:r>
                <a:r>
                  <a:rPr lang="cs-CZ" sz="1800" dirty="0"/>
                  <a:t> pak středový kurz měny </a:t>
                </a:r>
                <a:r>
                  <a:rPr lang="cs-CZ" sz="1800" i="1" dirty="0"/>
                  <a:t>K</a:t>
                </a:r>
                <a:r>
                  <a:rPr lang="cs-CZ" sz="1800" dirty="0"/>
                  <a:t> získáme pomocí vzorce: 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cs-CZ" sz="1800" dirty="0"/>
              </a:p>
              <a:p>
                <a:pPr>
                  <a:buClr>
                    <a:srgbClr val="307871"/>
                  </a:buClr>
                </a:pPr>
                <a:endParaRPr lang="cs-CZ" sz="1800" dirty="0"/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Středový kurz měny </a:t>
                </a:r>
                <a:r>
                  <a:rPr lang="cs-CZ" sz="1800" i="1" dirty="0"/>
                  <a:t>L</a:t>
                </a:r>
                <a:r>
                  <a:rPr lang="cs-CZ" sz="1800" dirty="0"/>
                  <a:t> získáme pomocí vzorce: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cs-CZ" sz="1800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800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200" i="1" dirty="0"/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200" i="1" dirty="0"/>
                  <a:t>Poznámka: Při práci s devizovými kurzy je nutné mít na paměti, že středový devizový kurz měny L se nemůže rovnat převrácené hodnotě středového kurzu měny K, výjimka nastává pouze tehdy, když se hodnoty </a:t>
                </a:r>
                <a:r>
                  <a:rPr lang="cs-CZ" sz="1200" i="1" dirty="0" err="1"/>
                  <a:t>ask</a:t>
                </a:r>
                <a:r>
                  <a:rPr lang="cs-CZ" sz="1200" i="1" dirty="0"/>
                  <a:t> a </a:t>
                </a:r>
                <a:r>
                  <a:rPr lang="cs-CZ" sz="1200" i="1" dirty="0" err="1"/>
                  <a:t>bid</a:t>
                </a:r>
                <a:r>
                  <a:rPr lang="cs-CZ" sz="1200" i="1" dirty="0"/>
                  <a:t> kurzu rovnají.</a:t>
                </a:r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Středový devizový kurz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4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Rozdíl mezi prodejním a nákupním kurzem se zas nazývá kurzové rozpětí (</a:t>
                </a:r>
                <a:r>
                  <a:rPr lang="cs-CZ" sz="1800" dirty="0" err="1"/>
                  <a:t>spread</a:t>
                </a:r>
                <a:r>
                  <a:rPr lang="cs-CZ" sz="1800" dirty="0"/>
                  <a:t>)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400" dirty="0"/>
                  <a:t>představuje základ zisku dealerů z obchodování, tedy transakční náklady pro klienta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400" dirty="0"/>
                  <a:t>pro nejlikvidnější měny a měnové páry se výše </a:t>
                </a:r>
                <a:r>
                  <a:rPr lang="cs-CZ" sz="1400" dirty="0" err="1"/>
                  <a:t>spreadu</a:t>
                </a:r>
                <a:r>
                  <a:rPr lang="cs-CZ" sz="1400" dirty="0"/>
                  <a:t> pohybuje zhruba v intervalu 0,02 – 0,05 %, přičemž s klesající likviditou výše rozpětí roste</a:t>
                </a:r>
              </a:p>
              <a:p>
                <a:pPr marL="457200" lvl="1" indent="0">
                  <a:buClr>
                    <a:srgbClr val="307871"/>
                  </a:buClr>
                  <a:buNone/>
                </a:pPr>
                <a:endParaRPr lang="cs-CZ" sz="1600" dirty="0"/>
              </a:p>
              <a:p>
                <a:pPr marL="457200" lvl="1" indent="0">
                  <a:buClr>
                    <a:srgbClr val="307871"/>
                  </a:buClr>
                  <a:buNone/>
                </a:pPr>
                <a:endParaRPr lang="cs-CZ" sz="1600" i="1" dirty="0"/>
              </a:p>
              <a:p>
                <a:pPr marL="457200" lvl="1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𝑠𝑝𝑟𝑒𝑎𝑑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)−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))/(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))∗100</m:t>
                      </m:r>
                    </m:oMath>
                  </m:oMathPara>
                </a14:m>
                <a:endParaRPr lang="cs-CZ" sz="1600" dirty="0"/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r="-4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Kurzové rozpětí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5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Z hlediska druhu obchodovaných peněz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valut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deviz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 hlediska charakteru obchodování s devizami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burzovní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neburzovní, tzv. OTC (</a:t>
            </a:r>
            <a:r>
              <a:rPr lang="cs-CZ" sz="1600" dirty="0" err="1"/>
              <a:t>over-the-counter</a:t>
            </a:r>
            <a:r>
              <a:rPr lang="cs-CZ" sz="1600" dirty="0"/>
              <a:t>) trh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 hlediska subjektů. které naň vstupují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mezibankovní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klientský</a:t>
            </a:r>
            <a:endParaRPr lang="cs-CZ" sz="2000" dirty="0"/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Rozdělení trhů se zahraničními měnami</a:t>
            </a:r>
            <a:endParaRPr lang="en-US" b="1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D645DAE-1001-4727-804C-6931458C9F92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cs-CZ" sz="1800" dirty="0"/>
                  <a:t>Převážná většina kotací devizových kurzů jednotlivých měn je uváděna za pomoci primárních měn. </a:t>
                </a:r>
              </a:p>
              <a:p>
                <a:pPr lvl="1"/>
                <a:r>
                  <a:rPr lang="cs-CZ" sz="1400" dirty="0"/>
                  <a:t>americký dolar, britská libra, švýcarský frank a euro. </a:t>
                </a:r>
              </a:p>
              <a:p>
                <a:endParaRPr lang="cs-CZ" sz="1800" dirty="0"/>
              </a:p>
              <a:p>
                <a:r>
                  <a:rPr lang="cs-CZ" sz="1800" dirty="0"/>
                  <a:t>Pro výpočet jakékoliv jiné kombinace lze využít křížové kurzy, které lze vypočítat pomocí dvou měnových párů obsahujících tři měny. </a:t>
                </a:r>
              </a:p>
              <a:p>
                <a:pPr lvl="1"/>
                <a:r>
                  <a:rPr lang="cs-CZ" sz="1400" dirty="0"/>
                  <a:t>Při použití devizových kurzů v podobě, ve které je společná měna na druhé pozici: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))/(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cs-CZ" sz="1400" dirty="0"/>
              </a:p>
              <a:p>
                <a:pPr lvl="1"/>
                <a:endParaRPr lang="cs-CZ" sz="1400" dirty="0"/>
              </a:p>
              <a:p>
                <a:pPr lvl="1"/>
                <a:r>
                  <a:rPr lang="cs-CZ" sz="1400" dirty="0"/>
                  <a:t>Při použití devizových kurzů v podobě, ve které je společná měna na opačné pozici: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400" dirty="0"/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Křížové devizové  kurzy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Z hlediska technik provádění devizových operací rozlišujeme trh spotový a termínový, přičemž základní rozdíl spočívá v termínu vypořádání transakce.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lvl="1">
              <a:buClr>
                <a:srgbClr val="307871"/>
              </a:buClr>
            </a:pPr>
            <a:r>
              <a:rPr lang="cs-CZ" sz="1600" dirty="0"/>
              <a:t>spotovou transakci lze charakterizovat jako bilaterální kontrakt, v němž jedna strana dodává určitý objem dané měny oproti přijetí odpovídající sumy jiné měny od obchodní protistrany. 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devizový obchod se uskutečňuje za aktuálně platný devizový kurz,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vypořádání obchodu a dodání měn proběhne obvykle v průběhu dvou pracovních dnů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termínové transakce mají vypořádání obchodu v budoucnosti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objem obchodu, měna, devizový kurz, datum vypořádání jsou určeny v době uzavření obchodu, k doručení měn však dochází až ve stanoveném datu vypořádání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nejčetnější splatnosti na termínovém devizovém trhu jsou do 7 dnů a pak 30 dnů a 90 dnů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swapové transakce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kombinace spotových a termínových obchodů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Spotový a termínový devizový trh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2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Forwardové kurzy představují realizační cenu pro vypořádání forwardových obchodů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Forwardové kurzy se kótují třemi způsoby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 err="1"/>
                  <a:t>outright</a:t>
                </a:r>
                <a:r>
                  <a:rPr lang="cs-CZ" sz="1600" dirty="0"/>
                  <a:t> kotace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uvádí se celé kurzové hodnoty, tedy například </a:t>
                </a:r>
                <a:r>
                  <a:rPr lang="cs-CZ" sz="1200" i="1" dirty="0" err="1"/>
                  <a:t>outright</a:t>
                </a:r>
                <a:r>
                  <a:rPr lang="cs-CZ" sz="1200" i="1" dirty="0"/>
                  <a:t> forward středový kurz na jeden měsíc: 25,5420 CZK/EUR</a:t>
                </a:r>
                <a:endParaRPr lang="cs-CZ" sz="1200" dirty="0"/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kotace ve swapových bodech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v případě přímé kotace je dána pouze rozdílem </a:t>
                </a:r>
                <a:r>
                  <a:rPr lang="cs-CZ" sz="1200" dirty="0" err="1"/>
                  <a:t>forwardového</a:t>
                </a:r>
                <a:r>
                  <a:rPr lang="cs-CZ" sz="1200" dirty="0"/>
                  <a:t> kurzu </a:t>
                </a:r>
                <a:r>
                  <a:rPr lang="cs-CZ" sz="1200" dirty="0" err="1"/>
                  <a:t>outright</a:t>
                </a:r>
                <a:r>
                  <a:rPr lang="cs-CZ" sz="1200" dirty="0"/>
                  <a:t> a spotového kurzu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jestli je hodnota bodů </a:t>
                </a:r>
                <a:r>
                  <a:rPr lang="cs-CZ" sz="1200" dirty="0" err="1"/>
                  <a:t>bid</a:t>
                </a:r>
                <a:r>
                  <a:rPr lang="cs-CZ" sz="1200" dirty="0"/>
                  <a:t> větší než hodnota bodů </a:t>
                </a:r>
                <a:r>
                  <a:rPr lang="cs-CZ" sz="1200" dirty="0" err="1"/>
                  <a:t>ask</a:t>
                </a:r>
                <a:r>
                  <a:rPr lang="cs-CZ" sz="1200" dirty="0"/>
                  <a:t>, pak jde o diskont, u prémie platí opak</a:t>
                </a:r>
              </a:p>
              <a:p>
                <a:pPr lvl="2">
                  <a:buClr>
                    <a:srgbClr val="307871"/>
                  </a:buClr>
                </a:pP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𝑆𝑤𝑎𝑝𝑜𝑣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é 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𝑏𝑜𝑑𝑦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cs-CZ" sz="1200" dirty="0"/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kotace v procentech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uvádí termínovou prémii nebo diskont v procentuálním vyjádření, což umožňuje přímé porovnání termínové prémie nebo diskontu s úrokovým diferenciálem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Přímá kotace: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)− 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cs-CZ" sz="1200" dirty="0"/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Nepřímá kotace: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)− 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cs-CZ" sz="1200" dirty="0"/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b="-21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Kotace </a:t>
            </a:r>
            <a:r>
              <a:rPr lang="cs-CZ" b="1" dirty="0" err="1"/>
              <a:t>forwardového</a:t>
            </a:r>
            <a:r>
              <a:rPr lang="cs-CZ" b="1" dirty="0"/>
              <a:t> devizového kurzu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Absolutní rozdíl mezi termínovým a spotovým kurzem ukazuje, zda se daná měna termínově obchoduje s prémií nebo diskontem.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Pokud se měna obchoduje s termínovou prémií, </a:t>
            </a:r>
            <a:r>
              <a:rPr lang="cs-CZ" sz="1400" i="1" dirty="0"/>
              <a:t>F</a:t>
            </a:r>
            <a:r>
              <a:rPr lang="cs-CZ" sz="1400" dirty="0"/>
              <a:t> je tedy větší než </a:t>
            </a:r>
            <a:r>
              <a:rPr lang="cs-CZ" sz="1400" i="1" dirty="0"/>
              <a:t>S</a:t>
            </a:r>
            <a:r>
              <a:rPr lang="cs-CZ" sz="1400" dirty="0"/>
              <a:t>, pak to indikuje předpoklad jejího posílení.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Pokud se měna obchoduje s termínovým diskontem, </a:t>
            </a:r>
            <a:r>
              <a:rPr lang="cs-CZ" sz="1400" i="1" dirty="0"/>
              <a:t>F</a:t>
            </a:r>
            <a:r>
              <a:rPr lang="cs-CZ" sz="1400" dirty="0"/>
              <a:t> je tedy nižší než </a:t>
            </a:r>
            <a:r>
              <a:rPr lang="cs-CZ" sz="1400" i="1" dirty="0"/>
              <a:t>S</a:t>
            </a:r>
            <a:r>
              <a:rPr lang="cs-CZ" sz="1400" dirty="0"/>
              <a:t>, pak trh předpokládá její budoucí oslabení. 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Vztah mezi spotovým a forwardovým devizovým kurzem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3003798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kurz (spread musí být VŽDY větší než u spot kurzu)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Přidat prémii ke spot kurzu pokud kombinace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bid-ask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swap kurzu je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menší-větší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číslo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Odečíst diskont od spot kurzu pokud kombinace bid-ask ve swap kurzu je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větší-menší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číslo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Kotace swap kurzu</a:t>
            </a:r>
            <a:endParaRPr lang="en-US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5" y="1023360"/>
            <a:ext cx="7892619" cy="18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318254" y="1640410"/>
            <a:ext cx="1296144" cy="3600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940152" y="1851670"/>
            <a:ext cx="1368152" cy="369746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318254" y="2036542"/>
            <a:ext cx="411892" cy="1327295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5220072" y="2233238"/>
            <a:ext cx="1440160" cy="1716369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4751BBF-6765-4EED-B152-8352A373576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6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dirty="0"/>
              <a:t>konkurenceschopnost nabídky devizového kurzu</a:t>
            </a:r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speciální služby, jako správa hotovosti, nebo vyhledání těžko dostupných měn</a:t>
            </a:r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rychlost vyřízení obchodů a vyřízení administrativních úkonů na straně banky</a:t>
            </a:r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poradenství v oblasti vývoje devizových trhů, zahraničních ekonomik a zahraničního finančního prostředí, které souvisejí se zákazníky nebo dodavateli </a:t>
            </a:r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prognózování devizových kurzů relevantních pro ekonomické aktivity podniku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Výhody využití dealerů pro devizové obchody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Kurzové riziko lze obecně definovat jako riziko, že hodnota podniku nebo jeho podnikání bude ovlivněna pohyby devizového kurzu.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Každý devizový kurz je charakteristický jistou úrovní volatility (kolísavosti). Podnik by proto měl pečlivě sledovat své přeshraniční ekonomické aktivity, aby zjistil, jak je vystaven různým formám kurzového rizika.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 lvl="1">
              <a:buClr>
                <a:srgbClr val="307871"/>
              </a:buClr>
            </a:pPr>
            <a:endParaRPr lang="cs-CZ" sz="1200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Devizové (kurzové) riziko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dirty="0"/>
              <a:t>Devizová expozice je expozice (citlivost) podniku vůči kolísání devizových kurzů.</a:t>
            </a:r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Druhy devizových expozic:</a:t>
            </a:r>
          </a:p>
          <a:p>
            <a:pPr lvl="1"/>
            <a:r>
              <a:rPr lang="cs-CZ" sz="1600" dirty="0"/>
              <a:t>transakční devizová expozice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ekonomická devizová expozice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translační devizová expozice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Devizová expozice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11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Transakční devizová expozice vychází z toho, že pohyby devizového kurzu ovlivňují hodnotu budoucích smluvních transakcí podniku v cizí  měně.</a:t>
            </a:r>
          </a:p>
          <a:p>
            <a:r>
              <a:rPr lang="cs-CZ" sz="1800" dirty="0"/>
              <a:t>Transakční devizová expozice představuje citlivost budoucích devizových transakcí na změny spotového kurzu vyjádřené v domácí měně. </a:t>
            </a:r>
          </a:p>
          <a:p>
            <a:pPr lvl="1"/>
            <a:r>
              <a:rPr lang="cs-CZ" sz="1400" dirty="0"/>
              <a:t>Transakcemi mohou být například prodej či nákup zboží na obchodní úvěr v zahraničí, prodej či nákup cenných papírů nebo nemovitostí v zahraničí. </a:t>
            </a:r>
          </a:p>
          <a:p>
            <a:pPr lvl="1"/>
            <a:r>
              <a:rPr lang="cs-CZ" sz="1400" dirty="0"/>
              <a:t>V těchto případech firmy čelí citlivosti na pohyb kurzu z důvodu časové odlišnosti mezi vznikem kontraktu a jeho splacením. </a:t>
            </a:r>
          </a:p>
          <a:p>
            <a:pPr lvl="1"/>
            <a:r>
              <a:rPr lang="cs-CZ" sz="1400" dirty="0"/>
              <a:t>K posouzení transakční devizové expozice musí podnik nejprve odhadnout své čisté peněžní toky v každé měně a následně může měřit potenciální devizovou expozici.</a:t>
            </a:r>
          </a:p>
          <a:p>
            <a:pPr lvl="1"/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Transakční devizová expozice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Podniky mají obvykle tendenci soustředit se na expozici transakcí během krátkodobého období (například měsíc nebo čtvrtletí), pro něž mohou předvídat peněžní toky v cizí měně s poměrně velkou přesností, avšak je možné odhadovat také tendence pro období delší.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Když budeme předpokládat, že podniky mají zahraniční dceřiné společnosti po celém světě a operují v různých měnách, je nutné sledovat očekávané měnové transakce na konsolidované úrovni. </a:t>
            </a:r>
          </a:p>
          <a:p>
            <a:pPr lvl="1">
              <a:buClr>
                <a:srgbClr val="307871"/>
              </a:buClr>
            </a:pPr>
            <a:r>
              <a:rPr lang="cs-CZ" sz="1400" dirty="0"/>
              <a:t>K měření transakční expozice musí podnik disponovat čistou konsolidovanou částkou příjmů nebo výdajů jednotlivých měn pro všechny své dceřiné společnosti. </a:t>
            </a:r>
            <a:endParaRPr lang="cs-CZ" sz="1800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Odhadování čistých peněžních toků v každé měně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9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Hlavní instrumenty na devizovém trhu</a:t>
            </a:r>
            <a:endParaRPr lang="en-US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7CCAA5-7057-49A9-8508-C82EDC08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39007"/>
            <a:ext cx="6898486" cy="3922241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526B13C-481F-4C70-AFA7-172CE84C1331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4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Čisté peněžní toky podniku v domácí měně jsou obvykle generovány z portfolia měn. 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Když uvažujeme podnik, který generuje své cash flow ve dvou různých cizích měnách, pak riziko měnového portfolia </a:t>
                </a:r>
                <a:r>
                  <a:rPr lang="cs-CZ" sz="1800" i="1" dirty="0" err="1"/>
                  <a:t>σ</a:t>
                </a:r>
                <a:r>
                  <a:rPr lang="cs-CZ" sz="1800" i="1" baseline="-25000" dirty="0" err="1"/>
                  <a:t>p</a:t>
                </a:r>
                <a:r>
                  <a:rPr lang="cs-CZ" sz="1800" baseline="-25000" dirty="0"/>
                  <a:t> </a:t>
                </a:r>
                <a:r>
                  <a:rPr lang="cs-CZ" sz="1800" dirty="0"/>
                  <a:t>můžeme vyjádřit měřením standardní odchylky procentních změn za jisté období pomocí vztahu: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𝐶𝑂𝑅𝑅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800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800" dirty="0"/>
              </a:p>
              <a:p>
                <a:pPr>
                  <a:buClr>
                    <a:srgbClr val="307871"/>
                  </a:buClr>
                </a:pPr>
                <a:r>
                  <a:rPr lang="cs-CZ" sz="1800" dirty="0"/>
                  <a:t>Rovnice ukazuje, že expozice podniku vůči více měnám je ovlivněna podílem hodnot portfolií v měně </a:t>
                </a:r>
                <a:r>
                  <a:rPr lang="cs-CZ" sz="1800" i="1" dirty="0"/>
                  <a:t>X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/>
                  <a:t>  a měně </a:t>
                </a:r>
                <a:r>
                  <a:rPr lang="cs-CZ" sz="1800" i="1" dirty="0"/>
                  <a:t>Y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/>
                  <a:t> na celkové hodnotě portfolia, variabilitou každé měny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sz="1800" dirty="0"/>
                  <a:t> a korelací pohybů mezi měnami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𝐶𝑂𝑅𝑅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cs-CZ" sz="1800" dirty="0"/>
                  <a:t>.</a:t>
                </a:r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r="-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en-US" b="1" dirty="0" err="1"/>
              <a:t>Měření</a:t>
            </a:r>
            <a:r>
              <a:rPr lang="en-US" b="1" dirty="0"/>
              <a:t> </a:t>
            </a:r>
            <a:r>
              <a:rPr lang="en-US" b="1" dirty="0" err="1"/>
              <a:t>transakční</a:t>
            </a:r>
            <a:r>
              <a:rPr lang="en-US" b="1" dirty="0"/>
              <a:t> </a:t>
            </a:r>
            <a:r>
              <a:rPr lang="en-US" b="1" dirty="0" err="1"/>
              <a:t>expozice</a:t>
            </a:r>
            <a:r>
              <a:rPr lang="en-US" b="1" dirty="0"/>
              <a:t> </a:t>
            </a:r>
            <a:r>
              <a:rPr lang="en-US" b="1" dirty="0" err="1"/>
              <a:t>metodou</a:t>
            </a:r>
            <a:r>
              <a:rPr lang="en-US" b="1" dirty="0"/>
              <a:t> </a:t>
            </a:r>
            <a:r>
              <a:rPr lang="en-US" b="1" dirty="0" err="1"/>
              <a:t>standardní</a:t>
            </a:r>
            <a:r>
              <a:rPr lang="en-US" b="1" dirty="0"/>
              <a:t> </a:t>
            </a:r>
            <a:r>
              <a:rPr lang="en-US" b="1" dirty="0" err="1"/>
              <a:t>odchylky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12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Korelaci mezi měnovými pohyby lze měřit pomocí jejich korelačních koeficientů, které ukazují, do jaké míry jsou jejich vzájemné.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Extrémním případem je dokonalá pozitivní korelace (korelačním koeficient1,00), nebo dokonalá negativní korelace, což odráží inverzní vztah mezi jednotlivými pohyby (korelační koeficient -1,00)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Dopady korelace na transakční expozici podniku: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Vliv měnové korelace na transakční expozici podniku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36346"/>
              </p:ext>
            </p:extLst>
          </p:nvPr>
        </p:nvGraphicFramePr>
        <p:xfrm>
          <a:off x="1223627" y="2771069"/>
          <a:ext cx="6696745" cy="1752202"/>
        </p:xfrm>
        <a:graphic>
          <a:graphicData uri="http://schemas.openxmlformats.org/drawingml/2006/table">
            <a:tbl>
              <a:tblPr firstRow="1" firstCol="1" bandRow="1"/>
              <a:tblGrid>
                <a:gridCol w="323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Odhadované cash flow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Měnová korelace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Transakční expozice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obou měnách jsou generovány čisté výdaje, nebo jsou generovány čisté příjmy ve stejných částkách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pozitivní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Vyšší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Mírně pozitivní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negativní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Nízká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jedné měně jsou generovány čisté výdaje a ve druhé čisté příjmy ve stejných částkách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pozitivní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Nízká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Mírně pozitivní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Mírná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negativní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Vyšší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6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 err="1"/>
              <a:t>Value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Risk (VAR) měří potenciální maximální ztrátu za určité období z hodnoty pozic podniku, které jsou vystaveny pohybům devizových kurzů.</a:t>
            </a:r>
          </a:p>
          <a:p>
            <a:r>
              <a:rPr lang="cs-CZ" sz="1800" dirty="0"/>
              <a:t>Maximální vypočtená ztráta závisí na třech faktorech:</a:t>
            </a:r>
          </a:p>
          <a:p>
            <a:pPr lvl="1"/>
            <a:r>
              <a:rPr lang="cs-CZ" sz="1400" dirty="0"/>
              <a:t>očekávaná procentuální změna devizového kurzu následujícího období,</a:t>
            </a:r>
          </a:p>
          <a:p>
            <a:pPr lvl="1"/>
            <a:r>
              <a:rPr lang="cs-CZ" sz="1400" dirty="0"/>
              <a:t>použitý interval spolehlivosti (vyšší interval spolehlivosti se odráží ve výraznější maximální ztrátě, za předpokladu, že ostatní faktory zůstávají konstantní),</a:t>
            </a:r>
          </a:p>
          <a:p>
            <a:pPr lvl="1"/>
            <a:r>
              <a:rPr lang="cs-CZ" sz="1400" dirty="0"/>
              <a:t>směrodatná odchylka procentních změn hodnoty měny za předchozí období.</a:t>
            </a:r>
          </a:p>
          <a:p>
            <a:endParaRPr lang="cs-CZ" sz="1200" dirty="0"/>
          </a:p>
          <a:p>
            <a:r>
              <a:rPr lang="cs-CZ" sz="1200" dirty="0"/>
              <a:t>Metodu VAR lze využít k celému měnovému portfoliu, za následujícího postupu:</a:t>
            </a:r>
          </a:p>
          <a:p>
            <a:pPr lvl="1"/>
            <a:r>
              <a:rPr lang="cs-CZ" sz="1200" dirty="0"/>
              <a:t>Získat časovou řadu devizových kurzů pro všechny příslušné data, které jsou předmětem analýzy.</a:t>
            </a:r>
          </a:p>
          <a:p>
            <a:pPr lvl="1"/>
            <a:r>
              <a:rPr lang="cs-CZ" sz="1200" dirty="0"/>
              <a:t>Vypočíst procentní změny mezi jednotlivými obdobími. </a:t>
            </a:r>
          </a:p>
          <a:p>
            <a:pPr lvl="1"/>
            <a:r>
              <a:rPr lang="cs-CZ" sz="1200" dirty="0"/>
              <a:t>Odhadnout směrodatnou odchylku procentních změn pro každý devizový kurz.</a:t>
            </a:r>
          </a:p>
          <a:p>
            <a:pPr lvl="1"/>
            <a:r>
              <a:rPr lang="cs-CZ" sz="1200" dirty="0"/>
              <a:t>Vypočíst pravidelnou procentuální změnu hodnoty portfolia použitím váhy jednotlivých výnosů ve sledovaných měnách. Vypočíst standardní odchylku procentních změn portfolia.</a:t>
            </a:r>
          </a:p>
          <a:p>
            <a:pPr lvl="1"/>
            <a:r>
              <a:rPr lang="cs-CZ" sz="1200" dirty="0"/>
              <a:t>Určit VAR portfolia.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en-US" b="1" dirty="0" err="1"/>
              <a:t>Měření</a:t>
            </a:r>
            <a:r>
              <a:rPr lang="en-US" b="1" dirty="0"/>
              <a:t> </a:t>
            </a:r>
            <a:r>
              <a:rPr lang="en-US" b="1" dirty="0" err="1"/>
              <a:t>transakční</a:t>
            </a:r>
            <a:r>
              <a:rPr lang="en-US" b="1" dirty="0"/>
              <a:t> </a:t>
            </a:r>
            <a:r>
              <a:rPr lang="en-US" b="1" dirty="0" err="1"/>
              <a:t>expozice</a:t>
            </a:r>
            <a:r>
              <a:rPr lang="en-US" b="1" dirty="0"/>
              <a:t> </a:t>
            </a:r>
            <a:r>
              <a:rPr lang="en-US" b="1" dirty="0" err="1"/>
              <a:t>metodou</a:t>
            </a:r>
            <a:r>
              <a:rPr lang="en-US" b="1" dirty="0"/>
              <a:t> Value at Risk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1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en-US" b="1" dirty="0" err="1"/>
              <a:t>Vztahy</a:t>
            </a:r>
            <a:r>
              <a:rPr lang="en-US" b="1" dirty="0"/>
              <a:t> </a:t>
            </a:r>
            <a:r>
              <a:rPr lang="en-US" b="1" dirty="0" err="1"/>
              <a:t>mezi</a:t>
            </a:r>
            <a:r>
              <a:rPr lang="en-US" b="1" dirty="0"/>
              <a:t> </a:t>
            </a:r>
            <a:r>
              <a:rPr lang="en-US" b="1" dirty="0" err="1"/>
              <a:t>transakcemi</a:t>
            </a:r>
            <a:r>
              <a:rPr lang="en-US" b="1" dirty="0"/>
              <a:t> a </a:t>
            </a:r>
            <a:r>
              <a:rPr lang="en-US" b="1" dirty="0" err="1"/>
              <a:t>kurzovými</a:t>
            </a:r>
            <a:r>
              <a:rPr lang="en-US" b="1" dirty="0"/>
              <a:t> </a:t>
            </a:r>
            <a:r>
              <a:rPr lang="en-US" b="1" dirty="0" err="1"/>
              <a:t>pohyby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27753"/>
              </p:ext>
            </p:extLst>
          </p:nvPr>
        </p:nvGraphicFramePr>
        <p:xfrm>
          <a:off x="323527" y="1635646"/>
          <a:ext cx="8496946" cy="1740789"/>
        </p:xfrm>
        <a:graphic>
          <a:graphicData uri="http://schemas.openxmlformats.org/drawingml/2006/table">
            <a:tbl>
              <a:tblPr firstRow="1" firstCol="1" bandRow="1"/>
              <a:tblGrid>
                <a:gridCol w="329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Transakce ovlivňující příjmy v domácí měně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 zhodnocení domácí měny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 znehodnocení domácí měny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5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Domácí prodej (zahraniční konkurence)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denominovaný v domácí měně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denominovaný v zahraniční měně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Výnosy přijaté ze zahraničních investic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příjmů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Transakce ovlivňující výdaje v domácí měně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 zhodnocení domácí měny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 znehodnocení domácí měny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Dovoz vstupů denominovaných v domácí měně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Žádná změna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žádná změna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Dovoz vstupů denominovaných v 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zahr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měně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výdajů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výdajů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Úroky za půjčené zahraniční fondy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výdajů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výdajů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90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Ekonomická expozice představuje citlivost celkového budoucího cash flow podniku vyjádřeného v domácí měně na pohyby devizových kurzů (někdy se také označuje jako provozní expozice). </a:t>
            </a:r>
          </a:p>
          <a:p>
            <a:pPr lvl="1"/>
            <a:r>
              <a:rPr lang="cs-CZ" sz="1600" dirty="0"/>
              <a:t>Můžeme ji chápat jako působení vývoje měnového kurzu na podnikatelské záměry, vývoj poptávky zahraničních zákazníků, zahraniční konkurence, atd. </a:t>
            </a:r>
          </a:p>
          <a:p>
            <a:pPr lvl="1"/>
            <a:r>
              <a:rPr lang="cs-CZ" sz="1600" dirty="0"/>
              <a:t>Již definována transakční expozice je podmnožinou ekonomické expozice. 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Ekonomická devizová expozice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6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Analýza citlivosti (metoda alternativních scénářů) určuje, jak jsou různé kategorie příjmů a výdajů ovlivněny různými scénáři devizových kurzů.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Obecným principem této analýzy je, že firmy s převahou zahraničních výdajů oproti zahraničním příjmům zaznamenávají pozitivní dopad silnější zahraniční měny a naopak.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Přesný očekávaný dopad lze určit například regresní analýzou či modelováním scénářů.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en-US" b="1" dirty="0" err="1"/>
              <a:t>Měření</a:t>
            </a:r>
            <a:r>
              <a:rPr lang="en-US" b="1" dirty="0"/>
              <a:t> </a:t>
            </a:r>
            <a:r>
              <a:rPr lang="en-US" b="1" dirty="0" err="1"/>
              <a:t>ekonomické</a:t>
            </a:r>
            <a:r>
              <a:rPr lang="en-US" b="1" dirty="0"/>
              <a:t> </a:t>
            </a:r>
            <a:r>
              <a:rPr lang="en-US" b="1" dirty="0" err="1"/>
              <a:t>expozice</a:t>
            </a:r>
            <a:r>
              <a:rPr lang="en-US" b="1" dirty="0"/>
              <a:t> </a:t>
            </a:r>
            <a:r>
              <a:rPr lang="en-US" b="1" dirty="0" err="1"/>
              <a:t>metodou</a:t>
            </a:r>
            <a:r>
              <a:rPr lang="en-US" b="1" dirty="0"/>
              <a:t> </a:t>
            </a:r>
            <a:r>
              <a:rPr lang="en-US" b="1" dirty="0" err="1"/>
              <a:t>analýzy</a:t>
            </a:r>
            <a:r>
              <a:rPr lang="en-US" b="1" dirty="0"/>
              <a:t> </a:t>
            </a:r>
            <a:r>
              <a:rPr lang="en-US" b="1" dirty="0" err="1"/>
              <a:t>citlivosti</a:t>
            </a:r>
            <a:r>
              <a:rPr lang="en-US" b="1" dirty="0"/>
              <a:t> 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8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800" dirty="0"/>
                  <a:t>Ekonomická expozice podniku vůči kurzovým změnám může být také posouzena použitím regresní analýzy historických údajů cash flow a devizových kurzů.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Model může být vyjádřen následovně:</a:t>
                </a:r>
              </a:p>
              <a:p>
                <a:pPr lvl="1">
                  <a:buClr>
                    <a:srgbClr val="307871"/>
                  </a:buClr>
                </a:pPr>
                <a:endParaRPr lang="cs-CZ" sz="1600" dirty="0"/>
              </a:p>
              <a:p>
                <a:pPr marL="457200" lvl="1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𝐶𝐹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 sz="1600" dirty="0"/>
              </a:p>
              <a:p>
                <a:pPr lvl="1">
                  <a:buClr>
                    <a:srgbClr val="307871"/>
                  </a:buClr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1600" dirty="0"/>
                  <a:t> představuje procentní změnu inflačně očištěného cash </a:t>
                </a:r>
                <a:r>
                  <a:rPr lang="cs-CZ" sz="1600" dirty="0" err="1"/>
                  <a:t>flow</a:t>
                </a:r>
                <a:r>
                  <a:rPr lang="cs-CZ" sz="1600" dirty="0"/>
                  <a:t> vyjádřeného v domácí měně MNC za období </a:t>
                </a:r>
                <a:r>
                  <a:rPr lang="cs-CZ" sz="1600" i="1" dirty="0"/>
                  <a:t>t</a:t>
                </a:r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1600" dirty="0"/>
                  <a:t> představuje procentní změnu devizového kurzu v přímé kotaci za období </a:t>
                </a:r>
                <a:r>
                  <a:rPr lang="cs-CZ" sz="1600" i="1" dirty="0"/>
                  <a:t>t</a:t>
                </a:r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sz="1600" dirty="0"/>
                  <a:t> udává parametr změny devizového kurzu na cash </a:t>
                </a:r>
                <a:r>
                  <a:rPr lang="cs-CZ" sz="1600" dirty="0" err="1"/>
                  <a:t>flow</a:t>
                </a:r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1600" dirty="0"/>
                  <a:t> je konstanta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1600" dirty="0"/>
                  <a:t> představuje chybovou složku regresního vztahu.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Regresní koeficient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sz="1600" dirty="0"/>
                  <a:t> jinými slovy indikuje citlivost změny cash </a:t>
                </a:r>
                <a:r>
                  <a:rPr lang="cs-CZ" sz="1600" dirty="0" err="1"/>
                  <a:t>flow</a:t>
                </a:r>
                <a:r>
                  <a:rPr lang="cs-CZ" sz="1600" dirty="0"/>
                  <a:t> MNC na změnu devizového kurzu. 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Pokud je koeficient kladný a statisticky významný, znamená to, že kladná změna devizového kurzu má pozitivní vliv na peněžní toky společnosti. 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Je-li koeficient záporný a statisticky významný, znamená to inverzní vztah mezi změnou devizového kurzu a peněžními toky firmy. </a:t>
                </a:r>
              </a:p>
              <a:p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987574"/>
                <a:ext cx="8748464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488" t="-962" b="-2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en-US" b="1" dirty="0" err="1"/>
              <a:t>Měření</a:t>
            </a:r>
            <a:r>
              <a:rPr lang="en-US" b="1" dirty="0"/>
              <a:t> </a:t>
            </a:r>
            <a:r>
              <a:rPr lang="en-US" b="1" dirty="0" err="1"/>
              <a:t>ekonomické</a:t>
            </a:r>
            <a:r>
              <a:rPr lang="en-US" b="1" dirty="0"/>
              <a:t> </a:t>
            </a:r>
            <a:r>
              <a:rPr lang="en-US" b="1" dirty="0" err="1"/>
              <a:t>expozice</a:t>
            </a:r>
            <a:r>
              <a:rPr lang="en-US" b="1" dirty="0"/>
              <a:t> </a:t>
            </a:r>
            <a:r>
              <a:rPr lang="en-US" b="1" dirty="0" err="1"/>
              <a:t>metodou</a:t>
            </a:r>
            <a:r>
              <a:rPr lang="en-US" b="1" dirty="0"/>
              <a:t> </a:t>
            </a:r>
            <a:r>
              <a:rPr lang="en-US" b="1" dirty="0" err="1"/>
              <a:t>regresní</a:t>
            </a:r>
            <a:r>
              <a:rPr lang="en-US" b="1" dirty="0"/>
              <a:t> </a:t>
            </a:r>
            <a:r>
              <a:rPr lang="en-US" b="1" dirty="0" err="1"/>
              <a:t>analýzy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25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Translační devizová expozice představuje vystavení konsolidované účetní závěrky nadnárodních společností výkyvům devizových kurzů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Translační devizová expozice je výsledkem ocenění aktiv, pasiv a cash flow dceřiných společností novým kursem, které může vést ke změnám v bilančních hodnotách.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Translační devizové expozici je tedy vystavena jak konsolidovaná účetní rozvaha, tak i konsolidovaná výsledovka podniku. </a:t>
            </a:r>
          </a:p>
          <a:p>
            <a:pPr>
              <a:buClr>
                <a:srgbClr val="307871"/>
              </a:buClr>
            </a:pPr>
            <a:endParaRPr lang="cs-CZ" sz="1400" dirty="0"/>
          </a:p>
          <a:p>
            <a:pPr>
              <a:buClr>
                <a:srgbClr val="307871"/>
              </a:buClr>
            </a:pPr>
            <a:r>
              <a:rPr lang="cs-CZ" sz="1800" dirty="0"/>
              <a:t>Význam translační expozice lze argumentovat ze dvou hledisek: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Hledisko cash flow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Hledisko cen akcií</a:t>
            </a:r>
          </a:p>
          <a:p>
            <a:endParaRPr lang="cs-CZ" sz="1600" b="1" dirty="0"/>
          </a:p>
          <a:p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Translační devizová expozice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43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Stupeň translační devizové expozice podniku závisí na několika determinantech:</a:t>
            </a:r>
          </a:p>
          <a:p>
            <a:pPr lvl="1"/>
            <a:r>
              <a:rPr lang="cs-CZ" sz="1600" dirty="0"/>
              <a:t>podílu ekonomických aktivit uskutečňovaných zahraničními dceřinými společnostmi na celkových ekonomických aktivitách podniku,</a:t>
            </a:r>
          </a:p>
          <a:p>
            <a:pPr lvl="1"/>
            <a:r>
              <a:rPr lang="cs-CZ" sz="1600" dirty="0"/>
              <a:t>umístění zahraničních dceřiných společností,</a:t>
            </a:r>
          </a:p>
          <a:p>
            <a:pPr lvl="1"/>
            <a:r>
              <a:rPr lang="cs-CZ" sz="1600" dirty="0"/>
              <a:t>použití účetních metod.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Determinanty translační devizové expozice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48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Celková devizová expozice je závislá od toho, jakou má podnik devizovou pozici v jednotlivých měnách.</a:t>
            </a:r>
          </a:p>
          <a:p>
            <a:r>
              <a:rPr lang="cs-CZ" sz="1800" dirty="0"/>
              <a:t>Devizová pozice vyjadřuje poměr mezi příjmy a výdaji (aktivy a pasivy) v závislosti na:</a:t>
            </a:r>
          </a:p>
          <a:p>
            <a:pPr lvl="1"/>
            <a:r>
              <a:rPr lang="cs-CZ" sz="1400" dirty="0"/>
              <a:t>Kvantitativní výši</a:t>
            </a:r>
          </a:p>
          <a:p>
            <a:pPr lvl="1"/>
            <a:r>
              <a:rPr lang="cs-CZ" sz="1400" dirty="0"/>
              <a:t>Druhu měny</a:t>
            </a:r>
          </a:p>
          <a:p>
            <a:pPr lvl="1"/>
            <a:r>
              <a:rPr lang="cs-CZ" sz="1400" dirty="0"/>
              <a:t>Způsobu úročení</a:t>
            </a:r>
          </a:p>
          <a:p>
            <a:pPr lvl="1"/>
            <a:r>
              <a:rPr lang="cs-CZ" sz="1400" dirty="0"/>
              <a:t>Době splatnosti</a:t>
            </a:r>
          </a:p>
          <a:p>
            <a:r>
              <a:rPr lang="cs-CZ" sz="1800" dirty="0"/>
              <a:t>Uzavřená devizová pozice</a:t>
            </a:r>
          </a:p>
          <a:p>
            <a:pPr lvl="1"/>
            <a:r>
              <a:rPr lang="cs-CZ" sz="1400" dirty="0"/>
              <a:t>Devizové příjmy a výdaje (příp. aktiva a pasiva) jsou stejná z hlediska jejich množství, doby splatnosti, způsobu a výše úročení. </a:t>
            </a:r>
          </a:p>
          <a:p>
            <a:r>
              <a:rPr lang="cs-CZ" sz="1800" dirty="0"/>
              <a:t>Otevřená devizová pozice</a:t>
            </a:r>
          </a:p>
          <a:p>
            <a:pPr lvl="1"/>
            <a:r>
              <a:rPr lang="cs-CZ" sz="1400" dirty="0"/>
              <a:t>Devizové příjmy a výdaje (příp. aktiva a pasiva) se liší. </a:t>
            </a:r>
          </a:p>
          <a:p>
            <a:pPr lvl="2"/>
            <a:r>
              <a:rPr lang="cs-CZ" sz="1000" dirty="0"/>
              <a:t>Dlouhá devizová pozice  (devizové příjmy (příp. aktiva) jsou vyšší než devizové výdaje (příp. pasiva)</a:t>
            </a:r>
          </a:p>
          <a:p>
            <a:pPr lvl="2"/>
            <a:r>
              <a:rPr lang="cs-CZ" sz="1000" dirty="0"/>
              <a:t>Krátká devizová pozice (devizové příjmy (příp. aktiva) jsou nižší než devizové výdaje (příp. pasiva) 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Devizová pozice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0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64096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typu OTC – bez jednotného specifického umístění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 důležitých obchodních center 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80 % obchodů je realizováno v UK, USA,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Honkongu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Singapuru a Japonsku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Denní objem 7.5 bilionu USD (data k 2022)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Nárůst ze 100 miliard USD v 80. letech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Obchodování 24 hodin denně v důsledku globálního charakteru trhu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 market never sleeps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obchodů přes telefon, elektronické obchodní systémy, SWIFT. …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obchodů mezi bankami navzájem na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wholesale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Charakteristika devizového trhu</a:t>
            </a:r>
            <a:endParaRPr lang="en-US" b="1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4B73604-1E17-47A5-9D10-B5962E5DE1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13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355726"/>
            <a:ext cx="4536504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Napojení devizového trhu na další finanční trhy</a:t>
            </a:r>
            <a:endParaRPr lang="en-US" b="1" dirty="0"/>
          </a:p>
        </p:txBody>
      </p:sp>
      <p:sp>
        <p:nvSpPr>
          <p:cNvPr id="3" name="Ovál 2"/>
          <p:cNvSpPr/>
          <p:nvPr/>
        </p:nvSpPr>
        <p:spPr>
          <a:xfrm>
            <a:off x="3146696" y="1889497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Devizový trh</a:t>
            </a:r>
          </a:p>
        </p:txBody>
      </p:sp>
      <p:sp>
        <p:nvSpPr>
          <p:cNvPr id="8" name="Ovál 7"/>
          <p:cNvSpPr/>
          <p:nvPr/>
        </p:nvSpPr>
        <p:spPr>
          <a:xfrm>
            <a:off x="5616116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Kapitálový</a:t>
            </a:r>
            <a:r>
              <a:rPr lang="cs-CZ" sz="2000" b="1" dirty="0"/>
              <a:t> trh</a:t>
            </a:r>
          </a:p>
        </p:txBody>
      </p:sp>
      <p:sp>
        <p:nvSpPr>
          <p:cNvPr id="9" name="Ovál 8"/>
          <p:cNvSpPr/>
          <p:nvPr/>
        </p:nvSpPr>
        <p:spPr>
          <a:xfrm>
            <a:off x="5616116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Depozitně-úvěrový trh</a:t>
            </a:r>
          </a:p>
        </p:txBody>
      </p:sp>
      <p:sp>
        <p:nvSpPr>
          <p:cNvPr id="10" name="Ovál 9"/>
          <p:cNvSpPr/>
          <p:nvPr/>
        </p:nvSpPr>
        <p:spPr>
          <a:xfrm>
            <a:off x="689350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Trh derivátů</a:t>
            </a:r>
          </a:p>
        </p:txBody>
      </p:sp>
      <p:sp>
        <p:nvSpPr>
          <p:cNvPr id="11" name="Ovál 10"/>
          <p:cNvSpPr/>
          <p:nvPr/>
        </p:nvSpPr>
        <p:spPr>
          <a:xfrm>
            <a:off x="675752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Peněžní trh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411760" y="1779662"/>
            <a:ext cx="792088" cy="43204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93745" y="3070696"/>
            <a:ext cx="770967" cy="50621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33022" y="3070696"/>
            <a:ext cx="752952" cy="57498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744204" y="1789498"/>
            <a:ext cx="793612" cy="46186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343140B-653A-4836-9611-B5839177CB0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4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57386"/>
            <a:ext cx="7590555" cy="507703"/>
          </a:xfrm>
        </p:spPr>
        <p:txBody>
          <a:bodyPr/>
          <a:lstStyle/>
          <a:p>
            <a:r>
              <a:rPr lang="cs-CZ" b="1" dirty="0"/>
              <a:t>Hierarchie finančních center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Devizový trh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BC7A5F-17B8-42FA-A37E-AC2F5AF1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7" y="1005315"/>
            <a:ext cx="8450501" cy="413818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68AB367-BE81-4A37-974E-3302A4DF3732}"/>
              </a:ext>
            </a:extLst>
          </p:cNvPr>
          <p:cNvSpPr txBox="1">
            <a:spLocks/>
          </p:cNvSpPr>
          <p:nvPr/>
        </p:nvSpPr>
        <p:spPr>
          <a:xfrm>
            <a:off x="2852192" y="48843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6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800" dirty="0"/>
              <a:t>Devizový trh poskytuje fyzickou a institucionální infrastrukturu, prostřednictvím níž dochází k výměně jedné měny za druhou, stanovení devizového kurzu (poměru, ve kterém jsou měny směňovány) a vypořádání realizovaných obchodů.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Za devizový obchod je možné považovat všechny transakce, ve kterých se kupující a prodávající dohodli, že určitá suma jedné měny bude vyměněna za jinou měnu ve stanoveném kurzu při splnění dalších podmínek obchodu.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r>
              <a:rPr lang="cs-CZ" sz="1800" dirty="0"/>
              <a:t>Účastníci devizové trhu</a:t>
            </a:r>
          </a:p>
          <a:p>
            <a:pPr lvl="1"/>
            <a:r>
              <a:rPr lang="cs-CZ" sz="1400" dirty="0"/>
              <a:t>bankovní a nebankovní dealeři a brokeři</a:t>
            </a:r>
          </a:p>
          <a:p>
            <a:pPr lvl="1"/>
            <a:r>
              <a:rPr lang="cs-CZ" sz="1400" dirty="0"/>
              <a:t>jednotlivci nebo firmy provádějící obchodní nebo investiční aktivity</a:t>
            </a:r>
          </a:p>
          <a:p>
            <a:pPr lvl="1"/>
            <a:r>
              <a:rPr lang="cs-CZ" sz="1400" dirty="0"/>
              <a:t>spekulanti a arbitražéři</a:t>
            </a:r>
          </a:p>
          <a:p>
            <a:pPr lvl="1"/>
            <a:r>
              <a:rPr lang="cs-CZ" sz="1400" dirty="0"/>
              <a:t>centrální banky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Devizový trh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0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???Která měna je nejvíce obchodovanou měnou světa???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65FBBF1-E4E3-4EF1-9B2B-950500C3C8F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8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/>
              <a:t>Podíl měn na obratu devizového trhu </a:t>
            </a:r>
            <a:r>
              <a:rPr lang="cs-CZ" sz="1200" b="1" dirty="0"/>
              <a:t>( v % transakcí)</a:t>
            </a:r>
            <a:endParaRPr lang="en-US" b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79511" y="1092036"/>
          <a:ext cx="8670680" cy="363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5470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708194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603396228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534713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 (DEM)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(30.1)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0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cs-CZ" sz="1600" dirty="0"/>
                        <a:t>CZK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42981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F66C4B0-3C70-444C-94A7-39127DE211E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Devizové riziko mezinárodního podnikání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2212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3463</Words>
  <Application>Microsoft Office PowerPoint</Application>
  <PresentationFormat>Předvádění na obrazovce (16:9)</PresentationFormat>
  <Paragraphs>621</Paragraphs>
  <Slides>40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Enriqueta</vt:lpstr>
      <vt:lpstr>Times New Roman</vt:lpstr>
      <vt:lpstr>Wingdings</vt:lpstr>
      <vt:lpstr>SLU</vt:lpstr>
      <vt:lpstr>Devizové riziko mezinárodního podnikání  </vt:lpstr>
      <vt:lpstr>Rozdělení trhů se zahraničními měnami</vt:lpstr>
      <vt:lpstr>Hlavní instrumenty na devizovém trhu</vt:lpstr>
      <vt:lpstr>Charakteristika devizového trhu</vt:lpstr>
      <vt:lpstr>Napojení devizového trhu na další finanční trhy</vt:lpstr>
      <vt:lpstr>Hierarchie finančních center</vt:lpstr>
      <vt:lpstr>Devizový trh</vt:lpstr>
      <vt:lpstr>Prezentace aplikace PowerPoint</vt:lpstr>
      <vt:lpstr>Podíl měn na obratu devizového trhu ( v % transakcí)</vt:lpstr>
      <vt:lpstr>Podíl měnových párů na obratu devizového trhu ( v % transakcí)</vt:lpstr>
      <vt:lpstr>Prezentace aplikace PowerPoint</vt:lpstr>
      <vt:lpstr>Devizový kurz</vt:lpstr>
      <vt:lpstr>Kotace spotového devizového kurzu</vt:lpstr>
      <vt:lpstr>Dvoucestné kótování devizových kurzů</vt:lpstr>
      <vt:lpstr>Zápis devizového kurzu</vt:lpstr>
      <vt:lpstr>Interpretace změny devizového kurzu</vt:lpstr>
      <vt:lpstr>Dvoucestná kotace devizového kurzu</vt:lpstr>
      <vt:lpstr>Středový devizový kurz</vt:lpstr>
      <vt:lpstr>Kurzové rozpětí</vt:lpstr>
      <vt:lpstr>Křížové devizové  kurzy</vt:lpstr>
      <vt:lpstr>Spotový a termínový devizový trh</vt:lpstr>
      <vt:lpstr>Kotace forwardového devizového kurzu</vt:lpstr>
      <vt:lpstr>Vztah mezi spotovým a forwardovým devizovým kurzem</vt:lpstr>
      <vt:lpstr>Kotace swap kurzu</vt:lpstr>
      <vt:lpstr>Výhody využití dealerů pro devizové obchody</vt:lpstr>
      <vt:lpstr>Devizové (kurzové) riziko</vt:lpstr>
      <vt:lpstr>Devizová expozice</vt:lpstr>
      <vt:lpstr>Transakční devizová expozice</vt:lpstr>
      <vt:lpstr>Odhadování čistých peněžních toků v každé měně </vt:lpstr>
      <vt:lpstr>Měření transakční expozice metodou standardní odchylky</vt:lpstr>
      <vt:lpstr>Vliv měnové korelace na transakční expozici podniku</vt:lpstr>
      <vt:lpstr>Měření transakční expozice metodou Value at Risk</vt:lpstr>
      <vt:lpstr>Vztahy mezi transakcemi a kurzovými pohyby</vt:lpstr>
      <vt:lpstr>Ekonomická devizová expozice</vt:lpstr>
      <vt:lpstr>Měření ekonomické expozice metodou analýzy citlivosti </vt:lpstr>
      <vt:lpstr>Měření ekonomické expozice metodou regresní analýzy</vt:lpstr>
      <vt:lpstr>Translační devizová expozice</vt:lpstr>
      <vt:lpstr>Determinanty translační devizové expozice</vt:lpstr>
      <vt:lpstr>Devizová pozice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113</cp:revision>
  <dcterms:created xsi:type="dcterms:W3CDTF">2016-07-06T15:42:34Z</dcterms:created>
  <dcterms:modified xsi:type="dcterms:W3CDTF">2023-10-12T10:23:45Z</dcterms:modified>
</cp:coreProperties>
</file>