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heme/themeOverride1.xml" ContentType="application/vnd.openxmlformats-officedocument.themeOverride+xml"/>
  <Override PartName="/ppt/notesSlides/notesSlide22.xml" ContentType="application/vnd.openxmlformats-officedocument.presentationml.notesSlide+xml"/>
  <Override PartName="/ppt/theme/themeOverride2.xml" ContentType="application/vnd.openxmlformats-officedocument.themeOverr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91" r:id="rId3"/>
    <p:sldId id="292" r:id="rId4"/>
    <p:sldId id="293" r:id="rId5"/>
    <p:sldId id="294" r:id="rId6"/>
    <p:sldId id="295" r:id="rId7"/>
    <p:sldId id="296" r:id="rId8"/>
    <p:sldId id="297" r:id="rId9"/>
    <p:sldId id="271" r:id="rId10"/>
    <p:sldId id="272" r:id="rId11"/>
    <p:sldId id="273" r:id="rId12"/>
    <p:sldId id="268" r:id="rId13"/>
    <p:sldId id="267" r:id="rId14"/>
    <p:sldId id="270" r:id="rId15"/>
    <p:sldId id="298" r:id="rId16"/>
    <p:sldId id="274" r:id="rId17"/>
    <p:sldId id="275" r:id="rId18"/>
    <p:sldId id="276" r:id="rId19"/>
    <p:sldId id="277" r:id="rId20"/>
    <p:sldId id="278" r:id="rId21"/>
    <p:sldId id="299" r:id="rId22"/>
    <p:sldId id="300" r:id="rId23"/>
    <p:sldId id="301" r:id="rId24"/>
    <p:sldId id="302" r:id="rId25"/>
    <p:sldId id="303" r:id="rId26"/>
    <p:sldId id="279" r:id="rId27"/>
    <p:sldId id="280" r:id="rId28"/>
    <p:sldId id="281" r:id="rId29"/>
    <p:sldId id="282" r:id="rId30"/>
    <p:sldId id="283" r:id="rId31"/>
    <p:sldId id="284" r:id="rId32"/>
    <p:sldId id="263"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60"/>
  </p:normalViewPr>
  <p:slideViewPr>
    <p:cSldViewPr>
      <p:cViewPr varScale="1">
        <p:scale>
          <a:sx n="141" d="100"/>
          <a:sy n="141" d="100"/>
        </p:scale>
        <p:origin x="780"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26.10.2023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7601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273999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dirty="0"/>
          </a:p>
        </p:txBody>
      </p:sp>
    </p:spTree>
    <p:extLst>
      <p:ext uri="{BB962C8B-B14F-4D97-AF65-F5344CB8AC3E}">
        <p14:creationId xmlns:p14="http://schemas.microsoft.com/office/powerpoint/2010/main" val="2093170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dirty="0"/>
          </a:p>
        </p:txBody>
      </p:sp>
    </p:spTree>
    <p:extLst>
      <p:ext uri="{BB962C8B-B14F-4D97-AF65-F5344CB8AC3E}">
        <p14:creationId xmlns:p14="http://schemas.microsoft.com/office/powerpoint/2010/main" val="9385289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dirty="0"/>
          </a:p>
        </p:txBody>
      </p:sp>
    </p:spTree>
    <p:extLst>
      <p:ext uri="{BB962C8B-B14F-4D97-AF65-F5344CB8AC3E}">
        <p14:creationId xmlns:p14="http://schemas.microsoft.com/office/powerpoint/2010/main" val="31595961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dirty="0"/>
          </a:p>
        </p:txBody>
      </p:sp>
    </p:spTree>
    <p:extLst>
      <p:ext uri="{BB962C8B-B14F-4D97-AF65-F5344CB8AC3E}">
        <p14:creationId xmlns:p14="http://schemas.microsoft.com/office/powerpoint/2010/main" val="33693952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150766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140428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9041213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3831287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876586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8402166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dirty="0"/>
          </a:p>
        </p:txBody>
      </p:sp>
    </p:spTree>
    <p:extLst>
      <p:ext uri="{BB962C8B-B14F-4D97-AF65-F5344CB8AC3E}">
        <p14:creationId xmlns:p14="http://schemas.microsoft.com/office/powerpoint/2010/main" val="859841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dirty="0"/>
          </a:p>
        </p:txBody>
      </p:sp>
    </p:spTree>
    <p:extLst>
      <p:ext uri="{BB962C8B-B14F-4D97-AF65-F5344CB8AC3E}">
        <p14:creationId xmlns:p14="http://schemas.microsoft.com/office/powerpoint/2010/main" val="15034564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dirty="0"/>
          </a:p>
        </p:txBody>
      </p:sp>
    </p:spTree>
    <p:extLst>
      <p:ext uri="{BB962C8B-B14F-4D97-AF65-F5344CB8AC3E}">
        <p14:creationId xmlns:p14="http://schemas.microsoft.com/office/powerpoint/2010/main" val="2498934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dirty="0"/>
          </a:p>
        </p:txBody>
      </p:sp>
    </p:spTree>
    <p:extLst>
      <p:ext uri="{BB962C8B-B14F-4D97-AF65-F5344CB8AC3E}">
        <p14:creationId xmlns:p14="http://schemas.microsoft.com/office/powerpoint/2010/main" val="9990692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dirty="0"/>
          </a:p>
        </p:txBody>
      </p:sp>
    </p:spTree>
    <p:extLst>
      <p:ext uri="{BB962C8B-B14F-4D97-AF65-F5344CB8AC3E}">
        <p14:creationId xmlns:p14="http://schemas.microsoft.com/office/powerpoint/2010/main" val="11321434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3884194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22976041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40630716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4283677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73278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9197499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618117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964731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918042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844176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499762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100763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729039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Snižování devizového rizika</a:t>
            </a: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Jana Šimáková,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Financování mezinárodního podnikání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a:buClr>
                <a:srgbClr val="307871"/>
              </a:buClr>
            </a:pPr>
            <a:r>
              <a:rPr lang="cs-CZ" sz="1800" dirty="0"/>
              <a:t>Nejběžnější typ derivátu sloužícího k zajištění se proti kurzovému riziku.</a:t>
            </a:r>
          </a:p>
          <a:p>
            <a:pPr>
              <a:buClr>
                <a:srgbClr val="307871"/>
              </a:buClr>
            </a:pPr>
            <a:r>
              <a:rPr lang="cs-CZ" sz="1800" dirty="0"/>
              <a:t>Uzavřením </a:t>
            </a:r>
            <a:r>
              <a:rPr lang="cs-CZ" sz="1800" dirty="0" err="1"/>
              <a:t>forwardového</a:t>
            </a:r>
            <a:r>
              <a:rPr lang="cs-CZ" sz="1800" dirty="0"/>
              <a:t> obchodu si lze zafixovat devizový kurz do budoucnosti a následně jej využít pro nákup nebo prodej cizí měny bez ohledu na aktuální vývoj a aktuální kurz na spotovém devizovém trhu. </a:t>
            </a:r>
          </a:p>
          <a:p>
            <a:pPr lvl="1">
              <a:buClr>
                <a:srgbClr val="307871"/>
              </a:buClr>
            </a:pPr>
            <a:r>
              <a:rPr lang="cs-CZ" sz="1400" dirty="0" err="1"/>
              <a:t>Forwardový</a:t>
            </a:r>
            <a:r>
              <a:rPr lang="cs-CZ" sz="1400" dirty="0"/>
              <a:t> obchod tedy představuje závazek finanční instituce, že klientovi prodá či od něj koupí dohodnuté množství peněžních prostředků v jedné měně za dohodnutou částku v jiné měně v přesně sjednaném budoucím termínu za předem sjednaný </a:t>
            </a:r>
            <a:r>
              <a:rPr lang="cs-CZ" sz="1400" dirty="0" err="1"/>
              <a:t>forwardový</a:t>
            </a:r>
            <a:r>
              <a:rPr lang="cs-CZ" sz="1400" dirty="0"/>
              <a:t> kurz.</a:t>
            </a:r>
          </a:p>
          <a:p>
            <a:pPr lvl="1">
              <a:buClr>
                <a:srgbClr val="307871"/>
              </a:buClr>
            </a:pPr>
            <a:r>
              <a:rPr lang="cs-CZ" sz="1400" dirty="0"/>
              <a:t>Klient se naopak zavazuje odkoupit nebo prodat smluvní množství finančních prostředků od finanční instituce. </a:t>
            </a:r>
          </a:p>
          <a:p>
            <a:pPr>
              <a:buClr>
                <a:srgbClr val="307871"/>
              </a:buClr>
            </a:pPr>
            <a:r>
              <a:rPr lang="cs-CZ" sz="1800" dirty="0"/>
              <a:t>Nákladem podniku na tento typ zajištění je buď poplatek ve výší určitého procenta z hodnoty kontraktu, nebo stanovení </a:t>
            </a:r>
            <a:r>
              <a:rPr lang="cs-CZ" sz="1800" dirty="0" err="1"/>
              <a:t>forwardového</a:t>
            </a:r>
            <a:r>
              <a:rPr lang="cs-CZ" sz="1800" dirty="0"/>
              <a:t> kurzu, který pokryje riziko a zisk pro finanční instituci. </a:t>
            </a:r>
          </a:p>
          <a:p>
            <a:pPr lvl="1">
              <a:buClr>
                <a:srgbClr val="307871"/>
              </a:buClr>
            </a:pPr>
            <a:r>
              <a:rPr lang="cs-CZ" sz="1400" dirty="0"/>
              <a:t>Výsledné náklady obou způsobů bývají přibližně ve stejné výši.</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Měnové forwardy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71320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U forwardů rozlišujeme tzv. krátkou a dlouhou forwardovou pozici: </a:t>
            </a:r>
          </a:p>
          <a:p>
            <a:pPr lvl="1"/>
            <a:r>
              <a:rPr lang="cs-CZ" sz="1600" dirty="0"/>
              <a:t>pokud jste koupili </a:t>
            </a:r>
            <a:r>
              <a:rPr lang="cs-CZ" sz="1600" dirty="0" err="1"/>
              <a:t>forwardový</a:t>
            </a:r>
            <a:r>
              <a:rPr lang="cs-CZ" sz="1600" dirty="0"/>
              <a:t> kontrakt (budete kupovat měnu), jste dlouzí,</a:t>
            </a:r>
          </a:p>
          <a:p>
            <a:pPr lvl="1"/>
            <a:r>
              <a:rPr lang="cs-CZ" sz="1600" dirty="0"/>
              <a:t>pokud jste prodali </a:t>
            </a:r>
            <a:r>
              <a:rPr lang="cs-CZ" sz="1600" dirty="0" err="1"/>
              <a:t>forwardový</a:t>
            </a:r>
            <a:r>
              <a:rPr lang="cs-CZ" sz="1600" dirty="0"/>
              <a:t> kontrakt (budete prodávat měnu), jste krátcí.</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Pozice u forwardových kontraktů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84598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1" y="195486"/>
            <a:ext cx="7590555" cy="507703"/>
          </a:xfrm>
        </p:spPr>
        <p:txBody>
          <a:bodyPr/>
          <a:lstStyle/>
          <a:p>
            <a:r>
              <a:rPr lang="pl-PL" b="1" dirty="0"/>
              <a:t>Zisky a ztráty z forwardů (1)</a:t>
            </a:r>
            <a:endParaRPr lang="en-US" b="1" dirty="0"/>
          </a:p>
        </p:txBody>
      </p:sp>
      <p:sp>
        <p:nvSpPr>
          <p:cNvPr id="13" name="Line 6"/>
          <p:cNvSpPr>
            <a:spLocks noChangeShapeType="1"/>
          </p:cNvSpPr>
          <p:nvPr/>
        </p:nvSpPr>
        <p:spPr bwMode="auto">
          <a:xfrm>
            <a:off x="827584" y="1025993"/>
            <a:ext cx="0" cy="3600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4" name="Line 7"/>
          <p:cNvSpPr>
            <a:spLocks noChangeShapeType="1"/>
          </p:cNvSpPr>
          <p:nvPr/>
        </p:nvSpPr>
        <p:spPr bwMode="auto">
          <a:xfrm>
            <a:off x="827148" y="2804569"/>
            <a:ext cx="466407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5" name="Text Box 8"/>
          <p:cNvSpPr txBox="1">
            <a:spLocks noChangeArrowheads="1"/>
          </p:cNvSpPr>
          <p:nvPr/>
        </p:nvSpPr>
        <p:spPr bwMode="auto">
          <a:xfrm>
            <a:off x="484248" y="2641056"/>
            <a:ext cx="3429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0</a:t>
            </a:r>
          </a:p>
        </p:txBody>
      </p:sp>
      <p:sp>
        <p:nvSpPr>
          <p:cNvPr id="16" name="Text Box 9"/>
          <p:cNvSpPr txBox="1">
            <a:spLocks noChangeArrowheads="1"/>
          </p:cNvSpPr>
          <p:nvPr/>
        </p:nvSpPr>
        <p:spPr bwMode="auto">
          <a:xfrm>
            <a:off x="4022329" y="2858347"/>
            <a:ext cx="1782763"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a:latin typeface="+mn-lt"/>
              </a:rPr>
              <a:t>S</a:t>
            </a:r>
            <a:r>
              <a:rPr lang="en-US" altLang="cs-CZ" sz="1600" b="1" baseline="-25000" dirty="0">
                <a:latin typeface="+mn-lt"/>
              </a:rPr>
              <a:t>180</a:t>
            </a:r>
            <a:r>
              <a:rPr lang="en-US" altLang="cs-CZ" sz="1600" b="1" dirty="0">
                <a:latin typeface="+mn-lt"/>
              </a:rPr>
              <a:t>(</a:t>
            </a:r>
            <a:r>
              <a:rPr lang="cs-CZ" altLang="cs-CZ" sz="1600" b="1" dirty="0">
                <a:latin typeface="+mn-lt"/>
              </a:rPr>
              <a:t>USD/CAD</a:t>
            </a:r>
            <a:r>
              <a:rPr lang="en-US" altLang="cs-CZ" sz="1600" b="1" dirty="0">
                <a:latin typeface="+mn-lt"/>
              </a:rPr>
              <a:t>)</a:t>
            </a:r>
          </a:p>
        </p:txBody>
      </p:sp>
      <p:sp>
        <p:nvSpPr>
          <p:cNvPr id="17" name="Text Box 11"/>
          <p:cNvSpPr txBox="1">
            <a:spLocks noChangeArrowheads="1"/>
          </p:cNvSpPr>
          <p:nvPr/>
        </p:nvSpPr>
        <p:spPr bwMode="auto">
          <a:xfrm>
            <a:off x="2089898" y="3671219"/>
            <a:ext cx="21764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a:latin typeface="+mn-lt"/>
              </a:rPr>
              <a:t>F</a:t>
            </a:r>
            <a:r>
              <a:rPr lang="en-US" altLang="cs-CZ" sz="1600" b="1" baseline="-25000" dirty="0">
                <a:latin typeface="+mn-lt"/>
              </a:rPr>
              <a:t>180</a:t>
            </a:r>
            <a:r>
              <a:rPr lang="en-US" altLang="cs-CZ" sz="1600" b="1" dirty="0">
                <a:latin typeface="+mn-lt"/>
              </a:rPr>
              <a:t>(</a:t>
            </a:r>
            <a:r>
              <a:rPr lang="cs-CZ" altLang="cs-CZ" sz="1600" b="1" dirty="0">
                <a:latin typeface="+mn-lt"/>
              </a:rPr>
              <a:t>USD</a:t>
            </a:r>
            <a:r>
              <a:rPr lang="en-US" altLang="cs-CZ" sz="1600" b="1" dirty="0">
                <a:latin typeface="+mn-lt"/>
              </a:rPr>
              <a:t>/</a:t>
            </a:r>
            <a:r>
              <a:rPr lang="cs-CZ" altLang="cs-CZ" sz="1600" b="1" dirty="0">
                <a:latin typeface="+mn-lt"/>
              </a:rPr>
              <a:t>CAD</a:t>
            </a:r>
            <a:r>
              <a:rPr lang="en-US" altLang="cs-CZ" sz="1600" b="1" dirty="0">
                <a:latin typeface="+mn-lt"/>
              </a:rPr>
              <a:t>) = </a:t>
            </a:r>
            <a:r>
              <a:rPr lang="cs-CZ" altLang="cs-CZ" sz="1600" b="1" dirty="0">
                <a:latin typeface="+mn-lt"/>
              </a:rPr>
              <a:t>1.27</a:t>
            </a:r>
            <a:endParaRPr lang="en-US" altLang="cs-CZ" sz="1600" b="1" dirty="0">
              <a:latin typeface="+mn-lt"/>
            </a:endParaRPr>
          </a:p>
        </p:txBody>
      </p:sp>
      <p:sp>
        <p:nvSpPr>
          <p:cNvPr id="18" name="Line 12"/>
          <p:cNvSpPr>
            <a:spLocks noChangeShapeType="1"/>
          </p:cNvSpPr>
          <p:nvPr/>
        </p:nvSpPr>
        <p:spPr bwMode="auto">
          <a:xfrm flipV="1">
            <a:off x="3178130" y="3028188"/>
            <a:ext cx="0" cy="668589"/>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9" name="Line 13"/>
          <p:cNvSpPr>
            <a:spLocks noChangeShapeType="1"/>
          </p:cNvSpPr>
          <p:nvPr/>
        </p:nvSpPr>
        <p:spPr bwMode="auto">
          <a:xfrm rot="4403338" flipV="1">
            <a:off x="919960" y="1108345"/>
            <a:ext cx="4357687" cy="3290887"/>
          </a:xfrm>
          <a:prstGeom prst="line">
            <a:avLst/>
          </a:prstGeom>
          <a:noFill/>
          <a:ln w="31750">
            <a:solidFill>
              <a:schemeClr val="accent3">
                <a:lumMod val="75000"/>
              </a:schemeClr>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0" name="Text Box 14"/>
          <p:cNvSpPr txBox="1">
            <a:spLocks noChangeArrowheads="1"/>
          </p:cNvSpPr>
          <p:nvPr/>
        </p:nvSpPr>
        <p:spPr bwMode="auto">
          <a:xfrm>
            <a:off x="3792401" y="4194928"/>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chemeClr val="accent3">
                    <a:lumMod val="75000"/>
                  </a:schemeClr>
                </a:solidFill>
                <a:latin typeface="+mn-lt"/>
              </a:rPr>
              <a:t>short position</a:t>
            </a:r>
          </a:p>
        </p:txBody>
      </p:sp>
      <p:sp>
        <p:nvSpPr>
          <p:cNvPr id="21" name="Text Box 15"/>
          <p:cNvSpPr txBox="1">
            <a:spLocks noChangeArrowheads="1"/>
          </p:cNvSpPr>
          <p:nvPr/>
        </p:nvSpPr>
        <p:spPr bwMode="auto">
          <a:xfrm>
            <a:off x="329164" y="4294748"/>
            <a:ext cx="10287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loss</a:t>
            </a:r>
          </a:p>
        </p:txBody>
      </p:sp>
      <p:sp>
        <p:nvSpPr>
          <p:cNvPr id="22" name="Text Box 16"/>
          <p:cNvSpPr txBox="1">
            <a:spLocks noChangeArrowheads="1"/>
          </p:cNvSpPr>
          <p:nvPr/>
        </p:nvSpPr>
        <p:spPr bwMode="auto">
          <a:xfrm>
            <a:off x="-271402" y="943800"/>
            <a:ext cx="109855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cs-CZ" sz="1600" b="1" dirty="0">
                <a:latin typeface="+mn-lt"/>
              </a:rPr>
              <a:t>profit</a:t>
            </a:r>
          </a:p>
        </p:txBody>
      </p:sp>
      <p:sp>
        <p:nvSpPr>
          <p:cNvPr id="23" name="Line 19"/>
          <p:cNvSpPr>
            <a:spLocks noChangeShapeType="1"/>
          </p:cNvSpPr>
          <p:nvPr/>
        </p:nvSpPr>
        <p:spPr bwMode="auto">
          <a:xfrm rot="4403338" flipH="1" flipV="1">
            <a:off x="2148759" y="370697"/>
            <a:ext cx="1836738" cy="5062537"/>
          </a:xfrm>
          <a:prstGeom prst="line">
            <a:avLst/>
          </a:prstGeom>
          <a:noFill/>
          <a:ln w="31750">
            <a:solidFill>
              <a:srgbClr val="0070C0"/>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4" name="Text Box 20"/>
          <p:cNvSpPr txBox="1">
            <a:spLocks noChangeArrowheads="1"/>
          </p:cNvSpPr>
          <p:nvPr/>
        </p:nvSpPr>
        <p:spPr bwMode="auto">
          <a:xfrm>
            <a:off x="3790401" y="1130223"/>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rgbClr val="0070C0"/>
                </a:solidFill>
                <a:latin typeface="+mn-lt"/>
              </a:rPr>
              <a:t>long position</a:t>
            </a:r>
          </a:p>
        </p:txBody>
      </p:sp>
      <p:sp>
        <p:nvSpPr>
          <p:cNvPr id="25" name="Text Box 23"/>
          <p:cNvSpPr txBox="1">
            <a:spLocks noChangeArrowheads="1"/>
          </p:cNvSpPr>
          <p:nvPr/>
        </p:nvSpPr>
        <p:spPr bwMode="auto">
          <a:xfrm>
            <a:off x="5641426" y="1235387"/>
            <a:ext cx="3237045" cy="32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500" dirty="0">
                <a:latin typeface="+mn-lt"/>
              </a:rPr>
              <a:t>If, in 180 days the spot price rises the short loses and the long makes a profit</a:t>
            </a:r>
          </a:p>
          <a:p>
            <a:pPr eaLnBrk="1" hangingPunct="1">
              <a:spcBef>
                <a:spcPct val="50000"/>
              </a:spcBef>
            </a:pPr>
            <a:r>
              <a:rPr lang="en-US" altLang="cs-CZ" sz="1500" dirty="0">
                <a:latin typeface="+mn-lt"/>
              </a:rPr>
              <a:t>If, in 180 days the spot price falls the short makes profit and the long loses</a:t>
            </a:r>
            <a:endParaRPr lang="cs-CZ" altLang="cs-CZ" sz="1500" dirty="0">
              <a:latin typeface="+mn-lt"/>
            </a:endParaRPr>
          </a:p>
          <a:p>
            <a:pPr eaLnBrk="1" hangingPunct="1">
              <a:spcBef>
                <a:spcPct val="50000"/>
              </a:spcBef>
            </a:pPr>
            <a:endParaRPr lang="cs-CZ" altLang="cs-CZ" sz="1500" dirty="0">
              <a:latin typeface="+mn-lt"/>
            </a:endParaRPr>
          </a:p>
          <a:p>
            <a:pPr eaLnBrk="1" hangingPunct="1">
              <a:spcBef>
                <a:spcPct val="50000"/>
              </a:spcBef>
            </a:pPr>
            <a:endParaRPr lang="cs-CZ" altLang="cs-CZ" sz="1500" dirty="0">
              <a:latin typeface="+mn-lt"/>
            </a:endParaRPr>
          </a:p>
          <a:p>
            <a:pPr eaLnBrk="1" hangingPunct="1">
              <a:spcBef>
                <a:spcPct val="50000"/>
              </a:spcBef>
            </a:pPr>
            <a:endParaRPr lang="cs-CZ" altLang="cs-CZ" sz="1500" dirty="0">
              <a:latin typeface="+mn-lt"/>
            </a:endParaRPr>
          </a:p>
          <a:p>
            <a:pPr eaLnBrk="1" hangingPunct="1">
              <a:spcBef>
                <a:spcPct val="50000"/>
              </a:spcBef>
            </a:pPr>
            <a:r>
              <a:rPr lang="cs-CZ" altLang="cs-CZ" sz="1500" dirty="0">
                <a:latin typeface="+mn-lt"/>
              </a:rPr>
              <a:t>T</a:t>
            </a:r>
            <a:r>
              <a:rPr lang="en-US" altLang="cs-CZ" sz="1500" dirty="0">
                <a:latin typeface="+mn-lt"/>
              </a:rPr>
              <a:t>he short entered into the forward agreeing to sell </a:t>
            </a:r>
            <a:r>
              <a:rPr lang="cs-CZ" altLang="cs-CZ" sz="1500" dirty="0">
                <a:latin typeface="+mn-lt"/>
              </a:rPr>
              <a:t>USD </a:t>
            </a:r>
            <a:r>
              <a:rPr lang="en-US" altLang="cs-CZ" sz="1500" dirty="0">
                <a:latin typeface="+mn-lt"/>
              </a:rPr>
              <a:t>in 180 day at </a:t>
            </a:r>
            <a:r>
              <a:rPr lang="cs-CZ" altLang="cs-CZ" sz="1500" dirty="0">
                <a:latin typeface="+mn-lt"/>
              </a:rPr>
              <a:t>USD/CAD 1.27</a:t>
            </a:r>
            <a:r>
              <a:rPr lang="en-US" altLang="cs-CZ" sz="1500" dirty="0">
                <a:latin typeface="+mn-lt"/>
              </a:rPr>
              <a:t> and the long to buy </a:t>
            </a:r>
            <a:r>
              <a:rPr lang="cs-CZ" altLang="cs-CZ" sz="1500" dirty="0">
                <a:latin typeface="+mn-lt"/>
              </a:rPr>
              <a:t>USD </a:t>
            </a:r>
            <a:r>
              <a:rPr lang="en-US" altLang="cs-CZ" sz="1500" dirty="0">
                <a:latin typeface="+mn-lt"/>
              </a:rPr>
              <a:t>at the same </a:t>
            </a:r>
            <a:r>
              <a:rPr lang="en-US" altLang="cs-CZ" sz="1500" dirty="0" err="1">
                <a:latin typeface="+mn-lt"/>
              </a:rPr>
              <a:t>pric</a:t>
            </a:r>
            <a:r>
              <a:rPr lang="cs-CZ" altLang="cs-CZ" sz="1500" dirty="0">
                <a:latin typeface="+mn-lt"/>
              </a:rPr>
              <a:t>e</a:t>
            </a:r>
            <a:endParaRPr lang="en-US" altLang="cs-CZ" sz="1500" dirty="0">
              <a:latin typeface="+mn-lt"/>
            </a:endParaRPr>
          </a:p>
        </p:txBody>
      </p:sp>
      <p:sp>
        <p:nvSpPr>
          <p:cNvPr id="26" name="Line 10"/>
          <p:cNvSpPr>
            <a:spLocks noChangeShapeType="1"/>
          </p:cNvSpPr>
          <p:nvPr/>
        </p:nvSpPr>
        <p:spPr bwMode="auto">
          <a:xfrm>
            <a:off x="3178130" y="2666677"/>
            <a:ext cx="0" cy="2651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7" name="Zástupný symbol pro obsah 2">
            <a:extLst>
              <a:ext uri="{FF2B5EF4-FFF2-40B4-BE49-F238E27FC236}">
                <a16:creationId xmlns:a16="http://schemas.microsoft.com/office/drawing/2014/main" id="{A77503C5-C8C2-4D1C-99A3-402137D0BD1E}"/>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05009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1" y="195486"/>
            <a:ext cx="7590555" cy="507703"/>
          </a:xfrm>
        </p:spPr>
        <p:txBody>
          <a:bodyPr/>
          <a:lstStyle/>
          <a:p>
            <a:r>
              <a:rPr lang="cs-CZ" b="1" dirty="0"/>
              <a:t>Zisky a ztráty z forwardů (2)</a:t>
            </a:r>
            <a:endParaRPr lang="en-US" b="1" dirty="0"/>
          </a:p>
        </p:txBody>
      </p:sp>
      <p:sp>
        <p:nvSpPr>
          <p:cNvPr id="13" name="Line 6"/>
          <p:cNvSpPr>
            <a:spLocks noChangeShapeType="1"/>
          </p:cNvSpPr>
          <p:nvPr/>
        </p:nvSpPr>
        <p:spPr bwMode="auto">
          <a:xfrm>
            <a:off x="827584" y="1025993"/>
            <a:ext cx="0" cy="3600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4" name="Line 7"/>
          <p:cNvSpPr>
            <a:spLocks noChangeShapeType="1"/>
          </p:cNvSpPr>
          <p:nvPr/>
        </p:nvSpPr>
        <p:spPr bwMode="auto">
          <a:xfrm>
            <a:off x="827148" y="2804569"/>
            <a:ext cx="466407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5" name="Text Box 8"/>
          <p:cNvSpPr txBox="1">
            <a:spLocks noChangeArrowheads="1"/>
          </p:cNvSpPr>
          <p:nvPr/>
        </p:nvSpPr>
        <p:spPr bwMode="auto">
          <a:xfrm>
            <a:off x="484248" y="2641056"/>
            <a:ext cx="3429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0</a:t>
            </a:r>
          </a:p>
        </p:txBody>
      </p:sp>
      <p:sp>
        <p:nvSpPr>
          <p:cNvPr id="16" name="Text Box 9"/>
          <p:cNvSpPr txBox="1">
            <a:spLocks noChangeArrowheads="1"/>
          </p:cNvSpPr>
          <p:nvPr/>
        </p:nvSpPr>
        <p:spPr bwMode="auto">
          <a:xfrm>
            <a:off x="4935487" y="2850976"/>
            <a:ext cx="1782763"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a:latin typeface="+mn-lt"/>
              </a:rPr>
              <a:t>S</a:t>
            </a:r>
            <a:r>
              <a:rPr lang="en-US" altLang="cs-CZ" sz="1600" b="1" baseline="-25000" dirty="0">
                <a:latin typeface="+mn-lt"/>
              </a:rPr>
              <a:t>180</a:t>
            </a:r>
            <a:r>
              <a:rPr lang="en-US" altLang="cs-CZ" sz="1600" b="1" dirty="0">
                <a:latin typeface="+mn-lt"/>
              </a:rPr>
              <a:t>(</a:t>
            </a:r>
            <a:r>
              <a:rPr lang="cs-CZ" altLang="cs-CZ" sz="1600" b="1" dirty="0">
                <a:latin typeface="+mn-lt"/>
              </a:rPr>
              <a:t>USD/CAD</a:t>
            </a:r>
            <a:r>
              <a:rPr lang="en-US" altLang="cs-CZ" sz="1600" b="1" dirty="0">
                <a:latin typeface="+mn-lt"/>
              </a:rPr>
              <a:t>)</a:t>
            </a:r>
          </a:p>
        </p:txBody>
      </p:sp>
      <p:sp>
        <p:nvSpPr>
          <p:cNvPr id="17" name="Text Box 11"/>
          <p:cNvSpPr txBox="1">
            <a:spLocks noChangeArrowheads="1"/>
          </p:cNvSpPr>
          <p:nvPr/>
        </p:nvSpPr>
        <p:spPr bwMode="auto">
          <a:xfrm>
            <a:off x="2089898" y="3507854"/>
            <a:ext cx="21764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a:latin typeface="+mn-lt"/>
              </a:rPr>
              <a:t>F</a:t>
            </a:r>
            <a:r>
              <a:rPr lang="en-US" altLang="cs-CZ" sz="1600" b="1" baseline="-25000" dirty="0">
                <a:latin typeface="+mn-lt"/>
              </a:rPr>
              <a:t>180</a:t>
            </a:r>
            <a:r>
              <a:rPr lang="en-US" altLang="cs-CZ" sz="1600" b="1" dirty="0">
                <a:latin typeface="+mn-lt"/>
              </a:rPr>
              <a:t>(</a:t>
            </a:r>
            <a:r>
              <a:rPr lang="cs-CZ" altLang="cs-CZ" sz="1600" b="1" dirty="0">
                <a:latin typeface="+mn-lt"/>
              </a:rPr>
              <a:t>USD</a:t>
            </a:r>
            <a:r>
              <a:rPr lang="en-US" altLang="cs-CZ" sz="1600" b="1" dirty="0">
                <a:latin typeface="+mn-lt"/>
              </a:rPr>
              <a:t>/</a:t>
            </a:r>
            <a:r>
              <a:rPr lang="cs-CZ" altLang="cs-CZ" sz="1600" b="1" dirty="0">
                <a:latin typeface="+mn-lt"/>
              </a:rPr>
              <a:t>CAD</a:t>
            </a:r>
            <a:r>
              <a:rPr lang="en-US" altLang="cs-CZ" sz="1600" b="1" dirty="0">
                <a:latin typeface="+mn-lt"/>
              </a:rPr>
              <a:t>) = </a:t>
            </a:r>
            <a:r>
              <a:rPr lang="cs-CZ" altLang="cs-CZ" sz="1600" b="1" dirty="0">
                <a:latin typeface="+mn-lt"/>
              </a:rPr>
              <a:t>1.27</a:t>
            </a:r>
            <a:endParaRPr lang="en-US" altLang="cs-CZ" sz="1600" b="1" dirty="0">
              <a:latin typeface="+mn-lt"/>
            </a:endParaRPr>
          </a:p>
        </p:txBody>
      </p:sp>
      <p:sp>
        <p:nvSpPr>
          <p:cNvPr id="18" name="Line 12"/>
          <p:cNvSpPr>
            <a:spLocks noChangeShapeType="1"/>
          </p:cNvSpPr>
          <p:nvPr/>
        </p:nvSpPr>
        <p:spPr bwMode="auto">
          <a:xfrm flipV="1">
            <a:off x="3178130" y="3028188"/>
            <a:ext cx="0" cy="4680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9" name="Line 13"/>
          <p:cNvSpPr>
            <a:spLocks noChangeShapeType="1"/>
          </p:cNvSpPr>
          <p:nvPr/>
        </p:nvSpPr>
        <p:spPr bwMode="auto">
          <a:xfrm rot="4403338" flipV="1">
            <a:off x="919960" y="1108345"/>
            <a:ext cx="4357687" cy="3290887"/>
          </a:xfrm>
          <a:prstGeom prst="line">
            <a:avLst/>
          </a:prstGeom>
          <a:noFill/>
          <a:ln w="31750">
            <a:solidFill>
              <a:schemeClr val="accent3">
                <a:lumMod val="75000"/>
              </a:schemeClr>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0" name="Text Box 14"/>
          <p:cNvSpPr txBox="1">
            <a:spLocks noChangeArrowheads="1"/>
          </p:cNvSpPr>
          <p:nvPr/>
        </p:nvSpPr>
        <p:spPr bwMode="auto">
          <a:xfrm>
            <a:off x="3792401" y="4194928"/>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chemeClr val="accent3">
                    <a:lumMod val="75000"/>
                  </a:schemeClr>
                </a:solidFill>
                <a:latin typeface="+mn-lt"/>
              </a:rPr>
              <a:t>short position</a:t>
            </a:r>
          </a:p>
        </p:txBody>
      </p:sp>
      <p:sp>
        <p:nvSpPr>
          <p:cNvPr id="21" name="Text Box 15"/>
          <p:cNvSpPr txBox="1">
            <a:spLocks noChangeArrowheads="1"/>
          </p:cNvSpPr>
          <p:nvPr/>
        </p:nvSpPr>
        <p:spPr bwMode="auto">
          <a:xfrm>
            <a:off x="329164" y="4294748"/>
            <a:ext cx="10287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loss</a:t>
            </a:r>
          </a:p>
        </p:txBody>
      </p:sp>
      <p:sp>
        <p:nvSpPr>
          <p:cNvPr id="22" name="Text Box 16"/>
          <p:cNvSpPr txBox="1">
            <a:spLocks noChangeArrowheads="1"/>
          </p:cNvSpPr>
          <p:nvPr/>
        </p:nvSpPr>
        <p:spPr bwMode="auto">
          <a:xfrm>
            <a:off x="-271402" y="943800"/>
            <a:ext cx="109855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cs-CZ" sz="1600" b="1" dirty="0">
                <a:latin typeface="+mn-lt"/>
              </a:rPr>
              <a:t>profit</a:t>
            </a:r>
          </a:p>
        </p:txBody>
      </p:sp>
      <p:sp>
        <p:nvSpPr>
          <p:cNvPr id="23" name="Line 19"/>
          <p:cNvSpPr>
            <a:spLocks noChangeShapeType="1"/>
          </p:cNvSpPr>
          <p:nvPr/>
        </p:nvSpPr>
        <p:spPr bwMode="auto">
          <a:xfrm rot="4403338" flipH="1" flipV="1">
            <a:off x="2148759" y="370697"/>
            <a:ext cx="1836738" cy="5062537"/>
          </a:xfrm>
          <a:prstGeom prst="line">
            <a:avLst/>
          </a:prstGeom>
          <a:noFill/>
          <a:ln w="31750">
            <a:solidFill>
              <a:srgbClr val="0070C0"/>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4" name="Text Box 20"/>
          <p:cNvSpPr txBox="1">
            <a:spLocks noChangeArrowheads="1"/>
          </p:cNvSpPr>
          <p:nvPr/>
        </p:nvSpPr>
        <p:spPr bwMode="auto">
          <a:xfrm>
            <a:off x="3790401" y="1130223"/>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rgbClr val="0070C0"/>
                </a:solidFill>
                <a:latin typeface="+mn-lt"/>
              </a:rPr>
              <a:t>long position</a:t>
            </a:r>
          </a:p>
        </p:txBody>
      </p:sp>
      <p:sp>
        <p:nvSpPr>
          <p:cNvPr id="25" name="Text Box 23"/>
          <p:cNvSpPr txBox="1">
            <a:spLocks noChangeArrowheads="1"/>
          </p:cNvSpPr>
          <p:nvPr/>
        </p:nvSpPr>
        <p:spPr bwMode="auto">
          <a:xfrm>
            <a:off x="5655566" y="1207988"/>
            <a:ext cx="323704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500" dirty="0">
                <a:latin typeface="+mn-lt"/>
              </a:rPr>
              <a:t>If, in 180 days the spot price rises to USD/C</a:t>
            </a:r>
            <a:r>
              <a:rPr lang="cs-CZ" altLang="cs-CZ" sz="1500" dirty="0">
                <a:latin typeface="+mn-lt"/>
              </a:rPr>
              <a:t>AD 1.31</a:t>
            </a:r>
            <a:r>
              <a:rPr lang="en-US" altLang="cs-CZ" sz="1500" dirty="0">
                <a:latin typeface="+mn-lt"/>
              </a:rPr>
              <a:t> the short position losses and the long position makes a profit</a:t>
            </a:r>
          </a:p>
        </p:txBody>
      </p:sp>
      <p:sp>
        <p:nvSpPr>
          <p:cNvPr id="26" name="Line 10"/>
          <p:cNvSpPr>
            <a:spLocks noChangeShapeType="1"/>
          </p:cNvSpPr>
          <p:nvPr/>
        </p:nvSpPr>
        <p:spPr bwMode="auto">
          <a:xfrm>
            <a:off x="3178130" y="2666677"/>
            <a:ext cx="0" cy="2651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7" name="Line 10"/>
          <p:cNvSpPr>
            <a:spLocks noChangeShapeType="1"/>
          </p:cNvSpPr>
          <p:nvPr/>
        </p:nvSpPr>
        <p:spPr bwMode="auto">
          <a:xfrm>
            <a:off x="4572000" y="2666677"/>
            <a:ext cx="0" cy="2651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8" name="Freeform 21"/>
          <p:cNvSpPr>
            <a:spLocks/>
          </p:cNvSpPr>
          <p:nvPr/>
        </p:nvSpPr>
        <p:spPr bwMode="auto">
          <a:xfrm>
            <a:off x="4572000" y="1779662"/>
            <a:ext cx="0" cy="2052000"/>
          </a:xfrm>
          <a:custGeom>
            <a:avLst/>
            <a:gdLst>
              <a:gd name="T0" fmla="*/ 0 w 4"/>
              <a:gd name="T1" fmla="*/ 0 h 576"/>
              <a:gd name="T2" fmla="*/ 6350 w 4"/>
              <a:gd name="T3" fmla="*/ 914400 h 576"/>
              <a:gd name="T4" fmla="*/ 0 60000 65536"/>
              <a:gd name="T5" fmla="*/ 0 60000 65536"/>
              <a:gd name="T6" fmla="*/ 0 w 4"/>
              <a:gd name="T7" fmla="*/ 0 h 576"/>
              <a:gd name="T8" fmla="*/ 4 w 4"/>
              <a:gd name="T9" fmla="*/ 576 h 576"/>
            </a:gdLst>
            <a:ahLst/>
            <a:cxnLst>
              <a:cxn ang="T4">
                <a:pos x="T0" y="T1"/>
              </a:cxn>
              <a:cxn ang="T5">
                <a:pos x="T2" y="T3"/>
              </a:cxn>
            </a:cxnLst>
            <a:rect l="T6" t="T7" r="T8" b="T9"/>
            <a:pathLst>
              <a:path w="4" h="576">
                <a:moveTo>
                  <a:pt x="0" y="0"/>
                </a:moveTo>
                <a:lnTo>
                  <a:pt x="4" y="576"/>
                </a:lnTo>
              </a:path>
            </a:pathLst>
          </a:custGeom>
          <a:noFill/>
          <a:ln w="12700">
            <a:solidFill>
              <a:schemeClr val="accent6">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9" name="Text Box 11"/>
          <p:cNvSpPr txBox="1">
            <a:spLocks noChangeArrowheads="1"/>
          </p:cNvSpPr>
          <p:nvPr/>
        </p:nvSpPr>
        <p:spPr bwMode="auto">
          <a:xfrm>
            <a:off x="4572000" y="2367644"/>
            <a:ext cx="21764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cs-CZ" altLang="cs-CZ" sz="1600" b="1" i="1" dirty="0">
                <a:solidFill>
                  <a:schemeClr val="accent6">
                    <a:lumMod val="75000"/>
                  </a:schemeClr>
                </a:solidFill>
                <a:latin typeface="+mn-lt"/>
              </a:rPr>
              <a:t>S</a:t>
            </a:r>
            <a:r>
              <a:rPr lang="en-US" altLang="cs-CZ" sz="1600" b="1" baseline="-25000" dirty="0">
                <a:solidFill>
                  <a:schemeClr val="accent6">
                    <a:lumMod val="75000"/>
                  </a:schemeClr>
                </a:solidFill>
                <a:latin typeface="+mn-lt"/>
              </a:rPr>
              <a:t>180</a:t>
            </a:r>
            <a:r>
              <a:rPr lang="en-US" altLang="cs-CZ" sz="1600" b="1" dirty="0">
                <a:solidFill>
                  <a:schemeClr val="accent6">
                    <a:lumMod val="75000"/>
                  </a:schemeClr>
                </a:solidFill>
                <a:latin typeface="+mn-lt"/>
              </a:rPr>
              <a:t>(</a:t>
            </a:r>
            <a:r>
              <a:rPr lang="cs-CZ" altLang="cs-CZ" sz="1600" b="1" dirty="0">
                <a:solidFill>
                  <a:schemeClr val="accent6">
                    <a:lumMod val="75000"/>
                  </a:schemeClr>
                </a:solidFill>
                <a:latin typeface="+mn-lt"/>
              </a:rPr>
              <a:t>USD</a:t>
            </a:r>
            <a:r>
              <a:rPr lang="en-US" altLang="cs-CZ" sz="1600" b="1" dirty="0">
                <a:solidFill>
                  <a:schemeClr val="accent6">
                    <a:lumMod val="75000"/>
                  </a:schemeClr>
                </a:solidFill>
                <a:latin typeface="+mn-lt"/>
              </a:rPr>
              <a:t>/</a:t>
            </a:r>
            <a:r>
              <a:rPr lang="cs-CZ" altLang="cs-CZ" sz="1600" b="1" dirty="0">
                <a:solidFill>
                  <a:schemeClr val="accent6">
                    <a:lumMod val="75000"/>
                  </a:schemeClr>
                </a:solidFill>
                <a:latin typeface="+mn-lt"/>
              </a:rPr>
              <a:t>CAD</a:t>
            </a:r>
            <a:r>
              <a:rPr lang="en-US" altLang="cs-CZ" sz="1600" b="1" dirty="0">
                <a:solidFill>
                  <a:schemeClr val="accent6">
                    <a:lumMod val="75000"/>
                  </a:schemeClr>
                </a:solidFill>
                <a:latin typeface="+mn-lt"/>
              </a:rPr>
              <a:t>) = </a:t>
            </a:r>
            <a:r>
              <a:rPr lang="cs-CZ" altLang="cs-CZ" sz="1600" b="1" dirty="0">
                <a:solidFill>
                  <a:schemeClr val="accent6">
                    <a:lumMod val="75000"/>
                  </a:schemeClr>
                </a:solidFill>
                <a:latin typeface="+mn-lt"/>
              </a:rPr>
              <a:t>1.31</a:t>
            </a:r>
            <a:endParaRPr lang="en-US" altLang="cs-CZ" sz="1600" b="1" dirty="0">
              <a:solidFill>
                <a:schemeClr val="accent6">
                  <a:lumMod val="75000"/>
                </a:schemeClr>
              </a:solidFill>
              <a:latin typeface="+mn-lt"/>
            </a:endParaRPr>
          </a:p>
        </p:txBody>
      </p:sp>
      <p:sp>
        <p:nvSpPr>
          <p:cNvPr id="30" name="Freeform 21"/>
          <p:cNvSpPr>
            <a:spLocks/>
          </p:cNvSpPr>
          <p:nvPr/>
        </p:nvSpPr>
        <p:spPr bwMode="auto">
          <a:xfrm>
            <a:off x="827584" y="1787508"/>
            <a:ext cx="3744000" cy="0"/>
          </a:xfrm>
          <a:custGeom>
            <a:avLst/>
            <a:gdLst>
              <a:gd name="T0" fmla="*/ 0 w 4"/>
              <a:gd name="T1" fmla="*/ 0 h 576"/>
              <a:gd name="T2" fmla="*/ 6350 w 4"/>
              <a:gd name="T3" fmla="*/ 914400 h 576"/>
              <a:gd name="T4" fmla="*/ 0 60000 65536"/>
              <a:gd name="T5" fmla="*/ 0 60000 65536"/>
              <a:gd name="T6" fmla="*/ 0 w 4"/>
              <a:gd name="T7" fmla="*/ 0 h 576"/>
              <a:gd name="T8" fmla="*/ 4 w 4"/>
              <a:gd name="T9" fmla="*/ 576 h 576"/>
            </a:gdLst>
            <a:ahLst/>
            <a:cxnLst>
              <a:cxn ang="T4">
                <a:pos x="T0" y="T1"/>
              </a:cxn>
              <a:cxn ang="T5">
                <a:pos x="T2" y="T3"/>
              </a:cxn>
            </a:cxnLst>
            <a:rect l="T6" t="T7" r="T8" b="T9"/>
            <a:pathLst>
              <a:path w="4" h="576">
                <a:moveTo>
                  <a:pt x="0" y="0"/>
                </a:moveTo>
                <a:lnTo>
                  <a:pt x="4" y="576"/>
                </a:lnTo>
              </a:path>
            </a:pathLst>
          </a:custGeom>
          <a:noFill/>
          <a:ln w="12700">
            <a:solidFill>
              <a:schemeClr val="accent6">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1" name="Freeform 21"/>
          <p:cNvSpPr>
            <a:spLocks/>
          </p:cNvSpPr>
          <p:nvPr/>
        </p:nvSpPr>
        <p:spPr bwMode="auto">
          <a:xfrm>
            <a:off x="827584" y="3867894"/>
            <a:ext cx="3744000" cy="0"/>
          </a:xfrm>
          <a:custGeom>
            <a:avLst/>
            <a:gdLst>
              <a:gd name="T0" fmla="*/ 0 w 4"/>
              <a:gd name="T1" fmla="*/ 0 h 576"/>
              <a:gd name="T2" fmla="*/ 6350 w 4"/>
              <a:gd name="T3" fmla="*/ 914400 h 576"/>
              <a:gd name="T4" fmla="*/ 0 60000 65536"/>
              <a:gd name="T5" fmla="*/ 0 60000 65536"/>
              <a:gd name="T6" fmla="*/ 0 w 4"/>
              <a:gd name="T7" fmla="*/ 0 h 576"/>
              <a:gd name="T8" fmla="*/ 4 w 4"/>
              <a:gd name="T9" fmla="*/ 576 h 576"/>
            </a:gdLst>
            <a:ahLst/>
            <a:cxnLst>
              <a:cxn ang="T4">
                <a:pos x="T0" y="T1"/>
              </a:cxn>
              <a:cxn ang="T5">
                <a:pos x="T2" y="T3"/>
              </a:cxn>
            </a:cxnLst>
            <a:rect l="T6" t="T7" r="T8" b="T9"/>
            <a:pathLst>
              <a:path w="4" h="576">
                <a:moveTo>
                  <a:pt x="0" y="0"/>
                </a:moveTo>
                <a:lnTo>
                  <a:pt x="4" y="576"/>
                </a:lnTo>
              </a:path>
            </a:pathLst>
          </a:custGeom>
          <a:noFill/>
          <a:ln w="12700">
            <a:solidFill>
              <a:schemeClr val="accent6">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2" name="AutoShape 25"/>
          <p:cNvSpPr>
            <a:spLocks noChangeArrowheads="1"/>
          </p:cNvSpPr>
          <p:nvPr/>
        </p:nvSpPr>
        <p:spPr bwMode="auto">
          <a:xfrm>
            <a:off x="972741" y="1779662"/>
            <a:ext cx="142875" cy="1008000"/>
          </a:xfrm>
          <a:prstGeom prst="upDownArrow">
            <a:avLst>
              <a:gd name="adj1" fmla="val 50000"/>
              <a:gd name="adj2" fmla="val 131111"/>
            </a:avLst>
          </a:prstGeom>
          <a:solidFill>
            <a:schemeClr val="accent6">
              <a:lumMod val="75000"/>
            </a:schemeClr>
          </a:solidFill>
          <a:ln w="9525">
            <a:solidFill>
              <a:schemeClr val="accent6">
                <a:lumMod val="75000"/>
              </a:schemeClr>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33" name="AutoShape 25"/>
          <p:cNvSpPr>
            <a:spLocks noChangeArrowheads="1"/>
          </p:cNvSpPr>
          <p:nvPr/>
        </p:nvSpPr>
        <p:spPr bwMode="auto">
          <a:xfrm>
            <a:off x="972741" y="2787774"/>
            <a:ext cx="142875" cy="1044000"/>
          </a:xfrm>
          <a:prstGeom prst="upDownArrow">
            <a:avLst>
              <a:gd name="adj1" fmla="val 50000"/>
              <a:gd name="adj2" fmla="val 131111"/>
            </a:avLst>
          </a:prstGeom>
          <a:solidFill>
            <a:schemeClr val="accent6">
              <a:lumMod val="75000"/>
            </a:schemeClr>
          </a:solidFill>
          <a:ln w="9525">
            <a:solidFill>
              <a:schemeClr val="accent6">
                <a:lumMod val="75000"/>
              </a:schemeClr>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34" name="Text Box 16"/>
          <p:cNvSpPr txBox="1">
            <a:spLocks noChangeArrowheads="1"/>
          </p:cNvSpPr>
          <p:nvPr/>
        </p:nvSpPr>
        <p:spPr bwMode="auto">
          <a:xfrm>
            <a:off x="647065" y="2095703"/>
            <a:ext cx="109855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cs-CZ" sz="1600" b="1" dirty="0">
                <a:solidFill>
                  <a:schemeClr val="accent6">
                    <a:lumMod val="75000"/>
                  </a:schemeClr>
                </a:solidFill>
                <a:latin typeface="+mn-lt"/>
              </a:rPr>
              <a:t>profit</a:t>
            </a:r>
          </a:p>
        </p:txBody>
      </p:sp>
      <p:sp>
        <p:nvSpPr>
          <p:cNvPr id="35" name="Text Box 15"/>
          <p:cNvSpPr txBox="1">
            <a:spLocks noChangeArrowheads="1"/>
          </p:cNvSpPr>
          <p:nvPr/>
        </p:nvSpPr>
        <p:spPr bwMode="auto">
          <a:xfrm>
            <a:off x="1095028" y="3152129"/>
            <a:ext cx="10287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chemeClr val="accent6">
                    <a:lumMod val="75000"/>
                  </a:schemeClr>
                </a:solidFill>
                <a:latin typeface="+mn-lt"/>
              </a:rPr>
              <a:t>loss</a:t>
            </a:r>
          </a:p>
        </p:txBody>
      </p:sp>
      <p:sp>
        <p:nvSpPr>
          <p:cNvPr id="36" name="Zástupný symbol pro obsah 2">
            <a:extLst>
              <a:ext uri="{FF2B5EF4-FFF2-40B4-BE49-F238E27FC236}">
                <a16:creationId xmlns:a16="http://schemas.microsoft.com/office/drawing/2014/main" id="{082ED65D-D155-46E8-BCE7-B7458BB8454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11976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7848872" cy="1728192"/>
          </a:xfrm>
          <a:prstGeom prst="rect">
            <a:avLst/>
          </a:prstGeom>
        </p:spPr>
        <p:txBody>
          <a:bodyPr>
            <a:noAutofit/>
          </a:bodyPr>
          <a:lstStyle/>
          <a:p>
            <a:r>
              <a:rPr lang="cs-CZ" sz="2000" dirty="0">
                <a:solidFill>
                  <a:srgbClr val="307871"/>
                </a:solidFill>
                <a:latin typeface="Times New Roman" panose="02020603050405020304" pitchFamily="18" charset="0"/>
                <a:cs typeface="Times New Roman" panose="02020603050405020304" pitchFamily="18" charset="0"/>
              </a:rPr>
              <a:t>Americký importér musí zaplatit 1 mil. GBP za 90 dní (je krátký v librách na spotovém trhu)</a:t>
            </a:r>
          </a:p>
          <a:p>
            <a:r>
              <a:rPr lang="cs-CZ" sz="2000" dirty="0">
                <a:solidFill>
                  <a:srgbClr val="307871"/>
                </a:solidFill>
                <a:latin typeface="Times New Roman" panose="02020603050405020304" pitchFamily="18" charset="0"/>
                <a:cs typeface="Times New Roman" panose="02020603050405020304" pitchFamily="18" charset="0"/>
              </a:rPr>
              <a:t>Spot kurz je 1.7100 USD/GBP</a:t>
            </a:r>
          </a:p>
          <a:p>
            <a:r>
              <a:rPr lang="cs-CZ" sz="2000" dirty="0">
                <a:solidFill>
                  <a:srgbClr val="307871"/>
                </a:solidFill>
                <a:latin typeface="Times New Roman" panose="02020603050405020304" pitchFamily="18" charset="0"/>
                <a:cs typeface="Times New Roman" panose="02020603050405020304" pitchFamily="18" charset="0"/>
              </a:rPr>
              <a:t>Obava před apreciací GBP, která by zvýšila dolarové náklady na dovoz</a:t>
            </a:r>
          </a:p>
          <a:p>
            <a:r>
              <a:rPr lang="cs-CZ" sz="2000" dirty="0">
                <a:solidFill>
                  <a:srgbClr val="307871"/>
                </a:solidFill>
                <a:latin typeface="Times New Roman" panose="02020603050405020304" pitchFamily="18" charset="0"/>
                <a:cs typeface="Times New Roman" panose="02020603050405020304" pitchFamily="18" charset="0"/>
              </a:rPr>
              <a:t>Zajištění pomocí forwardu a termínového nákupu 1 mil. GBP za forward kurz 1.7200 USD/GBP (je dlouhý v librách na termínovém trhu)</a:t>
            </a:r>
          </a:p>
          <a:p>
            <a:r>
              <a:rPr lang="cs-CZ" sz="2000" dirty="0">
                <a:solidFill>
                  <a:srgbClr val="307871"/>
                </a:solidFill>
                <a:latin typeface="Times New Roman" panose="02020603050405020304" pitchFamily="18" charset="0"/>
                <a:cs typeface="Times New Roman" panose="02020603050405020304" pitchFamily="18" charset="0"/>
              </a:rPr>
              <a:t>Importér tak stanoví maximální náklady na dovoz na 1.72 mil. USD</a:t>
            </a:r>
          </a:p>
          <a:p>
            <a:endParaRPr lang="cs-CZ" sz="2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1" y="195486"/>
            <a:ext cx="7590555" cy="507703"/>
          </a:xfrm>
        </p:spPr>
        <p:txBody>
          <a:bodyPr/>
          <a:lstStyle/>
          <a:p>
            <a:r>
              <a:rPr lang="cs-CZ" b="1" dirty="0"/>
              <a:t>Typické zajištění pomocí forwardů (1)</a:t>
            </a:r>
            <a:endParaRPr lang="en-US" b="1" dirty="0"/>
          </a:p>
        </p:txBody>
      </p:sp>
      <p:sp>
        <p:nvSpPr>
          <p:cNvPr id="5" name="Zástupný symbol pro obsah 2">
            <a:extLst>
              <a:ext uri="{FF2B5EF4-FFF2-40B4-BE49-F238E27FC236}">
                <a16:creationId xmlns:a16="http://schemas.microsoft.com/office/drawing/2014/main" id="{8C8E976A-9092-4BDA-9C27-11A23C3F5BB9}"/>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17090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1" y="195486"/>
            <a:ext cx="7590555" cy="507703"/>
          </a:xfrm>
        </p:spPr>
        <p:txBody>
          <a:bodyPr/>
          <a:lstStyle/>
          <a:p>
            <a:r>
              <a:rPr lang="cs-CZ" b="1" dirty="0"/>
              <a:t>Typické zajištění pomocí forwardů (2)</a:t>
            </a:r>
            <a:endParaRPr lang="en-US" b="1" dirty="0"/>
          </a:p>
        </p:txBody>
      </p:sp>
      <p:pic>
        <p:nvPicPr>
          <p:cNvPr id="7"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3322" y="789698"/>
            <a:ext cx="6696744" cy="3855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0"/>
          <p:cNvSpPr txBox="1">
            <a:spLocks noChangeArrowheads="1"/>
          </p:cNvSpPr>
          <p:nvPr/>
        </p:nvSpPr>
        <p:spPr bwMode="auto">
          <a:xfrm>
            <a:off x="2354648" y="1739498"/>
            <a:ext cx="211077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cs-CZ" sz="1500" i="0" dirty="0">
                <a:latin typeface="+mj-lt"/>
              </a:rPr>
              <a:t>zajištěné náklady platby 1 mil. GBP</a:t>
            </a:r>
            <a:endParaRPr lang="en-US" sz="1500" i="0" dirty="0">
              <a:latin typeface="+mj-lt"/>
            </a:endParaRPr>
          </a:p>
        </p:txBody>
      </p:sp>
      <p:sp>
        <p:nvSpPr>
          <p:cNvPr id="9" name="Text Box 13"/>
          <p:cNvSpPr txBox="1">
            <a:spLocks noChangeArrowheads="1"/>
          </p:cNvSpPr>
          <p:nvPr/>
        </p:nvSpPr>
        <p:spPr bwMode="auto">
          <a:xfrm>
            <a:off x="2450803" y="2801477"/>
            <a:ext cx="168914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cs-CZ" sz="1600" b="1" i="0" dirty="0">
                <a:solidFill>
                  <a:srgbClr val="A50021"/>
                </a:solidFill>
                <a:latin typeface="+mj-lt"/>
              </a:rPr>
              <a:t>ztráta z </a:t>
            </a:r>
            <a:r>
              <a:rPr lang="en-US" sz="1600" b="1" i="0" dirty="0">
                <a:solidFill>
                  <a:srgbClr val="A50021"/>
                </a:solidFill>
                <a:latin typeface="+mj-lt"/>
              </a:rPr>
              <a:t>forward</a:t>
            </a:r>
            <a:r>
              <a:rPr lang="cs-CZ" sz="1600" b="1" i="0" dirty="0">
                <a:solidFill>
                  <a:srgbClr val="A50021"/>
                </a:solidFill>
                <a:latin typeface="+mj-lt"/>
              </a:rPr>
              <a:t>u</a:t>
            </a:r>
            <a:br>
              <a:rPr lang="en-US" sz="1600" b="1" i="0" dirty="0">
                <a:solidFill>
                  <a:srgbClr val="A50021"/>
                </a:solidFill>
                <a:latin typeface="+mj-lt"/>
              </a:rPr>
            </a:br>
            <a:endParaRPr lang="en-US" sz="1600" b="1" i="0" dirty="0">
              <a:solidFill>
                <a:srgbClr val="A50021"/>
              </a:solidFill>
              <a:latin typeface="+mj-lt"/>
            </a:endParaRPr>
          </a:p>
        </p:txBody>
      </p:sp>
      <p:sp>
        <p:nvSpPr>
          <p:cNvPr id="10" name="Line 17"/>
          <p:cNvSpPr>
            <a:spLocks noChangeShapeType="1"/>
          </p:cNvSpPr>
          <p:nvPr/>
        </p:nvSpPr>
        <p:spPr bwMode="auto">
          <a:xfrm>
            <a:off x="5617547" y="1518079"/>
            <a:ext cx="610638" cy="52829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latin typeface="+mj-lt"/>
            </a:endParaRPr>
          </a:p>
        </p:txBody>
      </p:sp>
      <p:sp>
        <p:nvSpPr>
          <p:cNvPr id="11" name="Line 18"/>
          <p:cNvSpPr>
            <a:spLocks noChangeShapeType="1"/>
          </p:cNvSpPr>
          <p:nvPr/>
        </p:nvSpPr>
        <p:spPr bwMode="auto">
          <a:xfrm>
            <a:off x="3491984" y="2119952"/>
            <a:ext cx="647968" cy="4330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latin typeface="+mj-lt"/>
            </a:endParaRPr>
          </a:p>
        </p:txBody>
      </p:sp>
      <p:sp>
        <p:nvSpPr>
          <p:cNvPr id="13" name="Text Box 11"/>
          <p:cNvSpPr txBox="1">
            <a:spLocks noChangeArrowheads="1"/>
          </p:cNvSpPr>
          <p:nvPr/>
        </p:nvSpPr>
        <p:spPr bwMode="auto">
          <a:xfrm>
            <a:off x="5419354" y="3412050"/>
            <a:ext cx="211077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500" i="0" dirty="0">
                <a:latin typeface="+mj-lt"/>
              </a:rPr>
              <a:t>forward </a:t>
            </a:r>
            <a:r>
              <a:rPr lang="cs-CZ" sz="1500" i="0" dirty="0">
                <a:latin typeface="+mj-lt"/>
              </a:rPr>
              <a:t>kurz</a:t>
            </a:r>
            <a:endParaRPr lang="en-US" sz="1500" i="0" dirty="0">
              <a:latin typeface="+mj-lt"/>
            </a:endParaRPr>
          </a:p>
        </p:txBody>
      </p:sp>
      <p:sp>
        <p:nvSpPr>
          <p:cNvPr id="14" name="Freeform 12"/>
          <p:cNvSpPr>
            <a:spLocks/>
          </p:cNvSpPr>
          <p:nvPr/>
        </p:nvSpPr>
        <p:spPr bwMode="auto">
          <a:xfrm>
            <a:off x="2123728" y="2604501"/>
            <a:ext cx="3055687" cy="1407409"/>
          </a:xfrm>
          <a:custGeom>
            <a:avLst/>
            <a:gdLst>
              <a:gd name="T0" fmla="*/ 0 w 2276"/>
              <a:gd name="T1" fmla="*/ 0 h 1056"/>
              <a:gd name="T2" fmla="*/ 6350 w 2276"/>
              <a:gd name="T3" fmla="*/ 1676400 h 1056"/>
              <a:gd name="T4" fmla="*/ 3613150 w 2276"/>
              <a:gd name="T5" fmla="*/ 0 h 1056"/>
              <a:gd name="T6" fmla="*/ 0 w 2276"/>
              <a:gd name="T7" fmla="*/ 0 h 1056"/>
              <a:gd name="T8" fmla="*/ 0 60000 65536"/>
              <a:gd name="T9" fmla="*/ 0 60000 65536"/>
              <a:gd name="T10" fmla="*/ 0 60000 65536"/>
              <a:gd name="T11" fmla="*/ 0 60000 65536"/>
              <a:gd name="T12" fmla="*/ 0 w 2276"/>
              <a:gd name="T13" fmla="*/ 0 h 1056"/>
              <a:gd name="T14" fmla="*/ 2276 w 2276"/>
              <a:gd name="T15" fmla="*/ 1056 h 1056"/>
            </a:gdLst>
            <a:ahLst/>
            <a:cxnLst>
              <a:cxn ang="T8">
                <a:pos x="T0" y="T1"/>
              </a:cxn>
              <a:cxn ang="T9">
                <a:pos x="T2" y="T3"/>
              </a:cxn>
              <a:cxn ang="T10">
                <a:pos x="T4" y="T5"/>
              </a:cxn>
              <a:cxn ang="T11">
                <a:pos x="T6" y="T7"/>
              </a:cxn>
            </a:cxnLst>
            <a:rect l="T12" t="T13" r="T14" b="T15"/>
            <a:pathLst>
              <a:path w="2276" h="1056">
                <a:moveTo>
                  <a:pt x="0" y="0"/>
                </a:moveTo>
                <a:lnTo>
                  <a:pt x="4" y="1056"/>
                </a:lnTo>
                <a:lnTo>
                  <a:pt x="2276" y="0"/>
                </a:lnTo>
                <a:lnTo>
                  <a:pt x="0" y="0"/>
                </a:lnTo>
                <a:close/>
              </a:path>
            </a:pathLst>
          </a:custGeom>
          <a:solidFill>
            <a:srgbClr val="FF99CC">
              <a:alpha val="50195"/>
            </a:srgbClr>
          </a:solidFill>
          <a:ln w="9525">
            <a:solidFill>
              <a:srgbClr val="FF99CC"/>
            </a:solidFill>
            <a:round/>
            <a:headEnd/>
            <a:tailEnd/>
          </a:ln>
        </p:spPr>
        <p:txBody>
          <a:bodyPr/>
          <a:lstStyle/>
          <a:p>
            <a:endParaRPr lang="cs-CZ">
              <a:latin typeface="+mj-lt"/>
            </a:endParaRPr>
          </a:p>
        </p:txBody>
      </p:sp>
      <p:sp>
        <p:nvSpPr>
          <p:cNvPr id="15" name="Freeform 14"/>
          <p:cNvSpPr>
            <a:spLocks/>
          </p:cNvSpPr>
          <p:nvPr/>
        </p:nvSpPr>
        <p:spPr bwMode="auto">
          <a:xfrm>
            <a:off x="5292080" y="1419622"/>
            <a:ext cx="2412579" cy="1133358"/>
          </a:xfrm>
          <a:custGeom>
            <a:avLst/>
            <a:gdLst>
              <a:gd name="T0" fmla="*/ 0 w 1789"/>
              <a:gd name="T1" fmla="*/ 1328737 h 837"/>
              <a:gd name="T2" fmla="*/ 2806701 w 1789"/>
              <a:gd name="T3" fmla="*/ 1322387 h 837"/>
              <a:gd name="T4" fmla="*/ 2840038 w 1789"/>
              <a:gd name="T5" fmla="*/ 0 h 837"/>
              <a:gd name="T6" fmla="*/ 0 w 1789"/>
              <a:gd name="T7" fmla="*/ 1328737 h 837"/>
              <a:gd name="T8" fmla="*/ 0 60000 65536"/>
              <a:gd name="T9" fmla="*/ 0 60000 65536"/>
              <a:gd name="T10" fmla="*/ 0 60000 65536"/>
              <a:gd name="T11" fmla="*/ 0 60000 65536"/>
              <a:gd name="T12" fmla="*/ 0 w 1789"/>
              <a:gd name="T13" fmla="*/ 0 h 837"/>
              <a:gd name="T14" fmla="*/ 1789 w 1789"/>
              <a:gd name="T15" fmla="*/ 837 h 837"/>
            </a:gdLst>
            <a:ahLst/>
            <a:cxnLst>
              <a:cxn ang="T8">
                <a:pos x="T0" y="T1"/>
              </a:cxn>
              <a:cxn ang="T9">
                <a:pos x="T2" y="T3"/>
              </a:cxn>
              <a:cxn ang="T10">
                <a:pos x="T4" y="T5"/>
              </a:cxn>
              <a:cxn ang="T11">
                <a:pos x="T6" y="T7"/>
              </a:cxn>
            </a:cxnLst>
            <a:rect l="T12" t="T13" r="T14" b="T15"/>
            <a:pathLst>
              <a:path w="1789" h="837">
                <a:moveTo>
                  <a:pt x="0" y="837"/>
                </a:moveTo>
                <a:lnTo>
                  <a:pt x="1768" y="833"/>
                </a:lnTo>
                <a:lnTo>
                  <a:pt x="1789" y="0"/>
                </a:lnTo>
                <a:lnTo>
                  <a:pt x="0" y="837"/>
                </a:lnTo>
                <a:close/>
              </a:path>
            </a:pathLst>
          </a:custGeom>
          <a:solidFill>
            <a:srgbClr val="99CCFF">
              <a:alpha val="50195"/>
            </a:srgbClr>
          </a:solidFill>
          <a:ln w="9525">
            <a:solidFill>
              <a:srgbClr val="CCFFFF"/>
            </a:solidFill>
            <a:round/>
            <a:headEnd/>
            <a:tailEnd/>
          </a:ln>
        </p:spPr>
        <p:txBody>
          <a:bodyPr/>
          <a:lstStyle/>
          <a:p>
            <a:endParaRPr lang="cs-CZ">
              <a:latin typeface="+mj-lt"/>
            </a:endParaRPr>
          </a:p>
        </p:txBody>
      </p:sp>
      <p:sp>
        <p:nvSpPr>
          <p:cNvPr id="16" name="Text Box 15"/>
          <p:cNvSpPr txBox="1">
            <a:spLocks noChangeArrowheads="1"/>
          </p:cNvSpPr>
          <p:nvPr/>
        </p:nvSpPr>
        <p:spPr bwMode="auto">
          <a:xfrm>
            <a:off x="6015510" y="2167330"/>
            <a:ext cx="16891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cs-CZ" sz="1600" b="1" i="0" dirty="0">
                <a:solidFill>
                  <a:srgbClr val="000099"/>
                </a:solidFill>
                <a:latin typeface="+mj-lt"/>
              </a:rPr>
              <a:t>zisk z forwardu</a:t>
            </a:r>
            <a:endParaRPr lang="en-US" sz="1600" b="1" i="0" dirty="0">
              <a:solidFill>
                <a:srgbClr val="000099"/>
              </a:solidFill>
              <a:latin typeface="+mj-lt"/>
            </a:endParaRPr>
          </a:p>
        </p:txBody>
      </p:sp>
      <p:sp>
        <p:nvSpPr>
          <p:cNvPr id="17" name="Text Box 9"/>
          <p:cNvSpPr txBox="1">
            <a:spLocks noChangeArrowheads="1"/>
          </p:cNvSpPr>
          <p:nvPr/>
        </p:nvSpPr>
        <p:spPr bwMode="auto">
          <a:xfrm>
            <a:off x="5203176" y="964081"/>
            <a:ext cx="211077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cs-CZ" sz="1500" i="0" dirty="0">
                <a:latin typeface="+mj-lt"/>
              </a:rPr>
              <a:t>nezajištěné náklady platby 1 mil. GBP</a:t>
            </a:r>
            <a:endParaRPr lang="en-US" sz="1500" i="0" dirty="0">
              <a:latin typeface="+mj-lt"/>
            </a:endParaRPr>
          </a:p>
        </p:txBody>
      </p:sp>
      <p:sp>
        <p:nvSpPr>
          <p:cNvPr id="18" name="Line 16"/>
          <p:cNvSpPr>
            <a:spLocks noChangeShapeType="1"/>
          </p:cNvSpPr>
          <p:nvPr/>
        </p:nvSpPr>
        <p:spPr bwMode="auto">
          <a:xfrm flipH="1">
            <a:off x="5232624" y="3696461"/>
            <a:ext cx="363100" cy="31078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latin typeface="+mj-lt"/>
            </a:endParaRPr>
          </a:p>
        </p:txBody>
      </p:sp>
      <p:sp>
        <p:nvSpPr>
          <p:cNvPr id="19" name="Freeform 8"/>
          <p:cNvSpPr>
            <a:spLocks/>
          </p:cNvSpPr>
          <p:nvPr/>
        </p:nvSpPr>
        <p:spPr bwMode="auto">
          <a:xfrm>
            <a:off x="5203177" y="2571750"/>
            <a:ext cx="51198" cy="1435495"/>
          </a:xfrm>
          <a:custGeom>
            <a:avLst/>
            <a:gdLst>
              <a:gd name="T0" fmla="*/ 0 w 1"/>
              <a:gd name="T1" fmla="*/ 0 h 1080"/>
              <a:gd name="T2" fmla="*/ 0 w 1"/>
              <a:gd name="T3" fmla="*/ 1714500 h 1080"/>
              <a:gd name="T4" fmla="*/ 0 60000 65536"/>
              <a:gd name="T5" fmla="*/ 0 60000 65536"/>
              <a:gd name="T6" fmla="*/ 0 w 1"/>
              <a:gd name="T7" fmla="*/ 0 h 1080"/>
              <a:gd name="T8" fmla="*/ 1 w 1"/>
              <a:gd name="T9" fmla="*/ 1080 h 1080"/>
            </a:gdLst>
            <a:ahLst/>
            <a:cxnLst>
              <a:cxn ang="T4">
                <a:pos x="T0" y="T1"/>
              </a:cxn>
              <a:cxn ang="T5">
                <a:pos x="T2" y="T3"/>
              </a:cxn>
            </a:cxnLst>
            <a:rect l="T6" t="T7" r="T8" b="T9"/>
            <a:pathLst>
              <a:path w="1" h="1080">
                <a:moveTo>
                  <a:pt x="0" y="0"/>
                </a:moveTo>
                <a:lnTo>
                  <a:pt x="0" y="1080"/>
                </a:lnTo>
              </a:path>
            </a:pathLst>
          </a:custGeom>
          <a:noFill/>
          <a:ln w="9525">
            <a:solidFill>
              <a:srgbClr val="80008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cs-CZ">
              <a:latin typeface="+mj-lt"/>
            </a:endParaRPr>
          </a:p>
        </p:txBody>
      </p:sp>
      <p:sp>
        <p:nvSpPr>
          <p:cNvPr id="20" name="Zástupný symbol pro obsah 2">
            <a:extLst>
              <a:ext uri="{FF2B5EF4-FFF2-40B4-BE49-F238E27FC236}">
                <a16:creationId xmlns:a16="http://schemas.microsoft.com/office/drawing/2014/main" id="{FFDE61CF-169B-4B7E-861C-00E9406B111D}"/>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04670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Měnové </a:t>
            </a:r>
            <a:r>
              <a:rPr lang="cs-CZ" sz="1800" dirty="0" err="1"/>
              <a:t>futures</a:t>
            </a:r>
            <a:r>
              <a:rPr lang="cs-CZ" sz="1800" dirty="0"/>
              <a:t> představují závazek směnit jednu měnu za druhou v určitém devizovém kurzu a k určitému datu v budoucnu. </a:t>
            </a:r>
          </a:p>
          <a:p>
            <a:endParaRPr lang="cs-CZ" sz="1800" dirty="0"/>
          </a:p>
          <a:p>
            <a:r>
              <a:rPr lang="cs-CZ" sz="1800" dirty="0"/>
              <a:t>Měnové </a:t>
            </a:r>
            <a:r>
              <a:rPr lang="cs-CZ" sz="1800" dirty="0" err="1"/>
              <a:t>futures</a:t>
            </a:r>
            <a:r>
              <a:rPr lang="cs-CZ" sz="1800" dirty="0"/>
              <a:t> mezi sebou sjednávají dva subjekty (kupující a prodávající) prostřednictvím burzy, resp. jejího clearingového centra. </a:t>
            </a:r>
          </a:p>
          <a:p>
            <a:pPr lvl="1"/>
            <a:r>
              <a:rPr lang="cs-CZ" sz="1400" dirty="0"/>
              <a:t>Kupující má povinnost k určitému datu v budoucnu koupit stanovený objem podkladové měny za předem stanovený devizový kurz </a:t>
            </a:r>
            <a:r>
              <a:rPr lang="cs-CZ" sz="1400" dirty="0" err="1"/>
              <a:t>kurz</a:t>
            </a:r>
            <a:r>
              <a:rPr lang="cs-CZ" sz="1400" dirty="0"/>
              <a:t> (</a:t>
            </a:r>
            <a:r>
              <a:rPr lang="cs-CZ" sz="1400" dirty="0" err="1"/>
              <a:t>exercise</a:t>
            </a:r>
            <a:r>
              <a:rPr lang="cs-CZ" sz="1400" dirty="0"/>
              <a:t> </a:t>
            </a:r>
            <a:r>
              <a:rPr lang="cs-CZ" sz="1400" dirty="0" err="1"/>
              <a:t>price</a:t>
            </a:r>
            <a:r>
              <a:rPr lang="cs-CZ" sz="1400" dirty="0"/>
              <a:t>). </a:t>
            </a:r>
          </a:p>
          <a:p>
            <a:pPr lvl="1"/>
            <a:r>
              <a:rPr lang="cs-CZ" sz="1400" dirty="0"/>
              <a:t>Prodávající má povinnost stanovené množství měny v dohodnutém termínu kupujícímu prodat.</a:t>
            </a:r>
          </a:p>
          <a:p>
            <a:pPr lvl="1"/>
            <a:endParaRPr lang="cs-CZ" sz="1400"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Měnové </a:t>
            </a:r>
            <a:r>
              <a:rPr lang="cs-CZ" b="1" dirty="0" err="1"/>
              <a:t>futures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70008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U </a:t>
            </a:r>
            <a:r>
              <a:rPr lang="cs-CZ" sz="1800" dirty="0" err="1"/>
              <a:t>futures</a:t>
            </a:r>
            <a:r>
              <a:rPr lang="cs-CZ" sz="1800" dirty="0"/>
              <a:t> rozlišujeme tzv. krátkou a dlouhou </a:t>
            </a:r>
            <a:r>
              <a:rPr lang="cs-CZ" sz="1800" dirty="0" err="1"/>
              <a:t>futures</a:t>
            </a:r>
            <a:r>
              <a:rPr lang="cs-CZ" sz="1800" dirty="0"/>
              <a:t> pozici: </a:t>
            </a:r>
          </a:p>
          <a:p>
            <a:pPr lvl="1"/>
            <a:r>
              <a:rPr lang="cs-CZ" sz="1400" dirty="0"/>
              <a:t>pozice kupujícího </a:t>
            </a:r>
            <a:r>
              <a:rPr lang="cs-CZ" sz="1400" dirty="0" err="1"/>
              <a:t>futures</a:t>
            </a:r>
            <a:r>
              <a:rPr lang="cs-CZ" sz="1400" dirty="0"/>
              <a:t> je dlouhá – long </a:t>
            </a:r>
            <a:r>
              <a:rPr lang="cs-CZ" sz="1400" dirty="0" err="1"/>
              <a:t>position</a:t>
            </a:r>
            <a:r>
              <a:rPr lang="cs-CZ" sz="1400" dirty="0"/>
              <a:t>,</a:t>
            </a:r>
          </a:p>
          <a:p>
            <a:pPr lvl="1"/>
            <a:r>
              <a:rPr lang="cs-CZ" sz="1400" dirty="0"/>
              <a:t>pozice prodávajícího </a:t>
            </a:r>
            <a:r>
              <a:rPr lang="cs-CZ" sz="1400" dirty="0" err="1"/>
              <a:t>futures</a:t>
            </a:r>
            <a:r>
              <a:rPr lang="cs-CZ" sz="1400" dirty="0"/>
              <a:t> je krátká – </a:t>
            </a:r>
            <a:r>
              <a:rPr lang="cs-CZ" sz="1400" dirty="0" err="1"/>
              <a:t>short</a:t>
            </a:r>
            <a:r>
              <a:rPr lang="cs-CZ" sz="1400" dirty="0"/>
              <a:t> </a:t>
            </a:r>
            <a:r>
              <a:rPr lang="cs-CZ" sz="1400" dirty="0" err="1"/>
              <a:t>position</a:t>
            </a:r>
            <a:endParaRPr lang="cs-CZ" sz="14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Pozice u futures a jejich standardizace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pic>
        <p:nvPicPr>
          <p:cNvPr id="5" name="Zástupný symbol pro obsah 1"/>
          <p:cNvPicPr>
            <a:picLocks noChangeAspect="1"/>
          </p:cNvPicPr>
          <p:nvPr/>
        </p:nvPicPr>
        <p:blipFill rotWithShape="1">
          <a:blip r:embed="rId3"/>
          <a:srcRect l="27392" t="31380" r="42837" b="26519"/>
          <a:stretch/>
        </p:blipFill>
        <p:spPr>
          <a:xfrm>
            <a:off x="5148064" y="1563638"/>
            <a:ext cx="3892546" cy="3096344"/>
          </a:xfrm>
          <a:prstGeom prst="rect">
            <a:avLst/>
          </a:prstGeom>
        </p:spPr>
      </p:pic>
      <p:sp>
        <p:nvSpPr>
          <p:cNvPr id="7" name="TextovéPole 6">
            <a:extLst>
              <a:ext uri="{FF2B5EF4-FFF2-40B4-BE49-F238E27FC236}">
                <a16:creationId xmlns:a16="http://schemas.microsoft.com/office/drawing/2014/main" id="{CB2A47BD-A002-402D-AACB-9B9F7A902123}"/>
              </a:ext>
            </a:extLst>
          </p:cNvPr>
          <p:cNvSpPr txBox="1"/>
          <p:nvPr/>
        </p:nvSpPr>
        <p:spPr>
          <a:xfrm>
            <a:off x="395536" y="2327752"/>
            <a:ext cx="5094312" cy="2123658"/>
          </a:xfrm>
          <a:prstGeom prst="rect">
            <a:avLst/>
          </a:prstGeom>
          <a:noFill/>
        </p:spPr>
        <p:txBody>
          <a:bodyPr wrap="square">
            <a:spAutoFit/>
          </a:bodyPr>
          <a:lstStyle/>
          <a:p>
            <a:pPr marL="285750" indent="-285750">
              <a:buFont typeface="Arial" panose="020B0604020202020204" pitchFamily="34" charset="0"/>
              <a:buChar char="•"/>
            </a:pPr>
            <a:r>
              <a:rPr lang="cs-CZ" sz="1400" dirty="0">
                <a:solidFill>
                  <a:srgbClr val="307871"/>
                </a:solidFill>
                <a:latin typeface="Times New Roman" panose="02020603050405020304" pitchFamily="18" charset="0"/>
                <a:cs typeface="Times New Roman" panose="02020603050405020304" pitchFamily="18" charset="0"/>
              </a:rPr>
              <a:t>Standardizace termínu splatnosti</a:t>
            </a:r>
          </a:p>
          <a:p>
            <a:pPr marL="628650" lvl="1" indent="-171450">
              <a:buFont typeface="Arial" panose="020B0604020202020204" pitchFamily="34" charset="0"/>
              <a:buChar char="•"/>
            </a:pPr>
            <a:r>
              <a:rPr lang="cs-CZ" sz="1200" dirty="0">
                <a:solidFill>
                  <a:srgbClr val="307871"/>
                </a:solidFill>
                <a:latin typeface="Times New Roman" panose="02020603050405020304" pitchFamily="18" charset="0"/>
                <a:cs typeface="Times New Roman" panose="02020603050405020304" pitchFamily="18" charset="0"/>
              </a:rPr>
              <a:t>Čtyři termíny v roce (např. třetí pátek března, června, září a prosince)</a:t>
            </a:r>
          </a:p>
          <a:p>
            <a:pPr marL="285750" indent="-285750">
              <a:buFont typeface="Arial" panose="020B0604020202020204" pitchFamily="34" charset="0"/>
              <a:buChar char="•"/>
            </a:pPr>
            <a:r>
              <a:rPr lang="cs-CZ" sz="1400" dirty="0">
                <a:solidFill>
                  <a:srgbClr val="307871"/>
                </a:solidFill>
                <a:latin typeface="Times New Roman" panose="02020603050405020304" pitchFamily="18" charset="0"/>
                <a:cs typeface="Times New Roman" panose="02020603050405020304" pitchFamily="18" charset="0"/>
              </a:rPr>
              <a:t>Standardizace měn</a:t>
            </a:r>
          </a:p>
          <a:p>
            <a:pPr marL="628650" lvl="1" indent="-171450">
              <a:buFont typeface="Arial" panose="020B0604020202020204" pitchFamily="34" charset="0"/>
              <a:buChar char="•"/>
            </a:pPr>
            <a:r>
              <a:rPr lang="cs-CZ" sz="1200" dirty="0">
                <a:solidFill>
                  <a:srgbClr val="307871"/>
                </a:solidFill>
                <a:latin typeface="Times New Roman" panose="02020603050405020304" pitchFamily="18" charset="0"/>
                <a:cs typeface="Times New Roman" panose="02020603050405020304" pitchFamily="18" charset="0"/>
              </a:rPr>
              <a:t>Futures pouze na nejlikvidnější měny (měnové páry)</a:t>
            </a:r>
          </a:p>
          <a:p>
            <a:pPr marL="285750" indent="-285750">
              <a:buFont typeface="Arial" panose="020B0604020202020204" pitchFamily="34" charset="0"/>
              <a:buChar char="•"/>
            </a:pPr>
            <a:r>
              <a:rPr lang="cs-CZ" sz="1400" dirty="0">
                <a:solidFill>
                  <a:srgbClr val="307871"/>
                </a:solidFill>
                <a:latin typeface="Times New Roman" panose="02020603050405020304" pitchFamily="18" charset="0"/>
                <a:cs typeface="Times New Roman" panose="02020603050405020304" pitchFamily="18" charset="0"/>
              </a:rPr>
              <a:t>Standardizace objemu</a:t>
            </a:r>
          </a:p>
          <a:p>
            <a:pPr marL="628650" lvl="1" indent="-171450">
              <a:buFont typeface="Arial" panose="020B0604020202020204" pitchFamily="34" charset="0"/>
              <a:buChar char="•"/>
            </a:pPr>
            <a:r>
              <a:rPr lang="cs-CZ" sz="1200" dirty="0">
                <a:solidFill>
                  <a:srgbClr val="307871"/>
                </a:solidFill>
                <a:latin typeface="Times New Roman" panose="02020603050405020304" pitchFamily="18" charset="0"/>
                <a:cs typeface="Times New Roman" panose="02020603050405020304" pitchFamily="18" charset="0"/>
              </a:rPr>
              <a:t>Každá měna má standardní výši pro jeden kontakt (125 tis. EUR, 62,5 tis. GBP, 100 tis. CAD)</a:t>
            </a:r>
          </a:p>
          <a:p>
            <a:pPr marL="285750" indent="-285750">
              <a:buFont typeface="Arial" panose="020B0604020202020204" pitchFamily="34" charset="0"/>
              <a:buChar char="•"/>
            </a:pPr>
            <a:r>
              <a:rPr lang="cs-CZ" sz="1400" dirty="0">
                <a:solidFill>
                  <a:srgbClr val="307871"/>
                </a:solidFill>
                <a:latin typeface="Times New Roman" panose="02020603050405020304" pitchFamily="18" charset="0"/>
                <a:cs typeface="Times New Roman" panose="02020603050405020304" pitchFamily="18" charset="0"/>
              </a:rPr>
              <a:t>Standardizace minimálních cenových pohybů</a:t>
            </a:r>
          </a:p>
          <a:p>
            <a:pPr marL="285750" indent="-285750">
              <a:buFont typeface="Arial" panose="020B0604020202020204" pitchFamily="34" charset="0"/>
              <a:buChar char="•"/>
            </a:pPr>
            <a:r>
              <a:rPr lang="cs-CZ" sz="1400" dirty="0">
                <a:solidFill>
                  <a:srgbClr val="307871"/>
                </a:solidFill>
                <a:latin typeface="Times New Roman" panose="02020603050405020304" pitchFamily="18" charset="0"/>
                <a:cs typeface="Times New Roman" panose="02020603050405020304" pitchFamily="18" charset="0"/>
              </a:rPr>
              <a:t>Standardizace posledního dne obchodování</a:t>
            </a:r>
          </a:p>
          <a:p>
            <a:pPr marL="285750" indent="-285750">
              <a:buFont typeface="Arial" panose="020B0604020202020204" pitchFamily="34" charset="0"/>
              <a:buChar char="•"/>
            </a:pPr>
            <a:r>
              <a:rPr lang="cs-CZ" sz="1400" dirty="0">
                <a:solidFill>
                  <a:srgbClr val="307871"/>
                </a:solidFill>
                <a:latin typeface="Times New Roman" panose="02020603050405020304" pitchFamily="18" charset="0"/>
                <a:cs typeface="Times New Roman" panose="02020603050405020304" pitchFamily="18" charset="0"/>
              </a:rPr>
              <a:t>Standardizace mechanismu obchodování a vypořádání obchodů</a:t>
            </a:r>
          </a:p>
        </p:txBody>
      </p:sp>
    </p:spTree>
    <p:extLst>
      <p:ext uri="{BB962C8B-B14F-4D97-AF65-F5344CB8AC3E}">
        <p14:creationId xmlns:p14="http://schemas.microsoft.com/office/powerpoint/2010/main" val="712644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Hlavní rozdíly mezi forwardy a </a:t>
            </a:r>
            <a:r>
              <a:rPr lang="cs-CZ" b="1" dirty="0" err="1"/>
              <a:t>futures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pic>
        <p:nvPicPr>
          <p:cNvPr id="5" name="Zástupný symbol pro obsah 1"/>
          <p:cNvPicPr>
            <a:picLocks noChangeAspect="1"/>
          </p:cNvPicPr>
          <p:nvPr/>
        </p:nvPicPr>
        <p:blipFill>
          <a:blip r:embed="rId3"/>
          <a:stretch>
            <a:fillRect/>
          </a:stretch>
        </p:blipFill>
        <p:spPr>
          <a:xfrm>
            <a:off x="287524" y="843558"/>
            <a:ext cx="7891946" cy="3982329"/>
          </a:xfrm>
          <a:prstGeom prst="rect">
            <a:avLst/>
          </a:prstGeom>
        </p:spPr>
      </p:pic>
    </p:spTree>
    <p:extLst>
      <p:ext uri="{BB962C8B-B14F-4D97-AF65-F5344CB8AC3E}">
        <p14:creationId xmlns:p14="http://schemas.microsoft.com/office/powerpoint/2010/main" val="2880356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Měnové opce poskytují vetší flexibilitu pro účely zajištění než forwardy nebo </a:t>
            </a:r>
            <a:r>
              <a:rPr lang="cs-CZ" sz="1800" dirty="0" err="1"/>
              <a:t>futures</a:t>
            </a:r>
            <a:r>
              <a:rPr lang="cs-CZ" sz="1800" dirty="0"/>
              <a:t>. </a:t>
            </a:r>
          </a:p>
          <a:p>
            <a:r>
              <a:rPr lang="cs-CZ" sz="1800" dirty="0"/>
              <a:t>Opční kontrakt obsahuje dvě protistrany - majitele (kupujícího opce) a vypisovatele (prodávajícího opce).</a:t>
            </a:r>
          </a:p>
          <a:p>
            <a:pPr lvl="1"/>
            <a:r>
              <a:rPr lang="cs-CZ" sz="1400" dirty="0"/>
              <a:t>Zatímco majiteli opce přísluší právo rozhodnout se, zda opci využije a podkladovou měnu prostřednictvím opce nakoupí či prodá, vypisovatel opce musí vždy rozhodnutí majitele akceptovat. </a:t>
            </a:r>
          </a:p>
          <a:p>
            <a:pPr lvl="1"/>
            <a:r>
              <a:rPr lang="cs-CZ" sz="1400" dirty="0"/>
              <a:t>Jelikož majiteli z opce vyplývá právo a vypisovateli povinnost, je pozice majitele a vypisovatele asymetrická, proto jako kompenzace slouží opční prémie, kterou majitel opce musí při nákupu opce zaplatit vypisovateli. </a:t>
            </a:r>
          </a:p>
          <a:p>
            <a:pPr lvl="1"/>
            <a:r>
              <a:rPr lang="cs-CZ" sz="1400" dirty="0"/>
              <a:t>Majitel si opci kupuje, jelikož predikuje, že dohodnutý kurz uplatnění bude v době splatnosti opce pro něj výhodný a umožní mu podkladovou měnu levněji koupit, nebo dráž prodat v porovnání s aktuálním spotovým devizovým kurzem. Naopak vypisovatel opci prodává s očekáváním, že kurz uplatnění dohodnutý v opci se pro majitele ukáže být nevýhodný.</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Měnové opce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86232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a:buClr>
                <a:srgbClr val="307871"/>
              </a:buClr>
            </a:pPr>
            <a:r>
              <a:rPr lang="cs-CZ" sz="1800" dirty="0"/>
              <a:t>Východiskem rozhodování v souvislosti s devizovým rizikem je predikce devizového kurzu.</a:t>
            </a:r>
          </a:p>
          <a:p>
            <a:pPr>
              <a:buClr>
                <a:srgbClr val="307871"/>
              </a:buClr>
            </a:pPr>
            <a:endParaRPr lang="cs-CZ" sz="1800" dirty="0"/>
          </a:p>
          <a:p>
            <a:pPr>
              <a:buClr>
                <a:srgbClr val="307871"/>
              </a:buClr>
            </a:pPr>
            <a:r>
              <a:rPr lang="cs-CZ" sz="1800" dirty="0"/>
              <a:t>Důležitost pro:</a:t>
            </a:r>
          </a:p>
          <a:p>
            <a:pPr lvl="1">
              <a:buClr>
                <a:srgbClr val="307871"/>
              </a:buClr>
            </a:pPr>
            <a:r>
              <a:rPr lang="cs-CZ" sz="1400" dirty="0"/>
              <a:t>rozhodnutí zda zajišťovat devizový kurz pro své budoucí cash flow</a:t>
            </a:r>
          </a:p>
          <a:p>
            <a:pPr lvl="1">
              <a:buClr>
                <a:srgbClr val="307871"/>
              </a:buClr>
            </a:pPr>
            <a:r>
              <a:rPr lang="cs-CZ" sz="1400" dirty="0"/>
              <a:t>rozhodnutí o umístění kapitálových výdajů do zahraničí</a:t>
            </a:r>
          </a:p>
          <a:p>
            <a:pPr lvl="1">
              <a:buClr>
                <a:srgbClr val="307871"/>
              </a:buClr>
            </a:pPr>
            <a:r>
              <a:rPr lang="cs-CZ" sz="1400" dirty="0"/>
              <a:t>rozhodnutí o přerozdělení nebo reinvestování zisku dceřiné společnosti</a:t>
            </a:r>
          </a:p>
          <a:p>
            <a:pPr lvl="1">
              <a:buClr>
                <a:srgbClr val="307871"/>
              </a:buClr>
            </a:pPr>
            <a:r>
              <a:rPr lang="cs-CZ" sz="1400" dirty="0"/>
              <a:t>rozhodnutí o pořízení finančních zdrojů v cizích měnách</a:t>
            </a:r>
          </a:p>
          <a:p>
            <a:pPr lvl="1">
              <a:buClr>
                <a:srgbClr val="307871"/>
              </a:buClr>
            </a:pPr>
            <a:endParaRPr lang="cs-CZ" sz="1200"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Rozhodování v souvislosti s devizovým rizikem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135432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Kupní opce (call </a:t>
            </a:r>
            <a:r>
              <a:rPr lang="cs-CZ" sz="1800" dirty="0" err="1"/>
              <a:t>option</a:t>
            </a:r>
            <a:r>
              <a:rPr lang="cs-CZ" sz="1800" dirty="0"/>
              <a:t>) </a:t>
            </a:r>
          </a:p>
          <a:p>
            <a:pPr lvl="1"/>
            <a:r>
              <a:rPr lang="cs-CZ" sz="1400" dirty="0"/>
              <a:t>představuje právo majitele opce nakoupit podkladové aktivum ve stanoveném množství, za stanovenou cenu a ve stanovený den (čas) od vypisovatele opce. Pokud majitel opce své právo využije, vypisovatel opce musí podkladové aktivum za definovaných podmínek prodat.</a:t>
            </a:r>
          </a:p>
          <a:p>
            <a:r>
              <a:rPr lang="cs-CZ" sz="1800" dirty="0"/>
              <a:t>Prodejní opce (</a:t>
            </a:r>
            <a:r>
              <a:rPr lang="cs-CZ" sz="1800" dirty="0" err="1"/>
              <a:t>put</a:t>
            </a:r>
            <a:r>
              <a:rPr lang="cs-CZ" sz="1800" dirty="0"/>
              <a:t> </a:t>
            </a:r>
            <a:r>
              <a:rPr lang="cs-CZ" sz="1800" dirty="0" err="1"/>
              <a:t>option</a:t>
            </a:r>
            <a:r>
              <a:rPr lang="cs-CZ" sz="1800" dirty="0"/>
              <a:t>) </a:t>
            </a:r>
          </a:p>
          <a:p>
            <a:pPr lvl="1"/>
            <a:r>
              <a:rPr lang="cs-CZ" sz="1400" dirty="0"/>
              <a:t>představuje právo majitele opce prodat určité množství podkladového aktiva za stanovenou cenu ke stanovenému datu v budoucnu. Pokud majitel své právo využije, vypisovatel opce má povinnost podkladové aktivum při dodržení smluvních podmínek odkoupit.</a:t>
            </a:r>
          </a:p>
          <a:p>
            <a:endParaRPr lang="cs-CZ" sz="1800" dirty="0"/>
          </a:p>
          <a:p>
            <a:r>
              <a:rPr lang="cs-CZ" sz="1800" dirty="0"/>
              <a:t>Z hlediska data uplatnění dále pak rozlišujeme:</a:t>
            </a:r>
          </a:p>
          <a:p>
            <a:pPr lvl="1"/>
            <a:r>
              <a:rPr lang="cs-CZ" sz="1400" dirty="0"/>
              <a:t>Evropské opce - může být uplatněna pouze ve předem stanovené datum (čas).</a:t>
            </a:r>
          </a:p>
          <a:p>
            <a:pPr lvl="1"/>
            <a:r>
              <a:rPr lang="cs-CZ" sz="1400" dirty="0"/>
              <a:t>Americké opce - může být uplatněna kdykoliv v průběhu trvání opce až do okamžiku její splatnosti. </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Druhy opcí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41644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7560840" cy="1728192"/>
          </a:xfrm>
          <a:prstGeom prst="rect">
            <a:avLst/>
          </a:prstGeom>
        </p:spPr>
        <p:txBody>
          <a:bodyPr>
            <a:noAutofit/>
          </a:bodyPr>
          <a:lstStyle/>
          <a:p>
            <a:r>
              <a:rPr lang="cs-CZ" sz="1800" dirty="0">
                <a:solidFill>
                  <a:srgbClr val="307871"/>
                </a:solidFill>
                <a:latin typeface="Times New Roman" panose="02020603050405020304" pitchFamily="18" charset="0"/>
                <a:cs typeface="Times New Roman" panose="02020603050405020304" pitchFamily="18" charset="0"/>
              </a:rPr>
              <a:t>Obchodována na Chicago </a:t>
            </a:r>
            <a:r>
              <a:rPr lang="cs-CZ" sz="1800" dirty="0" err="1">
                <a:solidFill>
                  <a:srgbClr val="307871"/>
                </a:solidFill>
                <a:latin typeface="Times New Roman" panose="02020603050405020304" pitchFamily="18" charset="0"/>
                <a:cs typeface="Times New Roman" panose="02020603050405020304" pitchFamily="18" charset="0"/>
              </a:rPr>
              <a:t>Mercantile</a:t>
            </a:r>
            <a:r>
              <a:rPr lang="cs-CZ" sz="1800" dirty="0">
                <a:solidFill>
                  <a:srgbClr val="307871"/>
                </a:solidFill>
                <a:latin typeface="Times New Roman" panose="02020603050405020304" pitchFamily="18" charset="0"/>
                <a:cs typeface="Times New Roman" panose="02020603050405020304" pitchFamily="18" charset="0"/>
              </a:rPr>
              <a:t> Exchange</a:t>
            </a:r>
          </a:p>
          <a:p>
            <a:r>
              <a:rPr lang="cs-CZ" sz="1800" dirty="0">
                <a:solidFill>
                  <a:srgbClr val="307871"/>
                </a:solidFill>
                <a:latin typeface="Times New Roman" panose="02020603050405020304" pitchFamily="18" charset="0"/>
                <a:cs typeface="Times New Roman" panose="02020603050405020304" pitchFamily="18" charset="0"/>
              </a:rPr>
              <a:t>Britská libra </a:t>
            </a:r>
            <a:r>
              <a:rPr lang="cs-CZ" sz="1800" dirty="0" err="1">
                <a:solidFill>
                  <a:srgbClr val="307871"/>
                </a:solidFill>
                <a:latin typeface="Times New Roman" panose="02020603050405020304" pitchFamily="18" charset="0"/>
                <a:cs typeface="Times New Roman" panose="02020603050405020304" pitchFamily="18" charset="0"/>
              </a:rPr>
              <a:t>April</a:t>
            </a:r>
            <a:r>
              <a:rPr lang="cs-CZ" sz="1800" dirty="0">
                <a:solidFill>
                  <a:srgbClr val="307871"/>
                </a:solidFill>
                <a:latin typeface="Times New Roman" panose="02020603050405020304" pitchFamily="18" charset="0"/>
                <a:cs typeface="Times New Roman" panose="02020603050405020304" pitchFamily="18" charset="0"/>
              </a:rPr>
              <a:t> 165 call</a:t>
            </a:r>
          </a:p>
          <a:p>
            <a:r>
              <a:rPr lang="cs-CZ" sz="1800" dirty="0">
                <a:solidFill>
                  <a:srgbClr val="307871"/>
                </a:solidFill>
                <a:latin typeface="Times New Roman" panose="02020603050405020304" pitchFamily="18" charset="0"/>
                <a:cs typeface="Times New Roman" panose="02020603050405020304" pitchFamily="18" charset="0"/>
              </a:rPr>
              <a:t>Opce na koupi 62.500 GBP v kurzu 1,65 USD/GBP</a:t>
            </a:r>
          </a:p>
          <a:p>
            <a:r>
              <a:rPr lang="cs-CZ" sz="1800" dirty="0">
                <a:solidFill>
                  <a:srgbClr val="307871"/>
                </a:solidFill>
                <a:latin typeface="Times New Roman" panose="02020603050405020304" pitchFamily="18" charset="0"/>
                <a:cs typeface="Times New Roman" panose="02020603050405020304" pitchFamily="18" charset="0"/>
              </a:rPr>
              <a:t>Opční prémie 2 centy na libru</a:t>
            </a:r>
          </a:p>
          <a:p>
            <a:r>
              <a:rPr lang="cs-CZ" sz="1800" dirty="0">
                <a:solidFill>
                  <a:srgbClr val="307871"/>
                </a:solidFill>
                <a:latin typeface="Times New Roman" panose="02020603050405020304" pitchFamily="18" charset="0"/>
                <a:cs typeface="Times New Roman" panose="02020603050405020304" pitchFamily="18" charset="0"/>
              </a:rPr>
              <a:t>Poplatek 30 USD na kontrakt</a:t>
            </a:r>
          </a:p>
          <a:p>
            <a:endParaRPr lang="cs-CZ" sz="1800" dirty="0">
              <a:solidFill>
                <a:srgbClr val="307871"/>
              </a:solidFill>
              <a:latin typeface="Times New Roman" panose="02020603050405020304" pitchFamily="18" charset="0"/>
              <a:cs typeface="Times New Roman" panose="02020603050405020304" pitchFamily="18" charset="0"/>
            </a:endParaRPr>
          </a:p>
          <a:p>
            <a:r>
              <a:rPr lang="cs-CZ" sz="1800" dirty="0">
                <a:solidFill>
                  <a:srgbClr val="307871"/>
                </a:solidFill>
                <a:latin typeface="Times New Roman" panose="02020603050405020304" pitchFamily="18" charset="0"/>
                <a:cs typeface="Times New Roman" panose="02020603050405020304" pitchFamily="18" charset="0"/>
              </a:rPr>
              <a:t>Zajištění horního limitu (max. dolarové náklady na nákup GBP)</a:t>
            </a:r>
          </a:p>
          <a:p>
            <a:pPr lvl="1"/>
            <a:r>
              <a:rPr lang="cs-CZ" sz="1600" dirty="0">
                <a:solidFill>
                  <a:srgbClr val="307871"/>
                </a:solidFill>
                <a:latin typeface="Times New Roman" panose="02020603050405020304" pitchFamily="18" charset="0"/>
                <a:cs typeface="Times New Roman" panose="02020603050405020304" pitchFamily="18" charset="0"/>
              </a:rPr>
              <a:t>Náklady = poplatek + opční prémie</a:t>
            </a:r>
          </a:p>
          <a:p>
            <a:pPr lvl="1"/>
            <a:r>
              <a:rPr lang="cs-CZ" sz="1600" dirty="0">
                <a:solidFill>
                  <a:srgbClr val="307871"/>
                </a:solidFill>
                <a:latin typeface="Times New Roman" panose="02020603050405020304" pitchFamily="18" charset="0"/>
                <a:cs typeface="Times New Roman" panose="02020603050405020304" pitchFamily="18" charset="0"/>
              </a:rPr>
              <a:t>Prémie = 0,02 * 62.500 = 1.250 USD</a:t>
            </a:r>
          </a:p>
          <a:p>
            <a:pPr lvl="1"/>
            <a:r>
              <a:rPr lang="cs-CZ" sz="1600" dirty="0">
                <a:solidFill>
                  <a:srgbClr val="307871"/>
                </a:solidFill>
                <a:latin typeface="Times New Roman" panose="02020603050405020304" pitchFamily="18" charset="0"/>
                <a:cs typeface="Times New Roman" panose="02020603050405020304" pitchFamily="18" charset="0"/>
              </a:rPr>
              <a:t>Náklady = 30 + 1.250 = 1.280 USD</a:t>
            </a:r>
          </a:p>
          <a:p>
            <a:r>
              <a:rPr lang="cs-CZ" sz="1800" dirty="0">
                <a:solidFill>
                  <a:srgbClr val="307871"/>
                </a:solidFill>
                <a:latin typeface="Times New Roman" panose="02020603050405020304" pitchFamily="18" charset="0"/>
                <a:cs typeface="Times New Roman" panose="02020603050405020304" pitchFamily="18" charset="0"/>
              </a:rPr>
              <a:t>Horní limit = cena uplatnění + náklady</a:t>
            </a:r>
          </a:p>
        </p:txBody>
      </p:sp>
      <p:sp>
        <p:nvSpPr>
          <p:cNvPr id="6" name="Nadpis 5"/>
          <p:cNvSpPr>
            <a:spLocks noGrp="1"/>
          </p:cNvSpPr>
          <p:nvPr>
            <p:ph type="title"/>
          </p:nvPr>
        </p:nvSpPr>
        <p:spPr>
          <a:xfrm>
            <a:off x="179511" y="195486"/>
            <a:ext cx="7590555" cy="507703"/>
          </a:xfrm>
        </p:spPr>
        <p:txBody>
          <a:bodyPr/>
          <a:lstStyle/>
          <a:p>
            <a:r>
              <a:rPr lang="cs-CZ" b="1" dirty="0"/>
              <a:t>Příklad na kupní opci</a:t>
            </a:r>
            <a:endParaRPr lang="en-US" b="1" dirty="0"/>
          </a:p>
        </p:txBody>
      </p:sp>
      <p:sp>
        <p:nvSpPr>
          <p:cNvPr id="5" name="Zástupný symbol pro obsah 2">
            <a:extLst>
              <a:ext uri="{FF2B5EF4-FFF2-40B4-BE49-F238E27FC236}">
                <a16:creationId xmlns:a16="http://schemas.microsoft.com/office/drawing/2014/main" id="{9FE1FFD8-C2FB-4613-A7D6-A52350494761}"/>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0158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1" y="195486"/>
            <a:ext cx="7590555" cy="507703"/>
          </a:xfrm>
        </p:spPr>
        <p:txBody>
          <a:bodyPr/>
          <a:lstStyle/>
          <a:p>
            <a:r>
              <a:rPr lang="cs-CZ" b="1" dirty="0"/>
              <a:t>Dlouhá pozice v kupní opci</a:t>
            </a:r>
            <a:endParaRPr lang="en-US" b="1" dirty="0"/>
          </a:p>
        </p:txBody>
      </p:sp>
      <p:grpSp>
        <p:nvGrpSpPr>
          <p:cNvPr id="3" name="Skupina 2"/>
          <p:cNvGrpSpPr/>
          <p:nvPr/>
        </p:nvGrpSpPr>
        <p:grpSpPr>
          <a:xfrm>
            <a:off x="683568" y="852741"/>
            <a:ext cx="8136903" cy="3650173"/>
            <a:chOff x="874713" y="1700213"/>
            <a:chExt cx="8739460" cy="4366017"/>
          </a:xfrm>
        </p:grpSpPr>
        <p:sp>
          <p:nvSpPr>
            <p:cNvPr id="8" name="Freeform 6"/>
            <p:cNvSpPr>
              <a:spLocks/>
            </p:cNvSpPr>
            <p:nvPr/>
          </p:nvSpPr>
          <p:spPr bwMode="auto">
            <a:xfrm>
              <a:off x="1908175" y="3284538"/>
              <a:ext cx="2592388" cy="1152525"/>
            </a:xfrm>
            <a:custGeom>
              <a:avLst/>
              <a:gdLst>
                <a:gd name="T0" fmla="*/ 0 w 1633"/>
                <a:gd name="T1" fmla="*/ 0 h 726"/>
                <a:gd name="T2" fmla="*/ 0 w 1633"/>
                <a:gd name="T3" fmla="*/ 1152525 h 726"/>
                <a:gd name="T4" fmla="*/ 2592388 w 1633"/>
                <a:gd name="T5" fmla="*/ 1152525 h 726"/>
                <a:gd name="T6" fmla="*/ 2592388 w 1633"/>
                <a:gd name="T7" fmla="*/ 0 h 726"/>
                <a:gd name="T8" fmla="*/ 0 w 1633"/>
                <a:gd name="T9" fmla="*/ 0 h 726"/>
                <a:gd name="T10" fmla="*/ 0 60000 65536"/>
                <a:gd name="T11" fmla="*/ 0 60000 65536"/>
                <a:gd name="T12" fmla="*/ 0 60000 65536"/>
                <a:gd name="T13" fmla="*/ 0 60000 65536"/>
                <a:gd name="T14" fmla="*/ 0 60000 65536"/>
                <a:gd name="T15" fmla="*/ 0 w 1633"/>
                <a:gd name="T16" fmla="*/ 0 h 726"/>
                <a:gd name="T17" fmla="*/ 1633 w 1633"/>
                <a:gd name="T18" fmla="*/ 726 h 726"/>
              </a:gdLst>
              <a:ahLst/>
              <a:cxnLst>
                <a:cxn ang="T10">
                  <a:pos x="T0" y="T1"/>
                </a:cxn>
                <a:cxn ang="T11">
                  <a:pos x="T2" y="T3"/>
                </a:cxn>
                <a:cxn ang="T12">
                  <a:pos x="T4" y="T5"/>
                </a:cxn>
                <a:cxn ang="T13">
                  <a:pos x="T6" y="T7"/>
                </a:cxn>
                <a:cxn ang="T14">
                  <a:pos x="T8" y="T9"/>
                </a:cxn>
              </a:cxnLst>
              <a:rect l="T15" t="T16" r="T17" b="T18"/>
              <a:pathLst>
                <a:path w="1633" h="726">
                  <a:moveTo>
                    <a:pt x="0" y="0"/>
                  </a:moveTo>
                  <a:lnTo>
                    <a:pt x="0" y="726"/>
                  </a:lnTo>
                  <a:lnTo>
                    <a:pt x="1633" y="726"/>
                  </a:lnTo>
                  <a:lnTo>
                    <a:pt x="1633" y="0"/>
                  </a:lnTo>
                  <a:lnTo>
                    <a:pt x="0" y="0"/>
                  </a:lnTo>
                  <a:close/>
                </a:path>
              </a:pathLst>
            </a:custGeom>
            <a:solidFill>
              <a:srgbClr val="FF99CC">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latin typeface="+mj-lt"/>
              </a:endParaRPr>
            </a:p>
          </p:txBody>
        </p:sp>
        <p:sp>
          <p:nvSpPr>
            <p:cNvPr id="10" name="Line 9"/>
            <p:cNvSpPr>
              <a:spLocks noChangeShapeType="1"/>
            </p:cNvSpPr>
            <p:nvPr/>
          </p:nvSpPr>
          <p:spPr bwMode="auto">
            <a:xfrm>
              <a:off x="1905000" y="2133600"/>
              <a:ext cx="3175" cy="3240088"/>
            </a:xfrm>
            <a:prstGeom prst="line">
              <a:avLst/>
            </a:prstGeom>
            <a:noFill/>
            <a:ln w="317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latin typeface="+mj-lt"/>
              </a:endParaRPr>
            </a:p>
          </p:txBody>
        </p:sp>
        <p:sp>
          <p:nvSpPr>
            <p:cNvPr id="13" name="Line 10"/>
            <p:cNvSpPr>
              <a:spLocks noChangeShapeType="1"/>
            </p:cNvSpPr>
            <p:nvPr/>
          </p:nvSpPr>
          <p:spPr bwMode="auto">
            <a:xfrm>
              <a:off x="1905000" y="3276600"/>
              <a:ext cx="6627813" cy="7938"/>
            </a:xfrm>
            <a:prstGeom prst="line">
              <a:avLst/>
            </a:prstGeom>
            <a:noFill/>
            <a:ln w="317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latin typeface="+mj-lt"/>
              </a:endParaRPr>
            </a:p>
          </p:txBody>
        </p:sp>
        <p:sp>
          <p:nvSpPr>
            <p:cNvPr id="14" name="Text Box 11"/>
            <p:cNvSpPr txBox="1">
              <a:spLocks noChangeArrowheads="1"/>
            </p:cNvSpPr>
            <p:nvPr/>
          </p:nvSpPr>
          <p:spPr bwMode="auto">
            <a:xfrm>
              <a:off x="1547813" y="3141663"/>
              <a:ext cx="5016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0</a:t>
              </a:r>
            </a:p>
          </p:txBody>
        </p:sp>
        <p:sp>
          <p:nvSpPr>
            <p:cNvPr id="15" name="Text Box 12"/>
            <p:cNvSpPr txBox="1">
              <a:spLocks noChangeArrowheads="1"/>
            </p:cNvSpPr>
            <p:nvPr/>
          </p:nvSpPr>
          <p:spPr bwMode="auto">
            <a:xfrm>
              <a:off x="6516688" y="3357563"/>
              <a:ext cx="237648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500" b="1" i="0">
                  <a:latin typeface="+mj-lt"/>
                </a:rPr>
                <a:t>spot exchange rate $/£</a:t>
              </a:r>
            </a:p>
          </p:txBody>
        </p:sp>
        <p:sp>
          <p:nvSpPr>
            <p:cNvPr id="16" name="Text Box 13"/>
            <p:cNvSpPr txBox="1">
              <a:spLocks noChangeArrowheads="1"/>
            </p:cNvSpPr>
            <p:nvPr/>
          </p:nvSpPr>
          <p:spPr bwMode="auto">
            <a:xfrm>
              <a:off x="874713" y="21336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dirty="0">
                  <a:latin typeface="+mj-lt"/>
                </a:rPr>
                <a:t>profit $/£</a:t>
              </a:r>
              <a:endParaRPr lang="en-US" sz="1600" i="0" dirty="0">
                <a:latin typeface="+mj-lt"/>
              </a:endParaRPr>
            </a:p>
          </p:txBody>
        </p:sp>
        <p:sp>
          <p:nvSpPr>
            <p:cNvPr id="17" name="Line 14"/>
            <p:cNvSpPr>
              <a:spLocks noChangeShapeType="1"/>
            </p:cNvSpPr>
            <p:nvPr/>
          </p:nvSpPr>
          <p:spPr bwMode="auto">
            <a:xfrm>
              <a:off x="4495800" y="3124200"/>
              <a:ext cx="4763" cy="233363"/>
            </a:xfrm>
            <a:prstGeom prst="line">
              <a:avLst/>
            </a:prstGeom>
            <a:noFill/>
            <a:ln w="190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latin typeface="+mj-lt"/>
              </a:endParaRPr>
            </a:p>
          </p:txBody>
        </p:sp>
        <p:sp>
          <p:nvSpPr>
            <p:cNvPr id="18" name="Text Box 15"/>
            <p:cNvSpPr txBox="1">
              <a:spLocks noChangeArrowheads="1"/>
            </p:cNvSpPr>
            <p:nvPr/>
          </p:nvSpPr>
          <p:spPr bwMode="auto">
            <a:xfrm>
              <a:off x="4211638" y="2781300"/>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1.65</a:t>
              </a:r>
              <a:endParaRPr lang="en-US" sz="1600" i="0">
                <a:latin typeface="+mj-lt"/>
              </a:endParaRPr>
            </a:p>
          </p:txBody>
        </p:sp>
        <p:sp>
          <p:nvSpPr>
            <p:cNvPr id="19" name="Line 16"/>
            <p:cNvSpPr>
              <a:spLocks noChangeShapeType="1"/>
            </p:cNvSpPr>
            <p:nvPr/>
          </p:nvSpPr>
          <p:spPr bwMode="auto">
            <a:xfrm>
              <a:off x="1908175" y="4437063"/>
              <a:ext cx="2590800" cy="0"/>
            </a:xfrm>
            <a:prstGeom prst="line">
              <a:avLst/>
            </a:prstGeom>
            <a:noFill/>
            <a:ln w="3175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latin typeface="+mj-lt"/>
              </a:endParaRPr>
            </a:p>
          </p:txBody>
        </p:sp>
        <p:sp>
          <p:nvSpPr>
            <p:cNvPr id="20" name="Text Box 18"/>
            <p:cNvSpPr txBox="1">
              <a:spLocks noChangeArrowheads="1"/>
            </p:cNvSpPr>
            <p:nvPr/>
          </p:nvSpPr>
          <p:spPr bwMode="auto">
            <a:xfrm>
              <a:off x="5364163" y="3357563"/>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1.6705</a:t>
              </a:r>
            </a:p>
          </p:txBody>
        </p:sp>
        <p:sp>
          <p:nvSpPr>
            <p:cNvPr id="21" name="Text Box 19"/>
            <p:cNvSpPr txBox="1">
              <a:spLocks noChangeArrowheads="1"/>
            </p:cNvSpPr>
            <p:nvPr/>
          </p:nvSpPr>
          <p:spPr bwMode="auto">
            <a:xfrm>
              <a:off x="2195513" y="3716338"/>
              <a:ext cx="2074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dirty="0">
                  <a:latin typeface="+mj-lt"/>
                </a:rPr>
                <a:t>Out-of-the-Money</a:t>
              </a:r>
              <a:endParaRPr lang="en-US" sz="1600" i="0" dirty="0">
                <a:latin typeface="+mj-lt"/>
              </a:endParaRPr>
            </a:p>
          </p:txBody>
        </p:sp>
        <p:sp>
          <p:nvSpPr>
            <p:cNvPr id="22" name="Text Box 20"/>
            <p:cNvSpPr txBox="1">
              <a:spLocks noChangeArrowheads="1"/>
            </p:cNvSpPr>
            <p:nvPr/>
          </p:nvSpPr>
          <p:spPr bwMode="auto">
            <a:xfrm>
              <a:off x="1042988" y="4244975"/>
              <a:ext cx="104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-0.0205</a:t>
              </a:r>
            </a:p>
          </p:txBody>
        </p:sp>
        <p:sp>
          <p:nvSpPr>
            <p:cNvPr id="23" name="Text Box 21"/>
            <p:cNvSpPr txBox="1">
              <a:spLocks noChangeArrowheads="1"/>
            </p:cNvSpPr>
            <p:nvPr/>
          </p:nvSpPr>
          <p:spPr bwMode="auto">
            <a:xfrm>
              <a:off x="6372225" y="2420938"/>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In-the-Money</a:t>
              </a:r>
              <a:endParaRPr lang="en-US" sz="1600" i="0">
                <a:latin typeface="+mj-lt"/>
              </a:endParaRPr>
            </a:p>
          </p:txBody>
        </p:sp>
        <p:sp>
          <p:nvSpPr>
            <p:cNvPr id="24" name="Text Box 22"/>
            <p:cNvSpPr txBox="1">
              <a:spLocks noChangeArrowheads="1"/>
            </p:cNvSpPr>
            <p:nvPr/>
          </p:nvSpPr>
          <p:spPr bwMode="auto">
            <a:xfrm>
              <a:off x="1019175" y="4868863"/>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loss $/£</a:t>
              </a:r>
              <a:endParaRPr lang="en-US" sz="1600" i="0">
                <a:latin typeface="+mj-lt"/>
              </a:endParaRPr>
            </a:p>
          </p:txBody>
        </p:sp>
        <p:sp>
          <p:nvSpPr>
            <p:cNvPr id="25" name="Line 23"/>
            <p:cNvSpPr>
              <a:spLocks noChangeShapeType="1"/>
            </p:cNvSpPr>
            <p:nvPr/>
          </p:nvSpPr>
          <p:spPr bwMode="auto">
            <a:xfrm>
              <a:off x="4500563" y="3284538"/>
              <a:ext cx="0" cy="1152525"/>
            </a:xfrm>
            <a:prstGeom prst="line">
              <a:avLst/>
            </a:prstGeom>
            <a:noFill/>
            <a:ln w="158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cs-CZ">
                <a:latin typeface="+mj-lt"/>
              </a:endParaRPr>
            </a:p>
          </p:txBody>
        </p:sp>
        <p:sp>
          <p:nvSpPr>
            <p:cNvPr id="26" name="Freeform 24"/>
            <p:cNvSpPr>
              <a:spLocks/>
            </p:cNvSpPr>
            <p:nvPr/>
          </p:nvSpPr>
          <p:spPr bwMode="auto">
            <a:xfrm>
              <a:off x="4495800" y="3282950"/>
              <a:ext cx="1035050" cy="1130300"/>
            </a:xfrm>
            <a:custGeom>
              <a:avLst/>
              <a:gdLst>
                <a:gd name="T0" fmla="*/ 4762 w 652"/>
                <a:gd name="T1" fmla="*/ 1588 h 712"/>
                <a:gd name="T2" fmla="*/ 0 w 652"/>
                <a:gd name="T3" fmla="*/ 1130300 h 712"/>
                <a:gd name="T4" fmla="*/ 1035050 w 652"/>
                <a:gd name="T5" fmla="*/ 0 h 712"/>
                <a:gd name="T6" fmla="*/ 4762 w 652"/>
                <a:gd name="T7" fmla="*/ 1588 h 712"/>
                <a:gd name="T8" fmla="*/ 0 60000 65536"/>
                <a:gd name="T9" fmla="*/ 0 60000 65536"/>
                <a:gd name="T10" fmla="*/ 0 60000 65536"/>
                <a:gd name="T11" fmla="*/ 0 60000 65536"/>
                <a:gd name="T12" fmla="*/ 0 w 652"/>
                <a:gd name="T13" fmla="*/ 0 h 712"/>
                <a:gd name="T14" fmla="*/ 652 w 652"/>
                <a:gd name="T15" fmla="*/ 712 h 712"/>
              </a:gdLst>
              <a:ahLst/>
              <a:cxnLst>
                <a:cxn ang="T8">
                  <a:pos x="T0" y="T1"/>
                </a:cxn>
                <a:cxn ang="T9">
                  <a:pos x="T2" y="T3"/>
                </a:cxn>
                <a:cxn ang="T10">
                  <a:pos x="T4" y="T5"/>
                </a:cxn>
                <a:cxn ang="T11">
                  <a:pos x="T6" y="T7"/>
                </a:cxn>
              </a:cxnLst>
              <a:rect l="T12" t="T13" r="T14" b="T15"/>
              <a:pathLst>
                <a:path w="652" h="712">
                  <a:moveTo>
                    <a:pt x="3" y="1"/>
                  </a:moveTo>
                  <a:lnTo>
                    <a:pt x="0" y="712"/>
                  </a:lnTo>
                  <a:lnTo>
                    <a:pt x="652" y="0"/>
                  </a:lnTo>
                  <a:lnTo>
                    <a:pt x="3" y="1"/>
                  </a:lnTo>
                  <a:close/>
                </a:path>
              </a:pathLst>
            </a:custGeom>
            <a:solidFill>
              <a:srgbClr val="FFCC99">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latin typeface="+mj-lt"/>
              </a:endParaRPr>
            </a:p>
          </p:txBody>
        </p:sp>
        <p:sp>
          <p:nvSpPr>
            <p:cNvPr id="27" name="Rectangle 25"/>
            <p:cNvSpPr>
              <a:spLocks noChangeArrowheads="1"/>
            </p:cNvSpPr>
            <p:nvPr/>
          </p:nvSpPr>
          <p:spPr bwMode="auto">
            <a:xfrm>
              <a:off x="2425698" y="4860587"/>
              <a:ext cx="7188475" cy="1205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eaLnBrk="0" hangingPunct="0">
                <a:lnSpc>
                  <a:spcPct val="100000"/>
                </a:lnSpc>
                <a:spcBef>
                  <a:spcPct val="50000"/>
                </a:spcBef>
                <a:buClr>
                  <a:schemeClr val="accent1"/>
                </a:buClr>
                <a:buSzPct val="65000"/>
              </a:pPr>
              <a:r>
                <a:rPr lang="en-US" sz="1700" b="1" i="0" dirty="0">
                  <a:latin typeface="+mj-lt"/>
                </a:rPr>
                <a:t>If the call is in-the-money, it is worth spot – </a:t>
              </a:r>
              <a:r>
                <a:rPr lang="cs-CZ" sz="1700" b="1" i="0" dirty="0">
                  <a:latin typeface="+mj-lt"/>
                </a:rPr>
                <a:t>(</a:t>
              </a:r>
              <a:r>
                <a:rPr lang="en-US" sz="1700" b="1" i="0" dirty="0">
                  <a:latin typeface="+mj-lt"/>
                </a:rPr>
                <a:t>exercise price</a:t>
              </a:r>
              <a:r>
                <a:rPr lang="cs-CZ" sz="1700" b="1" i="0" dirty="0">
                  <a:latin typeface="+mj-lt"/>
                </a:rPr>
                <a:t>)</a:t>
              </a:r>
              <a:endParaRPr lang="en-US" sz="1700" b="1" i="0" dirty="0">
                <a:latin typeface="+mj-lt"/>
              </a:endParaRPr>
            </a:p>
            <a:p>
              <a:pPr algn="l" eaLnBrk="0" hangingPunct="0">
                <a:lnSpc>
                  <a:spcPct val="100000"/>
                </a:lnSpc>
                <a:spcBef>
                  <a:spcPct val="50000"/>
                </a:spcBef>
                <a:buClr>
                  <a:schemeClr val="accent1"/>
                </a:buClr>
                <a:buSzPct val="65000"/>
              </a:pPr>
              <a:r>
                <a:rPr lang="en-US" sz="1700" b="1" i="0" dirty="0">
                  <a:latin typeface="+mj-lt"/>
                </a:rPr>
                <a:t>If the call is out-of-the-money, it is worthless and the buyer of the call loses his entire investment of USD 1,280.</a:t>
              </a:r>
            </a:p>
          </p:txBody>
        </p:sp>
        <p:sp>
          <p:nvSpPr>
            <p:cNvPr id="28" name="Line 17"/>
            <p:cNvSpPr>
              <a:spLocks noChangeShapeType="1"/>
            </p:cNvSpPr>
            <p:nvPr/>
          </p:nvSpPr>
          <p:spPr bwMode="auto">
            <a:xfrm flipV="1">
              <a:off x="4500563" y="1700213"/>
              <a:ext cx="2519362" cy="2736850"/>
            </a:xfrm>
            <a:prstGeom prst="line">
              <a:avLst/>
            </a:prstGeom>
            <a:noFill/>
            <a:ln w="3175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latin typeface="+mj-lt"/>
              </a:endParaRPr>
            </a:p>
          </p:txBody>
        </p:sp>
        <p:sp>
          <p:nvSpPr>
            <p:cNvPr id="29" name="Freeform 7"/>
            <p:cNvSpPr>
              <a:spLocks/>
            </p:cNvSpPr>
            <p:nvPr/>
          </p:nvSpPr>
          <p:spPr bwMode="auto">
            <a:xfrm>
              <a:off x="5594350" y="1700213"/>
              <a:ext cx="2938463" cy="1563687"/>
            </a:xfrm>
            <a:custGeom>
              <a:avLst/>
              <a:gdLst>
                <a:gd name="T0" fmla="*/ 1425575 w 1851"/>
                <a:gd name="T1" fmla="*/ 0 h 985"/>
                <a:gd name="T2" fmla="*/ 0 w 1851"/>
                <a:gd name="T3" fmla="*/ 1563687 h 985"/>
                <a:gd name="T4" fmla="*/ 2933701 w 1851"/>
                <a:gd name="T5" fmla="*/ 1563687 h 985"/>
                <a:gd name="T6" fmla="*/ 2938463 w 1851"/>
                <a:gd name="T7" fmla="*/ 0 h 985"/>
                <a:gd name="T8" fmla="*/ 1425575 w 1851"/>
                <a:gd name="T9" fmla="*/ 0 h 985"/>
                <a:gd name="T10" fmla="*/ 0 60000 65536"/>
                <a:gd name="T11" fmla="*/ 0 60000 65536"/>
                <a:gd name="T12" fmla="*/ 0 60000 65536"/>
                <a:gd name="T13" fmla="*/ 0 60000 65536"/>
                <a:gd name="T14" fmla="*/ 0 60000 65536"/>
                <a:gd name="T15" fmla="*/ 0 w 1851"/>
                <a:gd name="T16" fmla="*/ 0 h 985"/>
                <a:gd name="T17" fmla="*/ 1851 w 1851"/>
                <a:gd name="T18" fmla="*/ 985 h 985"/>
              </a:gdLst>
              <a:ahLst/>
              <a:cxnLst>
                <a:cxn ang="T10">
                  <a:pos x="T0" y="T1"/>
                </a:cxn>
                <a:cxn ang="T11">
                  <a:pos x="T2" y="T3"/>
                </a:cxn>
                <a:cxn ang="T12">
                  <a:pos x="T4" y="T5"/>
                </a:cxn>
                <a:cxn ang="T13">
                  <a:pos x="T6" y="T7"/>
                </a:cxn>
                <a:cxn ang="T14">
                  <a:pos x="T8" y="T9"/>
                </a:cxn>
              </a:cxnLst>
              <a:rect l="T15" t="T16" r="T17" b="T18"/>
              <a:pathLst>
                <a:path w="1851" h="985">
                  <a:moveTo>
                    <a:pt x="898" y="0"/>
                  </a:moveTo>
                  <a:lnTo>
                    <a:pt x="0" y="985"/>
                  </a:lnTo>
                  <a:lnTo>
                    <a:pt x="1848" y="985"/>
                  </a:lnTo>
                  <a:lnTo>
                    <a:pt x="1851" y="0"/>
                  </a:lnTo>
                  <a:lnTo>
                    <a:pt x="898" y="0"/>
                  </a:lnTo>
                  <a:close/>
                </a:path>
              </a:pathLst>
            </a:custGeom>
            <a:solidFill>
              <a:schemeClr val="accent5">
                <a:lumMod val="60000"/>
                <a:lumOff val="40000"/>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solidFill>
                  <a:srgbClr val="307871"/>
                </a:solidFill>
                <a:latin typeface="+mj-lt"/>
              </a:endParaRPr>
            </a:p>
          </p:txBody>
        </p:sp>
      </p:grpSp>
      <p:sp>
        <p:nvSpPr>
          <p:cNvPr id="30" name="Zástupný symbol pro obsah 2">
            <a:extLst>
              <a:ext uri="{FF2B5EF4-FFF2-40B4-BE49-F238E27FC236}">
                <a16:creationId xmlns:a16="http://schemas.microsoft.com/office/drawing/2014/main" id="{0BECC61A-82FE-47CC-96B3-54904D5705FB}"/>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06923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Nadpis 5"/>
          <p:cNvSpPr>
            <a:spLocks noGrp="1"/>
          </p:cNvSpPr>
          <p:nvPr>
            <p:ph type="title"/>
          </p:nvPr>
        </p:nvSpPr>
        <p:spPr>
          <a:xfrm>
            <a:off x="179511" y="195486"/>
            <a:ext cx="7590555" cy="507703"/>
          </a:xfrm>
        </p:spPr>
        <p:txBody>
          <a:bodyPr/>
          <a:lstStyle/>
          <a:p>
            <a:r>
              <a:rPr lang="cs-CZ" b="1" dirty="0"/>
              <a:t>Výpočet zisku z dlouhé pozice v kupní opci</a:t>
            </a:r>
            <a:endParaRPr lang="en-US" b="1" dirty="0"/>
          </a:p>
        </p:txBody>
      </p:sp>
      <p:sp>
        <p:nvSpPr>
          <p:cNvPr id="3" name="Zástupný symbol pro obsah 2"/>
          <p:cNvSpPr>
            <a:spLocks noGrp="1"/>
          </p:cNvSpPr>
          <p:nvPr>
            <p:ph idx="4294967295"/>
          </p:nvPr>
        </p:nvSpPr>
        <p:spPr>
          <a:xfrm>
            <a:off x="0" y="1131888"/>
            <a:ext cx="7561263" cy="1727200"/>
          </a:xfrm>
          <a:prstGeom prst="rect">
            <a:avLst/>
          </a:prstGeom>
        </p:spPr>
        <p:txBody>
          <a:bodyPr>
            <a:noAutofit/>
          </a:bodyPr>
          <a:lstStyle/>
          <a:p>
            <a:r>
              <a:rPr lang="cs-CZ" sz="1800" dirty="0">
                <a:solidFill>
                  <a:srgbClr val="307871"/>
                </a:solidFill>
                <a:latin typeface="Times New Roman" panose="02020603050405020304" pitchFamily="18" charset="0"/>
                <a:cs typeface="Times New Roman" panose="02020603050405020304" pitchFamily="18" charset="0"/>
              </a:rPr>
              <a:t>Předpoklad: spot kurz v dubnu (F) = 1,69 USD/GBP</a:t>
            </a:r>
          </a:p>
          <a:p>
            <a:r>
              <a:rPr lang="cs-CZ" sz="1800" dirty="0">
                <a:solidFill>
                  <a:srgbClr val="307871"/>
                </a:solidFill>
                <a:latin typeface="Times New Roman" panose="02020603050405020304" pitchFamily="18" charset="0"/>
                <a:cs typeface="Times New Roman" panose="02020603050405020304" pitchFamily="18" charset="0"/>
              </a:rPr>
              <a:t>F &gt; </a:t>
            </a:r>
            <a:r>
              <a:rPr lang="cs-CZ" sz="1800" dirty="0" err="1">
                <a:solidFill>
                  <a:srgbClr val="307871"/>
                </a:solidFill>
                <a:latin typeface="Times New Roman" panose="02020603050405020304" pitchFamily="18" charset="0"/>
                <a:cs typeface="Times New Roman" panose="02020603050405020304" pitchFamily="18" charset="0"/>
              </a:rPr>
              <a:t>exercise</a:t>
            </a:r>
            <a:r>
              <a:rPr lang="cs-CZ" sz="1800" dirty="0">
                <a:solidFill>
                  <a:srgbClr val="307871"/>
                </a:solidFill>
                <a:latin typeface="Times New Roman" panose="02020603050405020304" pitchFamily="18" charset="0"/>
                <a:cs typeface="Times New Roman" panose="02020603050405020304" pitchFamily="18" charset="0"/>
              </a:rPr>
              <a:t>: 1,69 – 1,65 = 0,04 USD</a:t>
            </a:r>
          </a:p>
          <a:p>
            <a:endParaRPr lang="cs-CZ" sz="1800" dirty="0">
              <a:solidFill>
                <a:srgbClr val="307871"/>
              </a:solidFill>
              <a:latin typeface="Times New Roman" panose="02020603050405020304" pitchFamily="18" charset="0"/>
              <a:cs typeface="Times New Roman" panose="02020603050405020304" pitchFamily="18" charset="0"/>
            </a:endParaRPr>
          </a:p>
          <a:p>
            <a:r>
              <a:rPr lang="cs-CZ" sz="1800" dirty="0">
                <a:solidFill>
                  <a:srgbClr val="307871"/>
                </a:solidFill>
                <a:latin typeface="Times New Roman" panose="02020603050405020304" pitchFamily="18" charset="0"/>
                <a:cs typeface="Times New Roman" panose="02020603050405020304" pitchFamily="18" charset="0"/>
              </a:rPr>
              <a:t>Hodnota kontraktu: 0,04 * 62.500 = 2.500 USD</a:t>
            </a:r>
          </a:p>
          <a:p>
            <a:r>
              <a:rPr lang="cs-CZ" sz="1800" dirty="0">
                <a:solidFill>
                  <a:srgbClr val="307871"/>
                </a:solidFill>
                <a:latin typeface="Times New Roman" panose="02020603050405020304" pitchFamily="18" charset="0"/>
                <a:cs typeface="Times New Roman" panose="02020603050405020304" pitchFamily="18" charset="0"/>
              </a:rPr>
              <a:t>Opční prémie:		              - 1.250 USD</a:t>
            </a:r>
          </a:p>
          <a:p>
            <a:r>
              <a:rPr lang="cs-CZ" sz="1800" dirty="0">
                <a:solidFill>
                  <a:srgbClr val="307871"/>
                </a:solidFill>
                <a:latin typeface="Times New Roman" panose="02020603050405020304" pitchFamily="18" charset="0"/>
                <a:cs typeface="Times New Roman" panose="02020603050405020304" pitchFamily="18" charset="0"/>
              </a:rPr>
              <a:t>Poplatky:			   - 30 USD</a:t>
            </a:r>
          </a:p>
          <a:p>
            <a:r>
              <a:rPr lang="cs-CZ" sz="1800" dirty="0">
                <a:solidFill>
                  <a:srgbClr val="307871"/>
                </a:solidFill>
                <a:latin typeface="Times New Roman" panose="02020603050405020304" pitchFamily="18" charset="0"/>
                <a:cs typeface="Times New Roman" panose="02020603050405020304" pitchFamily="18" charset="0"/>
              </a:rPr>
              <a:t>Zisk:			       	 1.220 USD</a:t>
            </a:r>
          </a:p>
        </p:txBody>
      </p:sp>
      <p:sp>
        <p:nvSpPr>
          <p:cNvPr id="5" name="Zástupný symbol pro obsah 2">
            <a:extLst>
              <a:ext uri="{FF2B5EF4-FFF2-40B4-BE49-F238E27FC236}">
                <a16:creationId xmlns:a16="http://schemas.microsoft.com/office/drawing/2014/main" id="{2DB4A775-74F9-4EDC-82D2-988ADD678C21}"/>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94724154"/>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Nadpis 5"/>
          <p:cNvSpPr>
            <a:spLocks noGrp="1"/>
          </p:cNvSpPr>
          <p:nvPr>
            <p:ph type="title"/>
          </p:nvPr>
        </p:nvSpPr>
        <p:spPr>
          <a:xfrm>
            <a:off x="179511" y="195486"/>
            <a:ext cx="7590555" cy="507703"/>
          </a:xfrm>
        </p:spPr>
        <p:txBody>
          <a:bodyPr/>
          <a:lstStyle/>
          <a:p>
            <a:r>
              <a:rPr lang="cs-CZ" b="1" dirty="0"/>
              <a:t>Krátká pozice v kupní opci</a:t>
            </a:r>
            <a:endParaRPr lang="en-US" b="1" dirty="0"/>
          </a:p>
        </p:txBody>
      </p:sp>
      <p:grpSp>
        <p:nvGrpSpPr>
          <p:cNvPr id="3" name="Skupina 2"/>
          <p:cNvGrpSpPr/>
          <p:nvPr/>
        </p:nvGrpSpPr>
        <p:grpSpPr>
          <a:xfrm>
            <a:off x="467519" y="674107"/>
            <a:ext cx="8208962" cy="4057883"/>
            <a:chOff x="611188" y="1773238"/>
            <a:chExt cx="8208962" cy="4057883"/>
          </a:xfrm>
        </p:grpSpPr>
        <p:sp>
          <p:nvSpPr>
            <p:cNvPr id="7" name="Freeform 6"/>
            <p:cNvSpPr>
              <a:spLocks/>
            </p:cNvSpPr>
            <p:nvPr/>
          </p:nvSpPr>
          <p:spPr bwMode="auto">
            <a:xfrm>
              <a:off x="5727700" y="3740150"/>
              <a:ext cx="2882900" cy="1619250"/>
            </a:xfrm>
            <a:custGeom>
              <a:avLst/>
              <a:gdLst>
                <a:gd name="T0" fmla="*/ 0 w 1816"/>
                <a:gd name="T1" fmla="*/ 0 h 1020"/>
                <a:gd name="T2" fmla="*/ 1651000 w 1816"/>
                <a:gd name="T3" fmla="*/ 1612900 h 1020"/>
                <a:gd name="T4" fmla="*/ 2838450 w 1816"/>
                <a:gd name="T5" fmla="*/ 1619250 h 1020"/>
                <a:gd name="T6" fmla="*/ 2882900 w 1816"/>
                <a:gd name="T7" fmla="*/ 0 h 1020"/>
                <a:gd name="T8" fmla="*/ 0 w 1816"/>
                <a:gd name="T9" fmla="*/ 0 h 1020"/>
                <a:gd name="T10" fmla="*/ 0 60000 65536"/>
                <a:gd name="T11" fmla="*/ 0 60000 65536"/>
                <a:gd name="T12" fmla="*/ 0 60000 65536"/>
                <a:gd name="T13" fmla="*/ 0 60000 65536"/>
                <a:gd name="T14" fmla="*/ 0 60000 65536"/>
                <a:gd name="T15" fmla="*/ 0 w 1816"/>
                <a:gd name="T16" fmla="*/ 0 h 1020"/>
                <a:gd name="T17" fmla="*/ 1816 w 1816"/>
                <a:gd name="T18" fmla="*/ 1020 h 1020"/>
              </a:gdLst>
              <a:ahLst/>
              <a:cxnLst>
                <a:cxn ang="T10">
                  <a:pos x="T0" y="T1"/>
                </a:cxn>
                <a:cxn ang="T11">
                  <a:pos x="T2" y="T3"/>
                </a:cxn>
                <a:cxn ang="T12">
                  <a:pos x="T4" y="T5"/>
                </a:cxn>
                <a:cxn ang="T13">
                  <a:pos x="T6" y="T7"/>
                </a:cxn>
                <a:cxn ang="T14">
                  <a:pos x="T8" y="T9"/>
                </a:cxn>
              </a:cxnLst>
              <a:rect l="T15" t="T16" r="T17" b="T18"/>
              <a:pathLst>
                <a:path w="1816" h="1020">
                  <a:moveTo>
                    <a:pt x="0" y="0"/>
                  </a:moveTo>
                  <a:lnTo>
                    <a:pt x="1040" y="1016"/>
                  </a:lnTo>
                  <a:lnTo>
                    <a:pt x="1788" y="1020"/>
                  </a:lnTo>
                  <a:lnTo>
                    <a:pt x="1816" y="0"/>
                  </a:lnTo>
                  <a:lnTo>
                    <a:pt x="0" y="0"/>
                  </a:lnTo>
                  <a:close/>
                </a:path>
              </a:pathLst>
            </a:custGeom>
            <a:solidFill>
              <a:srgbClr val="FF99CC">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 name="Freeform 7"/>
            <p:cNvSpPr>
              <a:spLocks/>
            </p:cNvSpPr>
            <p:nvPr/>
          </p:nvSpPr>
          <p:spPr bwMode="auto">
            <a:xfrm>
              <a:off x="1908175" y="2565400"/>
              <a:ext cx="2592388" cy="1152525"/>
            </a:xfrm>
            <a:custGeom>
              <a:avLst/>
              <a:gdLst>
                <a:gd name="T0" fmla="*/ 0 w 1633"/>
                <a:gd name="T1" fmla="*/ 0 h 726"/>
                <a:gd name="T2" fmla="*/ 0 w 1633"/>
                <a:gd name="T3" fmla="*/ 1152525 h 726"/>
                <a:gd name="T4" fmla="*/ 2592388 w 1633"/>
                <a:gd name="T5" fmla="*/ 1152525 h 726"/>
                <a:gd name="T6" fmla="*/ 2592388 w 1633"/>
                <a:gd name="T7" fmla="*/ 0 h 726"/>
                <a:gd name="T8" fmla="*/ 0 w 1633"/>
                <a:gd name="T9" fmla="*/ 0 h 726"/>
                <a:gd name="T10" fmla="*/ 0 60000 65536"/>
                <a:gd name="T11" fmla="*/ 0 60000 65536"/>
                <a:gd name="T12" fmla="*/ 0 60000 65536"/>
                <a:gd name="T13" fmla="*/ 0 60000 65536"/>
                <a:gd name="T14" fmla="*/ 0 60000 65536"/>
                <a:gd name="T15" fmla="*/ 0 w 1633"/>
                <a:gd name="T16" fmla="*/ 0 h 726"/>
                <a:gd name="T17" fmla="*/ 1633 w 1633"/>
                <a:gd name="T18" fmla="*/ 726 h 726"/>
              </a:gdLst>
              <a:ahLst/>
              <a:cxnLst>
                <a:cxn ang="T10">
                  <a:pos x="T0" y="T1"/>
                </a:cxn>
                <a:cxn ang="T11">
                  <a:pos x="T2" y="T3"/>
                </a:cxn>
                <a:cxn ang="T12">
                  <a:pos x="T4" y="T5"/>
                </a:cxn>
                <a:cxn ang="T13">
                  <a:pos x="T6" y="T7"/>
                </a:cxn>
                <a:cxn ang="T14">
                  <a:pos x="T8" y="T9"/>
                </a:cxn>
              </a:cxnLst>
              <a:rect l="T15" t="T16" r="T17" b="T18"/>
              <a:pathLst>
                <a:path w="1633" h="726">
                  <a:moveTo>
                    <a:pt x="0" y="0"/>
                  </a:moveTo>
                  <a:lnTo>
                    <a:pt x="0" y="726"/>
                  </a:lnTo>
                  <a:lnTo>
                    <a:pt x="1633" y="726"/>
                  </a:lnTo>
                  <a:lnTo>
                    <a:pt x="1633" y="0"/>
                  </a:lnTo>
                  <a:lnTo>
                    <a:pt x="0" y="0"/>
                  </a:lnTo>
                  <a:close/>
                </a:path>
              </a:pathLst>
            </a:custGeom>
            <a:solidFill>
              <a:srgbClr val="99CC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 name="Line 9"/>
            <p:cNvSpPr>
              <a:spLocks noChangeShapeType="1"/>
            </p:cNvSpPr>
            <p:nvPr/>
          </p:nvSpPr>
          <p:spPr bwMode="auto">
            <a:xfrm>
              <a:off x="1908175" y="1916113"/>
              <a:ext cx="0" cy="2881312"/>
            </a:xfrm>
            <a:prstGeom prst="line">
              <a:avLst/>
            </a:prstGeom>
            <a:noFill/>
            <a:ln w="317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p>
          </p:txBody>
        </p:sp>
        <p:sp>
          <p:nvSpPr>
            <p:cNvPr id="10" name="Line 10"/>
            <p:cNvSpPr>
              <a:spLocks noChangeShapeType="1"/>
            </p:cNvSpPr>
            <p:nvPr/>
          </p:nvSpPr>
          <p:spPr bwMode="auto">
            <a:xfrm>
              <a:off x="1905000" y="3716338"/>
              <a:ext cx="6627813" cy="7937"/>
            </a:xfrm>
            <a:prstGeom prst="line">
              <a:avLst/>
            </a:prstGeom>
            <a:noFill/>
            <a:ln w="317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p>
          </p:txBody>
        </p:sp>
        <p:sp>
          <p:nvSpPr>
            <p:cNvPr id="11" name="Text Box 11"/>
            <p:cNvSpPr txBox="1">
              <a:spLocks noChangeArrowheads="1"/>
            </p:cNvSpPr>
            <p:nvPr/>
          </p:nvSpPr>
          <p:spPr bwMode="auto">
            <a:xfrm>
              <a:off x="1547813" y="3524250"/>
              <a:ext cx="5016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0</a:t>
              </a:r>
            </a:p>
          </p:txBody>
        </p:sp>
        <p:sp>
          <p:nvSpPr>
            <p:cNvPr id="13" name="Text Box 12"/>
            <p:cNvSpPr txBox="1">
              <a:spLocks noChangeArrowheads="1"/>
            </p:cNvSpPr>
            <p:nvPr/>
          </p:nvSpPr>
          <p:spPr bwMode="auto">
            <a:xfrm>
              <a:off x="6443663" y="3324225"/>
              <a:ext cx="237648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500" b="1" i="0">
                  <a:latin typeface="+mn-lt"/>
                </a:rPr>
                <a:t>spot exchange rate $/£</a:t>
              </a:r>
            </a:p>
          </p:txBody>
        </p:sp>
        <p:sp>
          <p:nvSpPr>
            <p:cNvPr id="14" name="Text Box 13"/>
            <p:cNvSpPr txBox="1">
              <a:spLocks noChangeArrowheads="1"/>
            </p:cNvSpPr>
            <p:nvPr/>
          </p:nvSpPr>
          <p:spPr bwMode="auto">
            <a:xfrm>
              <a:off x="874713" y="1773238"/>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profit $/£</a:t>
              </a:r>
              <a:endParaRPr lang="en-US" sz="1600" i="0">
                <a:latin typeface="+mn-lt"/>
              </a:endParaRPr>
            </a:p>
          </p:txBody>
        </p:sp>
        <p:sp>
          <p:nvSpPr>
            <p:cNvPr id="15" name="Line 14"/>
            <p:cNvSpPr>
              <a:spLocks noChangeShapeType="1"/>
            </p:cNvSpPr>
            <p:nvPr/>
          </p:nvSpPr>
          <p:spPr bwMode="auto">
            <a:xfrm>
              <a:off x="4495800" y="3573463"/>
              <a:ext cx="4763" cy="233362"/>
            </a:xfrm>
            <a:prstGeom prst="line">
              <a:avLst/>
            </a:prstGeom>
            <a:noFill/>
            <a:ln w="190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p>
          </p:txBody>
        </p:sp>
        <p:sp>
          <p:nvSpPr>
            <p:cNvPr id="16" name="Text Box 15"/>
            <p:cNvSpPr txBox="1">
              <a:spLocks noChangeArrowheads="1"/>
            </p:cNvSpPr>
            <p:nvPr/>
          </p:nvSpPr>
          <p:spPr bwMode="auto">
            <a:xfrm>
              <a:off x="4211638" y="3813175"/>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1.65</a:t>
              </a:r>
              <a:endParaRPr lang="en-US" sz="1600" i="0">
                <a:latin typeface="+mn-lt"/>
              </a:endParaRPr>
            </a:p>
          </p:txBody>
        </p:sp>
        <p:sp>
          <p:nvSpPr>
            <p:cNvPr id="17" name="Line 16"/>
            <p:cNvSpPr>
              <a:spLocks noChangeShapeType="1"/>
            </p:cNvSpPr>
            <p:nvPr/>
          </p:nvSpPr>
          <p:spPr bwMode="auto">
            <a:xfrm>
              <a:off x="1908175" y="2565400"/>
              <a:ext cx="2590800" cy="0"/>
            </a:xfrm>
            <a:prstGeom prst="line">
              <a:avLst/>
            </a:prstGeom>
            <a:noFill/>
            <a:ln w="3175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p>
          </p:txBody>
        </p:sp>
        <p:sp>
          <p:nvSpPr>
            <p:cNvPr id="18" name="Line 17"/>
            <p:cNvSpPr>
              <a:spLocks noChangeShapeType="1"/>
            </p:cNvSpPr>
            <p:nvPr/>
          </p:nvSpPr>
          <p:spPr bwMode="auto">
            <a:xfrm>
              <a:off x="4500563" y="2565400"/>
              <a:ext cx="2879725" cy="2808288"/>
            </a:xfrm>
            <a:prstGeom prst="line">
              <a:avLst/>
            </a:prstGeom>
            <a:noFill/>
            <a:ln w="3175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p>
          </p:txBody>
        </p:sp>
        <p:sp>
          <p:nvSpPr>
            <p:cNvPr id="19" name="Text Box 18"/>
            <p:cNvSpPr txBox="1">
              <a:spLocks noChangeArrowheads="1"/>
            </p:cNvSpPr>
            <p:nvPr/>
          </p:nvSpPr>
          <p:spPr bwMode="auto">
            <a:xfrm>
              <a:off x="5580063" y="3357563"/>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1.6705</a:t>
              </a:r>
            </a:p>
          </p:txBody>
        </p:sp>
        <p:sp>
          <p:nvSpPr>
            <p:cNvPr id="20" name="Text Box 19"/>
            <p:cNvSpPr txBox="1">
              <a:spLocks noChangeArrowheads="1"/>
            </p:cNvSpPr>
            <p:nvPr/>
          </p:nvSpPr>
          <p:spPr bwMode="auto">
            <a:xfrm>
              <a:off x="2195513" y="2947988"/>
              <a:ext cx="2074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Out-of-the-Money</a:t>
              </a:r>
              <a:endParaRPr lang="en-US" sz="1600" i="0">
                <a:latin typeface="+mn-lt"/>
              </a:endParaRPr>
            </a:p>
          </p:txBody>
        </p:sp>
        <p:sp>
          <p:nvSpPr>
            <p:cNvPr id="21" name="Text Box 20"/>
            <p:cNvSpPr txBox="1">
              <a:spLocks noChangeArrowheads="1"/>
            </p:cNvSpPr>
            <p:nvPr/>
          </p:nvSpPr>
          <p:spPr bwMode="auto">
            <a:xfrm>
              <a:off x="1295400" y="2371725"/>
              <a:ext cx="104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0.02</a:t>
              </a:r>
            </a:p>
          </p:txBody>
        </p:sp>
        <p:sp>
          <p:nvSpPr>
            <p:cNvPr id="22" name="Text Box 21"/>
            <p:cNvSpPr txBox="1">
              <a:spLocks noChangeArrowheads="1"/>
            </p:cNvSpPr>
            <p:nvPr/>
          </p:nvSpPr>
          <p:spPr bwMode="auto">
            <a:xfrm>
              <a:off x="6834188" y="4244975"/>
              <a:ext cx="1625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In-the-Money</a:t>
              </a:r>
              <a:endParaRPr lang="en-US" sz="1600" i="0">
                <a:latin typeface="+mn-lt"/>
              </a:endParaRPr>
            </a:p>
          </p:txBody>
        </p:sp>
        <p:sp>
          <p:nvSpPr>
            <p:cNvPr id="23" name="Text Box 22"/>
            <p:cNvSpPr txBox="1">
              <a:spLocks noChangeArrowheads="1"/>
            </p:cNvSpPr>
            <p:nvPr/>
          </p:nvSpPr>
          <p:spPr bwMode="auto">
            <a:xfrm>
              <a:off x="1019175" y="438785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loss $/£</a:t>
              </a:r>
              <a:endParaRPr lang="en-US" sz="1600" i="0">
                <a:latin typeface="+mn-lt"/>
              </a:endParaRPr>
            </a:p>
          </p:txBody>
        </p:sp>
        <p:sp>
          <p:nvSpPr>
            <p:cNvPr id="24" name="Line 23"/>
            <p:cNvSpPr>
              <a:spLocks noChangeShapeType="1"/>
            </p:cNvSpPr>
            <p:nvPr/>
          </p:nvSpPr>
          <p:spPr bwMode="auto">
            <a:xfrm>
              <a:off x="4500563" y="2565400"/>
              <a:ext cx="0" cy="1152525"/>
            </a:xfrm>
            <a:prstGeom prst="line">
              <a:avLst/>
            </a:prstGeom>
            <a:noFill/>
            <a:ln w="158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cs-CZ"/>
            </a:p>
          </p:txBody>
        </p:sp>
        <p:sp>
          <p:nvSpPr>
            <p:cNvPr id="25" name="Freeform 24"/>
            <p:cNvSpPr>
              <a:spLocks/>
            </p:cNvSpPr>
            <p:nvPr/>
          </p:nvSpPr>
          <p:spPr bwMode="auto">
            <a:xfrm>
              <a:off x="4502150" y="2597150"/>
              <a:ext cx="1155700" cy="1123950"/>
            </a:xfrm>
            <a:custGeom>
              <a:avLst/>
              <a:gdLst>
                <a:gd name="T0" fmla="*/ 0 w 728"/>
                <a:gd name="T1" fmla="*/ 1112838 h 708"/>
                <a:gd name="T2" fmla="*/ 1155700 w 728"/>
                <a:gd name="T3" fmla="*/ 1123950 h 708"/>
                <a:gd name="T4" fmla="*/ 6350 w 728"/>
                <a:gd name="T5" fmla="*/ 0 h 708"/>
                <a:gd name="T6" fmla="*/ 0 w 728"/>
                <a:gd name="T7" fmla="*/ 1112838 h 708"/>
                <a:gd name="T8" fmla="*/ 0 60000 65536"/>
                <a:gd name="T9" fmla="*/ 0 60000 65536"/>
                <a:gd name="T10" fmla="*/ 0 60000 65536"/>
                <a:gd name="T11" fmla="*/ 0 60000 65536"/>
                <a:gd name="T12" fmla="*/ 0 w 728"/>
                <a:gd name="T13" fmla="*/ 0 h 708"/>
                <a:gd name="T14" fmla="*/ 728 w 728"/>
                <a:gd name="T15" fmla="*/ 708 h 708"/>
              </a:gdLst>
              <a:ahLst/>
              <a:cxnLst>
                <a:cxn ang="T8">
                  <a:pos x="T0" y="T1"/>
                </a:cxn>
                <a:cxn ang="T9">
                  <a:pos x="T2" y="T3"/>
                </a:cxn>
                <a:cxn ang="T10">
                  <a:pos x="T4" y="T5"/>
                </a:cxn>
                <a:cxn ang="T11">
                  <a:pos x="T6" y="T7"/>
                </a:cxn>
              </a:cxnLst>
              <a:rect l="T12" t="T13" r="T14" b="T15"/>
              <a:pathLst>
                <a:path w="728" h="708">
                  <a:moveTo>
                    <a:pt x="0" y="701"/>
                  </a:moveTo>
                  <a:lnTo>
                    <a:pt x="728" y="708"/>
                  </a:lnTo>
                  <a:lnTo>
                    <a:pt x="4" y="0"/>
                  </a:lnTo>
                  <a:lnTo>
                    <a:pt x="0" y="701"/>
                  </a:lnTo>
                  <a:close/>
                </a:path>
              </a:pathLst>
            </a:custGeom>
            <a:solidFill>
              <a:srgbClr val="FFCC99">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6" name="Rectangle 25"/>
            <p:cNvSpPr>
              <a:spLocks noChangeArrowheads="1"/>
            </p:cNvSpPr>
            <p:nvPr/>
          </p:nvSpPr>
          <p:spPr bwMode="auto">
            <a:xfrm>
              <a:off x="611188" y="5084763"/>
              <a:ext cx="6840537" cy="746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eaLnBrk="0" hangingPunct="0">
                <a:lnSpc>
                  <a:spcPct val="100000"/>
                </a:lnSpc>
                <a:spcBef>
                  <a:spcPct val="50000"/>
                </a:spcBef>
                <a:buClr>
                  <a:schemeClr val="accent1"/>
                </a:buClr>
                <a:buSzPct val="65000"/>
              </a:pPr>
              <a:r>
                <a:rPr lang="en-US" sz="1700" b="1" i="0" dirty="0"/>
                <a:t>If the call is in-the-money, the writer loses spot - exercise price </a:t>
              </a:r>
            </a:p>
            <a:p>
              <a:pPr algn="l" eaLnBrk="0" hangingPunct="0">
                <a:lnSpc>
                  <a:spcPct val="100000"/>
                </a:lnSpc>
                <a:spcBef>
                  <a:spcPct val="50000"/>
                </a:spcBef>
                <a:buClr>
                  <a:schemeClr val="accent1"/>
                </a:buClr>
                <a:buSzPct val="65000"/>
              </a:pPr>
              <a:r>
                <a:rPr lang="en-US" sz="1700" b="1" i="0" dirty="0"/>
                <a:t>If the call is out-of-the-money, the writer keeps the option premium</a:t>
              </a:r>
            </a:p>
          </p:txBody>
        </p:sp>
      </p:grpSp>
      <p:sp>
        <p:nvSpPr>
          <p:cNvPr id="27" name="Zástupný symbol pro obsah 2">
            <a:extLst>
              <a:ext uri="{FF2B5EF4-FFF2-40B4-BE49-F238E27FC236}">
                <a16:creationId xmlns:a16="http://schemas.microsoft.com/office/drawing/2014/main" id="{D098D267-583A-4168-9766-1EC355D59FD6}"/>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80044237"/>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7560840" cy="1728192"/>
          </a:xfrm>
          <a:prstGeom prst="rect">
            <a:avLst/>
          </a:prstGeom>
        </p:spPr>
        <p:txBody>
          <a:bodyPr>
            <a:noAutofit/>
          </a:bodyPr>
          <a:lstStyle/>
          <a:p>
            <a:r>
              <a:rPr lang="cs-CZ" sz="1800" dirty="0">
                <a:solidFill>
                  <a:srgbClr val="307871"/>
                </a:solidFill>
                <a:latin typeface="Times New Roman" panose="02020603050405020304" pitchFamily="18" charset="0"/>
                <a:cs typeface="Times New Roman" panose="02020603050405020304" pitchFamily="18" charset="0"/>
              </a:rPr>
              <a:t>Předpoklad: spot kurz v dubnu (F) = 1,69 USD/GBP</a:t>
            </a:r>
          </a:p>
          <a:p>
            <a:r>
              <a:rPr lang="cs-CZ" sz="1800" dirty="0" err="1">
                <a:solidFill>
                  <a:srgbClr val="307871"/>
                </a:solidFill>
                <a:latin typeface="Times New Roman" panose="02020603050405020304" pitchFamily="18" charset="0"/>
                <a:cs typeface="Times New Roman" panose="02020603050405020304" pitchFamily="18" charset="0"/>
              </a:rPr>
              <a:t>Exercise</a:t>
            </a:r>
            <a:r>
              <a:rPr lang="cs-CZ" sz="1800" dirty="0">
                <a:solidFill>
                  <a:srgbClr val="307871"/>
                </a:solidFill>
                <a:latin typeface="Times New Roman" panose="02020603050405020304" pitchFamily="18" charset="0"/>
                <a:cs typeface="Times New Roman" panose="02020603050405020304" pitchFamily="18" charset="0"/>
              </a:rPr>
              <a:t> &lt; F: 1,65 – 1,69 = -0,04 USD</a:t>
            </a:r>
          </a:p>
          <a:p>
            <a:endParaRPr lang="cs-CZ" sz="1800" dirty="0">
              <a:solidFill>
                <a:srgbClr val="307871"/>
              </a:solidFill>
              <a:latin typeface="Times New Roman" panose="02020603050405020304" pitchFamily="18" charset="0"/>
              <a:cs typeface="Times New Roman" panose="02020603050405020304" pitchFamily="18" charset="0"/>
            </a:endParaRPr>
          </a:p>
          <a:p>
            <a:r>
              <a:rPr lang="cs-CZ" sz="1800" dirty="0">
                <a:solidFill>
                  <a:srgbClr val="307871"/>
                </a:solidFill>
                <a:latin typeface="Times New Roman" panose="02020603050405020304" pitchFamily="18" charset="0"/>
                <a:cs typeface="Times New Roman" panose="02020603050405020304" pitchFamily="18" charset="0"/>
              </a:rPr>
              <a:t>Hodnota kontraktu: -0,04 * 62.500 = -2.500 USD</a:t>
            </a:r>
          </a:p>
          <a:p>
            <a:r>
              <a:rPr lang="cs-CZ" sz="1800" dirty="0">
                <a:solidFill>
                  <a:srgbClr val="307871"/>
                </a:solidFill>
                <a:latin typeface="Times New Roman" panose="02020603050405020304" pitchFamily="18" charset="0"/>
                <a:cs typeface="Times New Roman" panose="02020603050405020304" pitchFamily="18" charset="0"/>
              </a:rPr>
              <a:t>Opční prémie:	                                   1.250 USD</a:t>
            </a:r>
          </a:p>
          <a:p>
            <a:r>
              <a:rPr lang="cs-CZ" sz="1800" dirty="0">
                <a:solidFill>
                  <a:srgbClr val="307871"/>
                </a:solidFill>
                <a:latin typeface="Times New Roman" panose="02020603050405020304" pitchFamily="18" charset="0"/>
                <a:cs typeface="Times New Roman" panose="02020603050405020304" pitchFamily="18" charset="0"/>
              </a:rPr>
              <a:t>Ztráta:			  -1.250 USD</a:t>
            </a:r>
          </a:p>
        </p:txBody>
      </p:sp>
      <p:sp>
        <p:nvSpPr>
          <p:cNvPr id="6" name="Nadpis 5"/>
          <p:cNvSpPr>
            <a:spLocks noGrp="1"/>
          </p:cNvSpPr>
          <p:nvPr>
            <p:ph type="title"/>
          </p:nvPr>
        </p:nvSpPr>
        <p:spPr>
          <a:xfrm>
            <a:off x="179511" y="195486"/>
            <a:ext cx="7590555" cy="507703"/>
          </a:xfrm>
        </p:spPr>
        <p:txBody>
          <a:bodyPr/>
          <a:lstStyle/>
          <a:p>
            <a:r>
              <a:rPr lang="cs-CZ" b="1" dirty="0"/>
              <a:t>Výpočet ztráty z krátké pozice v kupní opci	</a:t>
            </a:r>
            <a:endParaRPr lang="en-US" b="1" dirty="0"/>
          </a:p>
        </p:txBody>
      </p:sp>
      <p:sp>
        <p:nvSpPr>
          <p:cNvPr id="7" name="Zástupný symbol pro obsah 2">
            <a:extLst>
              <a:ext uri="{FF2B5EF4-FFF2-40B4-BE49-F238E27FC236}">
                <a16:creationId xmlns:a16="http://schemas.microsoft.com/office/drawing/2014/main" id="{C19A19CD-04DB-4858-91F9-A3152B4BC473}"/>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304990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Kurzové zajišťování na peněžním trhu se u příjmů a výdajů liší. </a:t>
            </a:r>
          </a:p>
          <a:p>
            <a:endParaRPr lang="cs-CZ" sz="1800" dirty="0"/>
          </a:p>
          <a:p>
            <a:r>
              <a:rPr lang="cs-CZ" sz="1800" dirty="0"/>
              <a:t>Kurzové zajištění výdajů na peněžním trhu zahrnuje přijetí pozice na peněžním trhu za účelem krytí budoucího závazku. </a:t>
            </a:r>
          </a:p>
          <a:p>
            <a:pPr lvl="1"/>
            <a:r>
              <a:rPr lang="cs-CZ" sz="1400" dirty="0"/>
              <a:t>Pokud má firma nadměrnou hotovost, může vytvořit zjednodušený zajišťovací mechanismus na peněžním trhu. Nicméně, mnoho podniků raději zajišťuje své závazky bez použití jejich hotovostních zůstatků. Na tuto situaci lze také použít </a:t>
            </a:r>
            <a:r>
              <a:rPr lang="cs-CZ" sz="1400" dirty="0" err="1"/>
              <a:t>hedging</a:t>
            </a:r>
            <a:r>
              <a:rPr lang="cs-CZ" sz="1400" dirty="0"/>
              <a:t> peněžního trhu, ale vyžaduje to dvě pozice: (1) půjčení prostředků v domácí měně a (2) krátkodobá investice do cizí měny.</a:t>
            </a:r>
          </a:p>
          <a:p>
            <a:r>
              <a:rPr lang="cs-CZ" sz="1800" dirty="0"/>
              <a:t>V případě příjmů je možné půjčit si v měně, která bude přijata a následně příjem použít k vyplacení úvěru. </a:t>
            </a:r>
          </a:p>
          <a:p>
            <a:pPr lvl="1"/>
            <a:r>
              <a:rPr lang="cs-CZ" sz="1400" dirty="0"/>
              <a:t>Pokud podnik nepotřebuje finanční prostředky na podporu stávajících ekonomických operací, může převést prostředky z úvěru na domácí měnu a investovat je na peněžním trhu.</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Služby peněžního trhu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69246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a:buClr>
                <a:srgbClr val="307871"/>
              </a:buClr>
            </a:pPr>
            <a:r>
              <a:rPr lang="cs-CZ" sz="1800" dirty="0"/>
              <a:t>Pokud cizí měnu nelze efektivně zajistit (např. z důvodu neexistence měnových derivátů v této měně), pak je možné použít strategii křížového zajištění. </a:t>
            </a:r>
          </a:p>
          <a:p>
            <a:pPr>
              <a:buClr>
                <a:srgbClr val="307871"/>
              </a:buClr>
            </a:pPr>
            <a:r>
              <a:rPr lang="cs-CZ" sz="1800" dirty="0"/>
              <a:t>Tento typ zajištění je někdy označován jako </a:t>
            </a:r>
            <a:r>
              <a:rPr lang="cs-CZ" sz="1800" dirty="0" err="1"/>
              <a:t>proxy</a:t>
            </a:r>
            <a:r>
              <a:rPr lang="cs-CZ" sz="1800" dirty="0"/>
              <a:t> zajištění, protože zajišťovaná pozice je v měně, která slouží jako zastupitelská měna. </a:t>
            </a:r>
          </a:p>
          <a:p>
            <a:pPr>
              <a:buClr>
                <a:srgbClr val="307871"/>
              </a:buClr>
            </a:pPr>
            <a:endParaRPr lang="cs-CZ" sz="1800" dirty="0"/>
          </a:p>
          <a:p>
            <a:pPr>
              <a:buClr>
                <a:srgbClr val="307871"/>
              </a:buClr>
            </a:pPr>
            <a:r>
              <a:rPr lang="cs-CZ" sz="1800" dirty="0"/>
              <a:t>Účinnost této strategie závisí na tom, do jaké míry cizí měna a zastupitelská měna pozitivně korelují. </a:t>
            </a:r>
          </a:p>
          <a:p>
            <a:pPr lvl="1">
              <a:buClr>
                <a:srgbClr val="307871"/>
              </a:buClr>
            </a:pPr>
            <a:r>
              <a:rPr lang="cs-CZ" sz="1400" dirty="0"/>
              <a:t>Čím silnější bude kladná korelace, tím efektivnější bude strategie křížového zajišťování.</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Křížové zajištění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813581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err="1"/>
              <a:t>leading</a:t>
            </a:r>
            <a:r>
              <a:rPr lang="cs-CZ" sz="1800" dirty="0"/>
              <a:t> </a:t>
            </a:r>
          </a:p>
          <a:p>
            <a:r>
              <a:rPr lang="cs-CZ" sz="1800" dirty="0" err="1"/>
              <a:t>lagging</a:t>
            </a:r>
            <a:endParaRPr lang="cs-CZ" sz="1800" dirty="0"/>
          </a:p>
          <a:p>
            <a:r>
              <a:rPr lang="cs-CZ" sz="1800" dirty="0" err="1"/>
              <a:t>netting</a:t>
            </a:r>
            <a:endParaRPr lang="cs-CZ" sz="1800" dirty="0"/>
          </a:p>
          <a:p>
            <a:r>
              <a:rPr lang="cs-CZ" sz="1800" dirty="0"/>
              <a:t>diverzifikace měn</a:t>
            </a:r>
          </a:p>
          <a:p>
            <a:r>
              <a:rPr lang="cs-CZ" sz="1800" dirty="0"/>
              <a:t>naturální </a:t>
            </a:r>
            <a:r>
              <a:rPr lang="cs-CZ" sz="1800" dirty="0" err="1"/>
              <a:t>hedging</a:t>
            </a:r>
            <a:endParaRPr lang="cs-CZ" sz="1800" dirty="0"/>
          </a:p>
          <a:p>
            <a:r>
              <a:rPr lang="cs-CZ" sz="1800" dirty="0"/>
              <a:t>smluvní úprava</a:t>
            </a:r>
            <a:endParaRPr lang="cs-CZ" sz="1600"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Interní metody zajišťování kurzového rizika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664090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a:buClr>
                <a:srgbClr val="307871"/>
              </a:buClr>
            </a:pPr>
            <a:r>
              <a:rPr lang="cs-CZ" sz="1800" dirty="0" err="1"/>
              <a:t>Leading</a:t>
            </a:r>
            <a:r>
              <a:rPr lang="cs-CZ" sz="1800" dirty="0"/>
              <a:t> a </a:t>
            </a:r>
            <a:r>
              <a:rPr lang="cs-CZ" sz="1800" dirty="0" err="1"/>
              <a:t>lagging</a:t>
            </a:r>
            <a:r>
              <a:rPr lang="cs-CZ" sz="1800" dirty="0"/>
              <a:t> jsou založeny na načasování žádosti o platbu nebo vyplacení tak, aby odrážely očekávání ohledně budoucích kurzových pohybů. </a:t>
            </a:r>
          </a:p>
          <a:p>
            <a:pPr lvl="1">
              <a:buClr>
                <a:srgbClr val="307871"/>
              </a:buClr>
            </a:pPr>
            <a:r>
              <a:rPr lang="cs-CZ" sz="1600" dirty="0"/>
              <a:t>Strategie </a:t>
            </a:r>
            <a:r>
              <a:rPr lang="cs-CZ" sz="1600" dirty="0" err="1"/>
              <a:t>leading</a:t>
            </a:r>
            <a:r>
              <a:rPr lang="cs-CZ" sz="1600" dirty="0"/>
              <a:t> spočívá v urychlování plateb a inkas v cizí měně. </a:t>
            </a:r>
          </a:p>
          <a:p>
            <a:pPr lvl="1">
              <a:buClr>
                <a:srgbClr val="307871"/>
              </a:buClr>
            </a:pPr>
            <a:r>
              <a:rPr lang="cs-CZ" sz="1600" dirty="0"/>
              <a:t>Strategie </a:t>
            </a:r>
            <a:r>
              <a:rPr lang="cs-CZ" sz="1600" dirty="0" err="1"/>
              <a:t>lagging</a:t>
            </a:r>
            <a:r>
              <a:rPr lang="cs-CZ" sz="1600" dirty="0"/>
              <a:t> spočívá v oddalování plateb a inkas v závislosti na očekáváních ohledně budoucího vývoje kurzu. </a:t>
            </a:r>
          </a:p>
          <a:p>
            <a:pPr>
              <a:buClr>
                <a:srgbClr val="307871"/>
              </a:buClr>
            </a:pPr>
            <a:endParaRPr lang="cs-CZ" sz="1800" dirty="0"/>
          </a:p>
          <a:p>
            <a:pPr>
              <a:buClr>
                <a:srgbClr val="307871"/>
              </a:buClr>
            </a:pPr>
            <a:r>
              <a:rPr lang="cs-CZ" sz="1800" dirty="0"/>
              <a:t>Podnik by ve snaze minimalizovat výdaje měl urychlovat úhradu závazků v cizích měnách v případě předpokladu posílení cizí měny a oddálit platby v případě předpokladu oslabení cizí měny. V případě příjmů by to bylo naopak. </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err="1"/>
              <a:t>Leading</a:t>
            </a:r>
            <a:r>
              <a:rPr lang="cs-CZ" b="1" dirty="0"/>
              <a:t> a </a:t>
            </a:r>
            <a:r>
              <a:rPr lang="cs-CZ" b="1" dirty="0" err="1"/>
              <a:t>lagging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10273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lvl="0"/>
            <a:r>
              <a:rPr lang="cs-CZ" sz="1800" dirty="0"/>
              <a:t>Technické</a:t>
            </a:r>
          </a:p>
          <a:p>
            <a:pPr lvl="0"/>
            <a:endParaRPr lang="cs-CZ" sz="1800" dirty="0"/>
          </a:p>
          <a:p>
            <a:pPr lvl="0"/>
            <a:r>
              <a:rPr lang="cs-CZ" sz="1800" dirty="0"/>
              <a:t>Fundamentální</a:t>
            </a:r>
          </a:p>
          <a:p>
            <a:pPr lvl="0"/>
            <a:endParaRPr lang="cs-CZ" sz="1800" dirty="0"/>
          </a:p>
          <a:p>
            <a:pPr lvl="0"/>
            <a:r>
              <a:rPr lang="cs-CZ" sz="1800" dirty="0"/>
              <a:t>Tržní</a:t>
            </a:r>
          </a:p>
          <a:p>
            <a:pPr lvl="0"/>
            <a:endParaRPr lang="cs-CZ" sz="1800" dirty="0"/>
          </a:p>
          <a:p>
            <a:pPr lvl="0"/>
            <a:r>
              <a:rPr lang="cs-CZ" sz="1800" dirty="0"/>
              <a:t>Smíšené</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Metody predikce devizových kurzů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007503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err="1"/>
              <a:t>Netting</a:t>
            </a:r>
            <a:r>
              <a:rPr lang="cs-CZ" sz="1800" dirty="0"/>
              <a:t> je založen na vzájemném zúčtování pohledávek a závazků. </a:t>
            </a:r>
          </a:p>
          <a:p>
            <a:r>
              <a:rPr lang="cs-CZ" sz="1800" dirty="0"/>
              <a:t>Rozlišit můžeme:</a:t>
            </a:r>
          </a:p>
          <a:p>
            <a:pPr lvl="1"/>
            <a:r>
              <a:rPr lang="cs-CZ" sz="1400" dirty="0"/>
              <a:t>bilaterální systém zúčtování, jenž zahrnuje zúčtování mezi dvěma podnikatelskými jednotkami (obvykle mateřskou a dceřinou společností nebo dvěma dceřinými společnostmi) </a:t>
            </a:r>
          </a:p>
          <a:p>
            <a:pPr lvl="1"/>
            <a:r>
              <a:rPr lang="cs-CZ" sz="1400" dirty="0"/>
              <a:t>multilaterální systém, který zahrnuje větší počet majetkově propojených podnikatelských subjektů. </a:t>
            </a:r>
          </a:p>
          <a:p>
            <a:pPr lvl="1"/>
            <a:endParaRPr lang="cs-CZ" sz="1400" dirty="0"/>
          </a:p>
          <a:p>
            <a:r>
              <a:rPr lang="cs-CZ" sz="1800" dirty="0"/>
              <a:t>Podniky využívají </a:t>
            </a:r>
            <a:r>
              <a:rPr lang="cs-CZ" sz="1800" dirty="0" err="1"/>
              <a:t>netting</a:t>
            </a:r>
            <a:r>
              <a:rPr lang="cs-CZ" sz="1800" dirty="0"/>
              <a:t> k redukci transakčních nákladů. Systém je obvykle centralizován a řízen mateřskou společností. </a:t>
            </a:r>
          </a:p>
          <a:p>
            <a:r>
              <a:rPr lang="cs-CZ" sz="1800" dirty="0"/>
              <a:t>V praxi se pro </a:t>
            </a:r>
            <a:r>
              <a:rPr lang="cs-CZ" sz="1800" dirty="0" err="1"/>
              <a:t>netting</a:t>
            </a:r>
            <a:r>
              <a:rPr lang="cs-CZ" sz="1800" dirty="0"/>
              <a:t> využívá se tzv. matice vzájemných pohledávek a závazků.</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err="1"/>
              <a:t>Netting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62295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U přirozeného </a:t>
            </a:r>
            <a:r>
              <a:rPr lang="cs-CZ" sz="1800" dirty="0" err="1"/>
              <a:t>hedgingu</a:t>
            </a:r>
            <a:r>
              <a:rPr lang="cs-CZ" sz="1800" dirty="0"/>
              <a:t> podnikatelské aktivity podniku přirozeně generují uzavřené devizové pozice. </a:t>
            </a:r>
          </a:p>
          <a:p>
            <a:r>
              <a:rPr lang="cs-CZ" sz="1800" dirty="0"/>
              <a:t>Například podnik, který na jednu stranu pravidelně inkasuje příjmy v eurech, na stranu druhou hradí dodávky výrobních vstupů či splátky úvěru rovněž v eurech. </a:t>
            </a:r>
          </a:p>
          <a:p>
            <a:r>
              <a:rPr lang="cs-CZ" sz="1800" dirty="0"/>
              <a:t>Pozice v tomto případě nebude pravděpodobně zcela uzavřená (výdaje a příjmy se můžou mírně lišit), avšak pokud je v důsledku běžné podnikatelské činnosti firmy podstatná část aktiv v cizí měně kryta pasivy v této měně s přibližně podobnou splatností, je kurzového riziko ve finančním řízení podniku do značné míry eliminováno.</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Naturální (přirozený) </a:t>
            </a:r>
            <a:r>
              <a:rPr lang="cs-CZ" b="1" dirty="0" err="1"/>
              <a:t>hedging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76723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915816" y="2355726"/>
            <a:ext cx="4536504" cy="507703"/>
          </a:xfrm>
        </p:spPr>
        <p:txBody>
          <a:bodyPr/>
          <a:lstStyle/>
          <a:p>
            <a:r>
              <a:rPr lang="cs-CZ" dirty="0"/>
              <a:t>Děkuji za pozornost</a:t>
            </a:r>
          </a:p>
        </p:txBody>
      </p:sp>
    </p:spTree>
    <p:extLst>
      <p:ext uri="{BB962C8B-B14F-4D97-AF65-F5344CB8AC3E}">
        <p14:creationId xmlns:p14="http://schemas.microsoft.com/office/powerpoint/2010/main" val="405334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Technická analýza je založena na použití historických údajů devizových kurzů pro předvídání jejích budoucích hodnot. </a:t>
            </a:r>
          </a:p>
          <a:p>
            <a:pPr lvl="1"/>
            <a:r>
              <a:rPr lang="cs-CZ" sz="1400" dirty="0"/>
              <a:t>při predikci se využívají postupné změny devizových kurzů, ze kterých lze izolovat určitý trendový vývoj</a:t>
            </a:r>
          </a:p>
          <a:p>
            <a:pPr lvl="1"/>
            <a:endParaRPr lang="cs-CZ" sz="1400" dirty="0"/>
          </a:p>
          <a:p>
            <a:r>
              <a:rPr lang="cs-CZ" sz="1800" dirty="0"/>
              <a:t>limitace technické analýzy</a:t>
            </a:r>
          </a:p>
          <a:p>
            <a:pPr lvl="1"/>
            <a:r>
              <a:rPr lang="cs-CZ" sz="1400" dirty="0"/>
              <a:t>většina technických prognóz platí pro velmi krátké období, např. 1 den, protože tzv. vzorce pohybů devizových kurzů jsou v těchto obdobích systematičtější</a:t>
            </a:r>
          </a:p>
          <a:p>
            <a:pPr lvl="1"/>
            <a:r>
              <a:rPr lang="cs-CZ" sz="1400" dirty="0"/>
              <a:t>podniky mají proto tendenci využívat pouze omezené technické předpovědi, kde se obvykle zaměřují na blízkou budoucnost, což není vhodné pro všechna finanční rozhodnutí</a:t>
            </a:r>
          </a:p>
          <a:p>
            <a:endParaRPr lang="cs-CZ" sz="1600" b="1" dirty="0"/>
          </a:p>
          <a:p>
            <a:pPr marL="0" indent="0">
              <a:buNone/>
            </a:pPr>
            <a:endParaRPr lang="cs-CZ" sz="1600" b="1" dirty="0"/>
          </a:p>
        </p:txBody>
      </p:sp>
      <p:sp>
        <p:nvSpPr>
          <p:cNvPr id="6" name="Nadpis 5"/>
          <p:cNvSpPr>
            <a:spLocks noGrp="1"/>
          </p:cNvSpPr>
          <p:nvPr>
            <p:ph type="title"/>
          </p:nvPr>
        </p:nvSpPr>
        <p:spPr>
          <a:xfrm>
            <a:off x="179512" y="195486"/>
            <a:ext cx="7848872" cy="507703"/>
          </a:xfrm>
        </p:spPr>
        <p:txBody>
          <a:bodyPr/>
          <a:lstStyle/>
          <a:p>
            <a:r>
              <a:rPr lang="cs-CZ" b="1" dirty="0"/>
              <a:t>Technická analýza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23088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a:buClr>
                    <a:srgbClr val="307871"/>
                  </a:buClr>
                </a:pPr>
                <a:r>
                  <a:rPr lang="cs-CZ" sz="1800" dirty="0"/>
                  <a:t>Fundamentální analýza je založena na fundamentálních vztazích mezi ekonomickými proměnnými a devizovými kurzy. </a:t>
                </a:r>
              </a:p>
              <a:p>
                <a:pPr lvl="1">
                  <a:buClr>
                    <a:srgbClr val="307871"/>
                  </a:buClr>
                </a:pPr>
                <a:r>
                  <a:rPr lang="cs-CZ" sz="1400" dirty="0"/>
                  <a:t>Změna spotového devizového kurzu je tedy ovlivněna zejména fundamentálními faktory, které mají vliv na poptávku a nabídku dané měny. </a:t>
                </a:r>
              </a:p>
              <a:p>
                <a:pPr lvl="1">
                  <a:buClr>
                    <a:srgbClr val="307871"/>
                  </a:buClr>
                </a:pPr>
                <a:r>
                  <a:rPr lang="cs-CZ" sz="1400" dirty="0"/>
                  <a:t>Obecně se ve fundamentální analýze vyjadřuje očekávaná změna devizových kurzů jako funkce změny fundamentů, které mají na ní prokázaný vliv, například:</a:t>
                </a:r>
              </a:p>
              <a:p>
                <a:pPr marL="457200" lvl="1" indent="0">
                  <a:buClr>
                    <a:srgbClr val="307871"/>
                  </a:buClr>
                  <a:buNone/>
                </a:pPr>
                <a:endParaRPr lang="cs-CZ" sz="1400" i="1" dirty="0"/>
              </a:p>
              <a:p>
                <a:pPr marL="457200" lvl="1" indent="0">
                  <a:buClr>
                    <a:srgbClr val="307871"/>
                  </a:buClr>
                  <a:buNone/>
                </a:pPr>
                <a14:m>
                  <m:oMathPara xmlns:m="http://schemas.openxmlformats.org/officeDocument/2006/math">
                    <m:oMathParaPr>
                      <m:jc m:val="centerGroup"/>
                    </m:oMathParaPr>
                    <m:oMath xmlns:m="http://schemas.openxmlformats.org/officeDocument/2006/math">
                      <m:r>
                        <a:rPr lang="cs-CZ" sz="1400" i="1">
                          <a:latin typeface="Cambria Math" panose="02040503050406030204" pitchFamily="18" charset="0"/>
                        </a:rPr>
                        <m:t>𝑒</m:t>
                      </m:r>
                      <m:r>
                        <a:rPr lang="cs-CZ" sz="1400" i="1">
                          <a:latin typeface="Cambria Math" panose="02040503050406030204" pitchFamily="18" charset="0"/>
                        </a:rPr>
                        <m:t>=</m:t>
                      </m:r>
                      <m:r>
                        <a:rPr lang="cs-CZ" sz="1400" i="1">
                          <a:latin typeface="Cambria Math" panose="02040503050406030204" pitchFamily="18" charset="0"/>
                        </a:rPr>
                        <m:t>𝑓</m:t>
                      </m:r>
                      <m:r>
                        <a:rPr lang="cs-CZ" sz="1400" i="1">
                          <a:latin typeface="Cambria Math" panose="02040503050406030204" pitchFamily="18" charset="0"/>
                        </a:rPr>
                        <m:t>(</m:t>
                      </m:r>
                      <m:r>
                        <a:rPr lang="cs-CZ" sz="1400" i="1">
                          <a:latin typeface="Cambria Math" panose="02040503050406030204" pitchFamily="18" charset="0"/>
                        </a:rPr>
                        <m:t>𝛥𝜋</m:t>
                      </m:r>
                      <m:r>
                        <a:rPr lang="cs-CZ" sz="1400" i="1">
                          <a:latin typeface="Cambria Math" panose="02040503050406030204" pitchFamily="18" charset="0"/>
                        </a:rPr>
                        <m:t>, ∆</m:t>
                      </m:r>
                      <m:r>
                        <a:rPr lang="cs-CZ" sz="1400" i="1">
                          <a:latin typeface="Cambria Math" panose="02040503050406030204" pitchFamily="18" charset="0"/>
                        </a:rPr>
                        <m:t>𝑖</m:t>
                      </m:r>
                      <m:r>
                        <a:rPr lang="cs-CZ" sz="1400" i="1">
                          <a:latin typeface="Cambria Math" panose="02040503050406030204" pitchFamily="18" charset="0"/>
                        </a:rPr>
                        <m:t>,∆</m:t>
                      </m:r>
                      <m:r>
                        <a:rPr lang="cs-CZ" sz="1400" i="1">
                          <a:latin typeface="Cambria Math" panose="02040503050406030204" pitchFamily="18" charset="0"/>
                        </a:rPr>
                        <m:t>𝑌</m:t>
                      </m:r>
                      <m:r>
                        <a:rPr lang="cs-CZ" sz="1400" i="1">
                          <a:latin typeface="Cambria Math" panose="02040503050406030204" pitchFamily="18" charset="0"/>
                        </a:rPr>
                        <m:t>, ∆</m:t>
                      </m:r>
                      <m:sSub>
                        <m:sSubPr>
                          <m:ctrlPr>
                            <a:rPr lang="cs-CZ" sz="1400" i="1">
                              <a:latin typeface="Cambria Math" panose="02040503050406030204" pitchFamily="18" charset="0"/>
                            </a:rPr>
                          </m:ctrlPr>
                        </m:sSubPr>
                        <m:e>
                          <m:r>
                            <a:rPr lang="cs-CZ" sz="1400" i="1">
                              <a:latin typeface="Cambria Math" panose="02040503050406030204" pitchFamily="18" charset="0"/>
                            </a:rPr>
                            <m:t>𝑒</m:t>
                          </m:r>
                        </m:e>
                        <m:sub>
                          <m:r>
                            <a:rPr lang="cs-CZ" sz="1400" i="1">
                              <a:latin typeface="Cambria Math" panose="02040503050406030204" pitchFamily="18" charset="0"/>
                            </a:rPr>
                            <m:t>𝑝</m:t>
                          </m:r>
                        </m:sub>
                      </m:sSub>
                      <m:r>
                        <a:rPr lang="cs-CZ" sz="1400" i="1">
                          <a:latin typeface="Cambria Math" panose="02040503050406030204" pitchFamily="18" charset="0"/>
                        </a:rPr>
                        <m:t>)</m:t>
                      </m:r>
                    </m:oMath>
                  </m:oMathPara>
                </a14:m>
                <a:endParaRPr lang="cs-CZ" sz="1400" dirty="0"/>
              </a:p>
              <a:p>
                <a:pPr>
                  <a:buClr>
                    <a:srgbClr val="307871"/>
                  </a:buClr>
                </a:pPr>
                <a:endParaRPr lang="cs-CZ" sz="1800" dirty="0"/>
              </a:p>
              <a:p>
                <a:pPr lvl="1">
                  <a:buClr>
                    <a:srgbClr val="307871"/>
                  </a:buClr>
                </a:pPr>
                <a:r>
                  <a:rPr lang="cs-CZ" sz="1400" dirty="0"/>
                  <a:t>Prognóza může ve zjednodušené podobě vyplývat pouze ze subjektivního posouzení míry, přesnější odhad však nabízí statistická analýza (například koeficienty určeny na základě regresní analýzy)</a:t>
                </a:r>
              </a:p>
              <a:p>
                <a:endParaRPr lang="cs-CZ" sz="1800" b="1" dirty="0"/>
              </a:p>
              <a:p>
                <a:pPr marL="0" indent="0">
                  <a:buNone/>
                </a:pPr>
                <a:endParaRPr lang="cs-CZ" sz="1800" b="1"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395536" y="987574"/>
                <a:ext cx="8748464" cy="3168352"/>
              </a:xfrm>
              <a:prstGeom prst="rect">
                <a:avLst/>
              </a:prstGeom>
              <a:blipFill rotWithShape="0">
                <a:blip r:embed="rId3"/>
                <a:stretch>
                  <a:fillRect l="-488" t="-962"/>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848872" cy="507703"/>
          </a:xfrm>
        </p:spPr>
        <p:txBody>
          <a:bodyPr/>
          <a:lstStyle/>
          <a:p>
            <a:r>
              <a:rPr lang="cs-CZ" b="1" dirty="0"/>
              <a:t>Fundamentální analýza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31611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lvl="0"/>
            <a:r>
              <a:rPr lang="cs-CZ" sz="1800" dirty="0"/>
              <a:t>relativní míry inflace</a:t>
            </a:r>
          </a:p>
          <a:p>
            <a:pPr lvl="0"/>
            <a:endParaRPr lang="cs-CZ" sz="1800" dirty="0"/>
          </a:p>
          <a:p>
            <a:pPr lvl="0"/>
            <a:r>
              <a:rPr lang="cs-CZ" sz="1800" dirty="0"/>
              <a:t>relativní úrokové sazby</a:t>
            </a:r>
          </a:p>
          <a:p>
            <a:pPr lvl="0"/>
            <a:endParaRPr lang="cs-CZ" sz="1800" dirty="0"/>
          </a:p>
          <a:p>
            <a:pPr lvl="0"/>
            <a:r>
              <a:rPr lang="cs-CZ" sz="1800" dirty="0"/>
              <a:t>relativní úrovně příjmů</a:t>
            </a:r>
          </a:p>
          <a:p>
            <a:pPr lvl="0"/>
            <a:endParaRPr lang="cs-CZ" sz="1800" dirty="0"/>
          </a:p>
          <a:p>
            <a:pPr lvl="0"/>
            <a:r>
              <a:rPr lang="cs-CZ" sz="1800" dirty="0"/>
              <a:t>operace centrálních bank na devizových trzích</a:t>
            </a:r>
          </a:p>
          <a:p>
            <a:pPr lvl="0"/>
            <a:endParaRPr lang="cs-CZ" sz="1800" dirty="0"/>
          </a:p>
          <a:p>
            <a:pPr lvl="0"/>
            <a:r>
              <a:rPr lang="cs-CZ" sz="1800" dirty="0"/>
              <a:t>tržní očekávání vývoje devizových kurzů</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Základní determinanty vývoje devizových kurzů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32489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Proces prognózování devizových kurzů z tržních ukazatelů obvykle vychází z hodnot spotového devizového kurzu nebo </a:t>
                </a:r>
                <a:r>
                  <a:rPr lang="cs-CZ" sz="1800" dirty="0" err="1"/>
                  <a:t>forwardového</a:t>
                </a:r>
                <a:r>
                  <a:rPr lang="cs-CZ" sz="1800" dirty="0"/>
                  <a:t> devizového kurzu. </a:t>
                </a:r>
              </a:p>
              <a:p>
                <a:pPr lvl="1"/>
                <a:r>
                  <a:rPr lang="cs-CZ" sz="1600" dirty="0"/>
                  <a:t>Současný spotový devizový kurz může být použit jako prognóza budoucího spotového devizového kurzu, protože jeho současná hodnota by měla odrážet očekávání hodnoty ve velmi blízké budoucnosti. </a:t>
                </a:r>
              </a:p>
              <a:p>
                <a:pPr lvl="2"/>
                <a:r>
                  <a:rPr lang="cs-CZ" sz="1200" dirty="0"/>
                  <a:t>Podniky mohou tedy využít předpovědi založené na spotovém devizovém kurzu jenom pro blízkou budoucnost, a to v případě, že se předpokládá, že měna nebude zhodnocovat ani znehodnocovat.</a:t>
                </a:r>
              </a:p>
              <a:p>
                <a:pPr lvl="1"/>
                <a:endParaRPr lang="cs-CZ" sz="1600" dirty="0"/>
              </a:p>
              <a:p>
                <a:pPr lvl="1"/>
                <a:r>
                  <a:rPr lang="cs-CZ" sz="1600" dirty="0"/>
                  <a:t>K prognózování je také poměrně jednoduché použití termínového devizového kurzu</a:t>
                </a:r>
              </a:p>
              <a:p>
                <a:pPr lvl="2"/>
                <a:r>
                  <a:rPr lang="cs-CZ" sz="1200" dirty="0"/>
                  <a:t>30-denní forwardovy devizový kurz poskytuje prognózu spotového devizového kurzu za 30 dní, 90-denní </a:t>
                </a:r>
                <a:r>
                  <a:rPr lang="cs-CZ" sz="1200" dirty="0" err="1"/>
                  <a:t>forwardový</a:t>
                </a:r>
                <a:r>
                  <a:rPr lang="cs-CZ" sz="1200" dirty="0"/>
                  <a:t> devizový kurz poskytuje prognózu spotového devizového kurzu za 90 dní, atd. </a:t>
                </a:r>
              </a:p>
              <a:p>
                <a:pPr lvl="2"/>
                <a:r>
                  <a:rPr lang="cs-CZ" sz="1200" dirty="0"/>
                  <a:t>I metoda použití </a:t>
                </a:r>
                <a:r>
                  <a:rPr lang="cs-CZ" sz="1200" dirty="0" err="1"/>
                  <a:t>forwardového</a:t>
                </a:r>
                <a:r>
                  <a:rPr lang="cs-CZ" sz="1200" dirty="0"/>
                  <a:t> devizového kurzu je zpravidla přesnější při prognózování pro krátké období. </a:t>
                </a:r>
              </a:p>
              <a:p>
                <a:pPr lvl="2"/>
                <a:r>
                  <a:rPr lang="cs-CZ" sz="1200" dirty="0"/>
                  <a:t>Pokud je p forwardova prémie nebo diskont, pak platí:</a:t>
                </a:r>
              </a:p>
              <a:p>
                <a:pPr lvl="2"/>
                <a:endParaRPr lang="cs-CZ" sz="1200" dirty="0"/>
              </a:p>
              <a:p>
                <a:pPr marL="914400" lvl="2" indent="0">
                  <a:buNone/>
                </a:pPr>
                <a14:m>
                  <m:oMathPara xmlns:m="http://schemas.openxmlformats.org/officeDocument/2006/math">
                    <m:oMathParaPr>
                      <m:jc m:val="centerGroup"/>
                    </m:oMathParaPr>
                    <m:oMath xmlns:m="http://schemas.openxmlformats.org/officeDocument/2006/math">
                      <m:r>
                        <a:rPr lang="cs-CZ" sz="2000" i="1">
                          <a:latin typeface="Cambria Math" panose="02040503050406030204" pitchFamily="18" charset="0"/>
                        </a:rPr>
                        <m:t>𝐹</m:t>
                      </m:r>
                      <m:r>
                        <a:rPr lang="cs-CZ" sz="2000" i="1">
                          <a:latin typeface="Cambria Math" panose="02040503050406030204" pitchFamily="18" charset="0"/>
                        </a:rPr>
                        <m:t>=</m:t>
                      </m:r>
                      <m:r>
                        <a:rPr lang="cs-CZ" sz="2000" i="1">
                          <a:latin typeface="Cambria Math" panose="02040503050406030204" pitchFamily="18" charset="0"/>
                        </a:rPr>
                        <m:t>𝑆</m:t>
                      </m:r>
                      <m:r>
                        <a:rPr lang="cs-CZ" sz="2000" i="1">
                          <a:latin typeface="Cambria Math" panose="02040503050406030204" pitchFamily="18" charset="0"/>
                        </a:rPr>
                        <m:t>∗(1+</m:t>
                      </m:r>
                      <m:r>
                        <a:rPr lang="cs-CZ" sz="2000" i="1">
                          <a:latin typeface="Cambria Math" panose="02040503050406030204" pitchFamily="18" charset="0"/>
                        </a:rPr>
                        <m:t>𝑝</m:t>
                      </m:r>
                      <m:r>
                        <a:rPr lang="cs-CZ" sz="2000" i="1">
                          <a:latin typeface="Cambria Math" panose="02040503050406030204" pitchFamily="18" charset="0"/>
                        </a:rPr>
                        <m:t>)</m:t>
                      </m:r>
                    </m:oMath>
                  </m:oMathPara>
                </a14:m>
                <a:endParaRPr lang="cs-CZ" sz="2000" dirty="0"/>
              </a:p>
              <a:p>
                <a:endParaRPr lang="cs-CZ" sz="1800" b="1" dirty="0"/>
              </a:p>
              <a:p>
                <a:pPr marL="0" indent="0">
                  <a:buNone/>
                </a:pPr>
                <a:endParaRPr lang="cs-CZ" sz="1800" b="1"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395536" y="987574"/>
                <a:ext cx="8748464" cy="3168352"/>
              </a:xfrm>
              <a:prstGeom prst="rect">
                <a:avLst/>
              </a:prstGeom>
              <a:blipFill rotWithShape="0">
                <a:blip r:embed="rId3"/>
                <a:stretch>
                  <a:fillRect l="-488" t="-962" r="-279" b="-21346"/>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848872" cy="507703"/>
          </a:xfrm>
        </p:spPr>
        <p:txBody>
          <a:bodyPr/>
          <a:lstStyle/>
          <a:p>
            <a:r>
              <a:rPr lang="cs-CZ" b="1" dirty="0"/>
              <a:t>Tržní analýza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14672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a:buClr>
                <a:srgbClr val="307871"/>
              </a:buClr>
            </a:pPr>
            <a:r>
              <a:rPr lang="cs-CZ" sz="1800" dirty="0"/>
              <a:t>Žádná z uvedených technik prognózování devizových kurzů není konzistentně nadřazená ostatním, některé podniky proto raději využívají jejich kombinaci. </a:t>
            </a:r>
          </a:p>
          <a:p>
            <a:pPr lvl="1">
              <a:buClr>
                <a:srgbClr val="307871"/>
              </a:buClr>
            </a:pPr>
            <a:r>
              <a:rPr lang="cs-CZ" sz="1400" dirty="0"/>
              <a:t>Různé prognózy pro konkrétní hodnotu měny se modelují pomocí několika prognostických technik. </a:t>
            </a:r>
          </a:p>
          <a:p>
            <a:pPr lvl="1">
              <a:buClr>
                <a:srgbClr val="307871"/>
              </a:buClr>
            </a:pPr>
            <a:r>
              <a:rPr lang="cs-CZ" sz="1400" dirty="0"/>
              <a:t>Použitým technikám jsou obvykle přiřazeny váhy takovým způsobem, že techniky považované za spolehlivější mají vyšší váhu. </a:t>
            </a:r>
          </a:p>
          <a:p>
            <a:pPr lvl="1">
              <a:buClr>
                <a:srgbClr val="307871"/>
              </a:buClr>
            </a:pPr>
            <a:r>
              <a:rPr lang="cs-CZ" sz="1400" dirty="0"/>
              <a:t>Prognóza devizového kurzu je pak váženým průměrem různých namodelovaných prognóz. </a:t>
            </a:r>
          </a:p>
          <a:p>
            <a:pPr>
              <a:buClr>
                <a:srgbClr val="307871"/>
              </a:buClr>
            </a:pPr>
            <a:endParaRPr lang="cs-CZ" sz="1800" dirty="0"/>
          </a:p>
          <a:p>
            <a:pPr>
              <a:buClr>
                <a:srgbClr val="307871"/>
              </a:buClr>
            </a:pPr>
            <a:r>
              <a:rPr lang="cs-CZ" sz="1800" dirty="0"/>
              <a:t>Relevance použitých analýz se odvíjí také od konkrétní měny a časového horizontu predikce. </a:t>
            </a:r>
          </a:p>
          <a:p>
            <a:pPr lvl="1">
              <a:buClr>
                <a:srgbClr val="307871"/>
              </a:buClr>
            </a:pPr>
            <a:r>
              <a:rPr lang="cs-CZ" sz="1400" dirty="0"/>
              <a:t>Podnik může například uvážit, že při prognózování v jednom období jsou relevantní pouze technické a tržní prognózy, ale že fundamentální prognóza je směrodatnější z dlouhodobého hlediska. </a:t>
            </a:r>
            <a:endParaRPr lang="cs-CZ" sz="1800"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Smíšené analýzy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23727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měnové forwardy</a:t>
            </a:r>
          </a:p>
          <a:p>
            <a:r>
              <a:rPr lang="cs-CZ" sz="1800" dirty="0"/>
              <a:t>měnové </a:t>
            </a:r>
            <a:r>
              <a:rPr lang="cs-CZ" sz="1800" dirty="0" err="1"/>
              <a:t>futures</a:t>
            </a:r>
            <a:endParaRPr lang="cs-CZ" sz="1800" dirty="0"/>
          </a:p>
          <a:p>
            <a:r>
              <a:rPr lang="cs-CZ" sz="1800" dirty="0"/>
              <a:t>měnové opce</a:t>
            </a:r>
          </a:p>
          <a:p>
            <a:r>
              <a:rPr lang="cs-CZ" sz="1800" dirty="0"/>
              <a:t>služby peněžního trhu</a:t>
            </a:r>
          </a:p>
          <a:p>
            <a:r>
              <a:rPr lang="cs-CZ" sz="1800" dirty="0"/>
              <a:t>křížové zajištění</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Externí metody zajišťování kurzového rizika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03 Snižování devizového rizika</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2356736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5462</TotalTime>
  <Words>2492</Words>
  <Application>Microsoft Office PowerPoint</Application>
  <PresentationFormat>Předvádění na obrazovce (16:9)</PresentationFormat>
  <Paragraphs>326</Paragraphs>
  <Slides>32</Slides>
  <Notes>30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32</vt:i4>
      </vt:variant>
    </vt:vector>
  </HeadingPairs>
  <TitlesOfParts>
    <vt:vector size="38" baseType="lpstr">
      <vt:lpstr>Arial</vt:lpstr>
      <vt:lpstr>Calibri</vt:lpstr>
      <vt:lpstr>Cambria Math</vt:lpstr>
      <vt:lpstr>Enriqueta</vt:lpstr>
      <vt:lpstr>Times New Roman</vt:lpstr>
      <vt:lpstr>SLU</vt:lpstr>
      <vt:lpstr>Snižování devizového rizika  </vt:lpstr>
      <vt:lpstr>Rozhodování v souvislosti s devizovým rizikem</vt:lpstr>
      <vt:lpstr>Metody predikce devizových kurzů</vt:lpstr>
      <vt:lpstr>Technická analýza</vt:lpstr>
      <vt:lpstr>Fundamentální analýza</vt:lpstr>
      <vt:lpstr>Základní determinanty vývoje devizových kurzů</vt:lpstr>
      <vt:lpstr>Tržní analýza</vt:lpstr>
      <vt:lpstr>Smíšené analýzy</vt:lpstr>
      <vt:lpstr>Externí metody zajišťování kurzového rizika</vt:lpstr>
      <vt:lpstr>Měnové forwardy</vt:lpstr>
      <vt:lpstr>Pozice u forwardových kontraktů</vt:lpstr>
      <vt:lpstr>Zisky a ztráty z forwardů (1)</vt:lpstr>
      <vt:lpstr>Zisky a ztráty z forwardů (2)</vt:lpstr>
      <vt:lpstr>Typické zajištění pomocí forwardů (1)</vt:lpstr>
      <vt:lpstr>Typické zajištění pomocí forwardů (2)</vt:lpstr>
      <vt:lpstr>Měnové futures</vt:lpstr>
      <vt:lpstr>Pozice u futures a jejich standardizace</vt:lpstr>
      <vt:lpstr>Hlavní rozdíly mezi forwardy a futures</vt:lpstr>
      <vt:lpstr>Měnové opce</vt:lpstr>
      <vt:lpstr>Druhy opcí</vt:lpstr>
      <vt:lpstr>Příklad na kupní opci</vt:lpstr>
      <vt:lpstr>Dlouhá pozice v kupní opci</vt:lpstr>
      <vt:lpstr>Výpočet zisku z dlouhé pozice v kupní opci</vt:lpstr>
      <vt:lpstr>Krátká pozice v kupní opci</vt:lpstr>
      <vt:lpstr>Výpočet ztráty z krátké pozice v kupní opci </vt:lpstr>
      <vt:lpstr>Služby peněžního trhu</vt:lpstr>
      <vt:lpstr>Křížové zajištění</vt:lpstr>
      <vt:lpstr>Interní metody zajišťování kurzového rizika</vt:lpstr>
      <vt:lpstr>Leading a lagging</vt:lpstr>
      <vt:lpstr>Netting</vt:lpstr>
      <vt:lpstr>Naturální (přirozený) hedging</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student</cp:lastModifiedBy>
  <cp:revision>108</cp:revision>
  <dcterms:created xsi:type="dcterms:W3CDTF">2016-07-06T15:42:34Z</dcterms:created>
  <dcterms:modified xsi:type="dcterms:W3CDTF">2023-10-26T12:14:40Z</dcterms:modified>
</cp:coreProperties>
</file>