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30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44" r:id="rId24"/>
    <p:sldId id="345" r:id="rId25"/>
    <p:sldId id="346" r:id="rId26"/>
    <p:sldId id="347" r:id="rId27"/>
    <p:sldId id="348" r:id="rId28"/>
    <p:sldId id="349" r:id="rId29"/>
    <p:sldId id="350" r:id="rId30"/>
    <p:sldId id="351" r:id="rId31"/>
    <p:sldId id="352" r:id="rId32"/>
    <p:sldId id="353" r:id="rId33"/>
    <p:sldId id="354" r:id="rId34"/>
    <p:sldId id="355" r:id="rId35"/>
    <p:sldId id="356" r:id="rId36"/>
    <p:sldId id="357" r:id="rId37"/>
    <p:sldId id="358" r:id="rId38"/>
    <p:sldId id="359" r:id="rId39"/>
    <p:sldId id="360" r:id="rId40"/>
    <p:sldId id="361" r:id="rId41"/>
    <p:sldId id="362" r:id="rId42"/>
    <p:sldId id="363" r:id="rId43"/>
    <p:sldId id="364" r:id="rId44"/>
    <p:sldId id="365" r:id="rId45"/>
    <p:sldId id="366" r:id="rId46"/>
    <p:sldId id="367" r:id="rId47"/>
    <p:sldId id="323" r:id="rId4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5"/>
            <a:ext cx="7543800" cy="857250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fld id="{703ADA46-23B8-4008-B8DC-03A2A0D87E63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D0254988-2EF3-48D8-97E8-15661FEBD3E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60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fld id="{703ADA46-23B8-4008-B8DC-03A2A0D87E63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D0254988-2EF3-48D8-97E8-15661FEBD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81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tmp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tmp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tmp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tmp"/><Relationship Id="rId2" Type="http://schemas.openxmlformats.org/officeDocument/2006/relationships/image" Target="../media/image27.tmp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tmp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tmp"/><Relationship Id="rId2" Type="http://schemas.openxmlformats.org/officeDocument/2006/relationships/image" Target="../media/image30.tmp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Otázy</a:t>
            </a:r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SZZ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Jednoduché, </a:t>
            </a:r>
            <a:r>
              <a:rPr lang="cs-CZ" sz="3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složené úročení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579862"/>
            <a:ext cx="274408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altLang="cs-CZ" sz="13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 Hlawiczka, </a:t>
            </a:r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</a:p>
          <a:p>
            <a:pPr algn="r"/>
            <a:r>
              <a:rPr lang="pl-PL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2B1E9D-01BA-4695-9C9F-72D4F7416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156157-14A4-47AA-8BE1-18A313436C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19622"/>
            <a:ext cx="6281501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421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1EC737-2709-4103-AB8A-51C3EBF4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Postupný způsob (německý)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0DEF424-1183-433F-920F-5CA82DC900C8}"/>
              </a:ext>
            </a:extLst>
          </p:cNvPr>
          <p:cNvSpPr txBox="1"/>
          <p:nvPr/>
        </p:nvSpPr>
        <p:spPr>
          <a:xfrm>
            <a:off x="1043608" y="1280418"/>
            <a:ext cx="581439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Úroky z jednotlivých položek jsou počítány za dobu od data, kdy se na účtu objevily (toto datum nepočítáme), až do konce roku. U položek ze sloupce Dal budou mít příslušná úroková čísla kladné znaménko, u položek ze sloupce Má dáti záporné znaménko. Výše úroku připsaného na účet na konci roku činí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62BB76D-8E0A-4D32-9151-677E200F2B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565" y="3462976"/>
            <a:ext cx="2886478" cy="80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804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F9668C-CE14-4C68-8050-23A4AAB39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Účtování postupným způsobem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4E98CCC-5764-49FD-8C26-D8301247A3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059582"/>
            <a:ext cx="4163006" cy="140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311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4F96CE-3998-4342-AA65-B75C3C76F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Příklad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2FB86C2-CE94-46F4-91D1-C2CC55E93345}"/>
              </a:ext>
            </a:extLst>
          </p:cNvPr>
          <p:cNvSpPr txBox="1"/>
          <p:nvPr/>
        </p:nvSpPr>
        <p:spPr>
          <a:xfrm>
            <a:off x="971600" y="1972915"/>
            <a:ext cx="66247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Proveďte uzávěrku běžného účtu z předchozího příkladu postupným způsobem. </a:t>
            </a:r>
          </a:p>
          <a:p>
            <a:r>
              <a:rPr lang="cs-CZ" dirty="0"/>
              <a:t>Úroková míra a standard zůstávají stejné.</a:t>
            </a:r>
          </a:p>
        </p:txBody>
      </p:sp>
    </p:spTree>
    <p:extLst>
      <p:ext uri="{BB962C8B-B14F-4D97-AF65-F5344CB8AC3E}">
        <p14:creationId xmlns:p14="http://schemas.microsoft.com/office/powerpoint/2010/main" val="3793250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D0D85-8BEC-4C4C-B49D-800BE78AA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Řešení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7EB0E7C-E936-4336-9000-509EBB3B0A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275606"/>
            <a:ext cx="4572638" cy="1371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663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4BCC32-9298-4B28-9BF8-340159E4B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Zpětný způsob (francouzský)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65CDCA0-F915-44BF-BE52-AE98831AED12}"/>
              </a:ext>
            </a:extLst>
          </p:cNvPr>
          <p:cNvSpPr txBox="1"/>
          <p:nvPr/>
        </p:nvSpPr>
        <p:spPr>
          <a:xfrm>
            <a:off x="539552" y="1141918"/>
            <a:ext cx="631844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Postup výpočtu úroku je opačný než u německého způsobu. Úroky jsou počítány od zvoleného data epochy (např. 1.1.) až do data změny na účtu včetně. Znaménka úrokových čísel pro položky Dal jsou záporná a pro položky Má dáti kladná. Úrokové číslo náležející zůstatku ze dne 31.12. má však kladné znaménko. Celkový připsaný úrok bude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91BD95F-E62C-4AC6-9437-A6FB5159B7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075806"/>
            <a:ext cx="3858163" cy="65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118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D76669-3A11-45F4-B732-5509D6448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Příklad 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6FF9F9F-F6B8-4829-A04D-01D2313BCD82}"/>
              </a:ext>
            </a:extLst>
          </p:cNvPr>
          <p:cNvSpPr txBox="1"/>
          <p:nvPr/>
        </p:nvSpPr>
        <p:spPr>
          <a:xfrm>
            <a:off x="899592" y="987574"/>
            <a:ext cx="67687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Proveďte uzávěrku běžného účtu z předchozího příkladu zpětným </a:t>
            </a:r>
            <a:r>
              <a:rPr lang="cs-CZ" dirty="0" err="1"/>
              <a:t>způ</a:t>
            </a:r>
            <a:r>
              <a:rPr lang="cs-CZ" dirty="0"/>
              <a:t>-</a:t>
            </a:r>
          </a:p>
          <a:p>
            <a:r>
              <a:rPr lang="cs-CZ" dirty="0"/>
              <a:t>sobem. Úroková míra je 1,5%p.a. </a:t>
            </a:r>
          </a:p>
        </p:txBody>
      </p:sp>
    </p:spTree>
    <p:extLst>
      <p:ext uri="{BB962C8B-B14F-4D97-AF65-F5344CB8AC3E}">
        <p14:creationId xmlns:p14="http://schemas.microsoft.com/office/powerpoint/2010/main" val="4103569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3A6E67-B2BD-45C9-914E-0C0B80A59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0284E3D-0558-4444-88AD-0F89197FBB0F}"/>
              </a:ext>
            </a:extLst>
          </p:cNvPr>
          <p:cNvSpPr txBox="1"/>
          <p:nvPr/>
        </p:nvSpPr>
        <p:spPr>
          <a:xfrm>
            <a:off x="899592" y="968702"/>
            <a:ext cx="71287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Zvolme 1. leden jako datum epochy. Pak pohyby na účtu a jim odpovídající počty dnů a úroková čísla jsou následující (viz tabulka):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F518784-D954-45E7-9D04-882DA9AF11E0}"/>
              </a:ext>
            </a:extLst>
          </p:cNvPr>
          <p:cNvSpPr txBox="1"/>
          <p:nvPr/>
        </p:nvSpPr>
        <p:spPr>
          <a:xfrm>
            <a:off x="899592" y="169588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Úrok vypočteme podle vzorce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CF497B9F-8AA8-40CE-99E1-98D9EC040E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499742"/>
            <a:ext cx="4591691" cy="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027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E8FC6-F485-4CAE-B2BA-E9E844AEA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Účtování zpětným způsobem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E7D009C-7A56-4217-96B4-319E73B0A2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655" y="1885854"/>
            <a:ext cx="3686689" cy="1371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03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2FBC67-2AA2-407D-BD5C-81AF9141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Kontokorentní účet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3C4D19A-F155-4E03-B918-9C972088E7EC}"/>
              </a:ext>
            </a:extLst>
          </p:cNvPr>
          <p:cNvSpPr txBox="1"/>
          <p:nvPr/>
        </p:nvSpPr>
        <p:spPr>
          <a:xfrm>
            <a:off x="755576" y="1141918"/>
            <a:ext cx="669674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Tento typ účtu nabízí klientovi banky možnost přechodně přejít z kladných zůstatků do záporných (do debetu) s tím, že je předem dohodnuta maximální výše debetu. Klient takto získává krátkodobou půjčku, která bývá v praxi označována jako kontokorentní úvěr. V souvislosti s poskytováním těchto</a:t>
            </a:r>
          </a:p>
          <a:p>
            <a:r>
              <a:rPr lang="cs-CZ" dirty="0"/>
              <a:t>úvěrů je potřeba se dále seznámit s následujícími pojmy</a:t>
            </a:r>
          </a:p>
        </p:txBody>
      </p:sp>
    </p:spTree>
    <p:extLst>
      <p:ext uri="{BB962C8B-B14F-4D97-AF65-F5344CB8AC3E}">
        <p14:creationId xmlns:p14="http://schemas.microsoft.com/office/powerpoint/2010/main" val="850078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Okruhy k SZZ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496944" cy="3672408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cs-CZ" dirty="0"/>
              <a:t>Úrok a úroková míra ve finanční matematice </a:t>
            </a:r>
          </a:p>
          <a:p>
            <a:pPr algn="just"/>
            <a:r>
              <a:rPr lang="cs-CZ" sz="2600" dirty="0"/>
              <a:t>Úroková míra a faktory, které ovlivňují úrokovou míru, efektivní úroková míra, nominální a reálná úroková míra, časová hodnota peněz, riziko a klasifikace rizik, finanční riziko a jeho definice, finanční portfolio a jeho analýza.</a:t>
            </a:r>
          </a:p>
          <a:p>
            <a:pPr marL="0" indent="0" algn="just">
              <a:buNone/>
            </a:pPr>
            <a:endParaRPr lang="cs-CZ" sz="2600" dirty="0"/>
          </a:p>
          <a:p>
            <a:pPr marL="0" indent="0" algn="just">
              <a:buNone/>
            </a:pPr>
            <a:r>
              <a:rPr lang="cs-CZ" dirty="0"/>
              <a:t>2. Jednoduché a složené úročení a příklady jejich použití</a:t>
            </a:r>
          </a:p>
          <a:p>
            <a:pPr algn="just"/>
            <a:r>
              <a:rPr lang="cs-CZ" sz="2600" dirty="0"/>
              <a:t>Základní rovnice jednoduchého úročení, jednoduché úročení polhůtní, současná a budoucí hodnota při jednoduchém úročení. Úrokové číslo a úrokový dělitel. Jednoduché úročení předlhůtní, diskont. Využití jednoduchého úročení v praxi.</a:t>
            </a:r>
          </a:p>
          <a:p>
            <a:pPr algn="just"/>
            <a:r>
              <a:rPr lang="cs-CZ" sz="2600" dirty="0"/>
              <a:t>Základní rovnice složeného úročení. Kombinace jednoduchého a složeného úročení. Výpočet doby splatnosti při složeném úročení, současné hodnoty a výnosnosti. Srovnání jednoduchého a složeného úročení. Využití složeného úročení v praxi.</a:t>
            </a:r>
          </a:p>
        </p:txBody>
      </p:sp>
    </p:spTree>
    <p:extLst>
      <p:ext uri="{BB962C8B-B14F-4D97-AF65-F5344CB8AC3E}">
        <p14:creationId xmlns:p14="http://schemas.microsoft.com/office/powerpoint/2010/main" val="26438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0033E4-DF08-49A1-83A0-1026CC8D2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38364AD-D716-4C42-A3D9-13AAC2814CDC}"/>
              </a:ext>
            </a:extLst>
          </p:cNvPr>
          <p:cNvSpPr txBox="1"/>
          <p:nvPr/>
        </p:nvSpPr>
        <p:spPr>
          <a:xfrm>
            <a:off x="683568" y="1140589"/>
            <a:ext cx="792088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- úvěrový rámec (UR) - maximální povolený debet na účtu,</a:t>
            </a:r>
          </a:p>
          <a:p>
            <a:r>
              <a:rPr lang="cs-CZ" dirty="0"/>
              <a:t>• kreditní úrok - úrok z kladných zůstatků připsaný ve prospěch majitele</a:t>
            </a:r>
          </a:p>
          <a:p>
            <a:r>
              <a:rPr lang="cs-CZ" dirty="0"/>
              <a:t>účtu,</a:t>
            </a:r>
          </a:p>
          <a:p>
            <a:r>
              <a:rPr lang="cs-CZ" dirty="0"/>
              <a:t>• debetní úrok - úrok ze záporných zůstatků, které nejsou větší než </a:t>
            </a:r>
            <a:r>
              <a:rPr lang="cs-CZ" dirty="0" err="1"/>
              <a:t>sjed</a:t>
            </a:r>
            <a:r>
              <a:rPr lang="cs-CZ" dirty="0"/>
              <a:t>-</a:t>
            </a:r>
          </a:p>
          <a:p>
            <a:r>
              <a:rPr lang="cs-CZ" dirty="0" err="1"/>
              <a:t>naný</a:t>
            </a:r>
            <a:r>
              <a:rPr lang="cs-CZ" dirty="0"/>
              <a:t> úvěrový rámec,</a:t>
            </a:r>
          </a:p>
          <a:p>
            <a:r>
              <a:rPr lang="cs-CZ" dirty="0"/>
              <a:t>• pohotovostní provize - náklady vzniklé v důsledku sjednaného,</a:t>
            </a:r>
          </a:p>
          <a:p>
            <a:r>
              <a:rPr lang="cs-CZ" dirty="0"/>
              <a:t>avšak nečerpaného úvěru; patří sem pohotovostní provize z </a:t>
            </a:r>
            <a:r>
              <a:rPr lang="cs-CZ" dirty="0" err="1"/>
              <a:t>nečerpa</a:t>
            </a:r>
            <a:r>
              <a:rPr lang="cs-CZ" dirty="0"/>
              <a:t>-</a:t>
            </a:r>
          </a:p>
          <a:p>
            <a:r>
              <a:rPr lang="cs-CZ" dirty="0" err="1"/>
              <a:t>ného</a:t>
            </a:r>
            <a:r>
              <a:rPr lang="cs-CZ" dirty="0"/>
              <a:t> úvěrového rámce (NU),</a:t>
            </a:r>
          </a:p>
          <a:p>
            <a:r>
              <a:rPr lang="cs-CZ" dirty="0"/>
              <a:t>• provize za překročení úvěrového rámce (PR) - sankční úrok při</a:t>
            </a:r>
          </a:p>
          <a:p>
            <a:r>
              <a:rPr lang="cs-CZ" dirty="0"/>
              <a:t>porušení sjednané výše úvěrového rámce</a:t>
            </a:r>
          </a:p>
        </p:txBody>
      </p:sp>
    </p:spTree>
    <p:extLst>
      <p:ext uri="{BB962C8B-B14F-4D97-AF65-F5344CB8AC3E}">
        <p14:creationId xmlns:p14="http://schemas.microsoft.com/office/powerpoint/2010/main" val="613400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2309DF-73AA-4A4A-90C1-E3DF71D7B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ED37552-120E-4E89-9611-630E9E016443}"/>
              </a:ext>
            </a:extLst>
          </p:cNvPr>
          <p:cNvSpPr txBox="1"/>
          <p:nvPr/>
        </p:nvSpPr>
        <p:spPr>
          <a:xfrm>
            <a:off x="899592" y="1131590"/>
            <a:ext cx="874846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Uzávěrku kontokorentního účtu provádíme tak, že postupně vypočteme výši</a:t>
            </a:r>
          </a:p>
          <a:p>
            <a:r>
              <a:rPr lang="cs-CZ" dirty="0"/>
              <a:t>kreditních úroků, debetních úroků a provizí - pomocí úrokových čísel a pří-</a:t>
            </a:r>
          </a:p>
          <a:p>
            <a:r>
              <a:rPr lang="cs-CZ" dirty="0"/>
              <a:t>slušných úrokových dělitelů. K tomu je daná kreditní úroková míra </a:t>
            </a:r>
            <a:r>
              <a:rPr lang="cs-CZ" dirty="0" err="1"/>
              <a:t>ic</a:t>
            </a:r>
            <a:r>
              <a:rPr lang="cs-CZ" dirty="0"/>
              <a:t>, de-</a:t>
            </a:r>
          </a:p>
          <a:p>
            <a:r>
              <a:rPr lang="cs-CZ" dirty="0" err="1"/>
              <a:t>betní</a:t>
            </a:r>
            <a:r>
              <a:rPr lang="cs-CZ" dirty="0"/>
              <a:t> úroková míra id a dále sazby pro pohotovostní provizi z nečerpaného</a:t>
            </a:r>
          </a:p>
          <a:p>
            <a:r>
              <a:rPr lang="cs-CZ" dirty="0"/>
              <a:t>úvěru </a:t>
            </a:r>
            <a:r>
              <a:rPr lang="cs-CZ" dirty="0" err="1"/>
              <a:t>pN</a:t>
            </a:r>
            <a:r>
              <a:rPr lang="cs-CZ" dirty="0"/>
              <a:t> U a pro sankční úrok v případě překročení úvěrového rámce </a:t>
            </a:r>
            <a:r>
              <a:rPr lang="cs-CZ" dirty="0" err="1"/>
              <a:t>pP</a:t>
            </a:r>
            <a:r>
              <a:rPr lang="cs-CZ" dirty="0"/>
              <a:t> R.</a:t>
            </a:r>
          </a:p>
          <a:p>
            <a:r>
              <a:rPr lang="cs-CZ" dirty="0"/>
              <a:t>Kreditní a debetní úroky, pohotovostní provize z nečerpaného úvěrového</a:t>
            </a:r>
          </a:p>
          <a:p>
            <a:r>
              <a:rPr lang="cs-CZ" dirty="0"/>
              <a:t>rámce a provize za překročení úvěrového rámce pro příslušný stav účtu se</a:t>
            </a:r>
          </a:p>
          <a:p>
            <a:r>
              <a:rPr lang="cs-CZ" dirty="0"/>
              <a:t>vypočítají zůstatkovým způsobem.</a:t>
            </a:r>
          </a:p>
          <a:p>
            <a:r>
              <a:rPr lang="cs-CZ" dirty="0"/>
              <a:t>Konečný zůstatek k poslednímu dni v roce získáme přičtením kreditních</a:t>
            </a:r>
          </a:p>
          <a:p>
            <a:r>
              <a:rPr lang="cs-CZ" dirty="0"/>
              <a:t>úroků k poslednímu zůstatku a odečtením úrokových nákladů (debetní</a:t>
            </a:r>
          </a:p>
          <a:p>
            <a:r>
              <a:rPr lang="cs-CZ" dirty="0"/>
              <a:t>úroky, provize), případně dalších poplatků.</a:t>
            </a:r>
          </a:p>
        </p:txBody>
      </p:sp>
    </p:spTree>
    <p:extLst>
      <p:ext uri="{BB962C8B-B14F-4D97-AF65-F5344CB8AC3E}">
        <p14:creationId xmlns:p14="http://schemas.microsoft.com/office/powerpoint/2010/main" val="2066480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20D2FF-7457-4C9C-AFA4-CDC2F77A3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Aplikace jednoduchého diskontování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4190FC5-F611-4112-A564-B25BD1021A6C}"/>
              </a:ext>
            </a:extLst>
          </p:cNvPr>
          <p:cNvSpPr txBox="1"/>
          <p:nvPr/>
        </p:nvSpPr>
        <p:spPr>
          <a:xfrm>
            <a:off x="1043608" y="1418917"/>
            <a:ext cx="705678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Jednoduché diskontování nachází uplatnění při obchodování s </a:t>
            </a:r>
            <a:r>
              <a:rPr lang="cs-CZ" dirty="0" err="1"/>
              <a:t>krátkodo</a:t>
            </a:r>
            <a:r>
              <a:rPr lang="cs-CZ" dirty="0"/>
              <a:t>-</a:t>
            </a:r>
          </a:p>
          <a:p>
            <a:r>
              <a:rPr lang="cs-CZ" dirty="0" err="1"/>
              <a:t>bými</a:t>
            </a:r>
            <a:r>
              <a:rPr lang="cs-CZ" dirty="0"/>
              <a:t> cennými papíry. </a:t>
            </a:r>
          </a:p>
          <a:p>
            <a:endParaRPr lang="cs-CZ" dirty="0"/>
          </a:p>
          <a:p>
            <a:r>
              <a:rPr lang="cs-CZ" dirty="0"/>
              <a:t>Typickým příkladem těchto cenných papírů jsou</a:t>
            </a:r>
          </a:p>
          <a:p>
            <a:r>
              <a:rPr lang="cs-CZ" dirty="0"/>
              <a:t>pokladniční poukázky a směnky, někdy k nim řadíme i depozitní certifikáty.</a:t>
            </a:r>
          </a:p>
          <a:p>
            <a:endParaRPr lang="cs-CZ" dirty="0"/>
          </a:p>
          <a:p>
            <a:r>
              <a:rPr lang="cs-CZ" dirty="0"/>
              <a:t>Krátkodobé cenné papíry jsou obchodovány na peněžním trhu</a:t>
            </a:r>
          </a:p>
        </p:txBody>
      </p:sp>
    </p:spTree>
    <p:extLst>
      <p:ext uri="{BB962C8B-B14F-4D97-AF65-F5344CB8AC3E}">
        <p14:creationId xmlns:p14="http://schemas.microsoft.com/office/powerpoint/2010/main" val="5068848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D9784-C560-4585-A597-700F6FAE0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Pokladniční poukázky, depozitní certifikáty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687EA24-EA97-45F2-A595-8B18C8EEBC9C}"/>
              </a:ext>
            </a:extLst>
          </p:cNvPr>
          <p:cNvSpPr txBox="1"/>
          <p:nvPr/>
        </p:nvSpPr>
        <p:spPr>
          <a:xfrm>
            <a:off x="395536" y="915566"/>
            <a:ext cx="734481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Pokladniční poukázky jsou krátkodobé cenné papíry s dobou splatnosti</a:t>
            </a:r>
          </a:p>
          <a:p>
            <a:r>
              <a:rPr lang="cs-CZ" dirty="0"/>
              <a:t>od 14 dní až po několik měsíců, které emitují státní orgány v případě deficitu</a:t>
            </a:r>
          </a:p>
          <a:p>
            <a:r>
              <a:rPr lang="cs-CZ" dirty="0"/>
              <a:t>ve státním rozpočtu. Díky krátké době splatnosti jsou pokladniční poukázky</a:t>
            </a:r>
          </a:p>
          <a:p>
            <a:r>
              <a:rPr lang="cs-CZ" dirty="0"/>
              <a:t>velmi likvidní, tj. snadno přeměnitelné v hotovost, ale, vzhledem ke státní</a:t>
            </a:r>
          </a:p>
          <a:p>
            <a:r>
              <a:rPr lang="cs-CZ" dirty="0"/>
              <a:t>garanci z nich plyne jen nižší úrokový výnos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581F665-691D-4E62-94D4-58B7837DE4DE}"/>
              </a:ext>
            </a:extLst>
          </p:cNvPr>
          <p:cNvSpPr txBox="1"/>
          <p:nvPr/>
        </p:nvSpPr>
        <p:spPr>
          <a:xfrm>
            <a:off x="395536" y="2717455"/>
            <a:ext cx="799288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Depozitní certifikát je cenný papír, často obchodovaný na diskontním</a:t>
            </a:r>
          </a:p>
          <a:p>
            <a:r>
              <a:rPr lang="cs-CZ" dirty="0"/>
              <a:t>principu, kterým je potvrzen vklad při jisté úrokové míře na jistou dobu,</a:t>
            </a:r>
          </a:p>
          <a:p>
            <a:r>
              <a:rPr lang="cs-CZ" dirty="0"/>
              <a:t>zpravidla nepřekračující jeden rok. Depozitní certifikáty vystavují banky.</a:t>
            </a:r>
          </a:p>
          <a:p>
            <a:r>
              <a:rPr lang="cs-CZ" dirty="0"/>
              <a:t>Jejich prodejem (za cenu rovnou nominální hodnotě snížené o diskont) tak</a:t>
            </a:r>
          </a:p>
          <a:p>
            <a:r>
              <a:rPr lang="cs-CZ" dirty="0"/>
              <a:t>získávají kapitál, který lze považovat za úvěr, splatný ve výši nominální</a:t>
            </a:r>
          </a:p>
          <a:p>
            <a:r>
              <a:rPr lang="cs-CZ" dirty="0"/>
              <a:t>hodnoty certifikátu v době splatnosti. </a:t>
            </a:r>
          </a:p>
        </p:txBody>
      </p:sp>
    </p:spTree>
    <p:extLst>
      <p:ext uri="{BB962C8B-B14F-4D97-AF65-F5344CB8AC3E}">
        <p14:creationId xmlns:p14="http://schemas.microsoft.com/office/powerpoint/2010/main" val="3122227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BBDA6E-1DBC-4163-8BE7-D504349EF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1080120"/>
          </a:xfrm>
        </p:spPr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Výpočet ceny P </a:t>
            </a:r>
            <a:r>
              <a:rPr lang="cs-CZ" dirty="0" err="1">
                <a:effectLst/>
                <a:latin typeface="Arial" panose="020B0604020202020204" pitchFamily="34" charset="0"/>
              </a:rPr>
              <a:t>pokl</a:t>
            </a:r>
            <a:r>
              <a:rPr lang="cs-CZ" dirty="0">
                <a:effectLst/>
                <a:latin typeface="Arial" panose="020B0604020202020204" pitchFamily="34" charset="0"/>
              </a:rPr>
              <a:t>. poukázky a dep. certifikátu před dobou splatnosti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15C5F10-B329-46EB-85F1-8168F5087C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42378"/>
            <a:ext cx="2520280" cy="825315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E3F3130-9410-4778-82EC-898B95D06004}"/>
              </a:ext>
            </a:extLst>
          </p:cNvPr>
          <p:cNvSpPr txBox="1"/>
          <p:nvPr/>
        </p:nvSpPr>
        <p:spPr>
          <a:xfrm>
            <a:off x="467544" y="2111414"/>
            <a:ext cx="63904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kde S je nominální hodnota cenného papíru, d roční diskontní míra a t je zbytková doba splatnosti</a:t>
            </a:r>
          </a:p>
        </p:txBody>
      </p:sp>
    </p:spTree>
    <p:extLst>
      <p:ext uri="{BB962C8B-B14F-4D97-AF65-F5344CB8AC3E}">
        <p14:creationId xmlns:p14="http://schemas.microsoft.com/office/powerpoint/2010/main" val="3354844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8DE0D-CDB6-4AC3-B21F-4E5F53EE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Příklad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5463437-D455-41B8-8A5C-F564EEA09618}"/>
              </a:ext>
            </a:extLst>
          </p:cNvPr>
          <p:cNvSpPr txBox="1"/>
          <p:nvPr/>
        </p:nvSpPr>
        <p:spPr>
          <a:xfrm>
            <a:off x="1043608" y="1338708"/>
            <a:ext cx="66247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Určete cenu, za kterou lze koupit pokladniční poukázky s nominální hodnotou 10 000 Kč, dobou splatnosti 90 dní při diskontní míře 5,5% </a:t>
            </a:r>
            <a:r>
              <a:rPr lang="cs-CZ" dirty="0" err="1"/>
              <a:t>p.a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92591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0F41D2-641F-4113-9723-4EFDDA74D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Řešení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38EE7F6-410E-4867-92CC-B56B624550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852" y="1347614"/>
            <a:ext cx="4384260" cy="57158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6F7FBB9C-ED1C-4686-BA3A-C5B7EC550D86}"/>
              </a:ext>
            </a:extLst>
          </p:cNvPr>
          <p:cNvSpPr txBox="1"/>
          <p:nvPr/>
        </p:nvSpPr>
        <p:spPr>
          <a:xfrm>
            <a:off x="1115616" y="2249914"/>
            <a:ext cx="57423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Pokladniční poukázky lze koupit za 9 862,50 Kč</a:t>
            </a:r>
          </a:p>
        </p:txBody>
      </p:sp>
    </p:spTree>
    <p:extLst>
      <p:ext uri="{BB962C8B-B14F-4D97-AF65-F5344CB8AC3E}">
        <p14:creationId xmlns:p14="http://schemas.microsoft.com/office/powerpoint/2010/main" val="42527476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F2C05-4622-478E-B1F5-F72E1A2A7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Složené úročení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2377103-AC13-4D0B-BB97-A8D3E803FD1F}"/>
              </a:ext>
            </a:extLst>
          </p:cNvPr>
          <p:cNvSpPr txBox="1"/>
          <p:nvPr/>
        </p:nvSpPr>
        <p:spPr>
          <a:xfrm>
            <a:off x="467544" y="1059582"/>
            <a:ext cx="806489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Na rozdíl od jednoduchého úročení budeme v případě složeného úročení</a:t>
            </a:r>
          </a:p>
          <a:p>
            <a:r>
              <a:rPr lang="cs-CZ" dirty="0"/>
              <a:t>předpokládat, že počáteční kapitál K0 je úročen po dobu tvořenou více</a:t>
            </a:r>
          </a:p>
          <a:p>
            <a:r>
              <a:rPr lang="cs-CZ" dirty="0"/>
              <a:t>úrokovými obdobími, kde úrokové období je jeden rok. Úrok bude ke</a:t>
            </a:r>
          </a:p>
          <a:p>
            <a:r>
              <a:rPr lang="cs-CZ" dirty="0"/>
              <a:t>vkladu připsán vždy na konci roku a následující rok bude znovu spolu s</a:t>
            </a:r>
          </a:p>
          <a:p>
            <a:r>
              <a:rPr lang="cs-CZ" dirty="0"/>
              <a:t>vkladem úročen, vzniknou tedy úroky z úroků. Vzhledem k době připisování</a:t>
            </a:r>
          </a:p>
          <a:p>
            <a:r>
              <a:rPr lang="cs-CZ" dirty="0"/>
              <a:t>úroků půjde o polhůtní (roční) složené úročení. Předlhůtní složené úročení</a:t>
            </a:r>
          </a:p>
          <a:p>
            <a:r>
              <a:rPr lang="cs-CZ" dirty="0"/>
              <a:t>nemá v praxi využití, nebudeme se jím dále zabývat.</a:t>
            </a:r>
          </a:p>
        </p:txBody>
      </p:sp>
    </p:spTree>
    <p:extLst>
      <p:ext uri="{BB962C8B-B14F-4D97-AF65-F5344CB8AC3E}">
        <p14:creationId xmlns:p14="http://schemas.microsoft.com/office/powerpoint/2010/main" val="2305360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989B2A-5201-4437-9CA6-38D4D11D9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5904656" cy="507703"/>
          </a:xfrm>
        </p:spPr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Základní rovnice složeného úročení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6C4A4BA-8290-4B9B-842A-DC76C322F402}"/>
              </a:ext>
            </a:extLst>
          </p:cNvPr>
          <p:cNvSpPr txBox="1"/>
          <p:nvPr/>
        </p:nvSpPr>
        <p:spPr>
          <a:xfrm>
            <a:off x="395536" y="1557417"/>
            <a:ext cx="806489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K0 je počáteční kapitál. Zajímá nás, jak se změní jeho výše za n let,</a:t>
            </a:r>
          </a:p>
          <a:p>
            <a:r>
              <a:rPr lang="cs-CZ" dirty="0"/>
              <a:t>kde n je celé kladné číslo, jestliže úroky byly připisovány vždy na konci roku</a:t>
            </a:r>
          </a:p>
          <a:p>
            <a:r>
              <a:rPr lang="cs-CZ" dirty="0"/>
              <a:t>a další rok znovu úročeny při neměnné úrokové míře i. Postup odvození je</a:t>
            </a:r>
          </a:p>
          <a:p>
            <a:r>
              <a:rPr lang="cs-CZ" dirty="0"/>
              <a:t>uveden v tabulce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99764C1-3D76-4553-8C1B-FD3CF5D7C5B8}"/>
              </a:ext>
            </a:extLst>
          </p:cNvPr>
          <p:cNvSpPr txBox="1"/>
          <p:nvPr/>
        </p:nvSpPr>
        <p:spPr>
          <a:xfrm>
            <a:off x="385492" y="3147814"/>
            <a:ext cx="77869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Základní rovnice pro složené úročení je uvedena v posledním řádku tabulky, tedy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DA67846-624E-4A54-9BD7-EB888CC941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795886"/>
            <a:ext cx="1752845" cy="514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3557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EE8EA5-5A27-4143-8628-DC671D209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FAD1635-EC5D-4B59-8D18-0263E159B6CE}"/>
              </a:ext>
            </a:extLst>
          </p:cNvPr>
          <p:cNvSpPr txBox="1"/>
          <p:nvPr/>
        </p:nvSpPr>
        <p:spPr>
          <a:xfrm>
            <a:off x="827584" y="1418917"/>
            <a:ext cx="603041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kde </a:t>
            </a:r>
            <a:r>
              <a:rPr lang="cs-CZ" dirty="0" err="1"/>
              <a:t>Kn</a:t>
            </a:r>
            <a:r>
              <a:rPr lang="cs-CZ" dirty="0"/>
              <a:t> je splatná částka na konci n-</a:t>
            </a:r>
            <a:r>
              <a:rPr lang="cs-CZ" dirty="0" err="1"/>
              <a:t>tého</a:t>
            </a:r>
            <a:r>
              <a:rPr lang="cs-CZ" dirty="0"/>
              <a:t> roku. Částky </a:t>
            </a:r>
            <a:r>
              <a:rPr lang="cs-CZ" dirty="0" err="1"/>
              <a:t>Kj</a:t>
            </a:r>
            <a:r>
              <a:rPr lang="cs-CZ" dirty="0"/>
              <a:t> , </a:t>
            </a:r>
          </a:p>
          <a:p>
            <a:r>
              <a:rPr lang="cs-CZ" dirty="0"/>
              <a:t>j = 1, . . . , n, na</a:t>
            </a:r>
          </a:p>
          <a:p>
            <a:r>
              <a:rPr lang="cs-CZ" dirty="0"/>
              <a:t>konci i-</a:t>
            </a:r>
            <a:r>
              <a:rPr lang="cs-CZ" dirty="0" err="1"/>
              <a:t>tého</a:t>
            </a:r>
            <a:r>
              <a:rPr lang="cs-CZ" dirty="0"/>
              <a:t> roku tvoří geometrickou posloupnost s kvocientem 1+i, který se nazývá úrokovací faktor neboli úročitel. Úročitel můžeme interpretovat jako budoucí hodnotu jednotkového kapitálu na konci roku.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169887F-63DA-42C5-96D6-41D8BAFEF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6561" y="906809"/>
            <a:ext cx="1755800" cy="51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440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A48565-BFE8-4038-B995-2D33539E2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58B897B-09F4-43D3-ADE5-4DBEF5EA6747}"/>
              </a:ext>
            </a:extLst>
          </p:cNvPr>
          <p:cNvSpPr txBox="1"/>
          <p:nvPr/>
        </p:nvSpPr>
        <p:spPr>
          <a:xfrm>
            <a:off x="467544" y="864919"/>
            <a:ext cx="639045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3. Krátkodobé cenné papíry.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Krátkodobé cenné papíry, příklady a definice těchto cenných papírů. Eskont směnky. Durace, cena a kurz dluhopisu, cena a kurz akcie, předkupní právo. Výpočet výnosnosti cenných papírů.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4. Spoření a důchody ve finanční matematice a příklady jejich použití.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5. Dluhopisy a stavení ceny dluhopisu.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Durace, cena a kurz dluhopisu.</a:t>
            </a:r>
          </a:p>
        </p:txBody>
      </p:sp>
    </p:spTree>
    <p:extLst>
      <p:ext uri="{BB962C8B-B14F-4D97-AF65-F5344CB8AC3E}">
        <p14:creationId xmlns:p14="http://schemas.microsoft.com/office/powerpoint/2010/main" val="21084823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3479F-C273-49AF-87FB-42CAC4792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Příklad 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360CF3C-43E2-4C4F-8F41-F9752740CA55}"/>
              </a:ext>
            </a:extLst>
          </p:cNvPr>
          <p:cNvSpPr txBox="1"/>
          <p:nvPr/>
        </p:nvSpPr>
        <p:spPr>
          <a:xfrm>
            <a:off x="1043608" y="987574"/>
            <a:ext cx="70567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Jak vzroste částka 10 000 Kč uložená na účtu po dobu 5 let při ročním</a:t>
            </a:r>
          </a:p>
          <a:p>
            <a:r>
              <a:rPr lang="cs-CZ" dirty="0"/>
              <a:t>složeném úročení? Úroková míra je 10% </a:t>
            </a:r>
            <a:r>
              <a:rPr lang="cs-CZ" dirty="0" err="1"/>
              <a:t>p.a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6492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14FE3-3E24-4701-9702-3DD7FF4C3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Řešení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3FDFCD2-5B68-4AB5-8256-406955317BFA}"/>
              </a:ext>
            </a:extLst>
          </p:cNvPr>
          <p:cNvSpPr txBox="1"/>
          <p:nvPr/>
        </p:nvSpPr>
        <p:spPr>
          <a:xfrm>
            <a:off x="1115616" y="843558"/>
            <a:ext cx="66247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Budeme počítat hodnotu K5 podle základní rovnice pro složené úročení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86D2AB0-B9CA-4615-94B5-6DFA6E78CC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560" y="2051575"/>
            <a:ext cx="3200847" cy="476316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DBBA8756-3D61-48FE-A7D3-47E989FAA366}"/>
              </a:ext>
            </a:extLst>
          </p:cNvPr>
          <p:cNvSpPr txBox="1"/>
          <p:nvPr/>
        </p:nvSpPr>
        <p:spPr>
          <a:xfrm>
            <a:off x="1456406" y="2766411"/>
            <a:ext cx="66247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Částka 10 000 Kč vzroste za uvedených podmínek na 16 105,10 Kč.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5350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D1871-6CE5-40D5-8ED0-BEAD29865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776864" cy="507703"/>
          </a:xfrm>
        </p:spPr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Tabulka - Odvození základní rovnice složeného úročení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1C96DF2-B09D-4390-B75E-39ED051076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7" y="1203598"/>
            <a:ext cx="3530910" cy="2230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8880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08DEAA-84A6-484E-ADBA-C75EC6FAF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5976664" cy="507703"/>
          </a:xfrm>
        </p:spPr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Současná a budoucí hodnota kapitálu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F617095-799B-440F-99AD-66677923E967}"/>
              </a:ext>
            </a:extLst>
          </p:cNvPr>
          <p:cNvSpPr txBox="1"/>
          <p:nvPr/>
        </p:nvSpPr>
        <p:spPr>
          <a:xfrm>
            <a:off x="827584" y="1188213"/>
            <a:ext cx="72190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Z hlediska času je částka </a:t>
            </a:r>
            <a:r>
              <a:rPr lang="cs-CZ" dirty="0" err="1"/>
              <a:t>Kn</a:t>
            </a:r>
            <a:r>
              <a:rPr lang="cs-CZ" dirty="0"/>
              <a:t> budoucí hodnotou počátečního kapitálu</a:t>
            </a:r>
          </a:p>
          <a:p>
            <a:r>
              <a:rPr lang="cs-CZ" dirty="0"/>
              <a:t>K0 a, naopak, částka K0 je současnou hodnotou splatné částky </a:t>
            </a:r>
            <a:r>
              <a:rPr lang="cs-CZ" dirty="0" err="1"/>
              <a:t>Kn</a:t>
            </a:r>
            <a:r>
              <a:rPr lang="cs-CZ" dirty="0"/>
              <a:t>.</a:t>
            </a:r>
          </a:p>
          <a:p>
            <a:r>
              <a:rPr lang="cs-CZ" dirty="0"/>
              <a:t>Současnou hodnotu K0 vypočítáme ze základní rovnice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C461F36-15FF-451A-83F7-97F2929757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355589"/>
            <a:ext cx="3143689" cy="676369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77206697-E6BF-48CD-A110-182F7D9E5C39}"/>
              </a:ext>
            </a:extLst>
          </p:cNvPr>
          <p:cNvSpPr txBox="1"/>
          <p:nvPr/>
        </p:nvSpPr>
        <p:spPr>
          <a:xfrm>
            <a:off x="911440" y="3276004"/>
            <a:ext cx="69729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podíl 1</a:t>
            </a:r>
          </a:p>
          <a:p>
            <a:r>
              <a:rPr lang="cs-CZ" dirty="0"/>
              <a:t>1+i se nazývá diskontní faktor neboli odúročitel. V literatuře se</a:t>
            </a:r>
          </a:p>
          <a:p>
            <a:r>
              <a:rPr lang="cs-CZ" dirty="0"/>
              <a:t>často značí jako v, tj</a:t>
            </a:r>
          </a:p>
        </p:txBody>
      </p:sp>
    </p:spTree>
    <p:extLst>
      <p:ext uri="{BB962C8B-B14F-4D97-AF65-F5344CB8AC3E}">
        <p14:creationId xmlns:p14="http://schemas.microsoft.com/office/powerpoint/2010/main" val="22840484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49BFC-FFCF-4DDE-A9CF-5067547A4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0182447-7408-4F13-994F-5A2B410F01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612" y="1131590"/>
            <a:ext cx="2263412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5061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234FB8-712D-45B7-AB0B-B180277B5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Příklad 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8DB34B3-D894-4FFA-9D32-F6451F6556FB}"/>
              </a:ext>
            </a:extLst>
          </p:cNvPr>
          <p:cNvSpPr txBox="1"/>
          <p:nvPr/>
        </p:nvSpPr>
        <p:spPr>
          <a:xfrm>
            <a:off x="899592" y="1059582"/>
            <a:ext cx="66967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Jakou částku musíme dnes složit na účet, abychom z něj za 3 roky mohli vybrat 20 000 Kč? Úroková míra je 6% </a:t>
            </a:r>
            <a:r>
              <a:rPr lang="cs-CZ" dirty="0" err="1"/>
              <a:t>p.a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08793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80EFD-9E40-46FE-ADAC-CACB61E35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Řešení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AE32E86-719F-4371-8DA6-B6668E44D6E3}"/>
              </a:ext>
            </a:extLst>
          </p:cNvPr>
          <p:cNvSpPr txBox="1"/>
          <p:nvPr/>
        </p:nvSpPr>
        <p:spPr>
          <a:xfrm>
            <a:off x="827584" y="915566"/>
            <a:ext cx="69847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Částka, kterou budeme dnes ukládat, představuje současnou hodnotu částky 20 000 Kč. Podle vztahu dostaneme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5F68559-5D51-48C9-9804-5F9E520A44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522" y="1744420"/>
            <a:ext cx="3400900" cy="64779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33A9F73F-D312-4657-84B8-8AE120B61F6A}"/>
              </a:ext>
            </a:extLst>
          </p:cNvPr>
          <p:cNvSpPr txBox="1"/>
          <p:nvPr/>
        </p:nvSpPr>
        <p:spPr>
          <a:xfrm>
            <a:off x="1460960" y="293179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Na účet dnes musíme složit 16 792,40 Kč</a:t>
            </a:r>
          </a:p>
        </p:txBody>
      </p:sp>
    </p:spTree>
    <p:extLst>
      <p:ext uri="{BB962C8B-B14F-4D97-AF65-F5344CB8AC3E}">
        <p14:creationId xmlns:p14="http://schemas.microsoft.com/office/powerpoint/2010/main" val="21245809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072CC4-F71D-4577-9DDA-71F3B3A28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Výpočet doby splatnosti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D770C3A-5FB6-4E7B-A40E-01104832E4F8}"/>
              </a:ext>
            </a:extLst>
          </p:cNvPr>
          <p:cNvSpPr txBox="1"/>
          <p:nvPr/>
        </p:nvSpPr>
        <p:spPr>
          <a:xfrm>
            <a:off x="1115616" y="1131590"/>
            <a:ext cx="63367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Dobu splatnosti při složeném úročení vypočteme ze základní rovnice použitím následujících matematických úprav: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742E9CC-81A5-4EBB-8852-537515028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650" y="1995686"/>
            <a:ext cx="2762636" cy="2172003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A6D2070C-2705-4F11-913D-169AA6D45D81}"/>
              </a:ext>
            </a:extLst>
          </p:cNvPr>
          <p:cNvSpPr txBox="1"/>
          <p:nvPr/>
        </p:nvSpPr>
        <p:spPr>
          <a:xfrm>
            <a:off x="1691680" y="3923789"/>
            <a:ext cx="64807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Poznámka:</a:t>
            </a:r>
          </a:p>
          <a:p>
            <a:r>
              <a:rPr lang="cs-CZ" dirty="0"/>
              <a:t>Doba splatnosti nemusí vyjít v podobě celého čísla</a:t>
            </a:r>
          </a:p>
        </p:txBody>
      </p:sp>
    </p:spTree>
    <p:extLst>
      <p:ext uri="{BB962C8B-B14F-4D97-AF65-F5344CB8AC3E}">
        <p14:creationId xmlns:p14="http://schemas.microsoft.com/office/powerpoint/2010/main" val="32749593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9847AE-A985-433B-8B14-7F6C1BFDA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Výpočet úrokové míry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FD20D20-C21C-4228-8A83-6D14929ED6D7}"/>
              </a:ext>
            </a:extLst>
          </p:cNvPr>
          <p:cNvSpPr txBox="1"/>
          <p:nvPr/>
        </p:nvSpPr>
        <p:spPr>
          <a:xfrm>
            <a:off x="1187624" y="987574"/>
            <a:ext cx="66247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Úrokovou míru odvodíme též ze základní rovnice.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C83C4D5-ED31-4A8E-B69D-96CADFA897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851670"/>
            <a:ext cx="1724266" cy="2143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7638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22DBE8-F929-4CE3-942C-45421D88A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Příklad 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FE41FA1-6C42-469F-800B-2F9A97A2A19F}"/>
              </a:ext>
            </a:extLst>
          </p:cNvPr>
          <p:cNvSpPr txBox="1"/>
          <p:nvPr/>
        </p:nvSpPr>
        <p:spPr>
          <a:xfrm>
            <a:off x="539552" y="1131590"/>
            <a:ext cx="74168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Jak velká byla úroková míra, která zúročila vklad 9 000 Kč na 12 500 Kč za</a:t>
            </a:r>
          </a:p>
          <a:p>
            <a:r>
              <a:rPr lang="cs-CZ" dirty="0"/>
              <a:t>3 roky při ročním složeném úročení?</a:t>
            </a:r>
          </a:p>
        </p:txBody>
      </p:sp>
    </p:spTree>
    <p:extLst>
      <p:ext uri="{BB962C8B-B14F-4D97-AF65-F5344CB8AC3E}">
        <p14:creationId xmlns:p14="http://schemas.microsoft.com/office/powerpoint/2010/main" val="4049366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3C7C2-6A45-4851-B6A5-EB28E64B2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F7D5E19-CC48-4F87-90F0-9CC2F3F4C239}"/>
              </a:ext>
            </a:extLst>
          </p:cNvPr>
          <p:cNvSpPr txBox="1"/>
          <p:nvPr/>
        </p:nvSpPr>
        <p:spPr>
          <a:xfrm>
            <a:off x="611560" y="1418917"/>
            <a:ext cx="624644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6. Akcie a stanovení ceny akcie.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cena a kurz akcie, předkupní právo.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7. Základní výpočty devizových kurzů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Determinace, devizového kurzu, přímá a nepřímá kotace devizových kurzů, interpretace pohybu devizových kurzů, výpočet spreadu, výpočet dvoucestné kotace a středového kurzu, výpočty křížového devizového kurzu, devizové riziko a jeho zajištění.</a:t>
            </a:r>
          </a:p>
        </p:txBody>
      </p:sp>
    </p:spTree>
    <p:extLst>
      <p:ext uri="{BB962C8B-B14F-4D97-AF65-F5344CB8AC3E}">
        <p14:creationId xmlns:p14="http://schemas.microsoft.com/office/powerpoint/2010/main" val="16464795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A45AC-1E70-4F06-BDD8-2D05BC1CE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Řešení: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17DCC3D-964F-4C68-8673-A15B02219B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864" y="1275606"/>
            <a:ext cx="2353003" cy="924054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8565657A-090F-4102-8308-04C158619FB4}"/>
              </a:ext>
            </a:extLst>
          </p:cNvPr>
          <p:cNvSpPr txBox="1"/>
          <p:nvPr/>
        </p:nvSpPr>
        <p:spPr>
          <a:xfrm>
            <a:off x="1763688" y="274611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Úroková míra činila 0,115 7, tj. 11,57% </a:t>
            </a:r>
            <a:r>
              <a:rPr lang="cs-CZ" dirty="0" err="1"/>
              <a:t>p.a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44533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F1459-AD45-4F4C-8444-8F5450C43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Úroková období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840061B-29F8-4D4E-82BA-D35D910FB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347614"/>
            <a:ext cx="2684467" cy="184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9272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A8944-C344-48D4-8767-D2B0EE6F9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Smíšené úročení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68930B9-2A15-474A-B95F-3E16278BA84A}"/>
              </a:ext>
            </a:extLst>
          </p:cNvPr>
          <p:cNvSpPr txBox="1"/>
          <p:nvPr/>
        </p:nvSpPr>
        <p:spPr>
          <a:xfrm>
            <a:off x="827584" y="1275606"/>
            <a:ext cx="806489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Smíšené úročení je kombinací složeného a jednoduchého úročení v případě,</a:t>
            </a:r>
          </a:p>
          <a:p>
            <a:r>
              <a:rPr lang="cs-CZ" dirty="0"/>
              <a:t>že doba splatnosti n zde není vyjádřena celým kladným číslem, nýbrž je</a:t>
            </a:r>
          </a:p>
          <a:p>
            <a:r>
              <a:rPr lang="cs-CZ" dirty="0"/>
              <a:t>dána jako součet celého počtu úrokových období </a:t>
            </a:r>
            <a:r>
              <a:rPr lang="cs-CZ" dirty="0" err="1"/>
              <a:t>nm</a:t>
            </a:r>
            <a:r>
              <a:rPr lang="cs-CZ" dirty="0"/>
              <a:t> a zbytku l, který je</a:t>
            </a:r>
          </a:p>
          <a:p>
            <a:r>
              <a:rPr lang="cs-CZ" dirty="0"/>
              <a:t>kratší než jedno úrokové období. Po dobu </a:t>
            </a:r>
            <a:r>
              <a:rPr lang="cs-CZ" dirty="0" err="1"/>
              <a:t>nm</a:t>
            </a:r>
            <a:r>
              <a:rPr lang="cs-CZ" dirty="0"/>
              <a:t> jsou úroky připisovány vždy</a:t>
            </a:r>
          </a:p>
          <a:p>
            <a:r>
              <a:rPr lang="cs-CZ" dirty="0"/>
              <a:t>na konci úrokového období a v dalším období znovu úročeny, pouze na konci</a:t>
            </a:r>
          </a:p>
          <a:p>
            <a:r>
              <a:rPr lang="cs-CZ" dirty="0"/>
              <a:t>doby splatnosti (za dobu l) se úročí jednoduše. Dále uvažujeme počáteční</a:t>
            </a:r>
          </a:p>
          <a:p>
            <a:r>
              <a:rPr lang="cs-CZ" dirty="0"/>
              <a:t>kapitál K0 a roční úrokovou míru i. Splatnou částku při smíšeném úročení</a:t>
            </a:r>
          </a:p>
          <a:p>
            <a:r>
              <a:rPr lang="cs-CZ" dirty="0"/>
              <a:t>vypočteme tedy ze vztahu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853C17C-53F0-4105-A5BC-392C5EC6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577341"/>
            <a:ext cx="2419688" cy="581106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A6662E57-4E59-48D9-8089-362B2F4441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443" y="3976493"/>
            <a:ext cx="1476581" cy="44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1492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7E62FC-AC8A-4D4F-8895-2CE3F295B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Příklad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995B714-77EA-4BD4-90F4-844B9CA57978}"/>
              </a:ext>
            </a:extLst>
          </p:cNvPr>
          <p:cNvSpPr txBox="1"/>
          <p:nvPr/>
        </p:nvSpPr>
        <p:spPr>
          <a:xfrm>
            <a:off x="611560" y="1059582"/>
            <a:ext cx="76328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Na kolik vzroste vklad 10 000 Kč uložený 5 roků a 3 měsíce při úrokové míře</a:t>
            </a:r>
          </a:p>
          <a:p>
            <a:r>
              <a:rPr lang="cs-CZ" dirty="0"/>
              <a:t>10% </a:t>
            </a:r>
            <a:r>
              <a:rPr lang="cs-CZ" dirty="0" err="1"/>
              <a:t>p.a</a:t>
            </a:r>
            <a:r>
              <a:rPr lang="cs-CZ" dirty="0"/>
              <a:t>.? Úroky jsou připisovány ročně a dále úročeny s vkladem</a:t>
            </a:r>
          </a:p>
        </p:txBody>
      </p:sp>
    </p:spTree>
    <p:extLst>
      <p:ext uri="{BB962C8B-B14F-4D97-AF65-F5344CB8AC3E}">
        <p14:creationId xmlns:p14="http://schemas.microsoft.com/office/powerpoint/2010/main" val="36985443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72A9B-41FE-402A-A4FB-C6AEB3960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Řešení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BFBEFA-A77C-4E99-B094-EC8E1BCAE8D1}"/>
              </a:ext>
            </a:extLst>
          </p:cNvPr>
          <p:cNvSpPr txBox="1"/>
          <p:nvPr/>
        </p:nvSpPr>
        <p:spPr>
          <a:xfrm>
            <a:off x="755576" y="1834415"/>
            <a:ext cx="78488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Doba, po kterou je vklad uložen, vzhledem k frekvenci připisování úroků</a:t>
            </a:r>
          </a:p>
          <a:p>
            <a:r>
              <a:rPr lang="cs-CZ" dirty="0"/>
              <a:t>není celočíselná, půjde tedy o případ smíšeného úročení. Podle vztahu  je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375D9F6-3B98-424E-AB28-FE4B4A1983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787774"/>
            <a:ext cx="4591691" cy="590632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50A85EDA-CBCE-450E-88AC-8DB625070C1A}"/>
              </a:ext>
            </a:extLst>
          </p:cNvPr>
          <p:cNvSpPr txBox="1"/>
          <p:nvPr/>
        </p:nvSpPr>
        <p:spPr>
          <a:xfrm>
            <a:off x="1436906" y="350076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Vklad vzroste na 16 507,70 Kč.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4452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2C706-02A5-437C-B80C-9D2387CCF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Příklad 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8765912-C386-4CEF-B8B4-4A23AAE6A19A}"/>
              </a:ext>
            </a:extLst>
          </p:cNvPr>
          <p:cNvSpPr txBox="1"/>
          <p:nvPr/>
        </p:nvSpPr>
        <p:spPr>
          <a:xfrm>
            <a:off x="683568" y="915566"/>
            <a:ext cx="7200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Určete dobu uložení kapitálu 20 000 Kč, jehož budoucí hodnota je 24 000</a:t>
            </a:r>
          </a:p>
          <a:p>
            <a:r>
              <a:rPr lang="cs-CZ" dirty="0"/>
              <a:t>Kč, při úrokové míře 6% </a:t>
            </a:r>
            <a:r>
              <a:rPr lang="cs-CZ" dirty="0" err="1"/>
              <a:t>p.a</a:t>
            </a:r>
            <a:r>
              <a:rPr lang="cs-CZ" dirty="0"/>
              <a:t>. 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F348BBC-DBCA-45A7-B9B8-06029863A6CB}"/>
              </a:ext>
            </a:extLst>
          </p:cNvPr>
          <p:cNvSpPr txBox="1"/>
          <p:nvPr/>
        </p:nvSpPr>
        <p:spPr>
          <a:xfrm>
            <a:off x="683568" y="1972915"/>
            <a:ext cx="61744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1. ročním složeném úročení,</a:t>
            </a:r>
          </a:p>
          <a:p>
            <a:r>
              <a:rPr lang="cs-CZ" dirty="0"/>
              <a:t>2. měsíčním složeném úročení. Vyjádřete v tomto případě dobu uložení v rocích i v měsících</a:t>
            </a:r>
          </a:p>
        </p:txBody>
      </p:sp>
    </p:spTree>
    <p:extLst>
      <p:ext uri="{BB962C8B-B14F-4D97-AF65-F5344CB8AC3E}">
        <p14:creationId xmlns:p14="http://schemas.microsoft.com/office/powerpoint/2010/main" val="21065057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6FD4F-519A-425A-898E-F7996868E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Řešení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49442D5-3463-4F98-A075-72AC9CDB80FF}"/>
              </a:ext>
            </a:extLst>
          </p:cNvPr>
          <p:cNvSpPr txBox="1"/>
          <p:nvPr/>
        </p:nvSpPr>
        <p:spPr>
          <a:xfrm>
            <a:off x="827584" y="105958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V prvním případě dosadíme do vzorce  tj.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CF3855E-E16E-4E5E-BABF-FD4C632170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438732"/>
            <a:ext cx="3429479" cy="628738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8B91469E-9CAD-4A7C-AA12-ECBF8A96211B}"/>
              </a:ext>
            </a:extLst>
          </p:cNvPr>
          <p:cNvSpPr txBox="1"/>
          <p:nvPr/>
        </p:nvSpPr>
        <p:spPr>
          <a:xfrm>
            <a:off x="827584" y="2067470"/>
            <a:ext cx="74168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V druhém případě je možné vypočítat dobu uložení v měsících i v letech</a:t>
            </a:r>
          </a:p>
          <a:p>
            <a:r>
              <a:rPr lang="cs-CZ" dirty="0"/>
              <a:t>způsobem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BDBEB67-70EC-4FA8-B54E-AB9F97BA7D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571750"/>
            <a:ext cx="3734321" cy="1171739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5C4DBFE4-76C8-4199-A850-719A2B45014E}"/>
              </a:ext>
            </a:extLst>
          </p:cNvPr>
          <p:cNvSpPr txBox="1"/>
          <p:nvPr/>
        </p:nvSpPr>
        <p:spPr>
          <a:xfrm>
            <a:off x="863588" y="3924603"/>
            <a:ext cx="74168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Doba uložení kapitálu při ročním složeném úročení je 3,13 roků (3 roky a</a:t>
            </a:r>
          </a:p>
          <a:p>
            <a:r>
              <a:rPr lang="cs-CZ" dirty="0"/>
              <a:t>47 dní), při měsíčním složeném úročení 3,05 roků, což je 36,56 měsíců</a:t>
            </a:r>
          </a:p>
        </p:txBody>
      </p:sp>
    </p:spTree>
    <p:extLst>
      <p:ext uri="{BB962C8B-B14F-4D97-AF65-F5344CB8AC3E}">
        <p14:creationId xmlns:p14="http://schemas.microsoft.com/office/powerpoint/2010/main" val="7622618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067694"/>
            <a:ext cx="7200800" cy="1152128"/>
          </a:xfrm>
        </p:spPr>
        <p:txBody>
          <a:bodyPr/>
          <a:lstStyle/>
          <a:p>
            <a:r>
              <a:rPr lang="cs-CZ" sz="2800" dirty="0"/>
              <a:t>Děkuji za pozornost a přeji pěkný den </a:t>
            </a:r>
            <a:r>
              <a:rPr lang="cs-CZ" sz="2800" dirty="0">
                <a:sym typeface="Wingdings" panose="05000000000000000000" pitchFamily="2" charset="2"/>
              </a:rPr>
              <a:t>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9052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7A69D7-F99D-489E-93D3-3902A20BD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Aplikace jednoduchého úročení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7C85F0E-E0E3-477A-B253-FDF3C19749B3}"/>
              </a:ext>
            </a:extLst>
          </p:cNvPr>
          <p:cNvSpPr txBox="1"/>
          <p:nvPr/>
        </p:nvSpPr>
        <p:spPr>
          <a:xfrm>
            <a:off x="1043608" y="1418917"/>
            <a:ext cx="581439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V praxi se používají oba způsoby jednoduchého úročení. Krátkodobé cenné papíry, jejichž doba splatnosti je kratší než jeden rok, bývají obchodovány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na principu jednoduchého diskontu, zatímco při tvorbě uzávěrek běžných či kontokorentních účtů se používá polhůtního způsobu úročení.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747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32E48D-35E2-405B-A064-73EE38D39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Běžný účet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B13A625-E235-4169-AFD3-2261F8B008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5" y="1199958"/>
            <a:ext cx="6830946" cy="274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8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5C5E40-09F4-4667-8106-E6ABE5096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Příklad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FF7288F-3B98-4C7B-A3BF-8BE567F6F972}"/>
              </a:ext>
            </a:extLst>
          </p:cNvPr>
          <p:cNvSpPr txBox="1"/>
          <p:nvPr/>
        </p:nvSpPr>
        <p:spPr>
          <a:xfrm>
            <a:off x="683568" y="987574"/>
            <a:ext cx="712879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Proveďte uzávěrku běžného účtu, na kterém byly zaznamenány </a:t>
            </a:r>
            <a:r>
              <a:rPr lang="cs-CZ" dirty="0" err="1"/>
              <a:t>násle</a:t>
            </a:r>
            <a:r>
              <a:rPr lang="cs-CZ" dirty="0"/>
              <a:t>-</a:t>
            </a:r>
          </a:p>
          <a:p>
            <a:r>
              <a:rPr lang="cs-CZ" dirty="0"/>
              <a:t>dující pohyby (viz tabulka)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Úroková míra činí 1,5% </a:t>
            </a:r>
            <a:r>
              <a:rPr lang="cs-CZ" dirty="0" err="1">
                <a:effectLst/>
                <a:latin typeface="Arial" panose="020B0604020202020204" pitchFamily="34" charset="0"/>
              </a:rPr>
              <a:t>p.a</a:t>
            </a:r>
            <a:r>
              <a:rPr lang="cs-CZ" dirty="0">
                <a:effectLst/>
                <a:latin typeface="Arial" panose="020B0604020202020204" pitchFamily="34" charset="0"/>
              </a:rPr>
              <a:t>., použijte standard ACT /360. Pro jednoduchost upouštíme od danění připsaného úroku.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256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D8B87C-E945-4189-84EE-8B035F20B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Řešení: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E808A6C-3854-4201-ADFE-52D48032B617}"/>
              </a:ext>
            </a:extLst>
          </p:cNvPr>
          <p:cNvSpPr txBox="1"/>
          <p:nvPr/>
        </p:nvSpPr>
        <p:spPr>
          <a:xfrm>
            <a:off x="1115616" y="1131590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Úroková čísla U C a úrokový dělitel U D byly vypočteny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DB001E8-D10E-4F21-826D-8BA3CE9D6C34}"/>
              </a:ext>
            </a:extLst>
          </p:cNvPr>
          <p:cNvSpPr txBox="1"/>
          <p:nvPr/>
        </p:nvSpPr>
        <p:spPr>
          <a:xfrm>
            <a:off x="1135050" y="202165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Pohyby na běžném účtu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DBFF6BD-42F8-4CDD-951D-DCBC3BF38A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04" y="2571750"/>
            <a:ext cx="4610743" cy="1362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1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EFF1DD-A14C-45B6-BA4E-362B9BF54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Účtování zůstatkovým způsobem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B4BFF1B-D484-45F0-8230-3AE0AA7411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987574"/>
            <a:ext cx="3238952" cy="142894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6E76E76-77FF-41FF-A260-DECC2FB460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447092"/>
            <a:ext cx="5410955" cy="228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45754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4551</TotalTime>
  <Words>1844</Words>
  <Application>Microsoft Office PowerPoint</Application>
  <PresentationFormat>Předvádění na obrazovce (16:9)</PresentationFormat>
  <Paragraphs>176</Paragraphs>
  <Slides>47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2" baseType="lpstr">
      <vt:lpstr>Arial</vt:lpstr>
      <vt:lpstr>Calibri</vt:lpstr>
      <vt:lpstr>Times New Roman</vt:lpstr>
      <vt:lpstr>Wingdings</vt:lpstr>
      <vt:lpstr>SLU</vt:lpstr>
      <vt:lpstr>Finanční a pojistná matematika  Otázy k SZZ Jednoduché, složené úročení </vt:lpstr>
      <vt:lpstr>Okruhy k SZZ</vt:lpstr>
      <vt:lpstr>Prezentace aplikace PowerPoint</vt:lpstr>
      <vt:lpstr>Prezentace aplikace PowerPoint</vt:lpstr>
      <vt:lpstr>Aplikace jednoduchého úročení</vt:lpstr>
      <vt:lpstr>Běžný účet</vt:lpstr>
      <vt:lpstr>Příklad</vt:lpstr>
      <vt:lpstr>Řešení:</vt:lpstr>
      <vt:lpstr>Účtování zůstatkovým způsobem</vt:lpstr>
      <vt:lpstr>Prezentace aplikace PowerPoint</vt:lpstr>
      <vt:lpstr>Postupný způsob (německý)</vt:lpstr>
      <vt:lpstr>Účtování postupným způsobem</vt:lpstr>
      <vt:lpstr>Příklad</vt:lpstr>
      <vt:lpstr>Řešení</vt:lpstr>
      <vt:lpstr>Zpětný způsob (francouzský)</vt:lpstr>
      <vt:lpstr>Příklad </vt:lpstr>
      <vt:lpstr>Prezentace aplikace PowerPoint</vt:lpstr>
      <vt:lpstr>Účtování zpětným způsobem</vt:lpstr>
      <vt:lpstr>Kontokorentní účet</vt:lpstr>
      <vt:lpstr>Prezentace aplikace PowerPoint</vt:lpstr>
      <vt:lpstr>Prezentace aplikace PowerPoint</vt:lpstr>
      <vt:lpstr>Aplikace jednoduchého diskontování</vt:lpstr>
      <vt:lpstr>Pokladniční poukázky, depozitní certifikáty</vt:lpstr>
      <vt:lpstr>Výpočet ceny P pokl. poukázky a dep. certifikátu před dobou splatnosti</vt:lpstr>
      <vt:lpstr>Příklad</vt:lpstr>
      <vt:lpstr>Řešení</vt:lpstr>
      <vt:lpstr>Složené úročení</vt:lpstr>
      <vt:lpstr>Základní rovnice složeného úročení</vt:lpstr>
      <vt:lpstr>Prezentace aplikace PowerPoint</vt:lpstr>
      <vt:lpstr>Příklad </vt:lpstr>
      <vt:lpstr>Řešení</vt:lpstr>
      <vt:lpstr>Tabulka - Odvození základní rovnice složeného úročení</vt:lpstr>
      <vt:lpstr>Současná a budoucí hodnota kapitálu</vt:lpstr>
      <vt:lpstr>Prezentace aplikace PowerPoint</vt:lpstr>
      <vt:lpstr>Příklad </vt:lpstr>
      <vt:lpstr>Řešení</vt:lpstr>
      <vt:lpstr>Výpočet doby splatnosti</vt:lpstr>
      <vt:lpstr>Výpočet úrokové míry</vt:lpstr>
      <vt:lpstr>Příklad </vt:lpstr>
      <vt:lpstr>Řešení:</vt:lpstr>
      <vt:lpstr>Úroková období</vt:lpstr>
      <vt:lpstr>Smíšené úročení</vt:lpstr>
      <vt:lpstr>Příklad</vt:lpstr>
      <vt:lpstr>Řešení</vt:lpstr>
      <vt:lpstr>Příklad </vt:lpstr>
      <vt:lpstr>Řešení</vt:lpstr>
      <vt:lpstr>Děkuji za pozornost a přeji pěkný den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hla0079</cp:lastModifiedBy>
  <cp:revision>136</cp:revision>
  <dcterms:created xsi:type="dcterms:W3CDTF">2016-07-06T15:42:34Z</dcterms:created>
  <dcterms:modified xsi:type="dcterms:W3CDTF">2023-10-16T15:25:34Z</dcterms:modified>
</cp:coreProperties>
</file>