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303" r:id="rId3"/>
    <p:sldId id="324" r:id="rId4"/>
    <p:sldId id="325" r:id="rId5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94660"/>
  </p:normalViewPr>
  <p:slideViewPr>
    <p:cSldViewPr>
      <p:cViewPr varScale="1">
        <p:scale>
          <a:sx n="95" d="100"/>
          <a:sy n="95" d="100"/>
        </p:scale>
        <p:origin x="444" y="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02.12.2022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4800600"/>
            <a:ext cx="9141619" cy="3429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4750737"/>
            <a:ext cx="9141619" cy="4800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569214"/>
            <a:ext cx="7543800" cy="2674620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6000" spc="-38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3341715"/>
            <a:ext cx="7543800" cy="857250"/>
          </a:xfrm>
          <a:prstGeom prst="rect">
            <a:avLst/>
          </a:prstGeom>
        </p:spPr>
        <p:txBody>
          <a:bodyPr lIns="91440" rIns="91440">
            <a:normAutofit/>
          </a:bodyPr>
          <a:lstStyle>
            <a:lvl1pPr marL="0" indent="0" algn="l">
              <a:buNone/>
              <a:defRPr sz="1800" cap="all" spc="150" baseline="0">
                <a:solidFill>
                  <a:schemeClr val="tx2"/>
                </a:solidFill>
                <a:latin typeface="+mj-lt"/>
              </a:defRPr>
            </a:lvl1pPr>
            <a:lvl2pPr marL="342900" indent="0" algn="ctr">
              <a:buNone/>
              <a:defRPr sz="18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22961" y="4844839"/>
            <a:ext cx="1854203" cy="273844"/>
          </a:xfrm>
          <a:prstGeom prst="rect">
            <a:avLst/>
          </a:prstGeom>
        </p:spPr>
        <p:txBody>
          <a:bodyPr/>
          <a:lstStyle/>
          <a:p>
            <a:fld id="{703ADA46-23B8-4008-B8DC-03A2A0D87E63}" type="datetimeFigureOut">
              <a:rPr lang="cs-CZ" smtClean="0"/>
              <a:t>02.12.2022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64639" y="4844839"/>
            <a:ext cx="3617103" cy="273844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25344" y="4844839"/>
            <a:ext cx="984019" cy="273844"/>
          </a:xfrm>
          <a:prstGeom prst="rect">
            <a:avLst/>
          </a:prstGeom>
        </p:spPr>
        <p:txBody>
          <a:bodyPr/>
          <a:lstStyle/>
          <a:p>
            <a:fld id="{D0254988-2EF3-48D8-97E8-15661FEBD3ED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325755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72609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214953"/>
            <a:ext cx="7543800" cy="1088068"/>
          </a:xfrm>
          <a:prstGeom prst="rect">
            <a:avLst/>
          </a:prstGeom>
        </p:spPr>
        <p:txBody>
          <a:bodyPr/>
          <a:lstStyle>
            <a:lvl1pPr marL="0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384301"/>
            <a:ext cx="7543800" cy="301752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22961" y="4844839"/>
            <a:ext cx="1854203" cy="273844"/>
          </a:xfrm>
          <a:prstGeom prst="rect">
            <a:avLst/>
          </a:prstGeom>
        </p:spPr>
        <p:txBody>
          <a:bodyPr/>
          <a:lstStyle/>
          <a:p>
            <a:fld id="{703ADA46-23B8-4008-B8DC-03A2A0D87E63}" type="datetimeFigureOut">
              <a:rPr lang="cs-CZ" smtClean="0"/>
              <a:t>02.12.2022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64639" y="4844839"/>
            <a:ext cx="3617103" cy="273844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25344" y="4844839"/>
            <a:ext cx="984019" cy="273844"/>
          </a:xfrm>
          <a:prstGeom prst="rect">
            <a:avLst/>
          </a:prstGeom>
        </p:spPr>
        <p:txBody>
          <a:bodyPr/>
          <a:lstStyle/>
          <a:p>
            <a:fld id="{D0254988-2EF3-48D8-97E8-15661FEBD3E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78179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251520" y="1131590"/>
            <a:ext cx="5616624" cy="2160240"/>
          </a:xfrm>
          <a:prstGeom prst="rect">
            <a:avLst/>
          </a:prstGeom>
        </p:spPr>
        <p:txBody>
          <a:bodyPr anchor="t">
            <a:noAutofit/>
          </a:bodyPr>
          <a:lstStyle/>
          <a:p>
            <a:pPr algn="l"/>
            <a:r>
              <a:rPr lang="cs-CZ" sz="3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Finanční a pojistná matematika</a:t>
            </a:r>
            <a:br>
              <a:rPr lang="cs-CZ" sz="3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3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3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Otázky k SZZ</a:t>
            </a:r>
            <a:br>
              <a:rPr lang="cs-CZ" sz="3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3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3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228184" y="3579862"/>
            <a:ext cx="2744087" cy="12961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3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FIU/BPFPM</a:t>
            </a:r>
          </a:p>
          <a:p>
            <a:pPr algn="r"/>
            <a:r>
              <a:rPr lang="cs-CZ" altLang="cs-CZ" sz="13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</a:t>
            </a:r>
            <a:r>
              <a:rPr lang="cs-CZ" altLang="cs-CZ" sz="130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Roman Hlawiczka, </a:t>
            </a:r>
            <a:r>
              <a:rPr lang="cs-CZ" altLang="cs-CZ" sz="13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Ph.D.</a:t>
            </a:r>
          </a:p>
          <a:p>
            <a:pPr algn="r"/>
            <a:r>
              <a:rPr lang="pl-PL" altLang="cs-CZ" sz="13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Katedra financí a účetnictví</a:t>
            </a: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Okruhy k SZZ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059582"/>
            <a:ext cx="8496944" cy="3672408"/>
          </a:xfrm>
          <a:prstGeom prst="rect">
            <a:avLst/>
          </a:prstGeom>
        </p:spPr>
        <p:txBody>
          <a:bodyPr>
            <a:normAutofit fontScale="70000" lnSpcReduction="20000"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cs-CZ" dirty="0"/>
              <a:t>Úrok a úroková míra ve finanční matematice </a:t>
            </a:r>
          </a:p>
          <a:p>
            <a:pPr algn="just"/>
            <a:r>
              <a:rPr lang="cs-CZ" sz="2600" dirty="0"/>
              <a:t>Úroková míra a faktory, které ovlivňují úrokovou míru, efektivní úroková míra, nominální a reálná úroková míra, časová hodnota peněz, riziko a klasifikace rizik, finanční riziko a jeho definice, finanční portfolio a jeho analýza.</a:t>
            </a:r>
          </a:p>
          <a:p>
            <a:pPr marL="0" indent="0" algn="just">
              <a:buNone/>
            </a:pPr>
            <a:endParaRPr lang="cs-CZ" sz="2600" dirty="0"/>
          </a:p>
          <a:p>
            <a:pPr marL="0" indent="0" algn="just">
              <a:buNone/>
            </a:pPr>
            <a:r>
              <a:rPr lang="cs-CZ" dirty="0"/>
              <a:t>2. Jednoduché a složené úročení a příklady jejich použití</a:t>
            </a:r>
          </a:p>
          <a:p>
            <a:pPr algn="just"/>
            <a:r>
              <a:rPr lang="cs-CZ" sz="2600" dirty="0"/>
              <a:t>Základní rovnice jednoduchého úročení, jednoduché úročení polhůtní, současná a budoucí hodnota při jednoduchém úročení. Úrokové číslo a úrokový dělitel. Jednoduché úročení předlhůtní, diskont. Využití jednoduchého úročení v praxi.</a:t>
            </a:r>
          </a:p>
          <a:p>
            <a:pPr algn="just"/>
            <a:r>
              <a:rPr lang="cs-CZ" sz="2600" dirty="0"/>
              <a:t>Základní rovnice složeného úročení. Kombinace jednoduchého a složeného úročení. Výpočet doby splatnosti při složeném úročení, současné hodnoty a výnosnosti. Srovnání jednoduchého a složeného úročení. Využití složeného úročení v praxi.</a:t>
            </a:r>
          </a:p>
        </p:txBody>
      </p:sp>
    </p:spTree>
    <p:extLst>
      <p:ext uri="{BB962C8B-B14F-4D97-AF65-F5344CB8AC3E}">
        <p14:creationId xmlns:p14="http://schemas.microsoft.com/office/powerpoint/2010/main" val="264386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CA48565-BFE8-4038-B995-2D33539E22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558B897B-09F4-43D3-ADE5-4DBEF5EA6747}"/>
              </a:ext>
            </a:extLst>
          </p:cNvPr>
          <p:cNvSpPr txBox="1"/>
          <p:nvPr/>
        </p:nvSpPr>
        <p:spPr>
          <a:xfrm>
            <a:off x="467544" y="864919"/>
            <a:ext cx="6390456" cy="31393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dirty="0"/>
              <a:t>3. Krátkodobé cenné papíry.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/>
              <a:t>Krátkodobé cenné papíry, příklady a definice těchto cenných papírů. Eskont směnky. Durace, cena a kurz dluhopisu, cena a kurz akcie, předkupní právo. Výpočet výnosnosti cenných papírů. 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4. Spoření a důchody ve finanční matematice a příklady jejich použití.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5. Dluhopisy a stavení ceny dluhopisu.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/>
              <a:t>Durace, cena a kurz dluhopisu.</a:t>
            </a:r>
          </a:p>
        </p:txBody>
      </p:sp>
    </p:spTree>
    <p:extLst>
      <p:ext uri="{BB962C8B-B14F-4D97-AF65-F5344CB8AC3E}">
        <p14:creationId xmlns:p14="http://schemas.microsoft.com/office/powerpoint/2010/main" val="21084823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703C7C2-6A45-4851-B6A5-EB28E64B29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6F7D5E19-CC48-4F87-90F0-9CC2F3F4C239}"/>
              </a:ext>
            </a:extLst>
          </p:cNvPr>
          <p:cNvSpPr txBox="1"/>
          <p:nvPr/>
        </p:nvSpPr>
        <p:spPr>
          <a:xfrm>
            <a:off x="611560" y="1418917"/>
            <a:ext cx="6246440" cy="25853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dirty="0"/>
              <a:t>6. Akcie a stanovení ceny akcie.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/>
              <a:t>cena a kurz akcie, předkupní právo.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7. Základní výpočty devizových kurzů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/>
              <a:t>Determinace, devizového kurzu, přímá a nepřímá kotace devizových kurzů, interpretace pohybu devizových kurzů, výpočet spreadu, výpočet dvoucestné kotace a středového kurzu, výpočty křížového devizového kurzu, devizové riziko a jeho zajištění.</a:t>
            </a:r>
          </a:p>
        </p:txBody>
      </p:sp>
    </p:spTree>
    <p:extLst>
      <p:ext uri="{BB962C8B-B14F-4D97-AF65-F5344CB8AC3E}">
        <p14:creationId xmlns:p14="http://schemas.microsoft.com/office/powerpoint/2010/main" val="1646479558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4550</TotalTime>
  <Words>286</Words>
  <Application>Microsoft Office PowerPoint</Application>
  <PresentationFormat>Předvádění na obrazovce (16:9)</PresentationFormat>
  <Paragraphs>23</Paragraphs>
  <Slides>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8" baseType="lpstr">
      <vt:lpstr>Arial</vt:lpstr>
      <vt:lpstr>Calibri</vt:lpstr>
      <vt:lpstr>Times New Roman</vt:lpstr>
      <vt:lpstr>SLU</vt:lpstr>
      <vt:lpstr>Finanční a pojistná matematika  Otázky k SZZ  </vt:lpstr>
      <vt:lpstr>Okruhy k SZZ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student</cp:lastModifiedBy>
  <cp:revision>137</cp:revision>
  <dcterms:created xsi:type="dcterms:W3CDTF">2016-07-06T15:42:34Z</dcterms:created>
  <dcterms:modified xsi:type="dcterms:W3CDTF">2022-12-02T15:46:47Z</dcterms:modified>
</cp:coreProperties>
</file>