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256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40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314" r:id="rId54"/>
    <p:sldId id="335" r:id="rId55"/>
    <p:sldId id="336" r:id="rId56"/>
    <p:sldId id="316" r:id="rId57"/>
    <p:sldId id="337" r:id="rId58"/>
    <p:sldId id="452" r:id="rId59"/>
    <p:sldId id="321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453" r:id="rId70"/>
    <p:sldId id="351" r:id="rId71"/>
    <p:sldId id="352" r:id="rId72"/>
    <p:sldId id="441" r:id="rId73"/>
    <p:sldId id="434" r:id="rId74"/>
    <p:sldId id="290" r:id="rId75"/>
    <p:sldId id="291" r:id="rId76"/>
    <p:sldId id="292" r:id="rId77"/>
    <p:sldId id="474" r:id="rId78"/>
    <p:sldId id="475" r:id="rId79"/>
    <p:sldId id="454" r:id="rId80"/>
    <p:sldId id="455" r:id="rId81"/>
    <p:sldId id="456" r:id="rId82"/>
    <p:sldId id="457" r:id="rId83"/>
    <p:sldId id="356" r:id="rId84"/>
    <p:sldId id="357" r:id="rId85"/>
    <p:sldId id="360" r:id="rId86"/>
    <p:sldId id="361" r:id="rId87"/>
    <p:sldId id="458" r:id="rId88"/>
    <p:sldId id="365" r:id="rId89"/>
    <p:sldId id="459" r:id="rId90"/>
    <p:sldId id="358" r:id="rId91"/>
    <p:sldId id="460" r:id="rId92"/>
    <p:sldId id="330" r:id="rId93"/>
    <p:sldId id="461" r:id="rId94"/>
    <p:sldId id="435" r:id="rId95"/>
    <p:sldId id="436" r:id="rId96"/>
    <p:sldId id="437" r:id="rId97"/>
    <p:sldId id="287" r:id="rId98"/>
    <p:sldId id="462" r:id="rId99"/>
    <p:sldId id="300" r:id="rId100"/>
    <p:sldId id="301" r:id="rId101"/>
    <p:sldId id="302" r:id="rId102"/>
    <p:sldId id="389" r:id="rId103"/>
    <p:sldId id="395" r:id="rId104"/>
    <p:sldId id="304" r:id="rId105"/>
    <p:sldId id="305" r:id="rId106"/>
    <p:sldId id="359" r:id="rId107"/>
    <p:sldId id="396" r:id="rId108"/>
    <p:sldId id="397" r:id="rId109"/>
    <p:sldId id="402" r:id="rId110"/>
    <p:sldId id="295" r:id="rId1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1858" autoAdjust="0"/>
  </p:normalViewPr>
  <p:slideViewPr>
    <p:cSldViewPr>
      <p:cViewPr varScale="1">
        <p:scale>
          <a:sx n="81" d="100"/>
          <a:sy n="81" d="100"/>
        </p:scale>
        <p:origin x="8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14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07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3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3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tm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203598"/>
            <a:ext cx="5472608" cy="20882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zkoušce</a:t>
            </a:r>
            <a:endParaRPr lang="cs-CZ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477019"/>
            <a:ext cx="28881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3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428B1-CF2B-4C93-9759-2C832564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92E9A9-9E97-453D-A37A-2FE25AB4D916}"/>
              </a:ext>
            </a:extLst>
          </p:cNvPr>
          <p:cNvSpPr txBox="1"/>
          <p:nvPr/>
        </p:nvSpPr>
        <p:spPr>
          <a:xfrm>
            <a:off x="251520" y="1001348"/>
            <a:ext cx="7992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Pokud se investice zhodnotí každý rok o ideální hodnotu 5 %, po uplynutí 3 let má investice hodnotu 1157,63 Kč, tedy zaokrouhleně </a:t>
            </a:r>
            <a:r>
              <a:rPr lang="cs-CZ" b="1" dirty="0"/>
              <a:t>1158 Kč. </a:t>
            </a:r>
            <a:r>
              <a:rPr lang="cs-CZ" dirty="0"/>
              <a:t>Při výpočtu se jedná o využití složeného úročení, protože doba úročení je delší než jeden rok, resp. než jedno (roční) úrokové období. FV = PV*(1+r)^t </a:t>
            </a:r>
          </a:p>
          <a:p>
            <a:endParaRPr lang="cs-CZ" dirty="0"/>
          </a:p>
          <a:p>
            <a:r>
              <a:rPr lang="cs-CZ" dirty="0"/>
              <a:t>ŠOBA, Oldřich a Martin ŠIRŮČEK. Finanční matematika v praxi. 2., aktualizované a rozšířené vydání. Praha: Grada </a:t>
            </a:r>
            <a:r>
              <a:rPr lang="cs-CZ" dirty="0" err="1"/>
              <a:t>Publishing</a:t>
            </a:r>
            <a:r>
              <a:rPr lang="cs-CZ" dirty="0"/>
              <a:t>, 2017. </a:t>
            </a:r>
            <a:r>
              <a:rPr lang="cs-CZ" dirty="0" err="1"/>
              <a:t>Partners</a:t>
            </a:r>
            <a:r>
              <a:rPr lang="cs-CZ" dirty="0"/>
              <a:t>. ISBN 978-80-271-0250-1. str. 49.</a:t>
            </a:r>
          </a:p>
        </p:txBody>
      </p:sp>
    </p:spTree>
    <p:extLst>
      <p:ext uri="{BB962C8B-B14F-4D97-AF65-F5344CB8AC3E}">
        <p14:creationId xmlns:p14="http://schemas.microsoft.com/office/powerpoint/2010/main" val="25931981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BF72F-BC84-95CC-C466-F8D9B7AA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E88CDE-D0D7-B847-C3B4-8C7428B8E3B6}"/>
              </a:ext>
            </a:extLst>
          </p:cNvPr>
          <p:cNvSpPr txBox="1"/>
          <p:nvPr/>
        </p:nvSpPr>
        <p:spPr>
          <a:xfrm>
            <a:off x="1043608" y="1905876"/>
            <a:ext cx="592836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dirty="0"/>
              <a:t>Dosadíme do vzorce: Kc = 50000, K = 7000, r = 0,04 a n = ?. </a:t>
            </a:r>
            <a:endParaRPr lang="cs-CZ" sz="13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BB353E-56A9-1BE3-E6F1-9218CC0E8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83" y="2205958"/>
            <a:ext cx="2594835" cy="7315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D5D70E-9E3E-9AD0-A814-7A7782136A2C}"/>
              </a:ext>
            </a:extLst>
          </p:cNvPr>
          <p:cNvSpPr txBox="1"/>
          <p:nvPr/>
        </p:nvSpPr>
        <p:spPr>
          <a:xfrm>
            <a:off x="876300" y="3171178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Uvedenou částku naspoříme přibližně za 6,4 roku.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A02CE8-1565-F4A8-2733-56E1D9E815FE}"/>
              </a:ext>
            </a:extLst>
          </p:cNvPr>
          <p:cNvSpPr txBox="1"/>
          <p:nvPr/>
        </p:nvSpPr>
        <p:spPr>
          <a:xfrm>
            <a:off x="683568" y="1059582"/>
            <a:ext cx="676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 jak  dlouho  naspoříme  50  000  Kč  při  ročním  polhůtním  ukládání  7 000  Kč  při neměnné 4 % úrokové sazbě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.? Předpokládáme roční připisování úroků.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589045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A1A4C-4CF0-2776-0B7C-C14FCA96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F5D0A-C6BD-7087-A1A1-C00BAE065636}"/>
              </a:ext>
            </a:extLst>
          </p:cNvPr>
          <p:cNvSpPr txBox="1"/>
          <p:nvPr/>
        </p:nvSpPr>
        <p:spPr>
          <a:xfrm>
            <a:off x="708660" y="981433"/>
            <a:ext cx="74295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Jak  dlouho  je  nutno  spořit  počátkem  každého  měsíce  500  Kč,  aby  uspořená částka dosáhla  výše  50  000  Kč  při  neměnné  4  %  roční  úrokové  sazbě  a  ročním  připisování úroků? Dosadíme do vzorce: </a:t>
            </a:r>
            <a:r>
              <a:rPr lang="cs-CZ" sz="1350" dirty="0" err="1"/>
              <a:t>Kc</a:t>
            </a:r>
            <a:r>
              <a:rPr lang="cs-CZ" sz="1350" dirty="0"/>
              <a:t> = 50000, K = 500, m = 12, r = 0,04 a n = ?.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EFBE30-B955-E6EA-C62D-C8433A19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56" y="1971623"/>
            <a:ext cx="2983489" cy="120025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636C03-D686-23A8-99A4-F91C75B2AB62}"/>
              </a:ext>
            </a:extLst>
          </p:cNvPr>
          <p:cNvSpPr txBox="1"/>
          <p:nvPr/>
        </p:nvSpPr>
        <p:spPr>
          <a:xfrm>
            <a:off x="1653540" y="360673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Uvedenou částku naspoříme přibližně za 7,2 roku.</a:t>
            </a:r>
          </a:p>
        </p:txBody>
      </p:sp>
    </p:spTree>
    <p:extLst>
      <p:ext uri="{BB962C8B-B14F-4D97-AF65-F5344CB8AC3E}">
        <p14:creationId xmlns:p14="http://schemas.microsoft.com/office/powerpoint/2010/main" val="22001918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FFCD7-54FB-4E37-B41F-193D9436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penále z prodlení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482E300-F7B5-48E0-BEF9-7257851686C4}"/>
              </a:ext>
            </a:extLst>
          </p:cNvPr>
          <p:cNvSpPr txBox="1"/>
          <p:nvPr/>
        </p:nvSpPr>
        <p:spPr>
          <a:xfrm>
            <a:off x="971600" y="1554543"/>
            <a:ext cx="5886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Odběratel XY nezaplatil fakturovanou částku 1.500.000 Kč v termínu splatnosti, který byl stanoven na 10 leden. Podle obchodního zákoníku jste oprávněni připočíst k fakturované částce 0.05% denně. Jaká bude celková fakturovaná částka, v případě že dlužník uhradí svůj závazek k 20 březnu.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1CDDF6-203B-4B8A-B25F-B940A7D58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6" y="3363838"/>
            <a:ext cx="6216777" cy="7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BF97E-55F1-495D-9FDC-6940CB4E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doby splatnosti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336A07-2AA0-4C0F-9B71-AAA50AB05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8145301" cy="29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7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-96195"/>
            <a:ext cx="8352928" cy="507703"/>
          </a:xfrm>
        </p:spPr>
        <p:txBody>
          <a:bodyPr/>
          <a:lstStyle/>
          <a:p>
            <a:r>
              <a:rPr lang="cs-CZ" altLang="cs-CZ" b="1" dirty="0"/>
              <a:t>Srovnání jednoduchého úročení polhůtního a předlhůtního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FIU/BKFPM Tutoriál 1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82205"/>
              </p:ext>
            </p:extLst>
          </p:nvPr>
        </p:nvGraphicFramePr>
        <p:xfrm>
          <a:off x="0" y="555525"/>
          <a:ext cx="9144000" cy="45047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JEDNODUCHÉ DEKURZIVNÍ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JEDNODUCHÉ ANTICIPATIVNÍ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48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23451" r="-100266" b="-2867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23451" r="-400" b="-28672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Úrok je připisován na konci úrokovacího období.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Úrok je připisován na začátku úrokovacího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období.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 je počáteční kapitál, který je s časem úročen.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 je kapitál, který obdržel klient a jež se s časem úročí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471429" r="-100266" b="-31142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471429" r="-400" b="-31142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1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372671" r="-100266" b="-10310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372671" r="-400" b="-10310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8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Úročíme-li tentýž kapitál C</a:t>
                      </a:r>
                      <a:r>
                        <a:rPr lang="cs-CZ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anticipativně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nebo dekurzivně (s odpovídající úrokovou sazbou), výsledný zúročený kapitál je shodný). Úročení se liší pouze způsobem připisování úroků!!!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159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2" y="655633"/>
            <a:ext cx="9144793" cy="4523624"/>
          </a:xfrm>
          <a:prstGeom prst="rect">
            <a:avLst/>
          </a:prstGeom>
        </p:spPr>
      </p:pic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11478"/>
              </p:ext>
            </p:extLst>
          </p:nvPr>
        </p:nvGraphicFramePr>
        <p:xfrm>
          <a:off x="166986" y="2310179"/>
          <a:ext cx="8581478" cy="23498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9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38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5882" r="-100272" b="-2029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5882" r="-272" b="-20294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07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85207" r="-100272" b="-633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85207" r="-272" b="-6331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298095" r="-100272" b="-19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298095" r="-272" b="-190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3581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EF3E52-31B8-4E48-AFAE-2FB0FC94C3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55" y="1658780"/>
            <a:ext cx="7001852" cy="225774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sz="2000" dirty="0">
                <a:solidFill>
                  <a:srgbClr val="FF0000"/>
                </a:solidFill>
              </a:rPr>
              <a:t>Příklad 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původní výše kapitálu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Jednoduché úročení</a:t>
            </a:r>
          </a:p>
        </p:txBody>
      </p:sp>
    </p:spTree>
    <p:extLst>
      <p:ext uri="{BB962C8B-B14F-4D97-AF65-F5344CB8AC3E}">
        <p14:creationId xmlns:p14="http://schemas.microsoft.com/office/powerpoint/2010/main" val="41765241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5E7AD-D1EC-4726-AAD2-24FE1C02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úrokové sazby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B3D632-EEC2-4E63-9481-44D7E22A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9582"/>
            <a:ext cx="7002981" cy="26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52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AFFCD-D364-41EB-A81B-491DF871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počáteční výše úvěru</a:t>
            </a:r>
            <a:b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5155B-3C5A-48BC-A233-11891697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1647696"/>
            <a:ext cx="765916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091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6567-CC07-4DA4-9945-C4F5773B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Vyplacená částka při eskontu směnky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FA958-F8FC-4612-A7E7-B92D9416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3"/>
            <a:ext cx="8439690" cy="27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F2D49-0D3C-4B43-B5EE-DE7AE01F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E00197-CA7E-4222-BA03-5D29E21BE4F9}"/>
              </a:ext>
            </a:extLst>
          </p:cNvPr>
          <p:cNvSpPr txBox="1"/>
          <p:nvPr/>
        </p:nvSpPr>
        <p:spPr>
          <a:xfrm>
            <a:off x="395536" y="2109343"/>
            <a:ext cx="6462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Jaká je výše pohledávky o velikosti 150.000 Kč za 6 měsíců, při úrokové sazbě 15% </a:t>
            </a:r>
            <a:r>
              <a:rPr lang="cs-CZ" dirty="0" err="1"/>
              <a:t>p.a</a:t>
            </a:r>
            <a:r>
              <a:rPr lang="cs-CZ" dirty="0"/>
              <a:t>. ? </a:t>
            </a:r>
          </a:p>
          <a:p>
            <a:endParaRPr lang="cs-CZ" dirty="0"/>
          </a:p>
          <a:p>
            <a:r>
              <a:rPr lang="cs-CZ" dirty="0"/>
              <a:t>odpověď: 161 250,- Kč</a:t>
            </a:r>
          </a:p>
        </p:txBody>
      </p:sp>
    </p:spTree>
    <p:extLst>
      <p:ext uri="{BB962C8B-B14F-4D97-AF65-F5344CB8AC3E}">
        <p14:creationId xmlns:p14="http://schemas.microsoft.com/office/powerpoint/2010/main" val="24970767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a přeji pěkný den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4EC71-7C6A-473E-82E9-1268C289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FFFA2D-22BA-42C6-A94D-8769DCEB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3189"/>
            <a:ext cx="6592509" cy="40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0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2CA71-DBCB-90EB-5BAE-58F7C6C6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87D829-294D-0EB7-5B46-D60C7F9ADEEA}"/>
              </a:ext>
            </a:extLst>
          </p:cNvPr>
          <p:cNvSpPr txBox="1"/>
          <p:nvPr/>
        </p:nvSpPr>
        <p:spPr>
          <a:xfrm>
            <a:off x="1475656" y="1693508"/>
            <a:ext cx="5382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velkou částku musíme dnes při neměnné úrokové sazbě 6 % </a:t>
            </a:r>
            <a:r>
              <a:rPr lang="cs-CZ" dirty="0" err="1"/>
              <a:t>p.a</a:t>
            </a:r>
            <a:r>
              <a:rPr lang="cs-CZ" dirty="0"/>
              <a:t>. uložit novorozenému dítěti, aby v 19 letech mělo takový kapitál, který by mu zabezpečoval po dobu 7 let (do 26 let věku) měsíční polhůtní důchod ve výši 3.000 Kč?</a:t>
            </a:r>
          </a:p>
        </p:txBody>
      </p:sp>
    </p:spTree>
    <p:extLst>
      <p:ext uri="{BB962C8B-B14F-4D97-AF65-F5344CB8AC3E}">
        <p14:creationId xmlns:p14="http://schemas.microsoft.com/office/powerpoint/2010/main" val="412280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A235D-483F-48F5-A194-4C2F97A5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2C2EBA2-2198-799C-3C38-FED4CAF0E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90" y="1276237"/>
            <a:ext cx="5540220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47680-38C8-DA7C-85FA-B0B6CE5A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2C4F5F-43CC-3E5F-92BC-B3A602C787D4}"/>
              </a:ext>
            </a:extLst>
          </p:cNvPr>
          <p:cNvSpPr txBox="1"/>
          <p:nvPr/>
        </p:nvSpPr>
        <p:spPr>
          <a:xfrm>
            <a:off x="1403648" y="2109006"/>
            <a:ext cx="5454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Jaká částka nám (a našim pozůstalým) zajistí čtvrtletní polhůtní věčný důchod ve výši 5.000 Kč při neměnné roční úrokové sazbě 4 % </a:t>
            </a:r>
            <a:r>
              <a:rPr lang="cs-CZ" dirty="0" err="1"/>
              <a:t>p.a</a:t>
            </a:r>
            <a:r>
              <a:rPr lang="cs-CZ" dirty="0"/>
              <a:t>.? </a:t>
            </a:r>
          </a:p>
        </p:txBody>
      </p:sp>
    </p:spTree>
    <p:extLst>
      <p:ext uri="{BB962C8B-B14F-4D97-AF65-F5344CB8AC3E}">
        <p14:creationId xmlns:p14="http://schemas.microsoft.com/office/powerpoint/2010/main" val="317605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3DDC4-41F4-CEA0-0C94-5956AC19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3E9C0B6-A1AE-6B42-0ED1-C66FE35F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85" y="1238134"/>
            <a:ext cx="4732430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94EE8-D298-3D78-9AA1-0D6B9B90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6499DB15-E62F-E953-E987-DDE1E801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6" y="1024756"/>
            <a:ext cx="7940728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93D0B-8DA1-E37D-DABE-0CA7D065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C96EC3-0CA9-654F-1839-57E54C4F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357"/>
            <a:ext cx="9144000" cy="28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8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14614-A818-E98C-DB6E-A3C27568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81F381FB-464B-8E11-B056-0306C181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643"/>
            <a:ext cx="9144000" cy="29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D2637-35EF-489D-BEAB-FF3462BE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AE21F0-3B33-488A-8F4B-E20C845D9CB2}"/>
              </a:ext>
            </a:extLst>
          </p:cNvPr>
          <p:cNvSpPr txBox="1"/>
          <p:nvPr/>
        </p:nvSpPr>
        <p:spPr>
          <a:xfrm>
            <a:off x="467544" y="843558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Uložili jsme částku 12.000 Kč na vkladní knížku. Jaká bude výše kapitálu za 3 roky při složeném úročení polhůtním, jestliže úrokové období je roční a úroková sazba činí 12.5% </a:t>
            </a:r>
            <a:r>
              <a:rPr lang="cs-CZ" dirty="0" err="1"/>
              <a:t>p.a</a:t>
            </a:r>
            <a:r>
              <a:rPr lang="cs-CZ" dirty="0"/>
              <a:t>. ? správná odpověď: </a:t>
            </a:r>
          </a:p>
        </p:txBody>
      </p:sp>
    </p:spTree>
    <p:extLst>
      <p:ext uri="{BB962C8B-B14F-4D97-AF65-F5344CB8AC3E}">
        <p14:creationId xmlns:p14="http://schemas.microsoft.com/office/powerpoint/2010/main" val="418451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4E45E-5A4A-C0C1-F236-429D8460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713FA8C-14D1-6B6B-779D-7C06CC2B6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6" y="1020945"/>
            <a:ext cx="7696867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3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EFBA-8036-42CE-DAC2-0B4C118D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A92478C-8DCC-5679-B8AA-3DF055CB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863"/>
            <a:ext cx="9144000" cy="29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4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7FEB3-9963-8F5D-6A0F-14402BEE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5DF16-0A2C-0F65-A918-6A3801E7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375"/>
            <a:ext cx="9144000" cy="2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C6D3A-C312-1AB0-9068-BD2FDBC5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E1EAEE-11F9-698D-AEAA-5358CA7F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5" y="994273"/>
            <a:ext cx="7948349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F692C-3320-8F49-1B22-EAA5A14C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CFCD38-9827-75A0-056D-52A7321D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89" y="2567939"/>
            <a:ext cx="7621" cy="762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6180900-124F-136D-B447-3AA51F9F5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665"/>
            <a:ext cx="9144000" cy="31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5ABC-BD13-4C5A-01FA-DF28F624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F3CF708-4A5D-1A9A-BB99-1FD68F1F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721"/>
            <a:ext cx="9144000" cy="27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1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4F0BA-2ABA-73EA-3936-B2FD7FED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A5EC6F4-8C33-BD5E-CA3A-67ADADFB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99" y="937118"/>
            <a:ext cx="6713802" cy="3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2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EC7CE-C3E6-74DB-188C-954CF262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CB5BFE0-E08D-F3AC-6F7F-978726E5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3" y="994273"/>
            <a:ext cx="4305673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37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D872C-3071-94D7-4F96-1743E9B7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7484D9-C7A0-0FE8-F5D9-2849A89B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437"/>
            <a:ext cx="9144000" cy="26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FD088-2E88-AE98-8C5D-A32BD1E5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DA31234-EE18-397F-923E-41BF74344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81" y="1039997"/>
            <a:ext cx="6652837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0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0843F-4C97-4C2C-A0D6-BD11D4FA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68AE3E-04E5-4FAF-99CD-D59A207A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2" y="852247"/>
            <a:ext cx="655411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5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6AD5-C92D-8291-6525-71FE008F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64FA8BB-DD0B-9B90-FC0F-97D448FDE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625"/>
            <a:ext cx="9144000" cy="28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208A2-9873-56CF-7369-F15325D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B5F3D7E-01A1-2C7B-782B-C67860B2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45" y="1043807"/>
            <a:ext cx="5425910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66F7A-EF6B-4CF3-4C38-8440BBC3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2D0A8FE-0534-BBC6-2115-E7F62241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922"/>
            <a:ext cx="9144000" cy="26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95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11E1A-3BC1-9DE0-67FB-AB6DF58B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6F688D-EEEB-053D-8A98-95D55D08F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197"/>
            <a:ext cx="9144000" cy="30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1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E290D-B100-352A-2649-46F7FB0A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A68CABD-7DA2-DDFB-5361-BD451A820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69"/>
            <a:ext cx="9144000" cy="27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9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682C8-2621-24E6-9227-99231200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99A4613-07E1-8715-943F-22FAA9EDB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835"/>
            <a:ext cx="9144000" cy="27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3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F8141-5128-644C-C8D3-9D123043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7AF4E3C-782F-4737-8214-B6B80358D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80" y="1009514"/>
            <a:ext cx="5768840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2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1415-BEAC-624B-B198-EAC1B641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BF3B349-4A40-AD4E-30CA-D183CB89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257"/>
            <a:ext cx="9144000" cy="29289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A1C540-AA3F-8E5C-5207-FDE1AEF01E9A}"/>
              </a:ext>
            </a:extLst>
          </p:cNvPr>
          <p:cNvSpPr txBox="1"/>
          <p:nvPr/>
        </p:nvSpPr>
        <p:spPr>
          <a:xfrm>
            <a:off x="235621" y="3939902"/>
            <a:ext cx="7992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Pro výpočty dlouhodobých investic je v praxi nutno použít složené úročení (složené úročení anuity, resp. budoucí hodnota anuity). Pro odhad správné odpovědi stačí spočítat vklady za 30 let (včetně jejich zúročení): 1. odpověď: 500 000 Kč, 2. odpověď: přibližně 1,5 mil. Kč, 3. odpověď: přibližně 3 mil. Kč, 4. odpověď: přibližně 5 mil. Kč. </a:t>
            </a:r>
            <a:r>
              <a:rPr lang="cs-CZ" sz="1000" dirty="0">
                <a:solidFill>
                  <a:srgbClr val="666666"/>
                </a:solidFill>
                <a:latin typeface="Open Sans" panose="020B0606030504020204" pitchFamily="34" charset="0"/>
              </a:rPr>
              <a:t>Díky znalostem byste měli </a:t>
            </a:r>
            <a:r>
              <a:rPr lang="cs-CZ" sz="1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vyloučit špatné odpovědi (1., 2. a 4.). Platí tedy pravidlo, že při pravidelné investici 1000 Kč měsíčně a </a:t>
            </a:r>
            <a:r>
              <a:rPr lang="cs-CZ" sz="1000" b="0" i="0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prům</a:t>
            </a:r>
            <a:r>
              <a:rPr lang="cs-CZ" sz="10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výnosu 6 % p. a. bude mít po 30 letech klient cca 1 mil. Kč. Pro získání 3 mil. Kč tak musí investovat přibližně 3 tis. Kč.</a:t>
            </a:r>
          </a:p>
          <a:p>
            <a:pPr algn="l"/>
            <a:r>
              <a:rPr lang="cs-CZ" sz="1000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ŠOBA, Oldřich a Martin ŠIRŮČEK. Finanční matematika v praxi. 2., aktualizované a rozšířené vydání. Praha: Grada </a:t>
            </a:r>
            <a:r>
              <a:rPr lang="cs-CZ" sz="1000" b="0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Publishing</a:t>
            </a:r>
            <a:r>
              <a:rPr lang="cs-CZ" sz="1000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2017. </a:t>
            </a:r>
            <a:r>
              <a:rPr lang="cs-CZ" sz="1000" b="0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Partners</a:t>
            </a:r>
            <a:r>
              <a:rPr lang="cs-CZ" sz="1000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ISBN 978-80-271-0250-1. od str. 75</a:t>
            </a:r>
          </a:p>
        </p:txBody>
      </p:sp>
    </p:spTree>
    <p:extLst>
      <p:ext uri="{BB962C8B-B14F-4D97-AF65-F5344CB8AC3E}">
        <p14:creationId xmlns:p14="http://schemas.microsoft.com/office/powerpoint/2010/main" val="2086177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2D3DB-4D9A-55CE-F27F-4FEAB1D8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43B856A-91AF-29FA-586F-92DE53A7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908"/>
            <a:ext cx="9144000" cy="37556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27C8D5-BB59-B4A7-ECF8-4D803BF4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" y="4449591"/>
            <a:ext cx="9144000" cy="7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79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2B7DA-B686-6037-1530-91EFC563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A89FA6F-3922-F1DA-438E-2BA9D87D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03"/>
            <a:ext cx="9144000" cy="41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6A54A-FFC8-41E8-862D-E775449A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E0AA665-8F2F-4F15-B654-9E7DF0E7FBD5}"/>
              </a:ext>
            </a:extLst>
          </p:cNvPr>
          <p:cNvSpPr txBox="1"/>
          <p:nvPr/>
        </p:nvSpPr>
        <p:spPr>
          <a:xfrm>
            <a:off x="323528" y="1970844"/>
            <a:ext cx="6534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Kolik uspoříme za jeden rok, ukládáme-li počátkem každého měsíce částku 1.000 Kč, při roční úrokové sazbě 12% </a:t>
            </a:r>
            <a:r>
              <a:rPr lang="cs-CZ" dirty="0" err="1"/>
              <a:t>p.a</a:t>
            </a:r>
            <a:r>
              <a:rPr lang="cs-CZ" dirty="0"/>
              <a:t>. ? správná odpověď: 12 780,-Kč</a:t>
            </a:r>
          </a:p>
        </p:txBody>
      </p:sp>
    </p:spTree>
    <p:extLst>
      <p:ext uri="{BB962C8B-B14F-4D97-AF65-F5344CB8AC3E}">
        <p14:creationId xmlns:p14="http://schemas.microsoft.com/office/powerpoint/2010/main" val="4019437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791AB-0830-8503-32BB-5DCD78B7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376022-82D4-4C7A-D337-C2E1F0168A5D}"/>
              </a:ext>
            </a:extLst>
          </p:cNvPr>
          <p:cNvSpPr txBox="1"/>
          <p:nvPr/>
        </p:nvSpPr>
        <p:spPr>
          <a:xfrm>
            <a:off x="395536" y="987574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Jaké jsou úrokové náklady úvěru ve výši 180.000 Kč jednorázově splatného za 4 měsíce včetně úroku, je-li úroková sazba 20 %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p.a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CB4C16-D3AF-2418-4441-64E69ED2718D}"/>
              </a:ext>
            </a:extLst>
          </p:cNvPr>
          <p:cNvSpPr txBox="1"/>
          <p:nvPr/>
        </p:nvSpPr>
        <p:spPr>
          <a:xfrm>
            <a:off x="2286000" y="1970507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Za jednotlivé veličiny příslušného vzorce dosadíme: K=180.000, p=14, i=20/100=0.20, t=120, n=4 * 30 / 360 = 1/3.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D0BCC07-88F6-EA0E-8BED-15D3966C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6" y="1901996"/>
            <a:ext cx="6485182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52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09D24-6A00-A7CE-EF49-88993C88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E9F85FA-75ED-3F27-6791-B20BFE32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7" y="195486"/>
            <a:ext cx="8549985" cy="42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BE1DC-DE47-CB51-015A-BB40AA7A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08712" cy="507703"/>
          </a:xfrm>
        </p:spPr>
        <p:txBody>
          <a:bodyPr/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Příklad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původní výše kapitálu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7EFD0DF9-4581-473B-410D-98A77BB5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31590"/>
            <a:ext cx="7294090" cy="25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34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5E7AD-D1EC-4726-AAD2-24FE1C02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760640" cy="507703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</a:t>
            </a:r>
            <a: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úrokové sazby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B3D632-EEC2-4E63-9481-44D7E22A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9582"/>
            <a:ext cx="7002981" cy="26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4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AFFCD-D364-41EB-A81B-491DF871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Výpočet počáteční výše úvěru</a:t>
            </a:r>
            <a:br>
              <a:rPr lang="cs-C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45155B-3C5A-48BC-A233-11891697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1647696"/>
            <a:ext cx="7659169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93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6567-CC07-4DA4-9945-C4F5773B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 	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Vyplacená částka při eskontu směnky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FA958-F8FC-4612-A7E7-B92D9416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3"/>
            <a:ext cx="8439690" cy="27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48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2FF52-D513-3DB2-C397-A249E492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Příklad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C4B42BE-1437-9100-0B76-BAA983C6A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5"/>
            <a:ext cx="7384762" cy="16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7CF00-6A14-C52D-081B-061E0707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B145BAC-D6AC-A5E0-B0DA-096DB690D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7" y="1139066"/>
            <a:ext cx="560880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73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14547-801A-FEB0-74E1-CEEBF5B6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B96CB3D-E062-7D97-745A-DEC739A0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7089109" cy="24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0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B181E-EF87-7417-4452-72F0ACC5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Úlohy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13ECA55-38DE-8105-64CC-7C759833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7574"/>
            <a:ext cx="6408712" cy="108012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560A4F3-4841-C94E-F61C-86D5C3745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50913"/>
            <a:ext cx="553259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6AB22-1F85-4A7F-B151-6B48D26E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469A95-218B-48F9-96B9-9E7B456FE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890353"/>
            <a:ext cx="594443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5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DEFDD-EB32-55C1-6723-1DFFB72D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1337605-C0BC-5108-7305-8ADD54B6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2"/>
            <a:ext cx="5832648" cy="936104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32F7C77-1DC3-97FA-60EE-6ED593056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19" y="2211710"/>
            <a:ext cx="5288738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41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47212-0163-4755-12B2-B89955EE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F98CD86-A7FD-0B29-F338-FA5D9811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7200800" cy="144016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C6E4979-78BF-C48A-3ED6-88AD20D3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28" y="2571750"/>
            <a:ext cx="5624047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58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2B859-4B69-079C-0974-E6E354A5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AD07FFF-E189-BC2E-A750-248F82B9B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2"/>
            <a:ext cx="7488832" cy="1066892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02EF3E7-8EAC-9D9E-ACB1-8A29CF3BB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71750"/>
            <a:ext cx="6584251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2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46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Osoba A vystavila 15. 6. 2007 osobě B směnku s jmenovitou hodnotou 3 000 dolarů s roční úrokovou sazbou 7 %. Datum splatnosti směnky je 15. 12. 2007. 28. 7. 2007 osoba B eskontovala směnku na banku, která účtuje roční diskontní sazbu 8 %. Jakou částku osoba B od banky obdržela?</a:t>
            </a:r>
          </a:p>
        </p:txBody>
      </p:sp>
    </p:spTree>
    <p:extLst>
      <p:ext uri="{BB962C8B-B14F-4D97-AF65-F5344CB8AC3E}">
        <p14:creationId xmlns:p14="http://schemas.microsoft.com/office/powerpoint/2010/main" val="3983948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2E4BB-495A-0401-BE69-39A4F873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D7B3BF0-6A23-A539-F9B1-F3E8C1A5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6256562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3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4A90F-6A80-B20B-B82A-7E356101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33F6BF9-ACA6-CCE6-E2D3-B805B6D0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614225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2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B62BCB1-9EBC-8AFE-4FD7-48FDF70742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104149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DDDE9-D05A-1AF7-84E8-6834742F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EE28CB3-89AB-4E26-A614-806E0391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31590"/>
            <a:ext cx="4442845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6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BA878-D9D4-3450-A565-E87FFC91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3E6C2A-C624-1D17-F37D-2A3D6D26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6302286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2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CAD8DD9-E6EC-F714-B9ED-CB37955342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46" y="1045435"/>
            <a:ext cx="6241321" cy="21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4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D6EC-9541-4AE5-8CA6-22FE7DA9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967880-C243-4E26-93E5-1D26E65433C8}"/>
              </a:ext>
            </a:extLst>
          </p:cNvPr>
          <p:cNvSpPr txBox="1"/>
          <p:nvPr/>
        </p:nvSpPr>
        <p:spPr>
          <a:xfrm>
            <a:off x="683568" y="1278347"/>
            <a:ext cx="61744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investičního poradce (vázaného zástupce investičního zprostředkovatele) se obrátili Adam a Eva. Oba mají 30 let a plánují společný život. Chtějí poradit s naplněním své finanční nezávislosti, což pro ně znamená mít ve svých 60 letech 3 mil. Kč. Adam má čistý příjem 30 000 Kč měsíčně, Eva 20 000 Kč měsíčně. Jejich výdaje jsou celkem 40 000 Kč měsíčně (včetně splátky hypotéky 15 000 Kč měsíčně). </a:t>
            </a:r>
          </a:p>
        </p:txBody>
      </p:sp>
    </p:spTree>
    <p:extLst>
      <p:ext uri="{BB962C8B-B14F-4D97-AF65-F5344CB8AC3E}">
        <p14:creationId xmlns:p14="http://schemas.microsoft.com/office/powerpoint/2010/main" val="2300141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4FFB-90DA-AD4D-34B7-DC228952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C36E49E-03E4-B983-F301-E027F4AEE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03" y="864722"/>
            <a:ext cx="545639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583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67E8A-69E0-8337-E96B-C4A782A6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3746DCF-0E2E-4B74-53BF-0B9CDE35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6984776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0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AE587-ABA0-E613-5377-2DB9B9DC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327CB8-2D2F-58F7-E7D0-EC673CCD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6066046" cy="464860"/>
          </a:xfrm>
          <a:prstGeom prst="rect">
            <a:avLst/>
          </a:prstGeom>
        </p:spPr>
      </p:pic>
      <p:pic>
        <p:nvPicPr>
          <p:cNvPr id="6" name="Obrázek 5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65B3A71-4CA5-1082-0AC5-993C7AFE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4" y="1939235"/>
            <a:ext cx="3635055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85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4C011-ADE0-090B-A997-C4C0E11D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FE9A96F-5D67-99D6-5037-DD93AEAE2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39" y="1668701"/>
            <a:ext cx="6241321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5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BD516-9317-8813-20F0-BD21481D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85445B3-3C01-EF96-1371-7D9691D8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14" y="1474375"/>
            <a:ext cx="566977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43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50ED9-4A26-172A-25C6-B26B1AFD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5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B65D2BF-AE16-4EA2-D545-750C12C6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669674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77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2AD44-B848-0286-8F15-0C77CDBE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A6C34C-467E-D95B-AC06-DDB77DF0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574"/>
            <a:ext cx="6187976" cy="563929"/>
          </a:xfrm>
          <a:prstGeom prst="rect">
            <a:avLst/>
          </a:prstGeom>
        </p:spPr>
      </p:pic>
      <p:pic>
        <p:nvPicPr>
          <p:cNvPr id="6" name="Obrázek 5" descr="Obsah obrázku text">
            <a:extLst>
              <a:ext uri="{FF2B5EF4-FFF2-40B4-BE49-F238E27FC236}">
                <a16:creationId xmlns:a16="http://schemas.microsoft.com/office/drawing/2014/main" id="{B5E0B04C-FB6E-7304-0490-D6D376322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8685"/>
            <a:ext cx="4610500" cy="983065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622379F-AA71-217B-27C1-9059BF9A8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8932"/>
            <a:ext cx="5418290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66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65AC-A897-8F6B-3512-79619CAB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5F993F7-A20E-239D-EA46-26AE0870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7574"/>
            <a:ext cx="5265876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2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2A08-72FC-B587-D276-E57F79B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EACD8-AA69-6D89-9790-B9CB3161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6172735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7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B401D-9ABF-782A-477D-6F9686ED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6B412A9-26BF-59FF-357E-B941B120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1590"/>
            <a:ext cx="3551228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56914-8AE7-43A4-95D1-4A98ECD9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87B792-3DFB-4A0E-A6EF-7D7E40BE3280}"/>
              </a:ext>
            </a:extLst>
          </p:cNvPr>
          <p:cNvSpPr txBox="1"/>
          <p:nvPr/>
        </p:nvSpPr>
        <p:spPr>
          <a:xfrm>
            <a:off x="467544" y="1693845"/>
            <a:ext cx="6390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Otázka: Adama a Evu zajímá, kolik by asi měli pravidelně měsíčně investovat, aby za 30 let měli naspořeny cca 3 mil. Kč v nominální hodnotě, při průměrném zhodnocení investice včetně výnosů 6 % p. a. (použijte složené úročení).</a:t>
            </a:r>
          </a:p>
        </p:txBody>
      </p:sp>
    </p:spTree>
    <p:extLst>
      <p:ext uri="{BB962C8B-B14F-4D97-AF65-F5344CB8AC3E}">
        <p14:creationId xmlns:p14="http://schemas.microsoft.com/office/powerpoint/2010/main" val="25287591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87BAD-789D-6BFB-1C46-B56F4CAB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4B1368-F413-FAFD-974D-60475214773F}"/>
              </a:ext>
            </a:extLst>
          </p:cNvPr>
          <p:cNvSpPr txBox="1"/>
          <p:nvPr/>
        </p:nvSpPr>
        <p:spPr>
          <a:xfrm>
            <a:off x="755576" y="1141053"/>
            <a:ext cx="6102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Investor zakoupil dne 3.5.2022 depozitní směnku za její směnečnou hodnotu 100 000 Kč. Ke směnce byla připojena úroková doložka s úrokovou mírou 7% </a:t>
            </a:r>
            <a:r>
              <a:rPr lang="cs-CZ" dirty="0" err="1"/>
              <a:t>p.a</a:t>
            </a:r>
            <a:r>
              <a:rPr lang="cs-CZ" dirty="0"/>
              <a:t>. Směnka byla splatná na viděnou, ne dříve než za 2 měsíce a ne později než za 4 měsíce. Směnka byla předložena k proplacení dne 14.8.2022. Určete výnos z této směnky při standardu 30E/360. Jaká celková částka bude vyplacena investorovi? </a:t>
            </a:r>
          </a:p>
        </p:txBody>
      </p:sp>
    </p:spTree>
    <p:extLst>
      <p:ext uri="{BB962C8B-B14F-4D97-AF65-F5344CB8AC3E}">
        <p14:creationId xmlns:p14="http://schemas.microsoft.com/office/powerpoint/2010/main" val="23781162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1BE89-9014-753B-E600-11F23B3B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555EF4-E694-C0C7-AD20-0CAE0BB62DA3}"/>
              </a:ext>
            </a:extLst>
          </p:cNvPr>
          <p:cNvSpPr txBox="1"/>
          <p:nvPr/>
        </p:nvSpPr>
        <p:spPr>
          <a:xfrm>
            <a:off x="251520" y="915566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Banka vyplatí investorovi po předložení směnky v požadované době směnečnou částku a navíc i úrokový výnos, který vypočteme jako jednoduchý úrok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FD2A70C-803A-A69F-60C5-D33DBC288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2" y="2283718"/>
            <a:ext cx="6881456" cy="12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43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91FB2-E081-4CBE-65E1-2F9168AE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E573E57-40A1-4D36-6B38-8C7E1BE6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8" y="967601"/>
            <a:ext cx="8344623" cy="3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6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1E65-C86A-F017-4805-9E5D74C8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F08AE3F-70BA-2DF1-B74C-E33B208CC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" y="891394"/>
            <a:ext cx="8359864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7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34FE7-C0D5-8E80-E121-79BCB82B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Příklad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1D3144-D520-E22B-0FC4-F78AE529EF0E}"/>
              </a:ext>
            </a:extLst>
          </p:cNvPr>
          <p:cNvSpPr txBox="1"/>
          <p:nvPr/>
        </p:nvSpPr>
        <p:spPr>
          <a:xfrm>
            <a:off x="1340427" y="1913878"/>
            <a:ext cx="551562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>
                <a:solidFill>
                  <a:srgbClr val="343434"/>
                </a:solidFill>
                <a:latin typeface="Arial" panose="020B0604020202020204" pitchFamily="34" charset="0"/>
              </a:rPr>
              <a:t>Na začátku roku 2019 vložíme 1 000 000 Kč na 3 roky na bankovní účet. Banka uvádí roční úrokovou sazbu 1 %, úrokovací období je 1 rok. Úrok se přičítá na konci každého roku k již dosažené částce. Neuvažujme daň z úroku.</a:t>
            </a:r>
            <a:br>
              <a:rPr lang="cs-CZ" sz="1350" dirty="0"/>
            </a:br>
            <a:r>
              <a:rPr lang="cs-CZ" sz="1350" dirty="0">
                <a:solidFill>
                  <a:srgbClr val="343434"/>
                </a:solidFill>
                <a:latin typeface="Arial" panose="020B0604020202020204" pitchFamily="34" charset="0"/>
              </a:rPr>
              <a:t>Jak velká bude výsledná částka na </a:t>
            </a:r>
            <a:r>
              <a:rPr lang="cs-CZ" sz="1350" dirty="0" err="1">
                <a:solidFill>
                  <a:srgbClr val="343434"/>
                </a:solidFill>
                <a:latin typeface="Arial" panose="020B0604020202020204" pitchFamily="34" charset="0"/>
              </a:rPr>
              <a:t>účtě</a:t>
            </a:r>
            <a:r>
              <a:rPr lang="cs-CZ" sz="1350" dirty="0">
                <a:solidFill>
                  <a:srgbClr val="343434"/>
                </a:solidFill>
                <a:latin typeface="Arial" panose="020B0604020202020204" pitchFamily="34" charset="0"/>
              </a:rPr>
              <a:t> po třech letech?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6267121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2613B-295C-8799-E17F-0A1D71E3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E29D8A39-5DA9-5008-75DD-930DAF54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89" y="1293669"/>
            <a:ext cx="5365035" cy="17753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10D0774-6647-B5B8-8A39-9D01C775148D}"/>
              </a:ext>
            </a:extLst>
          </p:cNvPr>
          <p:cNvSpPr txBox="1"/>
          <p:nvPr/>
        </p:nvSpPr>
        <p:spPr>
          <a:xfrm>
            <a:off x="1613189" y="3342490"/>
            <a:ext cx="45707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50" dirty="0"/>
              <a:t>Na konci roku 2021 (po třech letech) bude výsledný kapitál</a:t>
            </a:r>
          </a:p>
          <a:p>
            <a:r>
              <a:rPr lang="pl-PL" sz="1350" dirty="0"/>
              <a:t>1000000Kč+3⋅10000Kč=1030000Kč.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9411219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37B19-3131-104A-E374-656CB59C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1A67417A-E674-6E69-85AB-FEEDC824F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11" y="1394358"/>
            <a:ext cx="4492379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88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D843F-ED86-4554-AA4E-CB56F6AF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037B15-8A89-430B-9AD8-C59960E68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2" y="1491630"/>
            <a:ext cx="7102706" cy="20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32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78611-E15F-4ADE-9550-B0892A24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5A657F-0E20-46EB-BDB4-30A6A5814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2" y="1419622"/>
            <a:ext cx="7222076" cy="2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31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8DE0D-CDB6-4AC3-B21F-4E5F53EE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63437-D455-41B8-8A5C-F564EEA09618}"/>
              </a:ext>
            </a:extLst>
          </p:cNvPr>
          <p:cNvSpPr txBox="1"/>
          <p:nvPr/>
        </p:nvSpPr>
        <p:spPr>
          <a:xfrm>
            <a:off x="1043608" y="1338708"/>
            <a:ext cx="6624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Určete cenu, za kterou lze koupit pokladniční poukázky s nominální hodnotou 10 000 Kč, dobou splatnosti 90 dní při diskontní míře 5,5%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25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2921D-6ECE-485C-9037-F5751304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153871-3764-42DA-90F5-87D08A25D72C}"/>
              </a:ext>
            </a:extLst>
          </p:cNvPr>
          <p:cNvSpPr txBox="1"/>
          <p:nvPr/>
        </p:nvSpPr>
        <p:spPr>
          <a:xfrm>
            <a:off x="253658" y="1275606"/>
            <a:ext cx="80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 výpočty dlouhodobých investic je v praxi nutno použít složené úročení (složené úročení anuity, resp. budoucí hodnota anuity). Pro odhad správné odpovědi stačí spočítat vklady za 30 let (včetně jejich zúročení): 1. odpověď: 500 000 Kč, 2. odpověď: přibližně 1,5 mil. Kč, 3. odpověď: přibližně 3 mil. Kč, 4. odpověď: přibližně 5 mil. Kč. Poradce by měl díky své praxi vyloučit špatné odpovědi (1., 2. a 4.). Platí tedy pravidlo, že při pravidelné investici 1000 Kč měsíčně a </a:t>
            </a:r>
            <a:r>
              <a:rPr lang="cs-CZ" dirty="0" err="1"/>
              <a:t>prům</a:t>
            </a:r>
            <a:r>
              <a:rPr lang="cs-CZ" dirty="0"/>
              <a:t>. výnosu 6 % p. a. bude mít po 30 letech klient cca 1 mil. Kč. Pro získání 3 mil. Kč tak musí investovat přibližně 3 tis. Kč. </a:t>
            </a:r>
          </a:p>
          <a:p>
            <a:endParaRPr lang="cs-CZ" dirty="0"/>
          </a:p>
          <a:p>
            <a:r>
              <a:rPr lang="cs-CZ" dirty="0"/>
              <a:t>ŠOBA, Oldřich a Martin ŠIRŮČEK. Finanční matematika v praxi. 2., aktualizované a rozšířené vydání. Praha: Grada </a:t>
            </a:r>
            <a:r>
              <a:rPr lang="cs-CZ" dirty="0" err="1"/>
              <a:t>Publishing</a:t>
            </a:r>
            <a:r>
              <a:rPr lang="cs-CZ" dirty="0"/>
              <a:t>, 2017. </a:t>
            </a:r>
            <a:r>
              <a:rPr lang="cs-CZ" dirty="0" err="1"/>
              <a:t>Partners</a:t>
            </a:r>
            <a:r>
              <a:rPr lang="cs-CZ" dirty="0"/>
              <a:t>. ISBN 978-80-271-0250-1. od str. 75</a:t>
            </a:r>
          </a:p>
        </p:txBody>
      </p:sp>
    </p:spTree>
    <p:extLst>
      <p:ext uri="{BB962C8B-B14F-4D97-AF65-F5344CB8AC3E}">
        <p14:creationId xmlns:p14="http://schemas.microsoft.com/office/powerpoint/2010/main" val="38994957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41D2-641F-4113-9723-4EFDDA74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8EE7F6-410E-4867-92CC-B56B62455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52" y="1347614"/>
            <a:ext cx="4384260" cy="5715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BB9C-ED1C-4686-BA3A-C5B7EC550D86}"/>
              </a:ext>
            </a:extLst>
          </p:cNvPr>
          <p:cNvSpPr txBox="1"/>
          <p:nvPr/>
        </p:nvSpPr>
        <p:spPr>
          <a:xfrm>
            <a:off x="1115616" y="2249914"/>
            <a:ext cx="5742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Pokladniční poukázky lze koupit za 9 862,50 Kč</a:t>
            </a:r>
          </a:p>
        </p:txBody>
      </p:sp>
    </p:spTree>
    <p:extLst>
      <p:ext uri="{BB962C8B-B14F-4D97-AF65-F5344CB8AC3E}">
        <p14:creationId xmlns:p14="http://schemas.microsoft.com/office/powerpoint/2010/main" val="42527476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479F-C273-49AF-87FB-42CAC479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360CF3C-43E2-4C4F-8F41-F9752740CA55}"/>
              </a:ext>
            </a:extLst>
          </p:cNvPr>
          <p:cNvSpPr txBox="1"/>
          <p:nvPr/>
        </p:nvSpPr>
        <p:spPr>
          <a:xfrm>
            <a:off x="1043608" y="987574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vzroste částka 10 000 Kč uložená na účtu po dobu 5 let při ročním</a:t>
            </a:r>
          </a:p>
          <a:p>
            <a:r>
              <a:rPr lang="cs-CZ" dirty="0"/>
              <a:t>složeném úročení? Úroková míra je 10%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492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14FE3-3E24-4701-9702-3DD7FF4C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FDFCD2-5B68-4AB5-8256-406955317BFA}"/>
              </a:ext>
            </a:extLst>
          </p:cNvPr>
          <p:cNvSpPr txBox="1"/>
          <p:nvPr/>
        </p:nvSpPr>
        <p:spPr>
          <a:xfrm>
            <a:off x="1115616" y="843558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Budeme počítat hodnotu K5 podle základní rovnice pro složené úročení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6D2AB0-B9CA-4615-94B5-6DFA6E78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0" y="2051575"/>
            <a:ext cx="3200847" cy="4763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BA8756-3D61-48FE-A7D3-47E989FAA366}"/>
              </a:ext>
            </a:extLst>
          </p:cNvPr>
          <p:cNvSpPr txBox="1"/>
          <p:nvPr/>
        </p:nvSpPr>
        <p:spPr>
          <a:xfrm>
            <a:off x="1456406" y="2766411"/>
            <a:ext cx="6624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Částka 10 000 Kč vzroste za uvedených podmínek na 16 105,10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5350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34FB8-712D-45B7-AB0B-B180277B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DB34B3-D894-4FFA-9D32-F6451F6556FB}"/>
              </a:ext>
            </a:extLst>
          </p:cNvPr>
          <p:cNvSpPr txBox="1"/>
          <p:nvPr/>
        </p:nvSpPr>
        <p:spPr>
          <a:xfrm>
            <a:off x="899592" y="1059582"/>
            <a:ext cx="6696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Jakou částku musíme dnes složit na účet, abychom z něj za 3 roky mohli vybrat 20 000 Kč? Úroková míra je 6%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8793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80EFD-9E40-46FE-ADAC-CACB61E3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E32E86-719F-4371-8DA6-B6668E44D6E3}"/>
              </a:ext>
            </a:extLst>
          </p:cNvPr>
          <p:cNvSpPr txBox="1"/>
          <p:nvPr/>
        </p:nvSpPr>
        <p:spPr>
          <a:xfrm>
            <a:off x="827584" y="915566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Částka, kterou budeme dnes ukládat, představuje současnou hodnotu částky 20 000 Kč. Podle vztahu dostaneme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F68559-5D51-48C9-9804-5F9E520A4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22" y="1744420"/>
            <a:ext cx="3400900" cy="6477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3A9F73F-D312-4657-84B8-8AE120B61F6A}"/>
              </a:ext>
            </a:extLst>
          </p:cNvPr>
          <p:cNvSpPr txBox="1"/>
          <p:nvPr/>
        </p:nvSpPr>
        <p:spPr>
          <a:xfrm>
            <a:off x="1460960" y="29317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účet dnes musíme složit 16 792,40 Kč</a:t>
            </a:r>
          </a:p>
        </p:txBody>
      </p:sp>
    </p:spTree>
    <p:extLst>
      <p:ext uri="{BB962C8B-B14F-4D97-AF65-F5344CB8AC3E}">
        <p14:creationId xmlns:p14="http://schemas.microsoft.com/office/powerpoint/2010/main" val="21245809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2DBE8-F929-4CE3-942C-45421D88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E41FA1-6C42-469F-800B-2F9A97A2A19F}"/>
              </a:ext>
            </a:extLst>
          </p:cNvPr>
          <p:cNvSpPr txBox="1"/>
          <p:nvPr/>
        </p:nvSpPr>
        <p:spPr>
          <a:xfrm>
            <a:off x="539552" y="113159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 velká byla úroková míra, která zúročila vklad 9 000 Kč na 12 500 Kč za</a:t>
            </a:r>
          </a:p>
          <a:p>
            <a:r>
              <a:rPr lang="cs-CZ" dirty="0"/>
              <a:t>3 roky při ročním složeném úročení?</a:t>
            </a:r>
          </a:p>
        </p:txBody>
      </p:sp>
    </p:spTree>
    <p:extLst>
      <p:ext uri="{BB962C8B-B14F-4D97-AF65-F5344CB8AC3E}">
        <p14:creationId xmlns:p14="http://schemas.microsoft.com/office/powerpoint/2010/main" val="40493668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A45AC-1E70-4F06-BDD8-2D05BC1C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Řešení: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7DCC3D-964F-4C68-8673-A15B02219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64" y="1275606"/>
            <a:ext cx="2353003" cy="9240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565657A-090F-4102-8308-04C158619FB4}"/>
              </a:ext>
            </a:extLst>
          </p:cNvPr>
          <p:cNvSpPr txBox="1"/>
          <p:nvPr/>
        </p:nvSpPr>
        <p:spPr>
          <a:xfrm>
            <a:off x="1763688" y="27461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Úroková míra činila 0,115 7, tj. 11,57% </a:t>
            </a:r>
            <a:r>
              <a:rPr lang="cs-CZ" dirty="0" err="1"/>
              <a:t>p.a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4533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E62FC-AC8A-4D4F-8895-2CE3F295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Příklad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995B714-77EA-4BD4-90F4-844B9CA57978}"/>
              </a:ext>
            </a:extLst>
          </p:cNvPr>
          <p:cNvSpPr txBox="1"/>
          <p:nvPr/>
        </p:nvSpPr>
        <p:spPr>
          <a:xfrm>
            <a:off x="611560" y="1059582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kolik vzroste vklad 10 000 Kč uložený 5 roků a 3 měsíce při úrokové míře</a:t>
            </a:r>
          </a:p>
          <a:p>
            <a:r>
              <a:rPr lang="cs-CZ" dirty="0"/>
              <a:t>10% </a:t>
            </a:r>
            <a:r>
              <a:rPr lang="cs-CZ" dirty="0" err="1"/>
              <a:t>p.a</a:t>
            </a:r>
            <a:r>
              <a:rPr lang="cs-CZ" dirty="0"/>
              <a:t>.? Úroky jsou připisovány ročně a dále úročeny s vkladem</a:t>
            </a:r>
          </a:p>
        </p:txBody>
      </p:sp>
    </p:spTree>
    <p:extLst>
      <p:ext uri="{BB962C8B-B14F-4D97-AF65-F5344CB8AC3E}">
        <p14:creationId xmlns:p14="http://schemas.microsoft.com/office/powerpoint/2010/main" val="36985443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72A9B-41FE-402A-A4FB-C6AEB396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Řešení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BFBEFA-A77C-4E99-B094-EC8E1BCAE8D1}"/>
              </a:ext>
            </a:extLst>
          </p:cNvPr>
          <p:cNvSpPr txBox="1"/>
          <p:nvPr/>
        </p:nvSpPr>
        <p:spPr>
          <a:xfrm>
            <a:off x="755576" y="1834415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Doba, po kterou je vklad uložen, vzhledem k frekvenci připisování úroků</a:t>
            </a:r>
          </a:p>
          <a:p>
            <a:r>
              <a:rPr lang="cs-CZ" dirty="0"/>
              <a:t>není celočíselná, půjde tedy o případ smíšeného úročení. Podle vztahu  je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75D9F6-3B98-424E-AB28-FE4B4A19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7774"/>
            <a:ext cx="4591691" cy="5906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A85EDA-CBCE-450E-88AC-8DB625070C1A}"/>
              </a:ext>
            </a:extLst>
          </p:cNvPr>
          <p:cNvSpPr txBox="1"/>
          <p:nvPr/>
        </p:nvSpPr>
        <p:spPr>
          <a:xfrm>
            <a:off x="1436906" y="3500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Vklad vzroste na 16 507,70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4452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5A4DC-811E-BF96-9185-E32F3104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E92DC0-0741-766E-C494-BCC83F626A9A}"/>
              </a:ext>
            </a:extLst>
          </p:cNvPr>
          <p:cNvSpPr txBox="1"/>
          <p:nvPr/>
        </p:nvSpPr>
        <p:spPr>
          <a:xfrm>
            <a:off x="278923" y="889432"/>
            <a:ext cx="78743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Jaká bude reálná hodnota stokoruny po dvou letech (na konci druhého roku),</a:t>
            </a:r>
          </a:p>
          <a:p>
            <a:r>
              <a:rPr lang="cs-CZ" dirty="0"/>
              <a:t>je-li míra inflace v prvním roce 10% a v druhém 15%?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Řešení:</a:t>
            </a:r>
          </a:p>
          <a:p>
            <a:r>
              <a:rPr lang="cs-CZ" dirty="0"/>
              <a:t>Na konci prvního roku bude reálná hodnota stokoruny činit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E0FDD-8680-73FA-460B-A5F904F4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6" y="2643758"/>
            <a:ext cx="1463167" cy="5791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D246778-7ED9-1630-CDB6-DC83FFBD8453}"/>
              </a:ext>
            </a:extLst>
          </p:cNvPr>
          <p:cNvSpPr txBox="1"/>
          <p:nvPr/>
        </p:nvSpPr>
        <p:spPr>
          <a:xfrm>
            <a:off x="268886" y="32170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na konci druhého roku pak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C3162B6-B921-4FD5-0852-D9AF11553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26" y="3092214"/>
            <a:ext cx="1767993" cy="62489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B872947-7EC2-2853-6E06-2DA00111B5E3}"/>
              </a:ext>
            </a:extLst>
          </p:cNvPr>
          <p:cNvSpPr txBox="1"/>
          <p:nvPr/>
        </p:nvSpPr>
        <p:spPr>
          <a:xfrm>
            <a:off x="504816" y="3792050"/>
            <a:ext cx="8099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Reálná hodnota neboli kupní síla stokoruny po dvou letech bude činit jen</a:t>
            </a:r>
          </a:p>
          <a:p>
            <a:r>
              <a:rPr lang="cs-CZ" b="1" dirty="0">
                <a:solidFill>
                  <a:srgbClr val="C00000"/>
                </a:solidFill>
              </a:rPr>
              <a:t>79,05 Kč.</a:t>
            </a:r>
          </a:p>
        </p:txBody>
      </p:sp>
    </p:spTree>
    <p:extLst>
      <p:ext uri="{BB962C8B-B14F-4D97-AF65-F5344CB8AC3E}">
        <p14:creationId xmlns:p14="http://schemas.microsoft.com/office/powerpoint/2010/main" val="321977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2DD49-7859-4CDF-8410-1E8B18BE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578BBD-7D59-40A2-9F92-D1E79EC3FC46}"/>
              </a:ext>
            </a:extLst>
          </p:cNvPr>
          <p:cNvSpPr txBox="1"/>
          <p:nvPr/>
        </p:nvSpPr>
        <p:spPr>
          <a:xfrm>
            <a:off x="539552" y="1059582"/>
            <a:ext cx="6318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Investičního zprostředkovatele osloví nový zákazník, který má zájem investovat část svých úspor.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728B71-5447-4B37-9072-387B0D5DD7B1}"/>
              </a:ext>
            </a:extLst>
          </p:cNvPr>
          <p:cNvSpPr txBox="1"/>
          <p:nvPr/>
        </p:nvSpPr>
        <p:spPr>
          <a:xfrm>
            <a:off x="516114" y="1807315"/>
            <a:ext cx="75842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Otázka: Pokud má podílový list zakoupený zákazníkem v okamžiku investice hodnotu 1 000 Kč a následně po dobu 3 let vzroste jeho hodnota vždy o 5 % </a:t>
            </a:r>
            <a:r>
              <a:rPr lang="cs-CZ" b="1" dirty="0" err="1"/>
              <a:t>p.a</a:t>
            </a:r>
            <a:r>
              <a:rPr lang="cs-CZ" b="1" dirty="0"/>
              <a:t>., jaká bude jeho hodnota zaokrouhlená na celé Kč po uplynutí 3 let od okamžiku investice? Ignorujte vstupní poplatky a průběžné poplatky za správu investice.</a:t>
            </a:r>
          </a:p>
        </p:txBody>
      </p:sp>
    </p:spTree>
    <p:extLst>
      <p:ext uri="{BB962C8B-B14F-4D97-AF65-F5344CB8AC3E}">
        <p14:creationId xmlns:p14="http://schemas.microsoft.com/office/powerpoint/2010/main" val="36781336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A3EC0-31CF-AB3F-C11C-0A7AFAB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2737ED-B155-1B4C-7534-9DF2D2591A70}"/>
              </a:ext>
            </a:extLst>
          </p:cNvPr>
          <p:cNvSpPr txBox="1"/>
          <p:nvPr/>
        </p:nvSpPr>
        <p:spPr>
          <a:xfrm>
            <a:off x="467544" y="987574"/>
            <a:ext cx="72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Vložili jsme na bankovní účet 1 000 000Kč na jeden rok. Úrokovací období je jeden rok a roční úroková sazba je 5%. Míra inflace byla v tomto roce 2%. Daň z úroku neuvažujeme. Jaká byla reálná úroková míra zaokrouhlená na setiny procenta?</a:t>
            </a:r>
          </a:p>
        </p:txBody>
      </p:sp>
    </p:spTree>
    <p:extLst>
      <p:ext uri="{BB962C8B-B14F-4D97-AF65-F5344CB8AC3E}">
        <p14:creationId xmlns:p14="http://schemas.microsoft.com/office/powerpoint/2010/main" val="33328419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5932-CE15-2084-9530-3E6A6666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  <a:t>Řešení</a:t>
            </a:r>
            <a:br>
              <a:rPr lang="cs-CZ" b="0" i="0" dirty="0">
                <a:solidFill>
                  <a:srgbClr val="0C95C9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363CB1-04C1-B0C9-5569-AE8D42CDF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6508044" cy="12421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B557F0-43AC-C863-3AB4-C3D57384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2322769"/>
            <a:ext cx="6401355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8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568952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200" dirty="0"/>
              <a:t>Jak se změní hodnota vkladu 15 000 Kč uloženého jeden rok na účtu při úrokové míře 10% </a:t>
            </a:r>
            <a:r>
              <a:rPr lang="cs-CZ" sz="2200" dirty="0" err="1"/>
              <a:t>p.a</a:t>
            </a:r>
            <a:r>
              <a:rPr lang="cs-CZ" sz="2200" dirty="0"/>
              <a:t>. se spojitým úročením? Jaká bude úroková intenzita?</a:t>
            </a:r>
          </a:p>
          <a:p>
            <a:r>
              <a:rPr lang="cs-CZ" sz="2200" b="1" dirty="0"/>
              <a:t> </a:t>
            </a:r>
          </a:p>
          <a:p>
            <a:r>
              <a:rPr lang="cs-CZ" sz="2200" dirty="0"/>
              <a:t>Hodnotu vkladu za rok získáme užitím vztahu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75369D-6F95-C82E-AB9C-E4DE0E22A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7854"/>
            <a:ext cx="273630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14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D7B6A-E1A5-4270-55B1-56EF9856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402CFD-7380-11DC-5C87-7F13813A6F63}"/>
              </a:ext>
            </a:extLst>
          </p:cNvPr>
          <p:cNvSpPr txBox="1"/>
          <p:nvPr/>
        </p:nvSpPr>
        <p:spPr>
          <a:xfrm>
            <a:off x="611560" y="1279553"/>
            <a:ext cx="7776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Úrokovou intenzitu vypočteme pomocí vzorce  tj. </a:t>
            </a:r>
            <a:r>
              <a:rPr lang="cs-CZ" dirty="0" err="1"/>
              <a:t>ie</a:t>
            </a:r>
            <a:r>
              <a:rPr lang="cs-CZ" dirty="0"/>
              <a:t> = e</a:t>
            </a:r>
          </a:p>
          <a:p>
            <a:r>
              <a:rPr lang="cs-CZ" dirty="0"/>
              <a:t>0,1 − 1 = 0, 10517, tj. 10, 517% </a:t>
            </a:r>
            <a:r>
              <a:rPr lang="cs-CZ" dirty="0" err="1"/>
              <a:t>p.a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Vklad za jeden rok vzroste na 16 577,60 Kč. </a:t>
            </a:r>
          </a:p>
          <a:p>
            <a:r>
              <a:rPr lang="cs-CZ" dirty="0"/>
              <a:t>Úroková intenzita je 10,517% </a:t>
            </a:r>
            <a:r>
              <a:rPr lang="cs-CZ" dirty="0" err="1"/>
              <a:t>p.a</a:t>
            </a:r>
            <a:r>
              <a:rPr lang="cs-CZ" dirty="0"/>
              <a:t>. To je o 0,001% ročně více než v případě, kdy jsou úroky ke vkladu připisovány denně </a:t>
            </a:r>
          </a:p>
        </p:txBody>
      </p:sp>
    </p:spTree>
    <p:extLst>
      <p:ext uri="{BB962C8B-B14F-4D97-AF65-F5344CB8AC3E}">
        <p14:creationId xmlns:p14="http://schemas.microsoft.com/office/powerpoint/2010/main" val="26137395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3B699-8B63-2399-8467-35622BE5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B322CDA-C44B-4173-3446-5DAF50CEF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36" y="967601"/>
            <a:ext cx="6538527" cy="3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12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05507-E590-8795-61FF-C3625CC0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2BA592A-489E-B6C3-B87A-D61673116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1" y="845670"/>
            <a:ext cx="6896698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37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A2463-4C36-E4B0-7B81-1953C7D6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C8A358B-E5B7-B590-C308-C591A898B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16" y="773274"/>
            <a:ext cx="6774767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82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AB094-6BF9-1955-AE5C-7100FE0F3922}"/>
              </a:ext>
            </a:extLst>
          </p:cNvPr>
          <p:cNvSpPr txBox="1"/>
          <p:nvPr/>
        </p:nvSpPr>
        <p:spPr>
          <a:xfrm>
            <a:off x="502920" y="993458"/>
            <a:ext cx="78333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100" dirty="0"/>
              <a:t>Jakou částku uspoříme do konce roku, jestliže ukládáme počátkem každého měsíce 1 200 Kč při úrokové míře 9% </a:t>
            </a:r>
            <a:r>
              <a:rPr lang="cs-CZ" sz="2100" dirty="0" err="1"/>
              <a:t>p.a</a:t>
            </a:r>
            <a:r>
              <a:rPr lang="cs-CZ" sz="2100" dirty="0"/>
              <a:t>.?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C85BD2-3053-B75E-8195-55029B40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8" y="1993835"/>
            <a:ext cx="3451012" cy="7155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C6C84A-8B29-805D-74B0-00EED6BF515D}"/>
              </a:ext>
            </a:extLst>
          </p:cNvPr>
          <p:cNvSpPr txBox="1"/>
          <p:nvPr/>
        </p:nvSpPr>
        <p:spPr>
          <a:xfrm>
            <a:off x="1187624" y="2571750"/>
            <a:ext cx="46264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b="1" dirty="0">
                <a:solidFill>
                  <a:srgbClr val="C00000"/>
                </a:solidFill>
              </a:rPr>
              <a:t>Uspoříme 15 102 Kč.</a:t>
            </a:r>
          </a:p>
        </p:txBody>
      </p:sp>
    </p:spTree>
    <p:extLst>
      <p:ext uri="{BB962C8B-B14F-4D97-AF65-F5344CB8AC3E}">
        <p14:creationId xmlns:p14="http://schemas.microsoft.com/office/powerpoint/2010/main" val="1383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CE20F-C212-E10E-EB85-8E3D331A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D6A917-8562-381A-AD20-CB3163EF008F}"/>
              </a:ext>
            </a:extLst>
          </p:cNvPr>
          <p:cNvSpPr txBox="1"/>
          <p:nvPr/>
        </p:nvSpPr>
        <p:spPr>
          <a:xfrm>
            <a:off x="594360" y="1105361"/>
            <a:ext cx="6667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dirty="0"/>
              <a:t>Kolik musíme ukládat počátkem každého čtvrtletí, abychom za rok uspořili</a:t>
            </a:r>
          </a:p>
          <a:p>
            <a:r>
              <a:rPr lang="cs-CZ" sz="1500" dirty="0"/>
              <a:t>10 000 Kč při úrokové míře 8% </a:t>
            </a:r>
            <a:r>
              <a:rPr lang="cs-CZ" sz="1500" dirty="0" err="1"/>
              <a:t>p.a</a:t>
            </a:r>
            <a:r>
              <a:rPr lang="cs-CZ" sz="150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39A935-89F3-B968-ACF1-E3EEA7369602}"/>
              </a:ext>
            </a:extLst>
          </p:cNvPr>
          <p:cNvSpPr txBox="1"/>
          <p:nvPr/>
        </p:nvSpPr>
        <p:spPr>
          <a:xfrm>
            <a:off x="480060" y="1790700"/>
            <a:ext cx="63779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4FDFE4-48B1-026C-3A51-750B4A4ABE40}"/>
              </a:ext>
            </a:extLst>
          </p:cNvPr>
          <p:cNvSpPr txBox="1"/>
          <p:nvPr/>
        </p:nvSpPr>
        <p:spPr>
          <a:xfrm>
            <a:off x="1059180" y="3609536"/>
            <a:ext cx="54025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Abychom naspořili 10 000 Kč, musíme pravidelně ukládat </a:t>
            </a:r>
            <a:r>
              <a:rPr lang="cs-CZ" sz="1350" dirty="0">
                <a:solidFill>
                  <a:srgbClr val="C00000"/>
                </a:solidFill>
              </a:rPr>
              <a:t>2 381 Kč.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598C67C-2AE7-D177-BA97-AAC149CF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59" y="2365992"/>
            <a:ext cx="1874683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51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F33E1-976E-8DEA-8FD3-F6E843FF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Krátkodobé polhůtní spoření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08CFB9-8027-5B06-DF35-7AC389EB5057}"/>
              </a:ext>
            </a:extLst>
          </p:cNvPr>
          <p:cNvSpPr txBox="1"/>
          <p:nvPr/>
        </p:nvSpPr>
        <p:spPr>
          <a:xfrm>
            <a:off x="838200" y="1315917"/>
            <a:ext cx="63703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Příklad</a:t>
            </a:r>
          </a:p>
          <a:p>
            <a:r>
              <a:rPr lang="cs-CZ" sz="1350" dirty="0"/>
              <a:t>Jakou částku uspoříme do konce roku, jestliže koncem každého měsíce ukládáme 1 200 Kč při úrokové míře 9% </a:t>
            </a:r>
            <a:r>
              <a:rPr lang="cs-CZ" sz="1350" dirty="0" err="1"/>
              <a:t>p.a</a:t>
            </a:r>
            <a:r>
              <a:rPr lang="cs-CZ" sz="1350" dirty="0"/>
              <a:t>.?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2D3FF2-CD07-ADC8-0830-1C195E639705}"/>
              </a:ext>
            </a:extLst>
          </p:cNvPr>
          <p:cNvSpPr txBox="1"/>
          <p:nvPr/>
        </p:nvSpPr>
        <p:spPr>
          <a:xfrm>
            <a:off x="838200" y="2136393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Řešení:</a:t>
            </a:r>
          </a:p>
          <a:p>
            <a:r>
              <a:rPr lang="cs-CZ" sz="1350" dirty="0"/>
              <a:t>Dosadíme do vzorce , kde opět m = 12 a x = 1200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A0D7DC-8C7E-569E-9D5B-E5830B8B5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6" y="2730069"/>
            <a:ext cx="3285814" cy="630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B6DE9A1-113E-6BAB-A17E-C9FA3BC0D4E1}"/>
              </a:ext>
            </a:extLst>
          </p:cNvPr>
          <p:cNvSpPr txBox="1"/>
          <p:nvPr/>
        </p:nvSpPr>
        <p:spPr>
          <a:xfrm>
            <a:off x="1028700" y="358466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Uspoříme 14 994 Kč. To je o 8 Kč méně než v případě předlhůtního spoření, kdy jsou úroky počítány ze všech úložek. U polhůtního spoření úrok z</a:t>
            </a:r>
          </a:p>
          <a:p>
            <a:r>
              <a:rPr lang="cs-CZ" sz="1350" dirty="0"/>
              <a:t>poslední úložky už nepočítáme, proto je naspořená částka nižší.</a:t>
            </a:r>
          </a:p>
        </p:txBody>
      </p:sp>
    </p:spTree>
    <p:extLst>
      <p:ext uri="{BB962C8B-B14F-4D97-AF65-F5344CB8AC3E}">
        <p14:creationId xmlns:p14="http://schemas.microsoft.com/office/powerpoint/2010/main" val="222825219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2135</Words>
  <Application>Microsoft Office PowerPoint</Application>
  <PresentationFormat>Předvádění na obrazovce (16:9)</PresentationFormat>
  <Paragraphs>168</Paragraphs>
  <Slides>110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110</vt:i4>
      </vt:variant>
    </vt:vector>
  </HeadingPairs>
  <TitlesOfParts>
    <vt:vector size="116" baseType="lpstr">
      <vt:lpstr>Arial</vt:lpstr>
      <vt:lpstr>Calibri</vt:lpstr>
      <vt:lpstr>Enriqueta</vt:lpstr>
      <vt:lpstr>Open Sans</vt:lpstr>
      <vt:lpstr>Times New Roman</vt:lpstr>
      <vt:lpstr>SLU</vt:lpstr>
      <vt:lpstr>Příprava ke zkoušce</vt:lpstr>
      <vt:lpstr>Příklad</vt:lpstr>
      <vt:lpstr>Prezentace aplikace PowerPoint</vt:lpstr>
      <vt:lpstr>Příklad</vt:lpstr>
      <vt:lpstr>Prezentace aplikace PowerPoint</vt:lpstr>
      <vt:lpstr>Příklad</vt:lpstr>
      <vt:lpstr>Prezentace aplikace PowerPoint</vt:lpstr>
      <vt:lpstr>Prezentace aplikace PowerPoint</vt:lpstr>
      <vt:lpstr>Příklad</vt:lpstr>
      <vt:lpstr>Prezentace aplikace PowerPoint</vt:lpstr>
      <vt:lpstr>Příklad</vt:lpstr>
      <vt:lpstr>Prezentace aplikace PowerPoint</vt:lpstr>
      <vt:lpstr>Příklad</vt:lpstr>
      <vt:lpstr>Řešení</vt:lpstr>
      <vt:lpstr>Příklad</vt:lpstr>
      <vt:lpstr>Řešení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Prezentace aplikace PowerPoint</vt:lpstr>
      <vt:lpstr>Příklad Výpočet původní výše kapitálu</vt:lpstr>
      <vt:lpstr>Příklad Výpočet úrokové sazby </vt:lpstr>
      <vt:lpstr>Příklad  Výpočet počáteční výše úvěru </vt:lpstr>
      <vt:lpstr>Příklad  Vyplacená částka při eskontu směnky </vt:lpstr>
      <vt:lpstr>Příklad </vt:lpstr>
      <vt:lpstr>Řešení </vt:lpstr>
      <vt:lpstr>Prezentace aplikace PowerPoint</vt:lpstr>
      <vt:lpstr>Úlohy </vt:lpstr>
      <vt:lpstr>Prezentace aplikace PowerPoint</vt:lpstr>
      <vt:lpstr>Prezentace aplikace PowerPoint</vt:lpstr>
      <vt:lpstr>Prezentace aplikace PowerPoint</vt:lpstr>
      <vt:lpstr>Příklad 1</vt:lpstr>
      <vt:lpstr>Řešení:</vt:lpstr>
      <vt:lpstr>Prezentace aplikace PowerPoint</vt:lpstr>
      <vt:lpstr>Příklad 2</vt:lpstr>
      <vt:lpstr>Řešení</vt:lpstr>
      <vt:lpstr>Prezentace aplikace PowerPoint</vt:lpstr>
      <vt:lpstr>Příklad 3</vt:lpstr>
      <vt:lpstr>Řešení</vt:lpstr>
      <vt:lpstr>Příklad 4</vt:lpstr>
      <vt:lpstr>Řešení:</vt:lpstr>
      <vt:lpstr>Prezentace aplikace PowerPoint</vt:lpstr>
      <vt:lpstr>Prezentace aplikace PowerPoint</vt:lpstr>
      <vt:lpstr>Příklad 5</vt:lpstr>
      <vt:lpstr>Řešení</vt:lpstr>
      <vt:lpstr>Prezentace aplikace PowerPoint</vt:lpstr>
      <vt:lpstr>Příklad 6</vt:lpstr>
      <vt:lpstr>Řešení:</vt:lpstr>
      <vt:lpstr>Příklad 7</vt:lpstr>
      <vt:lpstr>Řešení:</vt:lpstr>
      <vt:lpstr>Prezentace aplikace PowerPoint</vt:lpstr>
      <vt:lpstr>Prezentace aplikace PowerPoint</vt:lpstr>
      <vt:lpstr>Příklad </vt:lpstr>
      <vt:lpstr>Řešení </vt:lpstr>
      <vt:lpstr>Prezentace aplikace PowerPoint</vt:lpstr>
      <vt:lpstr>Příklad</vt:lpstr>
      <vt:lpstr>Příklad</vt:lpstr>
      <vt:lpstr>Příklad</vt:lpstr>
      <vt:lpstr>Řešení</vt:lpstr>
      <vt:lpstr>Příklad </vt:lpstr>
      <vt:lpstr>Řešení</vt:lpstr>
      <vt:lpstr>Příklad </vt:lpstr>
      <vt:lpstr>Řešení</vt:lpstr>
      <vt:lpstr>Příklad </vt:lpstr>
      <vt:lpstr>Řešení:</vt:lpstr>
      <vt:lpstr>Příklad</vt:lpstr>
      <vt:lpstr>Řešení</vt:lpstr>
      <vt:lpstr>Příklad</vt:lpstr>
      <vt:lpstr>Prezentace aplikace PowerPoint</vt:lpstr>
      <vt:lpstr>Řešení </vt:lpstr>
      <vt:lpstr>Příklad 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Krátkodobé polhůtní spoření</vt:lpstr>
      <vt:lpstr>Prezentace aplikace PowerPoint</vt:lpstr>
      <vt:lpstr>Příklad</vt:lpstr>
      <vt:lpstr>Příklad  Výpočet penále z prodlení </vt:lpstr>
      <vt:lpstr>Příklad  Výpočet doby splatnosti  </vt:lpstr>
      <vt:lpstr>Srovnání jednoduchého úročení polhůtního a předlhůtního</vt:lpstr>
      <vt:lpstr>Řešený příklad </vt:lpstr>
      <vt:lpstr>Příklad Výpočet původní výše kapitálu </vt:lpstr>
      <vt:lpstr>Příklad Výpočet úrokové sazby </vt:lpstr>
      <vt:lpstr>Příklad  Výpočet počáteční výše úvěru </vt:lpstr>
      <vt:lpstr>Příklad  Vyplacená částka při eskontu směnky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148</cp:revision>
  <dcterms:created xsi:type="dcterms:W3CDTF">2016-07-06T15:42:34Z</dcterms:created>
  <dcterms:modified xsi:type="dcterms:W3CDTF">2023-11-23T12:09:18Z</dcterms:modified>
</cp:coreProperties>
</file>