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2" r:id="rId1"/>
  </p:sldMasterIdLst>
  <p:notesMasterIdLst>
    <p:notesMasterId r:id="rId141"/>
  </p:notesMasterIdLst>
  <p:handoutMasterIdLst>
    <p:handoutMasterId r:id="rId142"/>
  </p:handoutMasterIdLst>
  <p:sldIdLst>
    <p:sldId id="2141" r:id="rId2"/>
    <p:sldId id="2046" r:id="rId3"/>
    <p:sldId id="2083" r:id="rId4"/>
    <p:sldId id="2084" r:id="rId5"/>
    <p:sldId id="2085" r:id="rId6"/>
    <p:sldId id="2086" r:id="rId7"/>
    <p:sldId id="2087" r:id="rId8"/>
    <p:sldId id="2088" r:id="rId9"/>
    <p:sldId id="2089" r:id="rId10"/>
    <p:sldId id="2092" r:id="rId11"/>
    <p:sldId id="2094" r:id="rId12"/>
    <p:sldId id="2093" r:id="rId13"/>
    <p:sldId id="2090" r:id="rId14"/>
    <p:sldId id="2091" r:id="rId15"/>
    <p:sldId id="2047" r:id="rId16"/>
    <p:sldId id="2095" r:id="rId17"/>
    <p:sldId id="2096" r:id="rId18"/>
    <p:sldId id="2097" r:id="rId19"/>
    <p:sldId id="2049" r:id="rId20"/>
    <p:sldId id="2104" r:id="rId21"/>
    <p:sldId id="2105" r:id="rId22"/>
    <p:sldId id="2099" r:id="rId23"/>
    <p:sldId id="2102" r:id="rId24"/>
    <p:sldId id="2113" r:id="rId25"/>
    <p:sldId id="2114" r:id="rId26"/>
    <p:sldId id="2115" r:id="rId27"/>
    <p:sldId id="2116" r:id="rId28"/>
    <p:sldId id="2100" r:id="rId29"/>
    <p:sldId id="2101" r:id="rId30"/>
    <p:sldId id="2050" r:id="rId31"/>
    <p:sldId id="2107" r:id="rId32"/>
    <p:sldId id="2108" r:id="rId33"/>
    <p:sldId id="2109" r:id="rId34"/>
    <p:sldId id="2110" r:id="rId35"/>
    <p:sldId id="2111" r:id="rId36"/>
    <p:sldId id="2112" r:id="rId37"/>
    <p:sldId id="2051" r:id="rId38"/>
    <p:sldId id="2052" r:id="rId39"/>
    <p:sldId id="2123" r:id="rId40"/>
    <p:sldId id="2124" r:id="rId41"/>
    <p:sldId id="1865" r:id="rId42"/>
    <p:sldId id="1866" r:id="rId43"/>
    <p:sldId id="1867" r:id="rId44"/>
    <p:sldId id="2121" r:id="rId45"/>
    <p:sldId id="2122" r:id="rId46"/>
    <p:sldId id="2129" r:id="rId47"/>
    <p:sldId id="2130" r:id="rId48"/>
    <p:sldId id="2125" r:id="rId49"/>
    <p:sldId id="2126" r:id="rId50"/>
    <p:sldId id="1882" r:id="rId51"/>
    <p:sldId id="1883" r:id="rId52"/>
    <p:sldId id="1885" r:id="rId53"/>
    <p:sldId id="1890" r:id="rId54"/>
    <p:sldId id="1891" r:id="rId55"/>
    <p:sldId id="1892" r:id="rId56"/>
    <p:sldId id="1951" r:id="rId57"/>
    <p:sldId id="2025" r:id="rId58"/>
    <p:sldId id="1952" r:id="rId59"/>
    <p:sldId id="1953" r:id="rId60"/>
    <p:sldId id="1954" r:id="rId61"/>
    <p:sldId id="1955" r:id="rId62"/>
    <p:sldId id="1956" r:id="rId63"/>
    <p:sldId id="1957" r:id="rId64"/>
    <p:sldId id="1958" r:id="rId65"/>
    <p:sldId id="1959" r:id="rId66"/>
    <p:sldId id="1960" r:id="rId67"/>
    <p:sldId id="1961" r:id="rId68"/>
    <p:sldId id="1962" r:id="rId69"/>
    <p:sldId id="1963" r:id="rId70"/>
    <p:sldId id="1964" r:id="rId71"/>
    <p:sldId id="1965" r:id="rId72"/>
    <p:sldId id="1966" r:id="rId73"/>
    <p:sldId id="2017" r:id="rId74"/>
    <p:sldId id="2018" r:id="rId75"/>
    <p:sldId id="1967" r:id="rId76"/>
    <p:sldId id="1968" r:id="rId77"/>
    <p:sldId id="2023" r:id="rId78"/>
    <p:sldId id="1969" r:id="rId79"/>
    <p:sldId id="1970" r:id="rId80"/>
    <p:sldId id="1971" r:id="rId81"/>
    <p:sldId id="2027" r:id="rId82"/>
    <p:sldId id="2028" r:id="rId83"/>
    <p:sldId id="2029" r:id="rId84"/>
    <p:sldId id="2030" r:id="rId85"/>
    <p:sldId id="2031" r:id="rId86"/>
    <p:sldId id="2032" r:id="rId87"/>
    <p:sldId id="1972" r:id="rId88"/>
    <p:sldId id="1973" r:id="rId89"/>
    <p:sldId id="1974" r:id="rId90"/>
    <p:sldId id="1975" r:id="rId91"/>
    <p:sldId id="1977" r:id="rId92"/>
    <p:sldId id="2143" r:id="rId93"/>
    <p:sldId id="2144" r:id="rId94"/>
    <p:sldId id="2145" r:id="rId95"/>
    <p:sldId id="2146" r:id="rId96"/>
    <p:sldId id="2147" r:id="rId97"/>
    <p:sldId id="2148" r:id="rId98"/>
    <p:sldId id="2149" r:id="rId99"/>
    <p:sldId id="2150" r:id="rId100"/>
    <p:sldId id="2151" r:id="rId101"/>
    <p:sldId id="2153" r:id="rId102"/>
    <p:sldId id="2154" r:id="rId103"/>
    <p:sldId id="2152" r:id="rId104"/>
    <p:sldId id="2155" r:id="rId105"/>
    <p:sldId id="2156" r:id="rId106"/>
    <p:sldId id="2157" r:id="rId107"/>
    <p:sldId id="1979" r:id="rId108"/>
    <p:sldId id="1980" r:id="rId109"/>
    <p:sldId id="1981" r:id="rId110"/>
    <p:sldId id="1982" r:id="rId111"/>
    <p:sldId id="1983" r:id="rId112"/>
    <p:sldId id="1984" r:id="rId113"/>
    <p:sldId id="1985" r:id="rId114"/>
    <p:sldId id="1986" r:id="rId115"/>
    <p:sldId id="1987" r:id="rId116"/>
    <p:sldId id="1988" r:id="rId117"/>
    <p:sldId id="1989" r:id="rId118"/>
    <p:sldId id="1990" r:id="rId119"/>
    <p:sldId id="1991" r:id="rId120"/>
    <p:sldId id="1992" r:id="rId121"/>
    <p:sldId id="1993" r:id="rId122"/>
    <p:sldId id="1994" r:id="rId123"/>
    <p:sldId id="2019" r:id="rId124"/>
    <p:sldId id="2020" r:id="rId125"/>
    <p:sldId id="2136" r:id="rId126"/>
    <p:sldId id="2137" r:id="rId127"/>
    <p:sldId id="2021" r:id="rId128"/>
    <p:sldId id="1995" r:id="rId129"/>
    <p:sldId id="1996" r:id="rId130"/>
    <p:sldId id="1997" r:id="rId131"/>
    <p:sldId id="1998" r:id="rId132"/>
    <p:sldId id="1999" r:id="rId133"/>
    <p:sldId id="2000" r:id="rId134"/>
    <p:sldId id="2001" r:id="rId135"/>
    <p:sldId id="2002" r:id="rId136"/>
    <p:sldId id="2003" r:id="rId137"/>
    <p:sldId id="2004" r:id="rId138"/>
    <p:sldId id="2005" r:id="rId139"/>
    <p:sldId id="2142" r:id="rId140"/>
  </p:sldIdLst>
  <p:sldSz cx="9144000" cy="6858000" type="screen4x3"/>
  <p:notesSz cx="6858000" cy="9144000"/>
  <p:custShowLst>
    <p:custShow name="Vlastní prezentace 1" id="0">
      <p:sldLst/>
    </p:custShow>
    <p:custShow name="Vlastní prezentace 2" id="1">
      <p:sldLst/>
    </p:custShow>
    <p:custShow name="Vlastní prezentace 3" id="2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B02020"/>
    <a:srgbClr val="003399"/>
    <a:srgbClr val="0033CC"/>
    <a:srgbClr val="972931"/>
    <a:srgbClr val="FF0066"/>
    <a:srgbClr val="D6009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935" autoAdjust="0"/>
  </p:normalViewPr>
  <p:slideViewPr>
    <p:cSldViewPr snapToGrid="0">
      <p:cViewPr varScale="1">
        <p:scale>
          <a:sx n="73" d="100"/>
          <a:sy n="73" d="100"/>
        </p:scale>
        <p:origin x="11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notesViewPr>
    <p:cSldViewPr snapToGrid="0">
      <p:cViewPr>
        <p:scale>
          <a:sx n="75" d="100"/>
          <a:sy n="75" d="100"/>
        </p:scale>
        <p:origin x="2430" y="-5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B1C6E76-E2FF-452D-B2FC-0A68A286595F}" type="datetime1">
              <a:rPr lang="cs-CZ"/>
              <a:pPr>
                <a:defRPr/>
              </a:pPr>
              <a:t>16.11.2021</a:t>
            </a:fld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2A0E34E-DC2A-4A94-A42A-1A2C53E224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12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AC30401E-569A-4A3D-ACCF-C14E91F597F7}" type="datetime1">
              <a:rPr lang="cs-CZ"/>
              <a:pPr>
                <a:defRPr/>
              </a:pPr>
              <a:t>16.11.2021</a:t>
            </a:fld>
            <a:endParaRPr lang="cs-CZ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4A682BFE-2195-42AC-A7F9-108977595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116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0F059B-C5F0-4215-9729-245CAE53CF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9A2EAC7-8B23-4C7F-A809-F8AE39534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9525"/>
            <a:ext cx="916622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!W\VSPP\Graficke prace\VSPP\Corporate identity\Logo VSPP\VSPP_cmyk_podkladové_2016.png">
            <a:extLst>
              <a:ext uri="{FF2B5EF4-FFF2-40B4-BE49-F238E27FC236}">
                <a16:creationId xmlns:a16="http://schemas.microsoft.com/office/drawing/2014/main" id="{19D15A67-CA03-400F-92F5-A9112EF81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27663"/>
            <a:ext cx="25558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23C372-C9DB-4B0C-A486-DAAA9397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7B37-20D4-44DC-8C4E-B73815A5A002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EF320D-00BE-4E4B-A93A-18F56E43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8F8F17-2922-44D2-A57E-25B59B18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03B1-73CA-481B-8B5E-4C0DCC3285C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953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E495A9F-29BF-4A2A-8D34-5A9386512F98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06B226CB-68BD-4FB6-87E0-9A592EB8C9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A6E5E8D0-246E-4E85-B6D4-76C38D1AB1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087CCAF-AA5B-49CC-A99A-BFE8A38DD8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72800F9-2EA8-4D44-AB8F-296DC03529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91E9EC6-0EA6-43D0-8A92-5C45123946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B5AE4B24-654D-4F0C-BB52-D93F424BBF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C8D0AF6-92A8-4F0F-B289-CE6E0496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EDBE-DFD7-4196-9916-9748CD12287D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1ACA20A-B886-4E99-9729-42A5DFF5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75C256F-CC78-4F92-90A1-EE7A6E9B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A0ED-75FA-4988-AD73-354A90D74F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82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F4F84-7624-41BB-85C9-675BA924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74EF-ED26-43A3-9175-7B2F3BF50829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15C8-2F6E-456F-9B0B-53A3FEC8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209BD-C1A1-47FD-92E0-CD417507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CE3A-25A6-4E15-9E36-97145AC6693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298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ACCCFB85-B450-4D58-BAB0-169312A1AE46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D33F67F1-1D0C-4918-984A-15C1B1654E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CC7DB65-6268-4E2F-9304-6E5B7E49B5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D1FFA21-DEE3-4D22-9118-9B410627FB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BC9CD5B-62AA-4B85-A0AD-35CA451896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496504E-07C2-48B4-87D3-0AF4C7FBE4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8CE0C772-A2A9-4CF0-BCC7-1932DDE5A4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576E43-EC4C-4C1E-9029-6501ED44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4DC4-81D5-4752-AE14-5E2CE18DCD08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057FBFF-80FB-4E41-A19A-F4B20607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E85189-5121-4FCB-B8D9-BF4BF23E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7AF0-A750-4980-99D2-31744D11323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774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773238"/>
            <a:ext cx="4495800" cy="2465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495800" cy="2465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0" y="4391025"/>
            <a:ext cx="4495800" cy="2466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391025"/>
            <a:ext cx="4495800" cy="2466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B9144B-47A0-4F96-B388-4F13450CB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8F93776-C4AC-4846-B551-A3A0A3F78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E69D32A-6724-4BEF-9135-C6B81FD2C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C48039-758A-4A90-88A3-6DEBDDF0E7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47401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C0287-5B02-4D08-BF7D-1B0CAC310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5BD86-94E9-4BEE-8B6E-1D7C9A1E2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C2D44-7882-4BED-99F4-02CFAA297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133747-3F67-42CE-9C9F-ACBC70EABA1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99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0" y="1773238"/>
            <a:ext cx="4495800" cy="50847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495800" cy="50847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1AB2FB-213D-4F28-812D-C53ECF1F9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5F23B9-A865-426B-A721-DFD358B32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0870F57-B9DE-4B50-9440-FA8C33350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68E71A-6246-44C2-A213-52307429A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881015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0" y="1773238"/>
            <a:ext cx="4495800" cy="50847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495800" cy="2465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391025"/>
            <a:ext cx="4495800" cy="2466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645EB5-8D69-42DC-90AC-96818EBE9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A8CA846-839C-452F-AF5D-DA2C0FDE1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04E8854-85CC-4BC4-9E04-20B00C52D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6613F5-347D-4D54-A6A6-65DE9E06A6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42772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Š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1921991"/>
            <a:ext cx="7408862" cy="3451225"/>
          </a:xfrm>
        </p:spPr>
        <p:txBody>
          <a:bodyPr/>
          <a:lstStyle>
            <a:lvl1pPr marL="342900" indent="-342900" algn="l">
              <a:buClr>
                <a:srgbClr val="1B9ED4"/>
              </a:buClr>
              <a:buFont typeface="Wingdings" pitchFamily="2" charset="2"/>
              <a:buChar char="§"/>
              <a:defRPr sz="2500">
                <a:solidFill>
                  <a:srgbClr val="1B9ED4"/>
                </a:solidFill>
              </a:defRPr>
            </a:lvl1pPr>
            <a:lvl2pPr marL="576263" indent="-273050">
              <a:buClr>
                <a:srgbClr val="1B9ED4"/>
              </a:buClr>
              <a:buFont typeface="Arial" pitchFamily="34" charset="0"/>
              <a:buChar char="•"/>
              <a:defRPr sz="1800">
                <a:solidFill>
                  <a:srgbClr val="1B9ED4"/>
                </a:solidFill>
              </a:defRPr>
            </a:lvl2pPr>
            <a:lvl3pPr marL="855663" indent="-228600">
              <a:buClr>
                <a:srgbClr val="1B9ED4"/>
              </a:buClr>
              <a:buFont typeface="Courier New" pitchFamily="49" charset="0"/>
              <a:buChar char="o"/>
              <a:defRPr sz="1600">
                <a:solidFill>
                  <a:srgbClr val="1B9ED4"/>
                </a:solidFill>
              </a:defRPr>
            </a:lvl3pPr>
            <a:lvl4pPr marL="914400" indent="0">
              <a:buFontTx/>
              <a:buNone/>
              <a:defRPr sz="1600">
                <a:solidFill>
                  <a:srgbClr val="1B9ED4"/>
                </a:solidFill>
              </a:defRPr>
            </a:lvl4pPr>
            <a:lvl5pPr marL="1233488" indent="0">
              <a:buFontTx/>
              <a:buNone/>
              <a:defRPr sz="1400">
                <a:solidFill>
                  <a:srgbClr val="1B9ED4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626269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D5E15-B9C7-491E-8779-BC8F3A0A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3D55-3BAF-4A5B-B32B-E4F9F0EF4A0B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74E7-5B48-4570-BD15-671A0FF8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29F50-F5D9-4002-AF62-A723EB11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C498-EBCC-4CCD-83E2-2C5874E3F49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039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FE1505-A94C-42DE-9054-D973CF1D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242B-6A90-4CEA-AF01-A93134BD5895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17710A-9141-4FAD-B99C-916D712E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16FC15-F693-472D-9998-8573C7DF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710B-68BB-4F6E-BACD-D903B5DF881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540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71EE6D-0117-46DC-902D-847F51155B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26">
            <a:extLst>
              <a:ext uri="{FF2B5EF4-FFF2-40B4-BE49-F238E27FC236}">
                <a16:creationId xmlns:a16="http://schemas.microsoft.com/office/drawing/2014/main" id="{5378EB26-B705-4AA3-BEA8-3739D7ED5B65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67452F9-F901-4677-B964-B3E1B6AD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4F5F-E8DD-4FF7-AC96-3BEDD7BB3163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1EA481-74AF-4296-9CFA-10D45F84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3E5983-F86C-4F30-AA63-CB5E5A43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0A8C-42C0-4F50-B125-BCD57F60C72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612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1591A2-3202-4033-9107-C654227A13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6E93-26D4-4A72-82A2-5D10AD7B5883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35738-8E70-42CC-9E05-6D4959589C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F4BF5F-8B8D-4F8B-A5F9-019CBC91B2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E7FA-C28A-408E-8615-415D81AF7DC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4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68912F-52DC-4C8D-A987-CEBD9DE5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F157-7F54-499C-A495-3921CFB49F45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1AD071-EA03-4E8C-9211-3E02BA89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1D2B93-19B8-4D7C-B243-380DAB03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21A5-534B-4AD2-9D3B-872A547AD5A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304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9F5D7D-B17C-4A96-8BF9-9972B283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75E6-846C-4F19-A6F1-3E12B12113AD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8415C0-7E0E-4567-8E8A-B59BB998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6D5BA-AC82-4A1A-9FCF-F9667071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298C-2EDE-460B-AC16-BEBD92551F4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159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67FC6E3F-C0B1-4AA5-A848-38B2B109714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876DE0B4-CA84-486C-A21E-4D4EA12A34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6F314A2-3D12-4ACF-985E-6F58361BA7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36193BF9-677F-4F71-B13A-646F35DC61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7B615E4F-089C-43D7-9924-30E1E7A850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0C391860-F35A-4499-AB05-ACC38317FD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4A40540C-7CE0-4388-B73E-8BAC871D8A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93F069F-31ED-4760-8595-89F97617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323F-27CA-45C1-BB6C-9C7D8CFEE45B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426729D-1304-4228-884A-3B8FBB5D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078FAD5-DEB0-4126-9B3C-BD45A045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B52C-902E-4B1B-8C38-2252C5F5E5D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08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05D22A1-F83B-4799-B84E-94B2F5574F5A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108693E8-D6EE-4FA1-BAEF-EEB61DBB3E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D1CB5515-2DE4-44D7-B8B3-EADBB0AF3B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9DE72A9-BCD4-4667-AB38-2159807EFD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0CDCFCCF-B9ED-450A-B6D4-6B47EA385B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B101516-F065-4CA1-93B8-A41EBF652B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F7A661D-5C45-42C8-A749-BBEE667E50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4562317-4A25-49BA-934A-CB5C3EDB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E033-CE23-4F4A-8541-85CD5954398F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E00A844-2718-4212-9139-8A3EE11E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8F1443D-9BB8-4A71-99AF-37F431B9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2E00-CBB1-47C9-8F89-89B17F96086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09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E6CFC91-5A27-42EF-9449-0A27E5761634}"/>
              </a:ext>
            </a:extLst>
          </p:cNvPr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5123" name="Picture 4" descr="C:\Users\khark\Desktop\VSPP_PPT.jpg">
            <a:extLst>
              <a:ext uri="{FF2B5EF4-FFF2-40B4-BE49-F238E27FC236}">
                <a16:creationId xmlns:a16="http://schemas.microsoft.com/office/drawing/2014/main" id="{FA88E2EE-C081-4798-BFA2-7A1C83D6E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7635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0D68BB62-DEA9-4586-838C-DECA17DC80F8}"/>
              </a:ext>
            </a:extLst>
          </p:cNvPr>
          <p:cNvSpPr/>
          <p:nvPr userDrawn="1"/>
        </p:nvSpPr>
        <p:spPr>
          <a:xfrm>
            <a:off x="0" y="404813"/>
            <a:ext cx="7653338" cy="1152525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05DFEB08-DB96-48F6-BC1D-D60F57609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EC8A-7532-4262-B976-2B80E6EC4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fld id="{B4040724-1728-41E5-840E-4FDE2923EE2B}" type="datetimeFigureOut">
              <a:rPr lang="cs-CZ"/>
              <a:pPr>
                <a:defRPr/>
              </a:pPr>
              <a:t>16.11.2021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E059E-F360-46BC-9D4C-118C74064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dirty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AA26-6F17-4431-9DCD-34D968F54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73E87"/>
                </a:solidFill>
              </a:defRPr>
            </a:lvl1pPr>
          </a:lstStyle>
          <a:p>
            <a:pPr>
              <a:defRPr/>
            </a:pPr>
            <a:fld id="{CB0DC212-E9F6-41FA-9B7D-4CB28B038D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5129" name="Text Placeholder 2">
            <a:extLst>
              <a:ext uri="{FF2B5EF4-FFF2-40B4-BE49-F238E27FC236}">
                <a16:creationId xmlns:a16="http://schemas.microsoft.com/office/drawing/2014/main" id="{209248E4-2926-438D-B1BF-C75C7E0AA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1844675"/>
            <a:ext cx="74088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8F80F57-7354-4DB9-BCD0-0F22F54B3384}"/>
              </a:ext>
            </a:extLst>
          </p:cNvPr>
          <p:cNvSpPr/>
          <p:nvPr userDrawn="1"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2586E82-0696-452B-819E-CF74F713DA45}"/>
              </a:ext>
            </a:extLst>
          </p:cNvPr>
          <p:cNvSpPr/>
          <p:nvPr userDrawn="1"/>
        </p:nvSpPr>
        <p:spPr>
          <a:xfrm>
            <a:off x="9097963" y="404813"/>
            <a:ext cx="46037" cy="1152525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5132" name="Picture 3" descr="D:\!W\VSPP\Graficke prace\VSPP\Corporate identity\Logo VSPP\symbol\VSPP_cmyk_symbol.png">
            <a:extLst>
              <a:ext uri="{FF2B5EF4-FFF2-40B4-BE49-F238E27FC236}">
                <a16:creationId xmlns:a16="http://schemas.microsoft.com/office/drawing/2014/main" id="{DBF0FBA9-C9A1-41BE-9540-FEA70EAB9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18263"/>
            <a:ext cx="255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E48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2400" kern="1200">
          <a:solidFill>
            <a:srgbClr val="1B9ED4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"/>
        <a:defRPr sz="2200" kern="1200">
          <a:solidFill>
            <a:srgbClr val="1B9ED4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2000" kern="1200">
          <a:solidFill>
            <a:srgbClr val="1B9ED4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rgbClr val="1B9ED4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rgbClr val="1B9ED4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technology-56012952" TargetMode="External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rzy.cz/akcie-cz/akcie/rekord-1113/" TargetMode="External"/><Relationship Id="rId3" Type="http://schemas.openxmlformats.org/officeDocument/2006/relationships/hyperlink" Target="https://www.kurzy.cz/kryptomeny/" TargetMode="External"/><Relationship Id="rId7" Type="http://schemas.openxmlformats.org/officeDocument/2006/relationships/hyperlink" Target="https://www.kurzy.cz/komodity/cardano-graf-vyvoje-ceny/" TargetMode="External"/><Relationship Id="rId2" Type="http://schemas.openxmlformats.org/officeDocument/2006/relationships/hyperlink" Target="https://www.kurzy.cz/bitco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urzy.cz/komodity/binance-coin-graf-vyvoje-ceny/" TargetMode="External"/><Relationship Id="rId5" Type="http://schemas.openxmlformats.org/officeDocument/2006/relationships/hyperlink" Target="https://www.kurzy.cz/komodity/xrp-ripple-graf-vyvoje-ceny/" TargetMode="External"/><Relationship Id="rId4" Type="http://schemas.openxmlformats.org/officeDocument/2006/relationships/hyperlink" Target="https://www.kurzy.cz/ethereum/" TargetMode="External"/><Relationship Id="rId9" Type="http://schemas.openxmlformats.org/officeDocument/2006/relationships/hyperlink" Target="https://www.kurzy.cz/akcie-cz/akcie/mega-789/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urzy.cz/ekonomika/nemecko/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bitcoin/" TargetMode="External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urzy.cz/podnikani/zivnostnici/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3EDE65D-6286-41EE-826D-991AA29C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Výpočet hodnoty akcie, dluhopisů, kupónových dluhopisů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Roman </a:t>
            </a:r>
            <a:r>
              <a:rPr lang="cs-CZ" dirty="0" err="1"/>
              <a:t>Hlawiczka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16.11.2021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F30D63-9E27-4DC7-910A-9F8CB370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90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17AC99B-50E5-41B8-86F5-A4F5261D3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1923068"/>
            <a:ext cx="7948285" cy="301289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8E370B7-1D21-4ABE-961E-D996B746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Diskontování</a:t>
            </a:r>
          </a:p>
        </p:txBody>
      </p:sp>
    </p:spTree>
    <p:extLst>
      <p:ext uri="{BB962C8B-B14F-4D97-AF65-F5344CB8AC3E}">
        <p14:creationId xmlns:p14="http://schemas.microsoft.com/office/powerpoint/2010/main" val="13647532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5E53DB-D74C-4963-A8B5-E139E103A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42" y="1990582"/>
            <a:ext cx="5700254" cy="331498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AF0C072-9991-4008-A8BE-4E9BE233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9151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AD359E-4A2C-48D9-A10D-A4ED786E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1922463"/>
            <a:ext cx="6102711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2F6D3EC-1772-4CC7-9F71-5C0629F1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334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4ED36C1-D516-4CE4-A3A2-8308C6CB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83" y="1922463"/>
            <a:ext cx="6460171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C3C24F7-AFCD-4BD4-AF79-38E531AE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252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2BAC97F-B70C-4803-AAA8-48F47F151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2253007"/>
            <a:ext cx="7559608" cy="229811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92E815F-9D92-4393-A109-1E92E42F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5063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B0EB05C-6834-4C86-891E-AD0E9EA85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975340"/>
            <a:ext cx="7613547" cy="334547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E0A24A9-0DD1-49F9-8634-ABC2937F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8692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865EF80-DC08-49BF-AB0D-D4289223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53" y="2219677"/>
            <a:ext cx="4907705" cy="95258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E06059A-2A6B-4A52-9362-A1C39982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1D1E1A-DB1E-4149-B07F-02CCC278F6B6}"/>
              </a:ext>
            </a:extLst>
          </p:cNvPr>
          <p:cNvSpPr txBox="1"/>
          <p:nvPr/>
        </p:nvSpPr>
        <p:spPr>
          <a:xfrm>
            <a:off x="2229440" y="3246690"/>
            <a:ext cx="460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2639"/>
                </a:solidFill>
                <a:effectLst/>
                <a:latin typeface="Poppins" panose="00000500000000000000" pitchFamily="2" charset="-18"/>
              </a:rPr>
              <a:t>Odkaz na článek je přiložený </a:t>
            </a:r>
            <a:r>
              <a:rPr lang="pl-PL" b="0" i="0" dirty="0">
                <a:solidFill>
                  <a:srgbClr val="005783"/>
                </a:solidFill>
                <a:effectLst/>
                <a:latin typeface="Poppins" panose="00000500000000000000" pitchFamily="2" charset="-18"/>
                <a:hlinkClick r:id="rId3"/>
              </a:rPr>
              <a:t>zde</a:t>
            </a:r>
            <a:r>
              <a:rPr lang="pl-PL" b="0" i="0" dirty="0">
                <a:solidFill>
                  <a:srgbClr val="002639"/>
                </a:solidFill>
                <a:effectLst/>
                <a:latin typeface="Poppins" panose="00000500000000000000" pitchFamily="2" charset="-18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5376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4D201DC-50C6-420E-BEBC-3C0C90276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2" y="1922463"/>
            <a:ext cx="7097609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A32FC9B-62D7-4415-A1AE-BB0DCC28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1812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1964194"/>
            <a:ext cx="7408862" cy="378949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Těžaři potvrzují transakce v síti. Těžař seskupí transakce čekající na potvrzení, přidá k nim odkaz na předchozí potvrzený blok transakcí a údaj zvaný kryptografická </a:t>
            </a:r>
            <a:r>
              <a:rPr lang="cs-CZ" dirty="0" err="1"/>
              <a:t>nonce</a:t>
            </a:r>
            <a:r>
              <a:rPr lang="cs-CZ" dirty="0"/>
              <a:t>. Snaží se najít takovou </a:t>
            </a:r>
            <a:r>
              <a:rPr lang="cs-CZ" dirty="0" err="1"/>
              <a:t>nonci</a:t>
            </a:r>
            <a:r>
              <a:rPr lang="cs-CZ" dirty="0"/>
              <a:t>, aby se </a:t>
            </a:r>
            <a:r>
              <a:rPr lang="cs-CZ" dirty="0" err="1"/>
              <a:t>hash</a:t>
            </a:r>
            <a:r>
              <a:rPr lang="cs-CZ" dirty="0"/>
              <a:t> SHA-2 nového bloku vešel pod sítí stanovený limit. Limit je nastaven tak, aby se to </a:t>
            </a:r>
            <a:br>
              <a:rPr lang="cs-CZ" dirty="0"/>
            </a:br>
            <a:r>
              <a:rPr lang="cs-CZ" dirty="0"/>
              <a:t>v celé síti dařilo průměrně jednou za 10 minut, takže nalezení vhodné </a:t>
            </a:r>
            <a:r>
              <a:rPr lang="cs-CZ" dirty="0" err="1"/>
              <a:t>nonce</a:t>
            </a:r>
            <a:r>
              <a:rPr lang="cs-CZ" dirty="0"/>
              <a:t> je obtížné a to tím více, čím výkonnější celá síť je.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240998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92329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Těžař, kterému se nalezení </a:t>
            </a:r>
            <a:r>
              <a:rPr lang="cs-CZ" dirty="0" err="1"/>
              <a:t>nonce</a:t>
            </a:r>
            <a:r>
              <a:rPr lang="cs-CZ" dirty="0"/>
              <a:t> a tím i vytvoření a potvrzení nového bloku transakcí podaří, si ponechá veškeré poplatky ze zahrnutých transakcí a odměnu za potvrzení bloku. Odměna </a:t>
            </a:r>
            <a:br>
              <a:rPr lang="cs-CZ" dirty="0"/>
            </a:br>
            <a:r>
              <a:rPr lang="cs-CZ" dirty="0"/>
              <a:t>za potvrzení bloku je momentálně jediný a předem stanovený způsob emise nových </a:t>
            </a:r>
            <a:r>
              <a:rPr lang="cs-CZ" dirty="0" err="1"/>
              <a:t>bitcoinů</a:t>
            </a:r>
            <a:r>
              <a:rPr lang="cs-CZ" dirty="0"/>
              <a:t>. Odměna se však každých 210 000 bloků (tj. každé 4 roky) snižuje na polovinu a růst množství peněz zpomaluje.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23127590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034533"/>
            <a:ext cx="7408862" cy="414118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 si může vybrat, které transakce do nového bloku zahrne a které ne (podle výše poplatku).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Protože je síť anonymní, těžaři nevědí nic </a:t>
            </a:r>
            <a:br>
              <a:rPr lang="cs-CZ" dirty="0"/>
            </a:br>
            <a:r>
              <a:rPr lang="cs-CZ" dirty="0"/>
              <a:t>o odesílatelích ani příjemcích a jediným smysluplným kritériem pro zahrnutí nebo nezahrnutí transakce do bloku je právě zvolený poplatek. O tom, který těžař první nalezne vhodnou </a:t>
            </a:r>
            <a:r>
              <a:rPr lang="cs-CZ" dirty="0" err="1"/>
              <a:t>nonci</a:t>
            </a:r>
            <a:r>
              <a:rPr lang="cs-CZ" dirty="0"/>
              <a:t> (a rozhoduje o zařazení transakcí) rozhoduje náhoda.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375699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3377C2D-CE32-48F0-BE86-66DADFF9E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1960776"/>
            <a:ext cx="7990991" cy="249128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C6BB457-5A79-4D0D-9B70-ED4C4A2E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901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5" y="2076737"/>
            <a:ext cx="7408862" cy="197476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Transakční poplatky a odměna za potvrzení bloku jsou ekonomickou motivací činnosti těžařů. Snižováním odměny dojde ke stále většímu vyžadování transakčních poplatků.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24540821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78262"/>
            <a:ext cx="7408862" cy="430403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Těžaři řeší umělý problém nalezení kryptografické </a:t>
            </a:r>
            <a:r>
              <a:rPr lang="cs-CZ" dirty="0" err="1"/>
              <a:t>nonce</a:t>
            </a:r>
            <a:r>
              <a:rPr lang="cs-CZ" dirty="0"/>
              <a:t> proto, aby potvrzení nového bloku bylo velice složité, a tedy i velice obtížně padělatelné, přitom ale snadno ověřitelné. Pokud by chtěl útočník změnit platební historii, musel by mít </a:t>
            </a:r>
            <a:br>
              <a:rPr lang="cs-CZ" dirty="0"/>
            </a:br>
            <a:r>
              <a:rPr lang="cs-CZ" dirty="0"/>
              <a:t>k dispozici výpočetní výkon větší, než je výpočetní výkon celého zbytku sítě. Tomuto teoretickému útoku se také říká 51% útok. </a:t>
            </a:r>
            <a:r>
              <a:rPr lang="cs-CZ" dirty="0" err="1"/>
              <a:t>Bitcoin</a:t>
            </a:r>
            <a:r>
              <a:rPr lang="cs-CZ" dirty="0"/>
              <a:t> počítá s tím, že takové množství výkonu žádná jedna entita nemá.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16798349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60" y="1978262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I kdyby se to ale někomu povedlo, mohl by měnit pouze své vlastní transakce a zamezit potvrzování ostatních transakcí (tedy nemohl by například převádět cizí peníze k sobě ani stávající databázi nějak ničit).</a:t>
            </a:r>
          </a:p>
          <a:p>
            <a:pPr marL="0" indent="0" algn="just">
              <a:buNone/>
            </a:pPr>
            <a:r>
              <a:rPr lang="cs-CZ" dirty="0"/>
              <a:t>51% útok je nepravděpodobný, např. v květnu 2013 byla síť těžařů více než 60× výkonnější než nejrychlejší superpočítač světa.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806" y="631975"/>
            <a:ext cx="8229600" cy="626269"/>
          </a:xfrm>
        </p:spPr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14266890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2048601"/>
            <a:ext cx="7408862" cy="378949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Získat nadpoloviční většinu výpočetního výkonu </a:t>
            </a:r>
            <a:br>
              <a:rPr lang="cs-CZ" dirty="0"/>
            </a:br>
            <a:r>
              <a:rPr lang="cs-CZ" dirty="0"/>
              <a:t>v celé síti by navíc bylo pro útočníky velmi nákladné. I kdyby byli ochotni investovat a opravdu síť tímto způsobem napadnout, klesla by důvěra </a:t>
            </a:r>
            <a:br>
              <a:rPr lang="cs-CZ" dirty="0"/>
            </a:br>
            <a:r>
              <a:rPr lang="cs-CZ" dirty="0"/>
              <a:t>v samotný </a:t>
            </a:r>
            <a:r>
              <a:rPr lang="cs-CZ" dirty="0" err="1"/>
              <a:t>bitcoin</a:t>
            </a:r>
            <a:r>
              <a:rPr lang="cs-CZ" dirty="0"/>
              <a:t> a s ním i jeho cena. Díky naprosté transparentnosti by totiž všichni uživatelé sítě snadno zjistili, že nejdelší větev </a:t>
            </a:r>
            <a:br>
              <a:rPr lang="cs-CZ" dirty="0"/>
            </a:br>
            <a:r>
              <a:rPr lang="cs-CZ" dirty="0"/>
              <a:t>na blockchainu, která je považována za platnou, je prodlužována pouze jedním uzlem.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275807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189278"/>
            <a:ext cx="7408862" cy="138391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Pokud by 51% útok někdy proběhl, jednalo by se spíše o podkopání důvěry v samotnou </a:t>
            </a:r>
            <a:r>
              <a:rPr lang="cs-CZ" dirty="0" err="1"/>
              <a:t>Bitcoinovou</a:t>
            </a:r>
            <a:r>
              <a:rPr lang="cs-CZ" dirty="0"/>
              <a:t> síť, než snaha o reálné odcizení prostředků.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35696454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51653"/>
            <a:ext cx="7408862" cy="4717959"/>
          </a:xfrm>
        </p:spPr>
        <p:txBody>
          <a:bodyPr/>
          <a:lstStyle/>
          <a:p>
            <a:pPr algn="just"/>
            <a:r>
              <a:rPr lang="cs-CZ" dirty="0"/>
              <a:t>Úkolem těžaře je vyřešit matematický problém. Zjednodušeně řečeno, snaží se najít </a:t>
            </a:r>
            <a:br>
              <a:rPr lang="cs-CZ" dirty="0"/>
            </a:br>
            <a:r>
              <a:rPr lang="cs-CZ" dirty="0"/>
              <a:t>ve zvoleném blockchainu číslo </a:t>
            </a:r>
            <a:r>
              <a:rPr lang="cs-CZ" dirty="0" err="1"/>
              <a:t>hashe</a:t>
            </a:r>
            <a:r>
              <a:rPr lang="cs-CZ" dirty="0"/>
              <a:t> nižší, než je číslo aktuálně zvolené sítí. </a:t>
            </a:r>
          </a:p>
          <a:p>
            <a:pPr algn="just"/>
            <a:r>
              <a:rPr lang="cs-CZ" dirty="0"/>
              <a:t>Je-li matematický problém úspěšně vyřešen, síť potvrdí nalezení bloku. K nalezení jednoho bloku  dochází průměrně každých 10 minut.</a:t>
            </a:r>
          </a:p>
          <a:p>
            <a:pPr algn="just"/>
            <a:r>
              <a:rPr lang="cs-CZ" dirty="0"/>
              <a:t>Pravděpodobnost nalezení bloku je vzhledem </a:t>
            </a:r>
            <a:br>
              <a:rPr lang="cs-CZ" dirty="0"/>
            </a:br>
            <a:r>
              <a:rPr lang="cs-CZ" dirty="0"/>
              <a:t>k počtu těžařů po celém světě velmi nízká. </a:t>
            </a:r>
            <a:br>
              <a:rPr lang="cs-CZ" dirty="0"/>
            </a:br>
            <a:r>
              <a:rPr lang="cs-CZ" dirty="0"/>
              <a:t>Ke zvýšení šance na úspěch se někteří těžaři začali seskupovat do tzv. </a:t>
            </a:r>
            <a:r>
              <a:rPr lang="cs-CZ" dirty="0" err="1"/>
              <a:t>mining</a:t>
            </a:r>
            <a:r>
              <a:rPr lang="cs-CZ" dirty="0"/>
              <a:t> pool.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těžby </a:t>
            </a:r>
          </a:p>
        </p:txBody>
      </p:sp>
    </p:spTree>
    <p:extLst>
      <p:ext uri="{BB962C8B-B14F-4D97-AF65-F5344CB8AC3E}">
        <p14:creationId xmlns:p14="http://schemas.microsoft.com/office/powerpoint/2010/main" val="27771654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03387"/>
            <a:ext cx="7583222" cy="479588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Jedná se o uskupení, které svým společným výpočetním výkonem zvyšuje šanci k nalezení bloku. Odměna se pak rozdělí mezi všechny těžaře, podle poskytnutého výkonu.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Každý nový blok odkazuje na předchozí blok, a tím potvrzuje i všechny předešlé transakce. Tudíž každá transakce je potvrzena tolikrát, kolik bloků bylo vytvořeno od prvního zahrnutí (včetně toho prvního bloku). Čím více potvrzení, tím obtížnější je </a:t>
            </a:r>
            <a:r>
              <a:rPr lang="cs-CZ" dirty="0" err="1"/>
              <a:t>padělatelnost</a:t>
            </a:r>
            <a:r>
              <a:rPr lang="cs-CZ" dirty="0"/>
              <a:t> celého procesu, a tím tedy více může příjemce věřit, že mu peníze skutečně přišly.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těžby </a:t>
            </a:r>
          </a:p>
        </p:txBody>
      </p:sp>
    </p:spTree>
    <p:extLst>
      <p:ext uri="{BB962C8B-B14F-4D97-AF65-F5344CB8AC3E}">
        <p14:creationId xmlns:p14="http://schemas.microsoft.com/office/powerpoint/2010/main" val="42719451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78261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Obtížnost nalezení bloku (limit </a:t>
            </a:r>
            <a:r>
              <a:rPr lang="cs-CZ" dirty="0" err="1"/>
              <a:t>hashe</a:t>
            </a:r>
            <a:r>
              <a:rPr lang="cs-CZ" dirty="0"/>
              <a:t>) je každých 14 dní upravována podle aktuální výpočetní síly všech těžařů tak, aby byl nový blok uvolněn průměrně každých 10 minut. Měna je tedy do sítě uvolňována přibližně stejnou rychlostí, nehledě </a:t>
            </a:r>
            <a:br>
              <a:rPr lang="cs-CZ" dirty="0"/>
            </a:br>
            <a:r>
              <a:rPr lang="cs-CZ" dirty="0"/>
              <a:t>na počet těžařů či celkový výkon v síti.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těžby </a:t>
            </a:r>
          </a:p>
        </p:txBody>
      </p:sp>
    </p:spTree>
    <p:extLst>
      <p:ext uri="{BB962C8B-B14F-4D97-AF65-F5344CB8AC3E}">
        <p14:creationId xmlns:p14="http://schemas.microsoft.com/office/powerpoint/2010/main" val="427274073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21991"/>
            <a:ext cx="7408862" cy="436030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Součástí nákladů na fungování </a:t>
            </a:r>
            <a:r>
              <a:rPr lang="cs-CZ" dirty="0" err="1"/>
              <a:t>bitcoinu</a:t>
            </a:r>
            <a:r>
              <a:rPr lang="cs-CZ" dirty="0"/>
              <a:t> je spotřeba elektrické energie na těžení nových </a:t>
            </a:r>
            <a:r>
              <a:rPr lang="cs-CZ" dirty="0" err="1"/>
              <a:t>bitcoinů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Na začátku listopadu 2017 podle odhadů </a:t>
            </a:r>
            <a:r>
              <a:rPr lang="cs-CZ" dirty="0" err="1"/>
              <a:t>bitcoin</a:t>
            </a:r>
            <a:r>
              <a:rPr lang="cs-CZ" dirty="0"/>
              <a:t> spotřeboval 25,76 </a:t>
            </a:r>
            <a:r>
              <a:rPr lang="cs-CZ" dirty="0" err="1"/>
              <a:t>TWh</a:t>
            </a:r>
            <a:r>
              <a:rPr lang="cs-CZ" dirty="0"/>
              <a:t> elektřiny za rok. Kdyby byl </a:t>
            </a:r>
            <a:r>
              <a:rPr lang="cs-CZ" dirty="0" err="1"/>
              <a:t>bitcoin</a:t>
            </a:r>
            <a:r>
              <a:rPr lang="cs-CZ" dirty="0"/>
              <a:t> zemí, podle v té době aktuálního žebříčku spotřeby energie by umístil na 68. místě, těsně </a:t>
            </a:r>
            <a:br>
              <a:rPr lang="cs-CZ" dirty="0"/>
            </a:br>
            <a:r>
              <a:rPr lang="cs-CZ" dirty="0"/>
              <a:t>za Ománem. Energie spotřebovaná na těžbu </a:t>
            </a:r>
            <a:r>
              <a:rPr lang="cs-CZ" dirty="0" err="1"/>
              <a:t>bitcoinu</a:t>
            </a:r>
            <a:r>
              <a:rPr lang="cs-CZ" dirty="0"/>
              <a:t> by tak pokryla asi 36 % elektrické energie spotřebované v roce 2016 v Česku.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61652324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79787"/>
            <a:ext cx="7408862" cy="440250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Začátkem roku 2018 vyžadovalo ověření jedné transakce </a:t>
            </a:r>
            <a:r>
              <a:rPr lang="cs-CZ" dirty="0" err="1"/>
              <a:t>bitcoinem</a:t>
            </a:r>
            <a:r>
              <a:rPr lang="cs-CZ" dirty="0"/>
              <a:t> stejné množství energie jako 465 tisíc plateb kartou VISA.[35]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Zastánci </a:t>
            </a:r>
            <a:r>
              <a:rPr lang="cs-CZ" dirty="0" err="1"/>
              <a:t>bitcoinu</a:t>
            </a:r>
            <a:r>
              <a:rPr lang="cs-CZ" dirty="0"/>
              <a:t> ale argumentují, že energetická náročnost má smysl sama o sobě, neboť brání snahám manipulovat s údaji v blockchainu. </a:t>
            </a:r>
            <a:br>
              <a:rPr lang="cs-CZ" dirty="0"/>
            </a:br>
            <a:r>
              <a:rPr lang="cs-CZ" dirty="0"/>
              <a:t>Ve srovnání s energetickou náročností současného finančního sektoru, kam by se počítaly i náklady </a:t>
            </a:r>
            <a:br>
              <a:rPr lang="cs-CZ" dirty="0"/>
            </a:br>
            <a:r>
              <a:rPr lang="cs-CZ" dirty="0"/>
              <a:t>na provoz centrál bank či tisk a rozvoz bankovek, údajně stále nejde o tak vysoká čísla.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90232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CF70C6C-5614-478C-8550-E4D29C4E3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1743958"/>
            <a:ext cx="7868665" cy="397811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9711BB0-F710-42AF-9C90-7A3DBE96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425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78262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Kvůli vysoké spotřebě pro jejich těžení jsou podle amerického ekonoma </a:t>
            </a:r>
            <a:r>
              <a:rPr lang="cs-CZ" dirty="0" err="1"/>
              <a:t>Nouriela</a:t>
            </a:r>
            <a:r>
              <a:rPr lang="cs-CZ" dirty="0"/>
              <a:t> </a:t>
            </a:r>
            <a:r>
              <a:rPr lang="cs-CZ" dirty="0" err="1"/>
              <a:t>Roubiniho</a:t>
            </a:r>
            <a:r>
              <a:rPr lang="cs-CZ" dirty="0"/>
              <a:t> nejen </a:t>
            </a:r>
            <a:r>
              <a:rPr lang="cs-CZ" dirty="0" err="1"/>
              <a:t>bitcoin</a:t>
            </a:r>
            <a:r>
              <a:rPr lang="cs-CZ" dirty="0"/>
              <a:t> i další digitální měny přírodní pohromou.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Je nutno ovšem dodat, že podle analýzy z roku 2019 pochází 74% výpočetního výkonu vynaloženého na těžbu </a:t>
            </a:r>
            <a:r>
              <a:rPr lang="cs-CZ" dirty="0" err="1"/>
              <a:t>Bitcoinu</a:t>
            </a:r>
            <a:r>
              <a:rPr lang="cs-CZ" dirty="0"/>
              <a:t> z obnovitelných zdrojů.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51846657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09449"/>
            <a:ext cx="7408862" cy="4703893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Okolo 60-70% vytěžených Bitcoinů pochází z Číny, která sice získává více než dvě třetiny energie </a:t>
            </a:r>
            <a:br>
              <a:rPr lang="cs-CZ" dirty="0"/>
            </a:br>
            <a:r>
              <a:rPr lang="cs-CZ" dirty="0"/>
              <a:t>z uhelných elektráren, nicméně těžení Bitcoinu se v Číně odehrává především v oblastech bohatých na větrnou a vodní energii. 80% těžby se koncentruje v provincii </a:t>
            </a:r>
            <a:r>
              <a:rPr lang="cs-CZ" dirty="0" err="1"/>
              <a:t>Sichuan</a:t>
            </a:r>
            <a:r>
              <a:rPr lang="cs-CZ" dirty="0"/>
              <a:t> bohatou </a:t>
            </a:r>
            <a:br>
              <a:rPr lang="cs-CZ" dirty="0"/>
            </a:br>
            <a:r>
              <a:rPr lang="cs-CZ" dirty="0"/>
              <a:t>na hydroelektrárny. Těžení v těchto oblastech absorbuje nadprodukci </a:t>
            </a:r>
            <a:r>
              <a:rPr lang="cs-CZ" dirty="0" err="1"/>
              <a:t>hydroenergie</a:t>
            </a:r>
            <a:r>
              <a:rPr lang="cs-CZ" dirty="0"/>
              <a:t>, která by jinak přišla na zmar. Těžbě Bitcoinu v ostatních zemích také dominují obnovitelné zdroje. Island (100%), </a:t>
            </a:r>
            <a:r>
              <a:rPr lang="cs-CZ" dirty="0" err="1"/>
              <a:t>Québec</a:t>
            </a:r>
            <a:r>
              <a:rPr lang="cs-CZ" dirty="0"/>
              <a:t> (99.8%), Britská Kolumbie (98.4%), Norsko (98%).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6803199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92329"/>
            <a:ext cx="7408862" cy="428996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 aktivní účasti ve světě </a:t>
            </a:r>
            <a:r>
              <a:rPr lang="cs-CZ" dirty="0" err="1"/>
              <a:t>Bitcoinů</a:t>
            </a:r>
            <a:r>
              <a:rPr lang="cs-CZ" dirty="0"/>
              <a:t> potřebuje mít každý uživatel minimálně jednu peněženku, často však více. Slouží jako místo k uchování, odesílání nebo přijímání měny. Za vlastníka je považován ten, kdo zná soukromý klíč k peněžence. Ztráta klíče znamená ztrátu veškeré obsažené měny. Každá peněženka má adresu v podobě 34místného kódu složeného z písmen a číslic. Slouží jako identifikátor pro příchozí transakce. Jedna peněženka může mít více adres.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Peněženky</a:t>
            </a:r>
          </a:p>
        </p:txBody>
      </p:sp>
    </p:spTree>
    <p:extLst>
      <p:ext uri="{BB962C8B-B14F-4D97-AF65-F5344CB8AC3E}">
        <p14:creationId xmlns:p14="http://schemas.microsoft.com/office/powerpoint/2010/main" val="203616649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6737DEB-CE93-4CC1-A3A0-1AAF33D5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Když je na maximu cena 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2" tooltip="BITCOIN (BTC) online"/>
              </a:rPr>
              <a:t>bitcoinu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běžní příznivci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3" tooltip="Kryptoměny - Alternativní měny"/>
              </a:rPr>
              <a:t>kryptoměn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mají jasno, že je trh na vzestupu. Když se ale připojí další čtyři "těžké" váhy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kryptosvěta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jimiž jsou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4" tooltip="Ethereum - Kurz Etherea, ETH"/>
              </a:rPr>
              <a:t>ether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5" tooltip="kryptoměna xrp (ripple) "/>
              </a:rPr>
              <a:t>XRP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6" tooltip="kryptoměna binance coin"/>
              </a:rPr>
              <a:t>Binance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6" tooltip="kryptoměna binance coin"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6" tooltip="kryptoměna binance coin"/>
              </a:rPr>
              <a:t>Coin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7" tooltip="kryptoměna cardano"/>
              </a:rPr>
              <a:t>Cardano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jejich index posune historický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8" tooltip="Akcie REKORD - online kurzy akcií."/>
              </a:rPr>
              <a:t>rekord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je zřejmé i skeptikům, že trhu opravdu dominují býci. Není totiž řeč o žádných drobných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shitcoinech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ale o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9" tooltip="Akcie MEGA - online kurzy akcií."/>
              </a:rPr>
              <a:t>mega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caps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3" tooltip="Kryptoměny - Alternativní měny"/>
              </a:rPr>
              <a:t>kryptoměnového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trhu.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4D0BB3F-1CF3-4B6E-807D-6A521825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 je na tom trh s kryptoměnami? Tenhle graf stojí za to sledovat</a:t>
            </a:r>
            <a:b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352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0A2E9CB-FDAF-44B2-988D-99CCF0080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0" y="1017489"/>
            <a:ext cx="6085410" cy="478942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8EB596B-87C4-42BB-909B-1CF9C92D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0822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B769697-0F35-4D6E-8911-13C7DC14D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4" y="2108133"/>
            <a:ext cx="7761926" cy="373648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F52A2B4-3A90-4CF9-93D1-B9BEA4E0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601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42A1F18-16E1-4B23-9D8A-5AAED419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" y="1922463"/>
            <a:ext cx="7219099" cy="451604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E625455-EFB2-49F8-9CA8-AD53B94C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041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F132E89-931F-485E-9E9E-95165217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ETF – Exchange </a:t>
            </a:r>
            <a:r>
              <a:rPr lang="cs-CZ" dirty="0" err="1"/>
              <a:t>Traded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(veřejně obchodovaný fond), pro který se používají také výrazy </a:t>
            </a:r>
            <a:r>
              <a:rPr lang="cs-CZ" dirty="0" err="1"/>
              <a:t>iShare</a:t>
            </a:r>
            <a:r>
              <a:rPr lang="cs-CZ" dirty="0"/>
              <a:t>, SPDR nebo indexová akcie. Tyto fondy se obchodují na světových burzách stejně jako akcie významných společností.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99119D5-708C-4621-9647-3A0F161D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0131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2048600"/>
            <a:ext cx="7408862" cy="3451225"/>
          </a:xfrm>
        </p:spPr>
        <p:txBody>
          <a:bodyPr/>
          <a:lstStyle/>
          <a:p>
            <a:r>
              <a:rPr lang="cs-CZ" dirty="0"/>
              <a:t>CRYPTOCOIN: </a:t>
            </a:r>
            <a:r>
              <a:rPr lang="cs-CZ" dirty="0" err="1"/>
              <a:t>CryptoCoin</a:t>
            </a:r>
            <a:r>
              <a:rPr lang="cs-CZ" dirty="0"/>
              <a:t>. [online]. [cit. 2016-01-Ϯ</a:t>
            </a:r>
            <a:r>
              <a:rPr lang="el-GR" dirty="0"/>
              <a:t>ϵ]. </a:t>
            </a:r>
            <a:r>
              <a:rPr lang="cs-CZ" dirty="0"/>
              <a:t>Přístup z internetu: www.cryptocoin.cc</a:t>
            </a:r>
          </a:p>
          <a:p>
            <a:r>
              <a:rPr lang="cs-CZ" dirty="0"/>
              <a:t>65 IFREEDOM: Co jsou </a:t>
            </a:r>
            <a:r>
              <a:rPr lang="cs-CZ" dirty="0" err="1"/>
              <a:t>kryptoŵěŶy</a:t>
            </a:r>
            <a:r>
              <a:rPr lang="cs-CZ" dirty="0"/>
              <a:t>. [online]. [cit. 2016-01-Ϯ</a:t>
            </a:r>
            <a:r>
              <a:rPr lang="el-GR" dirty="0"/>
              <a:t>ϵ]. </a:t>
            </a:r>
            <a:r>
              <a:rPr lang="cs-CZ" dirty="0"/>
              <a:t>Přístup z internetu: www.ifreedom.cz/cojsou-kryptomeny/</a:t>
            </a:r>
          </a:p>
          <a:p>
            <a:r>
              <a:rPr lang="cs-CZ" dirty="0"/>
              <a:t>66 Zdroj: cs.wikipedia.org/wiki/</a:t>
            </a:r>
            <a:r>
              <a:rPr lang="cs-CZ" dirty="0" err="1"/>
              <a:t>Bitcoin</a:t>
            </a:r>
            <a:r>
              <a:rPr lang="cs-CZ" dirty="0"/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CE4A7C-F7D1-474E-9FA9-E4A7A7AC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69488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50126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Dějiny burzy, to zdaleka nejsou jen události </a:t>
            </a:r>
            <a:br>
              <a:rPr lang="cs-CZ" dirty="0"/>
            </a:br>
            <a:r>
              <a:rPr lang="cs-CZ" dirty="0"/>
              <a:t>19. a 20. století. Již staří Řekové a Římané nám zanechali zprávy o riskantních finančních obchodech a je doprovázejících krizích. </a:t>
            </a:r>
          </a:p>
          <a:p>
            <a:pPr marL="0" indent="0" algn="just">
              <a:buNone/>
            </a:pPr>
            <a:r>
              <a:rPr lang="cs-CZ" dirty="0"/>
              <a:t>K nejstarším spekulačním bublinám patří "tulipánová horečka", která vypukla v Holandsku </a:t>
            </a:r>
            <a:br>
              <a:rPr lang="cs-CZ" dirty="0"/>
            </a:br>
            <a:r>
              <a:rPr lang="cs-CZ" dirty="0"/>
              <a:t>v rozmezí let 1634 až 1637.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143187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DDEC39F-9910-4D6A-8121-DED788C8C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2187019"/>
            <a:ext cx="7992614" cy="221169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A2459F5-272E-4236-B60F-9A0C06B5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Diskont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9126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1823517"/>
            <a:ext cx="7408862" cy="445877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Tulipán původně pocházel z Turecka a údajně byl dovezen do Holandska roku 1593 správcem botanické zahrady v Leidenu. Na jaře příštího roku vykvetl v této zahradě první tulipán. Přes svůj exotický původ nevzbudila zprvu tato rostlina </a:t>
            </a:r>
            <a:br>
              <a:rPr lang="cs-CZ" dirty="0"/>
            </a:br>
            <a:r>
              <a:rPr lang="cs-CZ" dirty="0"/>
              <a:t>z čeledi liliovitých žádný mimořádný zájem. Teprve počátkem 17. století, když holandští pěstitelé začali křížit různé druhy tulipánů a z jednobarevných červených, bílých nebo žlutých květů vykouzlili ohňostroje barev, stal se tulipán kultovním objektem.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286481685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492" y="1865721"/>
            <a:ext cx="7408862" cy="459135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Brzy začali úspěšní pěstitelé požívat velké vážnosti a začaly regulérní soutěže o nejhezčí květinu. Protože nikdy nebyl dostatek tulipánových cibulí určitého druhu, vystřelily jejich ceny do výše.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Jestliže zpočátku stála jedna cibule jeden gulden, tak zanedlouho musel kupující zaplatit za tutéž cibuli již 1.000 guldenů i více. Každý v Holandsku se chtěl svézt na tulipánovém býčím trhu.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34806109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2104871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Brzy začal platit „tulipánový zákon“ k ochraně obchodníků (za poškození tulipánových cibulí hrozilo vězení), byly pořádány dražby tulipánových cibulí a dokonce i notáři se specializovali </a:t>
            </a:r>
            <a:br>
              <a:rPr lang="cs-CZ" dirty="0"/>
            </a:br>
            <a:r>
              <a:rPr lang="cs-CZ" dirty="0"/>
              <a:t>na tulipány. Na holandských burzách se vedle akcií obchodovalo i se vzácnými druhy cibulí. Uzavíraly se kontrakty, které opravňovaly k nákupu jistého množství cibulí za předem určenou cenu </a:t>
            </a:r>
            <a:br>
              <a:rPr lang="cs-CZ" dirty="0"/>
            </a:br>
            <a:r>
              <a:rPr lang="cs-CZ" dirty="0"/>
              <a:t>po uplynutí tří, šesti nebo devíti měsíců (opce).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13668917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36059"/>
            <a:ext cx="7408862" cy="4633553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Během několika málo týdnů se těmito opčními obchody mohl vstupní kapitál znásobit desetkrát, nebo i padesátkrát.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letech 1636/37 dosáhla "tulipánová horečka" svého vrcholu... Ještě předtím, než cibule vykvetla, často vícekrát změnila svého majitele. Šlechta, měšťané, sedláci i děvečky - každý obchodoval </a:t>
            </a:r>
            <a:br>
              <a:rPr lang="cs-CZ" dirty="0"/>
            </a:br>
            <a:r>
              <a:rPr lang="cs-CZ" dirty="0"/>
              <a:t>s cibulemi tulipánů. Občas také lidé prodali svůj dům, dvorec nebo statek, jen aby měli dostatek hotovosti na další výnosné "tulipánové investice".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363542288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1992330"/>
            <a:ext cx="7408862" cy="383169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Zatímco v roce 1624 stála jedna cibule vzácného druhu "</a:t>
            </a:r>
            <a:r>
              <a:rPr lang="cs-CZ" dirty="0" err="1"/>
              <a:t>Semper</a:t>
            </a:r>
            <a:r>
              <a:rPr lang="cs-CZ" dirty="0"/>
              <a:t> Augustus" 1.200 holandských guldenů, tak o rok později již 3.000 guldenů. Roku 1636 dal kupec za cibuli stejného druhu 4.600 guldenů, nový povoz a navíc dvě šedé klisny </a:t>
            </a:r>
            <a:br>
              <a:rPr lang="cs-CZ" dirty="0"/>
            </a:br>
            <a:r>
              <a:rPr lang="cs-CZ" dirty="0"/>
              <a:t>i s postrojem. Jedna cibule velmi vzácného druhu "Místokrál" změnila svého majitele za 24 vozů </a:t>
            </a:r>
            <a:br>
              <a:rPr lang="cs-CZ" dirty="0"/>
            </a:br>
            <a:r>
              <a:rPr lang="cs-CZ" dirty="0"/>
              <a:t>s obilím, 8 žírných vepřů, 4 krávy, 4 sudy piva, 1.000 liber másla a několik beček sýra.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34727327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076736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roce 1637 nakonec vyměnil jistý muž svůj pivovar v Utrechtu v hodnotě 30.000 guldenů, za tři kusy vzácných cibulí...! (Pro srovnání: tehdy stál měšťanský dům v Amsterodamu asi 10.000 guldenů) Tehdy dosáhlo davové šílenství bodu zvratu. Poprvé převýšila nabídka poptávku a lavina se uvolnila. Tulipánová bublina praskla a ceny se zřítily v prodejní panice do prachu městských ulic.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103862565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627" y="1837585"/>
            <a:ext cx="7408862" cy="444471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Mnoho obchodníků pod vlivem svých, nyní bezcenných, tulipánových kontraktů zbankrotovalo nebo skončilo v konkursu. Celé holandské hospodářství se dostalo na delší čas do vážných potíží. K obětem patřil také Rembrandt </a:t>
            </a:r>
            <a:r>
              <a:rPr lang="cs-CZ" dirty="0" err="1"/>
              <a:t>Harmenszoon</a:t>
            </a:r>
            <a:r>
              <a:rPr lang="cs-CZ" dirty="0"/>
              <a:t> van </a:t>
            </a:r>
            <a:r>
              <a:rPr lang="cs-CZ" dirty="0" err="1"/>
              <a:t>Rijn</a:t>
            </a:r>
            <a:r>
              <a:rPr lang="cs-CZ" dirty="0"/>
              <a:t> (1606-1669). Ten Rembrandt, jehož obrazy dnes v aukčních síních dosahují závratných cen. Nejenže prodělal </a:t>
            </a:r>
            <a:br>
              <a:rPr lang="cs-CZ" dirty="0"/>
            </a:br>
            <a:r>
              <a:rPr lang="cs-CZ" dirty="0"/>
              <a:t>na svých tulipánových kontraktech, ale jeho díla nešla na odbyt, protože lidé potřebovali nyní peníze na „důležitější“ věci, než jsou obrazy.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</p:spTree>
    <p:extLst>
      <p:ext uri="{BB962C8B-B14F-4D97-AF65-F5344CB8AC3E}">
        <p14:creationId xmlns:p14="http://schemas.microsoft.com/office/powerpoint/2010/main" val="19212634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7" y="1992329"/>
            <a:ext cx="4811809" cy="443660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Malíř musel nakonec ohlásit úpadek a roku 1657 byl jeho dům prodán v dražbě. Zchudlý Rembrandt nakonec umírá </a:t>
            </a:r>
            <a:br>
              <a:rPr lang="cs-CZ" dirty="0"/>
            </a:br>
            <a:r>
              <a:rPr lang="cs-CZ" dirty="0"/>
              <a:t>v roce 1669. Kdo tenkrát včas rozpoznal změnu trendu, nenapínal příliš tětivu výnosu, šel proti davu a realizoval své zisky, mohl získat velký majetek. Výnosy přes 1.000 procent nebyly tehdy vzácností.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Tulipánová horečka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90" y="1992330"/>
            <a:ext cx="2808016" cy="41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237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Důvěra v peníze</a:t>
            </a:r>
          </a:p>
          <a:p>
            <a:r>
              <a:rPr lang="cs-CZ" dirty="0"/>
              <a:t>Důvěra v trhy, ve vládu</a:t>
            </a:r>
          </a:p>
          <a:p>
            <a:r>
              <a:rPr lang="cs-CZ" dirty="0"/>
              <a:t>Kreditky</a:t>
            </a:r>
          </a:p>
          <a:p>
            <a:r>
              <a:rPr lang="cs-CZ" dirty="0"/>
              <a:t>Důvěra a </a:t>
            </a:r>
            <a:r>
              <a:rPr lang="cs-CZ" dirty="0" err="1"/>
              <a:t>bitcoiny</a:t>
            </a:r>
            <a:endParaRPr lang="cs-CZ" dirty="0"/>
          </a:p>
          <a:p>
            <a:r>
              <a:rPr lang="cs-CZ" dirty="0"/>
              <a:t>Důvěra vůči odběratelům</a:t>
            </a:r>
          </a:p>
          <a:p>
            <a:r>
              <a:rPr lang="cs-CZ" dirty="0"/>
              <a:t>Důvěra</a:t>
            </a:r>
          </a:p>
          <a:p>
            <a:r>
              <a:rPr lang="cs-CZ" dirty="0"/>
              <a:t>Důvěra ve vztazích</a:t>
            </a:r>
          </a:p>
          <a:p>
            <a:r>
              <a:rPr lang="cs-CZ" dirty="0"/>
              <a:t>Důvěra v sebe? Jak souvisí s hodnotou?</a:t>
            </a:r>
          </a:p>
          <a:p>
            <a:pPr marL="0" indent="0">
              <a:buNone/>
            </a:pPr>
            <a:r>
              <a:rPr lang="cs-CZ" dirty="0"/>
              <a:t>Jak důležitá je důvěra? Vojáci jdoucí do boje.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Důvěra x víra</a:t>
            </a:r>
          </a:p>
        </p:txBody>
      </p:sp>
    </p:spTree>
    <p:extLst>
      <p:ext uri="{BB962C8B-B14F-4D97-AF65-F5344CB8AC3E}">
        <p14:creationId xmlns:p14="http://schemas.microsoft.com/office/powerpoint/2010/main" val="7232716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2CC6847-95FA-44EB-9FD9-140F6C6F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8FEBA9-7F27-41A9-82FD-C7ED042F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85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2085B9D-C878-4ABC-9FA1-9036656BE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7" y="1819373"/>
            <a:ext cx="8144758" cy="414779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2F361E0-CC7C-4041-A1B8-237EDAE3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34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7DCBBFE-6E19-4948-9668-9A017C028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872"/>
            <a:ext cx="8280400" cy="215156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4EF9165-C0AC-4B48-98CD-94E01312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Výpočet hodnoty podílového listu otevřeného podílového fondu</a:t>
            </a:r>
            <a:b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1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AD8DE22-9989-42C0-B6B4-54BF6BF38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10" y="1982961"/>
            <a:ext cx="6904318" cy="333022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D77292E-620B-4C4D-B8AE-A2743BC7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54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1548814-870E-42E9-A665-CF8134230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73" y="1922463"/>
            <a:ext cx="3827029" cy="452547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10262A7-97F7-4B09-8D23-CC8B89CD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00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D8972F5-4256-48FE-A95C-9916B4B56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1931889"/>
            <a:ext cx="1859405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A88ECAA-BD36-454C-B922-24AFB7E9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F3C4072-9E9F-411A-8578-B9BFF813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69" y="757958"/>
            <a:ext cx="3490262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F211A33-C078-4361-8B51-62089DFDB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2281287"/>
            <a:ext cx="7969315" cy="21227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572D1DE-B37A-47E2-8BFA-386DA761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Výpočet hodnoty dluhopisu</a:t>
            </a:r>
            <a:b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6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CEB5EA8-CC6D-4403-9D26-8BD3C5635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932495"/>
            <a:ext cx="7931608" cy="363874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0D7A8FC-8F03-4AF5-A52F-A479D392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Výpočet hodnoty akcie obchodované na tuzemském veřejném trhu</a:t>
            </a:r>
            <a:b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0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0B11FA3F-8895-47EB-BBEC-466A36270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" y="1989056"/>
            <a:ext cx="6089716" cy="36576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CD991E5-C8ED-4951-8A99-8BBE4E98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6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42B1C8E-530A-4DAD-8B14-516D678D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1762812"/>
            <a:ext cx="8091864" cy="437403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5DFEB3-01B6-4B08-9C85-32BF6B6D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9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CB3FC3F-33F0-4433-8335-9E3273D58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4" y="2394477"/>
            <a:ext cx="7635838" cy="250719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46448F9-BA07-4AE0-8B28-51A514D1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785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5BC6F9-F616-4CB5-8C4D-E647A610D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7" y="1847546"/>
            <a:ext cx="7988169" cy="401592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C14FCDF-CB0F-45FA-A4CC-A815801A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07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7F516C-43CB-42CE-9FF1-ECF7952B2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1630838"/>
            <a:ext cx="8044730" cy="310317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576DB1A-A7DD-4DD0-9730-C571A1E8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96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7FF49EB-A50D-4BE7-A706-9C9A3FDEB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1706253"/>
            <a:ext cx="7762164" cy="366743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0BC27EF-8830-4967-BE74-75FEAEED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6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5C941E-6382-4C96-8D80-064118258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3" y="1791093"/>
            <a:ext cx="5641950" cy="311439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D01AF67-A141-4A59-888C-3705419B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9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E0A1782-EA61-40B6-8230-80FFA9E8C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1979246"/>
            <a:ext cx="8082437" cy="430304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B1C507A-F95D-4E45-AA0A-B8B8A037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47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0A4B53D-C69B-4406-AE71-4C7878D57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" y="1809947"/>
            <a:ext cx="7912755" cy="298151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FDB134E-17A6-4B0F-BD30-29C00165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55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FFFA7F2-C414-4733-BBF4-535DCF45E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" y="1800520"/>
            <a:ext cx="7912755" cy="44817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78FABB2-88B8-4C75-BF01-BBB89A1F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4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38C224-F4DE-4D30-8445-70DCB5D3B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2083324"/>
            <a:ext cx="7903328" cy="265247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DBB6A52-8808-47B3-AB6D-65740058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04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8E12D27-2A26-453B-8414-0BBA6CCC9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4" y="2290713"/>
            <a:ext cx="7761926" cy="197591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32E9731-DB89-4403-B5A3-48057164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Výpočet hodnoty kupónů, opčních listů a zatímních listů</a:t>
            </a:r>
            <a:b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97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1E7DE38-971C-49FC-94AE-519881CFA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1913642"/>
            <a:ext cx="7413009" cy="297660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3BF428E-6A87-4559-A2CD-CB9841F3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395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0160796-C129-45A5-B49A-8CDE1B74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1668545"/>
            <a:ext cx="8082437" cy="450601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AF1AB25-845C-4689-8A02-2AC5BE6F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49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2025FC7-61C2-4E9A-AE30-432F5122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9" y="1838227"/>
            <a:ext cx="7288876" cy="30367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96E0887-B330-4A3D-919C-F5E5F0AB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51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CD46385-32DE-4C9E-8C65-9B53077EB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1640264"/>
            <a:ext cx="8082437" cy="464203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A1CE546-D4E5-4F19-B0E8-9A06530E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884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9AD6965-69B6-4289-B6B4-25C6625D9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1602557"/>
            <a:ext cx="6732148" cy="326863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1E5333C-A2A0-40FA-B06E-1FA343D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00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54B1F09-C4F9-44EE-BDF1-37DCF8D29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922463"/>
            <a:ext cx="7928486" cy="435983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DFD5112-6A18-4E20-9227-5E63F8F2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38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7D320F2-499B-4CEF-924E-04927E056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1734532"/>
            <a:ext cx="7743072" cy="329416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E0C6F5C-5BD4-4808-AB84-79897B20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1055133"/>
          </a:xfrm>
        </p:spPr>
        <p:txBody>
          <a:bodyPr/>
          <a:lstStyle/>
          <a:p>
            <a: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Výpočet hodnoty cenného papíru obchodovaného na zahraničním veřejném trhu</a:t>
            </a:r>
            <a:br>
              <a:rPr lang="cs-CZ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145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97FE292-331B-4920-8AB1-C84013FEB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" y="2149310"/>
            <a:ext cx="7988169" cy="319568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FAEC412-323E-4902-A8D5-749678B0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Zpřístupnění vypočtených hodnot akcií a dluhopisů</a:t>
            </a:r>
            <a:br>
              <a:rPr lang="cs-CZ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02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3F77E6-212A-4349-9BBB-67B1F74CB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7" y="1922463"/>
            <a:ext cx="6012662" cy="46763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CB4186E-6CBB-4AFE-956B-43A18B42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1271950"/>
          </a:xfrm>
        </p:spPr>
        <p:txBody>
          <a:bodyPr/>
          <a:lstStyle/>
          <a:p>
            <a: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  <a:t>Výpočet Ceny akcie při výplatě Hotovostní Dividendy</a:t>
            </a:r>
            <a:b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21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5F63DDC-2F10-4028-BFC5-8CF4DFDF8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223294"/>
            <a:ext cx="7408862" cy="284956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B870962-21CE-4BCB-982F-D86C889B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179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8A0DBC5-7136-450E-A420-62CE71700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" y="1752780"/>
            <a:ext cx="5845924" cy="470458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9BCE183-DAAE-4C9C-87CF-5B8D5454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  <a:t>Výpočet Ceny akcie při Akciové dividendě</a:t>
            </a:r>
            <a:br>
              <a:rPr lang="cs-CZ" b="1" i="0" dirty="0">
                <a:solidFill>
                  <a:srgbClr val="2E3A59"/>
                </a:solidFill>
                <a:effectLst/>
                <a:latin typeface="Roboto Slab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039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03387"/>
            <a:ext cx="7920846" cy="504910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podle druhu emitenta se rozlišují 4 druhy obligací </a:t>
            </a:r>
            <a:br>
              <a:rPr lang="cs-CZ" dirty="0"/>
            </a:br>
            <a:r>
              <a:rPr lang="cs-CZ" dirty="0"/>
              <a:t>a jsou seřazeny podle rizika, které přinášejí: </a:t>
            </a:r>
          </a:p>
          <a:p>
            <a:pPr marL="0" indent="0" algn="just">
              <a:buNone/>
            </a:pPr>
            <a:endParaRPr lang="cs-CZ" dirty="0"/>
          </a:p>
          <a:p>
            <a:pPr marL="457200" indent="-457200" algn="just">
              <a:buAutoNum type="arabicParenR"/>
            </a:pPr>
            <a:r>
              <a:rPr lang="cs-CZ" dirty="0"/>
              <a:t>Státní dluhopisy – emituje je ČNB se souhlasem ministerstva financí, má splatnost 5 a více let, příkladem dluhopis sloužící k pokrytí schodku státního rozpočtu za celý fiskální (rozpočtový) rok, povodňové obligace, </a:t>
            </a:r>
          </a:p>
          <a:p>
            <a:pPr marL="0" indent="0" algn="just">
              <a:buNone/>
            </a:pPr>
            <a:endParaRPr lang="cs-CZ" dirty="0"/>
          </a:p>
          <a:p>
            <a:pPr marL="457200" indent="-457200" algn="just">
              <a:buFont typeface="+mj-lt"/>
              <a:buAutoNum type="arabicParenR" startAt="2"/>
            </a:pPr>
            <a:r>
              <a:rPr lang="cs-CZ" dirty="0"/>
              <a:t>Bankovní dluhopisy – emitují je komerční banky</a:t>
            </a:r>
            <a:br>
              <a:rPr lang="cs-CZ" dirty="0"/>
            </a:br>
            <a:r>
              <a:rPr lang="cs-CZ" dirty="0"/>
              <a:t>v případě, že chtějí zvýšit svůj základní kapitál, případně pro zajištění zvýšení své likvidity,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806" y="575704"/>
            <a:ext cx="6893905" cy="626269"/>
          </a:xfrm>
        </p:spPr>
        <p:txBody>
          <a:bodyPr/>
          <a:lstStyle/>
          <a:p>
            <a:r>
              <a:rPr lang="cs-CZ" b="1" dirty="0"/>
              <a:t>Dluhopisy (obligace)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620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21991"/>
            <a:ext cx="7408862" cy="4211523"/>
          </a:xfrm>
        </p:spPr>
        <p:txBody>
          <a:bodyPr/>
          <a:lstStyle/>
          <a:p>
            <a:pPr marL="457200" indent="-457200" algn="just">
              <a:buFont typeface="+mj-lt"/>
              <a:buAutoNum type="arabicParenR" startAt="3"/>
            </a:pPr>
            <a:r>
              <a:rPr lang="cs-CZ" dirty="0"/>
              <a:t>Podnikové dluhopisy – emitují je podniky </a:t>
            </a:r>
            <a:br>
              <a:rPr lang="cs-CZ" dirty="0"/>
            </a:br>
            <a:r>
              <a:rPr lang="cs-CZ" dirty="0"/>
              <a:t>v případě dodatečných investic (př. nové prostory, více materiálu…), jsou více úročeny (riziko zániku firmy a nevyplacení dividend),</a:t>
            </a:r>
          </a:p>
          <a:p>
            <a:pPr marL="457200" indent="-457200" algn="just">
              <a:buFont typeface="+mj-lt"/>
              <a:buAutoNum type="arabicParenR" startAt="3"/>
            </a:pPr>
            <a:endParaRPr lang="cs-CZ" dirty="0"/>
          </a:p>
          <a:p>
            <a:pPr marL="457200" indent="-457200" algn="just">
              <a:buFont typeface="+mj-lt"/>
              <a:buAutoNum type="arabicParenR" startAt="3"/>
            </a:pPr>
            <a:r>
              <a:rPr lang="cs-CZ" dirty="0"/>
              <a:t>Komunální dluhopisy – emitují je města a obce, v Praze Magistrát v případě infrastruktury, výstavbu sportovišť a nákupních center, nejvíce úročeny, jsou tedy nejvíce rizikové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Dluhopisy (obligace)</a:t>
            </a:r>
            <a:r>
              <a:rPr lang="cs-CZ" dirty="0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1863191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03387"/>
            <a:ext cx="7653560" cy="4578909"/>
          </a:xfrm>
        </p:spPr>
        <p:txBody>
          <a:bodyPr/>
          <a:lstStyle/>
          <a:p>
            <a:pPr algn="just"/>
            <a:r>
              <a:rPr lang="cs-CZ" dirty="0"/>
              <a:t>Hypoteční zástavní list – zvláštní druh cenného papíru, mohou ho emitovat pouze komerční banky, které mají licenci na poskytování hypotečních úvěrů, HPZL – je protihodnota vložených peněz od investorů, kteří mají volné finanční prostředky a chtějí je zhodnotit, </a:t>
            </a:r>
            <a:br>
              <a:rPr lang="cs-CZ" dirty="0"/>
            </a:br>
            <a:r>
              <a:rPr lang="cs-CZ" dirty="0"/>
              <a:t>pro investory bezpečná investice, protože je krytá nemovitostí</a:t>
            </a:r>
          </a:p>
          <a:p>
            <a:pPr algn="just"/>
            <a:r>
              <a:rPr lang="cs-CZ" dirty="0"/>
              <a:t>Podílové listy – emitují je podílové fondy, vyjadřuje podíl na majetku podílového fondu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Dluhopisy (obligace)  </a:t>
            </a:r>
          </a:p>
        </p:txBody>
      </p:sp>
    </p:spTree>
    <p:extLst>
      <p:ext uri="{BB962C8B-B14F-4D97-AF65-F5344CB8AC3E}">
        <p14:creationId xmlns:p14="http://schemas.microsoft.com/office/powerpoint/2010/main" val="774325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7BB51BD-D987-40F0-9343-F1D630157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0" y="2413528"/>
            <a:ext cx="7720038" cy="386876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389C249-9E72-457D-AF8B-99825C87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385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51EFC5C-F8FF-4069-A8A3-4F343AF3C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" y="1649691"/>
            <a:ext cx="8016449" cy="341170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E6D4B29-7D41-4F39-8D98-DD3A33AF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269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DA86D61-8BC0-47D7-BA6B-C81BED7F9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894789"/>
            <a:ext cx="7846767" cy="284735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E5C69D9-322C-4893-A031-1269A3E9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36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76D4510-6A20-4FF6-ADF0-63FAE5CBE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1668544"/>
            <a:ext cx="8101291" cy="364392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E4F4D1D-46E2-4784-B849-3373723A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17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1EE0AFD-C29D-437F-8892-A959A4142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3" y="1951348"/>
            <a:ext cx="7818487" cy="285593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D292D29-F8BC-4485-9B68-4BA794CD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88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B96811-D234-4A7E-9BE7-44F13C561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1621410"/>
            <a:ext cx="8054157" cy="350415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9C09110-9D2F-49D2-B58C-76300A14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20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5DD36E3-FC5F-4B0C-9BAD-266371384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6" y="2102177"/>
            <a:ext cx="6824388" cy="27728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54F435B-E2A5-4339-BE01-DC970A81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074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5" y="1964194"/>
            <a:ext cx="7408862" cy="431810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Andělský investor nebo také obchodní anděl </a:t>
            </a:r>
            <a:br>
              <a:rPr lang="cs-CZ" dirty="0"/>
            </a:br>
            <a:r>
              <a:rPr lang="cs-CZ" dirty="0"/>
              <a:t>či anděl, je český výraz pro anglické termíny </a:t>
            </a:r>
            <a:r>
              <a:rPr lang="cs-CZ" dirty="0" err="1"/>
              <a:t>angel</a:t>
            </a:r>
            <a:r>
              <a:rPr lang="cs-CZ" dirty="0"/>
              <a:t> investor, business </a:t>
            </a:r>
            <a:r>
              <a:rPr lang="cs-CZ" dirty="0" err="1"/>
              <a:t>angel</a:t>
            </a:r>
            <a:r>
              <a:rPr lang="cs-CZ" dirty="0"/>
              <a:t>, </a:t>
            </a:r>
            <a:r>
              <a:rPr lang="cs-CZ" dirty="0" err="1"/>
              <a:t>seed</a:t>
            </a:r>
            <a:r>
              <a:rPr lang="cs-CZ" dirty="0"/>
              <a:t> investor či </a:t>
            </a:r>
            <a:r>
              <a:rPr lang="cs-CZ" dirty="0" err="1"/>
              <a:t>private</a:t>
            </a:r>
            <a:r>
              <a:rPr lang="cs-CZ" dirty="0"/>
              <a:t> investor, který označuje jedince, jenž poskytuje kapitál pro zakládání podniků, obvykle výměnou </a:t>
            </a:r>
            <a:br>
              <a:rPr lang="cs-CZ" dirty="0"/>
            </a:br>
            <a:r>
              <a:rPr lang="cs-CZ" dirty="0"/>
              <a:t>za podíl ve společnosti či participaci na zisku společnosti. Od konce internetové horečky </a:t>
            </a:r>
            <a:br>
              <a:rPr lang="cs-CZ" dirty="0"/>
            </a:br>
            <a:r>
              <a:rPr lang="cs-CZ" dirty="0"/>
              <a:t>ve druhé polovině devadesátých let ve světě vzrůstá počet andělských investorů, především skrz financování online, ITC a software společností.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Andělský investor</a:t>
            </a:r>
          </a:p>
        </p:txBody>
      </p:sp>
    </p:spTree>
    <p:extLst>
      <p:ext uri="{BB962C8B-B14F-4D97-AF65-F5344CB8AC3E}">
        <p14:creationId xmlns:p14="http://schemas.microsoft.com/office/powerpoint/2010/main" val="642336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1703387"/>
            <a:ext cx="8229600" cy="485215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Pojem andělský investor pochází se Spojených států, kde se původně objevil v divadle na Broadwayi, </a:t>
            </a:r>
            <a:br>
              <a:rPr lang="cs-CZ" dirty="0"/>
            </a:br>
            <a:r>
              <a:rPr lang="cs-CZ" dirty="0"/>
              <a:t>kde označoval zámožné jedince, kteří poskytovali peníze na divadelní představení, jež by nemohly bez takto poskytnutých peněž fungovat. Ve spojitosti </a:t>
            </a:r>
            <a:br>
              <a:rPr lang="cs-CZ" dirty="0"/>
            </a:br>
            <a:r>
              <a:rPr lang="cs-CZ" dirty="0"/>
              <a:t>s financováním podniků byl tento termín poprvé použit univerzitním profesorem z univerzity v New Hampshire, Williamem </a:t>
            </a:r>
            <a:r>
              <a:rPr lang="cs-CZ" dirty="0" err="1"/>
              <a:t>Watzelem</a:t>
            </a:r>
            <a:r>
              <a:rPr lang="cs-CZ" dirty="0"/>
              <a:t> v roce 1978[1]. </a:t>
            </a:r>
            <a:r>
              <a:rPr lang="cs-CZ" dirty="0" err="1"/>
              <a:t>Watzel</a:t>
            </a:r>
            <a:r>
              <a:rPr lang="cs-CZ" dirty="0"/>
              <a:t> pracoval </a:t>
            </a:r>
            <a:br>
              <a:rPr lang="cs-CZ" dirty="0"/>
            </a:br>
            <a:r>
              <a:rPr lang="cs-CZ" dirty="0"/>
              <a:t>na studii o vybírání kapitálu v začátcích podnikání. Pojmem „</a:t>
            </a:r>
            <a:r>
              <a:rPr lang="cs-CZ" dirty="0" err="1"/>
              <a:t>angel</a:t>
            </a:r>
            <a:r>
              <a:rPr lang="cs-CZ" dirty="0"/>
              <a:t> investor“ pak označil ty individuální investory, kteří poskytli financování takto nově založeným společnostem.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Andělský investor - vznik pojmu</a:t>
            </a:r>
          </a:p>
        </p:txBody>
      </p:sp>
    </p:spTree>
    <p:extLst>
      <p:ext uri="{BB962C8B-B14F-4D97-AF65-F5344CB8AC3E}">
        <p14:creationId xmlns:p14="http://schemas.microsoft.com/office/powerpoint/2010/main" val="3926628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1823517"/>
            <a:ext cx="7906779" cy="463355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"Business </a:t>
            </a:r>
            <a:r>
              <a:rPr lang="cs-CZ" dirty="0" err="1"/>
              <a:t>angel</a:t>
            </a:r>
            <a:r>
              <a:rPr lang="cs-CZ" dirty="0"/>
              <a:t> je individuální investor využívající vlastní kapitál na financování perspektivních malých </a:t>
            </a:r>
            <a:br>
              <a:rPr lang="cs-CZ" dirty="0"/>
            </a:br>
            <a:r>
              <a:rPr lang="cs-CZ" dirty="0"/>
              <a:t>a středních podniků s výrazným růstovým potenciálem (zpravidla firmy ve fázi </a:t>
            </a:r>
            <a:r>
              <a:rPr lang="cs-CZ" dirty="0" err="1"/>
              <a:t>seed</a:t>
            </a:r>
            <a:r>
              <a:rPr lang="cs-CZ" dirty="0"/>
              <a:t>, start-up, nebo expanzní fázi životního cyklu) s cílem zhodnocení vložených prostředků."[3]</a:t>
            </a:r>
          </a:p>
          <a:p>
            <a:pPr marL="0" indent="0" algn="just">
              <a:buNone/>
            </a:pPr>
            <a:r>
              <a:rPr lang="cs-CZ" dirty="0"/>
              <a:t>"Tzv. </a:t>
            </a:r>
            <a:r>
              <a:rPr lang="cs-CZ" dirty="0" err="1"/>
              <a:t>bussines</a:t>
            </a:r>
            <a:r>
              <a:rPr lang="cs-CZ" dirty="0"/>
              <a:t> </a:t>
            </a:r>
            <a:r>
              <a:rPr lang="cs-CZ" dirty="0" err="1"/>
              <a:t>angels</a:t>
            </a:r>
            <a:r>
              <a:rPr lang="cs-CZ" dirty="0"/>
              <a:t> neboli česky „byznys andělé“ jsou většinou bývalí podnikatelé či manažeři, kteří mají díky svému úspěšnému podnikání na svém kontě dostatek volných peněz, které chtějí investovat </a:t>
            </a:r>
            <a:br>
              <a:rPr lang="cs-CZ" dirty="0"/>
            </a:br>
            <a:r>
              <a:rPr lang="cs-CZ" dirty="0"/>
              <a:t>do nadějné firmy a aktivně se podílet na jejím vývoji."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Andělský investor - vznik pojmu</a:t>
            </a:r>
          </a:p>
        </p:txBody>
      </p:sp>
    </p:spTree>
    <p:extLst>
      <p:ext uri="{BB962C8B-B14F-4D97-AF65-F5344CB8AC3E}">
        <p14:creationId xmlns:p14="http://schemas.microsoft.com/office/powerpoint/2010/main" val="868236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59" y="1865721"/>
            <a:ext cx="7408862" cy="452101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 historických důvodů se v Česku objevují první andělští investoři až po roce 1989 a Sametové revoluci. Rozmach andělských investic však přichází až v posledních 10 letech. Důvodem je, že se v současné době začíná dorůstat skupina úspěšných podnikatelů, kteří za sebou mají jeden či více úspěšných exitů (prodaných společností) </a:t>
            </a:r>
            <a:br>
              <a:rPr lang="cs-CZ" dirty="0"/>
            </a:br>
            <a:r>
              <a:rPr lang="cs-CZ" dirty="0"/>
              <a:t>po rozmachu internetu po roce 2000, a tudíž mají </a:t>
            </a:r>
            <a:br>
              <a:rPr lang="cs-CZ" dirty="0"/>
            </a:br>
            <a:r>
              <a:rPr lang="cs-CZ" dirty="0"/>
              <a:t>k dispozici slušný kapitál, který mohou investovat do dalších startupů, malý společností či jiných zajímavých podnikatelských nápadů.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009" y="646043"/>
            <a:ext cx="8229600" cy="626269"/>
          </a:xfrm>
        </p:spPr>
        <p:txBody>
          <a:bodyPr/>
          <a:lstStyle/>
          <a:p>
            <a:r>
              <a:rPr lang="cs-CZ" dirty="0"/>
              <a:t>Andělští investoři </a:t>
            </a:r>
            <a:br>
              <a:rPr lang="cs-CZ" dirty="0"/>
            </a:br>
            <a:r>
              <a:rPr lang="cs-CZ" dirty="0"/>
              <a:t>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2516934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145" y="199233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České republice se také začínají objevovat první sdružení, asociace či skupiny sdružující andělské investory. Mezi tyto skupiny patří například platforma Busyman.cz, která vznikla jako vůbec první svého druhu (2010), dále </a:t>
            </a:r>
            <a:r>
              <a:rPr lang="cs-CZ" dirty="0" err="1"/>
              <a:t>Keiretsu</a:t>
            </a:r>
            <a:r>
              <a:rPr lang="cs-CZ" dirty="0"/>
              <a:t> </a:t>
            </a:r>
            <a:r>
              <a:rPr lang="cs-CZ" dirty="0" err="1"/>
              <a:t>Forum</a:t>
            </a:r>
            <a:r>
              <a:rPr lang="cs-CZ" dirty="0"/>
              <a:t>, jedna z největších celosvětových sítí andělských investorů a které otevřela během jara roku 2016 svou pobočku v České republice.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145" y="660110"/>
            <a:ext cx="8229600" cy="626269"/>
          </a:xfrm>
        </p:spPr>
        <p:txBody>
          <a:bodyPr/>
          <a:lstStyle/>
          <a:p>
            <a:r>
              <a:rPr lang="cs-CZ" dirty="0"/>
              <a:t>Andělští investoři </a:t>
            </a:r>
            <a:br>
              <a:rPr lang="cs-CZ" dirty="0"/>
            </a:br>
            <a:r>
              <a:rPr lang="cs-CZ" dirty="0"/>
              <a:t>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45543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144" y="1936059"/>
            <a:ext cx="7408862" cy="450694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Další podobnou skupinou působící v České republice je Business </a:t>
            </a:r>
            <a:r>
              <a:rPr lang="cs-CZ" dirty="0" err="1"/>
              <a:t>Angels</a:t>
            </a:r>
            <a:r>
              <a:rPr lang="cs-CZ" dirty="0"/>
              <a:t> Czech, která je součástí evropské investorské skupiny EBAN. Počátkem roku 2020 vznikla Czech Business Angel </a:t>
            </a:r>
            <a:r>
              <a:rPr lang="cs-CZ" dirty="0" err="1"/>
              <a:t>Association</a:t>
            </a:r>
            <a:r>
              <a:rPr lang="cs-CZ" dirty="0"/>
              <a:t> (CBAA), první asociace andělských investorů v České republice, jejímž cílem je zejména aktivní rozvoj tuzemského andělského investování, zastupování společných zájmů andělských investorů a kultivace podnikatelského prostředí, kde se investoři a startupy pohybují.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144" y="674178"/>
            <a:ext cx="8229600" cy="626269"/>
          </a:xfrm>
        </p:spPr>
        <p:txBody>
          <a:bodyPr/>
          <a:lstStyle/>
          <a:p>
            <a:r>
              <a:rPr lang="cs-CZ" dirty="0"/>
              <a:t>Andělští investoři </a:t>
            </a:r>
            <a:br>
              <a:rPr lang="cs-CZ" dirty="0"/>
            </a:br>
            <a:r>
              <a:rPr lang="cs-CZ" dirty="0"/>
              <a:t>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3950012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075" y="1992329"/>
            <a:ext cx="7456613" cy="405677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err="1"/>
              <a:t>Kryptoměny</a:t>
            </a:r>
            <a:r>
              <a:rPr lang="cs-CZ" dirty="0"/>
              <a:t> jsou digitální měny používající kryptografii k zabezpečení transakcí a vytváření nových jednotek měny. Nejznámějšími měnami jsou Bitcoin, </a:t>
            </a:r>
            <a:r>
              <a:rPr lang="cs-CZ" dirty="0" err="1"/>
              <a:t>Litecoin</a:t>
            </a:r>
            <a:r>
              <a:rPr lang="cs-CZ" dirty="0"/>
              <a:t>, </a:t>
            </a:r>
            <a:r>
              <a:rPr lang="cs-CZ" dirty="0" err="1"/>
              <a:t>Dogecoin</a:t>
            </a:r>
            <a:r>
              <a:rPr lang="cs-CZ" dirty="0"/>
              <a:t>, existuje však více než sto dalších kryptoměn.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Platby touto měnou </a:t>
            </a:r>
            <a:r>
              <a:rPr lang="cs-CZ" u="sng" dirty="0"/>
              <a:t>jsou zcela anonymní, pohyb měny je transparentní</a:t>
            </a:r>
            <a:r>
              <a:rPr lang="cs-CZ" dirty="0"/>
              <a:t>. První </a:t>
            </a:r>
            <a:r>
              <a:rPr lang="cs-CZ" dirty="0" err="1"/>
              <a:t>kryptoměnou</a:t>
            </a:r>
            <a:r>
              <a:rPr lang="cs-CZ" dirty="0"/>
              <a:t> se stal </a:t>
            </a:r>
            <a:r>
              <a:rPr lang="cs-CZ" u="sng" dirty="0" err="1"/>
              <a:t>Bitcoin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076" y="646042"/>
            <a:ext cx="8229600" cy="626269"/>
          </a:xfrm>
        </p:spPr>
        <p:txBody>
          <a:bodyPr/>
          <a:lstStyle/>
          <a:p>
            <a:r>
              <a:rPr lang="cs-CZ" dirty="0" err="1"/>
              <a:t>Kryptoměny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975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95EA1B0-8627-48F1-B9FD-63D60433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687398"/>
            <a:ext cx="8342722" cy="4594897"/>
          </a:xfrm>
        </p:spPr>
        <p:txBody>
          <a:bodyPr/>
          <a:lstStyle/>
          <a:p>
            <a:pPr algn="just"/>
            <a:r>
              <a:rPr lang="cs-CZ" b="0" i="0" dirty="0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Kryptoměny jsou pohledem českého práva věcí v právním smyslu, která může obdobně jako některé komodity (např. drahé kovy či stavební kámen) plnit za určitých okolností roli prostředku směny. Nejedná se však o zákonné platidlo (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legal</a:t>
            </a:r>
            <a:r>
              <a:rPr lang="cs-CZ" b="0" i="0" dirty="0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 tender), čímž se liší od bankovek a mincí. Kryptoměny jsou nehmotné věci dle § 496 občanského zákoníku. Jsou věcí nehmotnou, movitou, zastupitelnou, nezuživatelnou a dělitelnou. Můžou se chovat jako druh platidla (směna), výrobek (těžba) či investice (na 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kryptoburze</a:t>
            </a:r>
            <a:r>
              <a:rPr lang="cs-CZ" b="0" i="0" dirty="0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). Kryptoměna je nosičem nějaké hodnoty. Ta je většinou určena cenou, za kterou se dá kryptoměna prodat – tedy trhem.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45CC1D-F24D-48AF-9D2C-3F069225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Kryptoměny</a:t>
            </a:r>
          </a:p>
        </p:txBody>
      </p:sp>
    </p:spTree>
    <p:extLst>
      <p:ext uri="{BB962C8B-B14F-4D97-AF65-F5344CB8AC3E}">
        <p14:creationId xmlns:p14="http://schemas.microsoft.com/office/powerpoint/2010/main" val="2780202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898" y="2386225"/>
            <a:ext cx="7408862" cy="389607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je internetová platební síť, používající komunikaci peer-to-peer (P2P), nevyžaduje tedy spojení se serverem. Stejný název nese i digitální měna (BTC), používaná v této síti. Unikátnost měny je </a:t>
            </a:r>
            <a:br>
              <a:rPr lang="cs-CZ" dirty="0"/>
            </a:br>
            <a:r>
              <a:rPr lang="cs-CZ" dirty="0"/>
              <a:t>v její </a:t>
            </a:r>
            <a:r>
              <a:rPr lang="cs-CZ" u="sng" dirty="0"/>
              <a:t>decentralizaci</a:t>
            </a:r>
            <a:r>
              <a:rPr lang="cs-CZ" dirty="0"/>
              <a:t>, nikdo nemůže měnu ovlivňovat, je </a:t>
            </a:r>
            <a:r>
              <a:rPr lang="cs-CZ" u="sng" dirty="0"/>
              <a:t>nezávislá</a:t>
            </a:r>
            <a:r>
              <a:rPr lang="cs-CZ" dirty="0"/>
              <a:t> na vládě, jednotlivcích, dokonce ani zakladatelé měny nemohou její tok násilně změnit. Nikdo nemůže o osudu měny rozhodovat, její hodnota závisí </a:t>
            </a:r>
            <a:r>
              <a:rPr lang="cs-CZ" u="sng" dirty="0"/>
              <a:t>pouze na nabídce </a:t>
            </a:r>
            <a:br>
              <a:rPr lang="cs-CZ" u="sng" dirty="0"/>
            </a:br>
            <a:r>
              <a:rPr lang="cs-CZ" u="sng" dirty="0"/>
              <a:t>a poptávce na trhu.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Bitcoin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75704"/>
            <a:ext cx="1952915" cy="17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65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766" y="1747215"/>
            <a:ext cx="7408862" cy="450694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Síť funguje od roku 2009. Roku 2008 ji popsal </a:t>
            </a:r>
            <a:br>
              <a:rPr lang="cs-CZ" dirty="0"/>
            </a:br>
            <a:r>
              <a:rPr lang="cs-CZ" dirty="0"/>
              <a:t>a vytvořil člověk nebo skupina lidí podepsaná jako </a:t>
            </a:r>
            <a:r>
              <a:rPr lang="cs-CZ" dirty="0" err="1"/>
              <a:t>Satoshi</a:t>
            </a:r>
            <a:r>
              <a:rPr lang="cs-CZ" dirty="0"/>
              <a:t> </a:t>
            </a:r>
            <a:r>
              <a:rPr lang="cs-CZ" dirty="0" err="1"/>
              <a:t>Nakamoto</a:t>
            </a:r>
            <a:r>
              <a:rPr lang="cs-CZ" dirty="0"/>
              <a:t>, přičemž ještě 2 měsíce </a:t>
            </a:r>
            <a:br>
              <a:rPr lang="cs-CZ" dirty="0"/>
            </a:br>
            <a:r>
              <a:rPr lang="cs-CZ" dirty="0"/>
              <a:t>před tím byla zaregistrována doména bitcoin.org.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K autorství se v květnu 2016 přihlásil Australan </a:t>
            </a:r>
            <a:r>
              <a:rPr lang="cs-CZ" dirty="0" err="1"/>
              <a:t>Craig</a:t>
            </a:r>
            <a:r>
              <a:rPr lang="cs-CZ" dirty="0"/>
              <a:t> Steven </a:t>
            </a:r>
            <a:r>
              <a:rPr lang="cs-CZ" dirty="0" err="1"/>
              <a:t>Wright</a:t>
            </a:r>
            <a:r>
              <a:rPr lang="cs-CZ" dirty="0"/>
              <a:t>, což bylo ale rychle zpochybněno. </a:t>
            </a:r>
            <a:r>
              <a:rPr lang="cs-CZ" dirty="0" err="1"/>
              <a:t>Sahil</a:t>
            </a:r>
            <a:r>
              <a:rPr lang="cs-CZ" dirty="0"/>
              <a:t> </a:t>
            </a:r>
            <a:r>
              <a:rPr lang="cs-CZ" dirty="0" err="1"/>
              <a:t>Gupta</a:t>
            </a:r>
            <a:r>
              <a:rPr lang="cs-CZ" dirty="0"/>
              <a:t> označil </a:t>
            </a:r>
            <a:br>
              <a:rPr lang="cs-CZ" dirty="0"/>
            </a:br>
            <a:r>
              <a:rPr lang="cs-CZ" dirty="0"/>
              <a:t>za pravděpodobného autora </a:t>
            </a:r>
            <a:r>
              <a:rPr lang="cs-CZ" dirty="0" err="1"/>
              <a:t>bitcoinu</a:t>
            </a:r>
            <a:r>
              <a:rPr lang="cs-CZ" dirty="0"/>
              <a:t> </a:t>
            </a:r>
            <a:r>
              <a:rPr lang="cs-CZ" dirty="0" err="1"/>
              <a:t>Elona</a:t>
            </a:r>
            <a:r>
              <a:rPr lang="cs-CZ" dirty="0"/>
              <a:t> Muska, který má hluboké znalosti ekonomie, šifrování </a:t>
            </a:r>
            <a:br>
              <a:rPr lang="cs-CZ" dirty="0"/>
            </a:br>
            <a:r>
              <a:rPr lang="cs-CZ" dirty="0"/>
              <a:t>a kódování, </a:t>
            </a:r>
            <a:r>
              <a:rPr lang="cs-CZ" dirty="0" err="1"/>
              <a:t>Elon</a:t>
            </a:r>
            <a:r>
              <a:rPr lang="cs-CZ" dirty="0"/>
              <a:t> Musk ale toto tvrzení odmítl.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66" y="603840"/>
            <a:ext cx="8229600" cy="626269"/>
          </a:xfrm>
        </p:spPr>
        <p:txBody>
          <a:bodyPr/>
          <a:lstStyle/>
          <a:p>
            <a:r>
              <a:rPr lang="cs-CZ" dirty="0" err="1"/>
              <a:t>Bitcoin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39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48BD9D-E5F4-4A84-9E3B-9904FC16A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" y="1781666"/>
            <a:ext cx="8016449" cy="417607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E337B93-6AC2-4012-81A5-11C6D611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662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" y="1978262"/>
            <a:ext cx="761609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 zajištění bezpečnosti sítě je využita kryptografie, umožňující používat pouze peníze, které daný uživatel vlastní, a zabraňující opakovanému využití již utracených peněz.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Všechny transakce jsou ukládány do tzv. „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“, který je viditelný všem uživatelům.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" y="631975"/>
            <a:ext cx="8229600" cy="626269"/>
          </a:xfrm>
        </p:spPr>
        <p:txBody>
          <a:bodyPr/>
          <a:lstStyle/>
          <a:p>
            <a:r>
              <a:rPr lang="cs-CZ" dirty="0"/>
              <a:t>Zabezpečení finančních operací</a:t>
            </a:r>
          </a:p>
        </p:txBody>
      </p:sp>
    </p:spTree>
    <p:extLst>
      <p:ext uri="{BB962C8B-B14F-4D97-AF65-F5344CB8AC3E}">
        <p14:creationId xmlns:p14="http://schemas.microsoft.com/office/powerpoint/2010/main" val="3938776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1879788"/>
            <a:ext cx="7597289" cy="456321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err="1"/>
              <a:t>Bitcoin</a:t>
            </a:r>
            <a:r>
              <a:rPr lang="cs-CZ" dirty="0"/>
              <a:t> umožňuje pseudonymní držení a převod měny. </a:t>
            </a:r>
            <a:r>
              <a:rPr lang="cs-CZ" dirty="0" err="1"/>
              <a:t>Bitcoiny</a:t>
            </a:r>
            <a:r>
              <a:rPr lang="cs-CZ" dirty="0"/>
              <a:t> mohou být uloženy v osobním počítači ve formě souboru s peněženkou nebo uchovávány pomocí služby třetí strany. Je však možné mít peněženku i zcela </a:t>
            </a:r>
            <a:r>
              <a:rPr lang="cs-CZ" dirty="0" err="1"/>
              <a:t>offline</a:t>
            </a:r>
            <a:r>
              <a:rPr lang="cs-CZ" dirty="0"/>
              <a:t> (na papíře) </a:t>
            </a:r>
            <a:br>
              <a:rPr lang="cs-CZ" dirty="0"/>
            </a:br>
            <a:r>
              <a:rPr lang="cs-CZ" dirty="0"/>
              <a:t>a lze zcela </a:t>
            </a:r>
            <a:r>
              <a:rPr lang="cs-CZ" dirty="0" err="1"/>
              <a:t>offline</a:t>
            </a:r>
            <a:r>
              <a:rPr lang="cs-CZ" dirty="0"/>
              <a:t> adresu vygenerovat. Peer-to-peer topologie a chybějící centrální autorita zabraňuje komukoliv manipulovat se zásobou této měny. Konečné množství </a:t>
            </a:r>
            <a:r>
              <a:rPr lang="cs-CZ" dirty="0" err="1"/>
              <a:t>bitcoinů</a:t>
            </a:r>
            <a:r>
              <a:rPr lang="cs-CZ" dirty="0"/>
              <a:t> v oběhu je předem dané, a proto není možné vyvolat umělou inflaci vytvořením množství většího.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Zabezpečení finančních operací</a:t>
            </a:r>
          </a:p>
        </p:txBody>
      </p:sp>
    </p:spTree>
    <p:extLst>
      <p:ext uri="{BB962C8B-B14F-4D97-AF65-F5344CB8AC3E}">
        <p14:creationId xmlns:p14="http://schemas.microsoft.com/office/powerpoint/2010/main" val="381536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2006397"/>
            <a:ext cx="7526951" cy="42758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Konečné množství </a:t>
            </a:r>
            <a:r>
              <a:rPr lang="cs-CZ" dirty="0" err="1"/>
              <a:t>bitcoinů</a:t>
            </a:r>
            <a:r>
              <a:rPr lang="cs-CZ" dirty="0"/>
              <a:t> je předem známo </a:t>
            </a:r>
            <a:br>
              <a:rPr lang="cs-CZ" dirty="0"/>
            </a:br>
            <a:r>
              <a:rPr lang="cs-CZ" dirty="0"/>
              <a:t>a uvolňování </a:t>
            </a:r>
            <a:r>
              <a:rPr lang="cs-CZ" dirty="0" err="1"/>
              <a:t>bitcoinů</a:t>
            </a:r>
            <a:r>
              <a:rPr lang="cs-CZ" dirty="0"/>
              <a:t> do oběhu je definováno </a:t>
            </a:r>
            <a:br>
              <a:rPr lang="cs-CZ" dirty="0"/>
            </a:br>
            <a:r>
              <a:rPr lang="cs-CZ" dirty="0"/>
              <a:t>ve zdrojovém kódu protokolu.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Celkové množství </a:t>
            </a:r>
            <a:r>
              <a:rPr lang="cs-CZ" dirty="0" err="1"/>
              <a:t>Bitcoinů</a:t>
            </a:r>
            <a:r>
              <a:rPr lang="cs-CZ" dirty="0"/>
              <a:t>, včetně dosud nevytěžených, dosahuje počtu 21</a:t>
            </a:r>
            <a:r>
              <a:rPr lang="el-GR" dirty="0"/>
              <a:t> 000 000.</a:t>
            </a:r>
            <a:endParaRPr lang="cs-CZ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cs-CZ" dirty="0"/>
              <a:t>Tento počet je konečný, pevně stanovený. Poslední </a:t>
            </a:r>
            <a:r>
              <a:rPr lang="cs-CZ" dirty="0" err="1"/>
              <a:t>Bitcoin</a:t>
            </a:r>
            <a:r>
              <a:rPr lang="cs-CZ" dirty="0"/>
              <a:t> bude dle výpočtů vytěžen v roce 2140 (většina do roku 2030).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množství </a:t>
            </a:r>
            <a:r>
              <a:rPr lang="cs-CZ" dirty="0" err="1"/>
              <a:t>Bitcoinů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446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92286"/>
            <a:ext cx="7555086" cy="210446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Pokud tedy bude stále stejný zájem o novou měnu, dojde k deflaci. S tím je v protokolu počítáno, protože lze platit i zlomky </a:t>
            </a:r>
            <a:r>
              <a:rPr lang="cs-CZ" dirty="0" err="1"/>
              <a:t>bitcoinů</a:t>
            </a:r>
            <a:r>
              <a:rPr lang="cs-CZ" dirty="0"/>
              <a:t>. V současnosti má síť dělitelnost na 8 desetinných míst, je možné ji však rozšířit.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množství </a:t>
            </a:r>
            <a:r>
              <a:rPr lang="cs-CZ" dirty="0" err="1"/>
              <a:t>Bitcoinů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48" y="3611594"/>
            <a:ext cx="6127652" cy="25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766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03387"/>
            <a:ext cx="8027182" cy="489436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Bitcoin je </a:t>
            </a:r>
            <a:r>
              <a:rPr lang="cs-CZ" u="sng" dirty="0"/>
              <a:t>samostatná měna</a:t>
            </a:r>
            <a:r>
              <a:rPr lang="cs-CZ" dirty="0"/>
              <a:t>, zcela nezávislá </a:t>
            </a:r>
            <a:br>
              <a:rPr lang="cs-CZ" dirty="0"/>
            </a:br>
            <a:r>
              <a:rPr lang="cs-CZ" dirty="0"/>
              <a:t>na tradičních měnách jako koruna, euro apod. </a:t>
            </a:r>
          </a:p>
          <a:p>
            <a:pPr marL="0" indent="0" algn="just">
              <a:buNone/>
            </a:pPr>
            <a:r>
              <a:rPr lang="cs-CZ" u="sng" dirty="0"/>
              <a:t>Hodnota </a:t>
            </a:r>
            <a:r>
              <a:rPr lang="cs-CZ" u="sng" dirty="0" err="1"/>
              <a:t>bitcoinu</a:t>
            </a:r>
            <a:r>
              <a:rPr lang="cs-CZ" u="sng" dirty="0"/>
              <a:t> </a:t>
            </a:r>
            <a:r>
              <a:rPr lang="cs-CZ" dirty="0"/>
              <a:t>– podobně jako většiny ostatních měn – </a:t>
            </a:r>
            <a:r>
              <a:rPr lang="cs-CZ" u="sng" dirty="0"/>
              <a:t>vychází z poptávky a nabídky na trhu</a:t>
            </a:r>
            <a:r>
              <a:rPr lang="cs-CZ" dirty="0"/>
              <a:t>, a je tedy dána ekonomickou rovnováhou. </a:t>
            </a:r>
          </a:p>
          <a:p>
            <a:pPr marL="0" indent="0" algn="just">
              <a:buNone/>
            </a:pPr>
            <a:r>
              <a:rPr lang="cs-CZ" dirty="0"/>
              <a:t>Bitcoin není kryt zlatem ani jinými komoditami, ale podobně jako u jiných běžných měn </a:t>
            </a:r>
            <a:r>
              <a:rPr lang="cs-CZ" u="sng" dirty="0"/>
              <a:t>je jeho hodnota závislá na důvěře, že s ním bude možno v budoucnu zaplatit stejně jako dne</a:t>
            </a:r>
            <a:r>
              <a:rPr lang="cs-CZ" dirty="0"/>
              <a:t>s. Někteří autoři též poukazují na to, že už skutečnost, že existuje měna, která je </a:t>
            </a:r>
            <a:r>
              <a:rPr lang="cs-CZ" u="sng" dirty="0"/>
              <a:t>nezávislá na rozhodnutí centrálních autorit</a:t>
            </a:r>
            <a:r>
              <a:rPr lang="cs-CZ" dirty="0"/>
              <a:t>, je sama </a:t>
            </a:r>
            <a:br>
              <a:rPr lang="cs-CZ" dirty="0"/>
            </a:br>
            <a:r>
              <a:rPr lang="cs-CZ" dirty="0"/>
              <a:t>o sobě hodnotná.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7749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125097"/>
            <a:ext cx="7408862" cy="260780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Jako jedno z rizik budoucí hodnoty </a:t>
            </a:r>
            <a:r>
              <a:rPr lang="cs-CZ" dirty="0" err="1"/>
              <a:t>bitcoinu</a:t>
            </a:r>
            <a:r>
              <a:rPr lang="cs-CZ" dirty="0"/>
              <a:t> je uváděn klesající podíl </a:t>
            </a:r>
            <a:r>
              <a:rPr lang="cs-CZ" dirty="0" err="1"/>
              <a:t>bitcoinu</a:t>
            </a:r>
            <a:r>
              <a:rPr lang="cs-CZ" dirty="0"/>
              <a:t> na celkové tržní kapitalizaci alternativních měn. </a:t>
            </a:r>
          </a:p>
          <a:p>
            <a:pPr marL="0" indent="0" algn="just">
              <a:buNone/>
            </a:pPr>
            <a:r>
              <a:rPr lang="cs-CZ" dirty="0"/>
              <a:t>Od roku 2013 do poloviny roku 2017 klesl podíl tržní kapitalizace </a:t>
            </a:r>
            <a:r>
              <a:rPr lang="cs-CZ" dirty="0" err="1"/>
              <a:t>bitcoinu</a:t>
            </a:r>
            <a:r>
              <a:rPr lang="cs-CZ" dirty="0"/>
              <a:t> oproti ostatním kryptoměnám ze zhruba 95 % na méně než 40 %.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35646273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763" y="1978262"/>
            <a:ext cx="7408862" cy="449287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Hodnota </a:t>
            </a:r>
            <a:r>
              <a:rPr lang="cs-CZ" dirty="0" err="1"/>
              <a:t>bitcoinu</a:t>
            </a:r>
            <a:r>
              <a:rPr lang="cs-CZ" dirty="0"/>
              <a:t> není určena počtem či výkonem těžařů: při zvýšení hodnoty se zvedne výkon těžařů, ne naopak. Těžaři neurčují hodnotu </a:t>
            </a:r>
            <a:r>
              <a:rPr lang="cs-CZ" dirty="0" err="1"/>
              <a:t>bitcoinu</a:t>
            </a:r>
            <a:r>
              <a:rPr lang="cs-CZ" dirty="0"/>
              <a:t>, ta je dána </a:t>
            </a:r>
            <a:r>
              <a:rPr lang="cs-CZ" u="sng" dirty="0"/>
              <a:t>pouze poměrem mezi nabídkou a poptávkou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Též bývá chybně uváděno, že je kryta vzácností, </a:t>
            </a:r>
            <a:r>
              <a:rPr lang="cs-CZ" dirty="0" err="1"/>
              <a:t>nepadělatelností</a:t>
            </a:r>
            <a:r>
              <a:rPr lang="cs-CZ" dirty="0"/>
              <a:t> apod. Tyto vlivy </a:t>
            </a:r>
            <a:r>
              <a:rPr lang="cs-CZ" u="sng" dirty="0"/>
              <a:t>nemají přímou vazbu na hodnotu, ale na důvěru, která má vliv </a:t>
            </a:r>
            <a:br>
              <a:rPr lang="cs-CZ" u="sng" dirty="0"/>
            </a:br>
            <a:r>
              <a:rPr lang="cs-CZ" u="sng" dirty="0"/>
              <a:t>na nabídku a poptávku</a:t>
            </a:r>
            <a:r>
              <a:rPr lang="cs-CZ" dirty="0"/>
              <a:t>. Na hodnotě se tedy podílejí, ale nepřímo.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10335614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169" y="2133006"/>
            <a:ext cx="7408862" cy="297356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Kurz </a:t>
            </a:r>
            <a:r>
              <a:rPr lang="cs-CZ" dirty="0" err="1"/>
              <a:t>bitcoinu</a:t>
            </a:r>
            <a:r>
              <a:rPr lang="cs-CZ" dirty="0"/>
              <a:t> se občas vyznačuje </a:t>
            </a:r>
            <a:r>
              <a:rPr lang="cs-CZ" u="sng" dirty="0"/>
              <a:t>vysokou volatilitou</a:t>
            </a:r>
            <a:r>
              <a:rPr lang="cs-CZ" dirty="0"/>
              <a:t>, tedy prudkým kolísáním ceny v krátkém časovém úseku. </a:t>
            </a:r>
          </a:p>
          <a:p>
            <a:pPr marL="0" indent="0" algn="just">
              <a:buNone/>
            </a:pPr>
            <a:endParaRPr lang="cs-CZ" u="sng" dirty="0"/>
          </a:p>
          <a:p>
            <a:pPr marL="0" indent="0" algn="just">
              <a:buNone/>
            </a:pPr>
            <a:r>
              <a:rPr lang="cs-CZ" u="sng" dirty="0"/>
              <a:t>Ze střednědobého a dlouhodobého hlediska </a:t>
            </a:r>
            <a:r>
              <a:rPr lang="cs-CZ" dirty="0"/>
              <a:t>však vykazuje neustálý </a:t>
            </a:r>
            <a:r>
              <a:rPr lang="cs-CZ" u="sng" dirty="0"/>
              <a:t>nárůst.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181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491" y="2034533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Bitcoin začínal jako čistě akademický projekt, kdy ho používali především odborníci a zájemci </a:t>
            </a:r>
            <a:br>
              <a:rPr lang="cs-CZ" dirty="0"/>
            </a:br>
            <a:r>
              <a:rPr lang="cs-CZ" dirty="0"/>
              <a:t>o technologii samotnou. Technologie však zaujala natolik, že hodnota </a:t>
            </a:r>
            <a:r>
              <a:rPr lang="cs-CZ" dirty="0" err="1"/>
              <a:t>bitcoinu</a:t>
            </a:r>
            <a:r>
              <a:rPr lang="cs-CZ" dirty="0"/>
              <a:t> po dlouhou dobu stoupala. To přivedlo i zájemce, kteří investují čistě ze spekulativních důvodů. Hodnota </a:t>
            </a:r>
            <a:r>
              <a:rPr lang="cs-CZ" dirty="0" err="1"/>
              <a:t>bitcoinu</a:t>
            </a:r>
            <a:r>
              <a:rPr lang="cs-CZ" dirty="0"/>
              <a:t> tak zažila za svoji krátkou existenci prudký růst, vrchol investiční bubliny i částečný pád.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2291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47216"/>
            <a:ext cx="7512883" cy="47520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Obchodování s </a:t>
            </a:r>
            <a:r>
              <a:rPr lang="cs-CZ" dirty="0" err="1"/>
              <a:t>bitcoinem</a:t>
            </a:r>
            <a:r>
              <a:rPr lang="cs-CZ" dirty="0"/>
              <a:t> je možné rozdělit do tří období:</a:t>
            </a:r>
          </a:p>
          <a:p>
            <a:pPr marL="0" indent="0" algn="just">
              <a:buNone/>
            </a:pPr>
            <a:r>
              <a:rPr lang="cs-CZ" dirty="0"/>
              <a:t>V období do června roku 2013 se </a:t>
            </a:r>
            <a:r>
              <a:rPr lang="cs-CZ" dirty="0" err="1"/>
              <a:t>bitcoinem</a:t>
            </a:r>
            <a:r>
              <a:rPr lang="cs-CZ" dirty="0"/>
              <a:t> zabývali téměř výhradně IT specialisté. 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roce 2013 si situace v kryptoměnách ve větším měřítku všimli profesionální investoři, do svých platforem zařadili </a:t>
            </a:r>
            <a:r>
              <a:rPr lang="cs-CZ" dirty="0" err="1"/>
              <a:t>bitcoin</a:t>
            </a:r>
            <a:r>
              <a:rPr lang="cs-CZ" dirty="0"/>
              <a:t> obchodníci s deriváty. 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průběhu roku 2017 se k obchodování s </a:t>
            </a:r>
            <a:r>
              <a:rPr lang="cs-CZ" dirty="0" err="1"/>
              <a:t>bitcoinem</a:t>
            </a:r>
            <a:r>
              <a:rPr lang="cs-CZ" dirty="0"/>
              <a:t> přidala i širší veřejnost.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73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F31469D-86A4-4485-B350-0FD52AD4D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07909"/>
            <a:ext cx="8229600" cy="322396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4F733BA-AEA5-4E33-8B20-6EFCADE1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Diskont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4834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65720"/>
            <a:ext cx="7639492" cy="441657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Vzrůst a pád hodnoty </a:t>
            </a:r>
            <a:r>
              <a:rPr lang="cs-CZ" dirty="0" err="1"/>
              <a:t>bitcoinu</a:t>
            </a:r>
            <a:r>
              <a:rPr lang="cs-CZ" dirty="0"/>
              <a:t> byl dán různými podněty. V období </a:t>
            </a:r>
            <a:r>
              <a:rPr lang="cs-CZ" u="sng" dirty="0"/>
              <a:t>do roku 2013 souvisela cena </a:t>
            </a:r>
            <a:r>
              <a:rPr lang="cs-CZ" u="sng" dirty="0" err="1"/>
              <a:t>bitcoinu</a:t>
            </a:r>
            <a:r>
              <a:rPr lang="cs-CZ" u="sng" dirty="0"/>
              <a:t> více s dostupností technologií a vytěženým množstvím kryptoměny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období od roku 2013 do roku 2017 byla důležitá vzrůstající </a:t>
            </a:r>
            <a:r>
              <a:rPr lang="cs-CZ" u="sng" dirty="0"/>
              <a:t>akceptace </a:t>
            </a:r>
            <a:r>
              <a:rPr lang="cs-CZ" u="sng" dirty="0" err="1"/>
              <a:t>bitcoinu</a:t>
            </a:r>
            <a:r>
              <a:rPr lang="cs-CZ" u="sng" dirty="0"/>
              <a:t> obchodníky, zprávy </a:t>
            </a:r>
            <a:br>
              <a:rPr lang="cs-CZ" u="sng" dirty="0"/>
            </a:br>
            <a:r>
              <a:rPr lang="cs-CZ" u="sng" dirty="0"/>
              <a:t>o regulaci, případně zákazech kryptoměn </a:t>
            </a:r>
            <a:br>
              <a:rPr lang="cs-CZ" u="sng" dirty="0"/>
            </a:br>
            <a:r>
              <a:rPr lang="cs-CZ" u="sng" dirty="0"/>
              <a:t>a podvodech nebo krachu bitcoinových burz</a:t>
            </a:r>
            <a:r>
              <a:rPr lang="cs-CZ" dirty="0"/>
              <a:t>. Projevily se také nepopulární kroky tradičních bank (např. zdaňování bankovních vkladů na Kypru).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6194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254967"/>
            <a:ext cx="7569154" cy="194662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roce 2017 má podstatný vliv </a:t>
            </a:r>
            <a:r>
              <a:rPr lang="cs-CZ" u="sng" dirty="0"/>
              <a:t>důvěra v další růst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</a:t>
            </a:r>
            <a:r>
              <a:rPr lang="cs-CZ" u="sng" dirty="0"/>
              <a:t>přísun nových kupujících</a:t>
            </a:r>
            <a:r>
              <a:rPr lang="cs-CZ" dirty="0"/>
              <a:t>, bitcoinové platformy také hlásí značný nárůst počtu nově otevřených obchodních účtů v řádu jednotek procent za den.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5621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1865719"/>
            <a:ext cx="7512883" cy="4577283"/>
          </a:xfrm>
        </p:spPr>
        <p:txBody>
          <a:bodyPr/>
          <a:lstStyle/>
          <a:p>
            <a:pPr algn="just"/>
            <a:r>
              <a:rPr lang="cs-CZ" dirty="0"/>
              <a:t>Z 24.5.2017 na 25.5.2017 stoupla cena </a:t>
            </a:r>
            <a:br>
              <a:rPr lang="cs-CZ" dirty="0"/>
            </a:br>
            <a:r>
              <a:rPr lang="cs-CZ" dirty="0"/>
              <a:t>o 500 dolarů . </a:t>
            </a:r>
          </a:p>
          <a:p>
            <a:pPr algn="just"/>
            <a:r>
              <a:rPr lang="cs-CZ" dirty="0"/>
              <a:t>V průběhu 2 měsíců do konce listopadu 2017 vzrostla cena </a:t>
            </a:r>
            <a:r>
              <a:rPr lang="cs-CZ" dirty="0" err="1"/>
              <a:t>bitcoinu</a:t>
            </a:r>
            <a:r>
              <a:rPr lang="cs-CZ" dirty="0"/>
              <a:t> o 150 % </a:t>
            </a:r>
            <a:br>
              <a:rPr lang="cs-CZ" dirty="0"/>
            </a:br>
            <a:r>
              <a:rPr lang="cs-CZ" dirty="0"/>
              <a:t>až na 10 000 USD.</a:t>
            </a:r>
          </a:p>
          <a:p>
            <a:pPr algn="just"/>
            <a:r>
              <a:rPr lang="cs-CZ" dirty="0"/>
              <a:t>do konce roku 2017 na téměř 20 000 USD.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Tento stav je přirovnáván k tulipánové horečce. Danou tezi ještě podporuje následný prudký propad kurzu </a:t>
            </a:r>
            <a:r>
              <a:rPr lang="cs-CZ" dirty="0" err="1"/>
              <a:t>bitcoinu</a:t>
            </a:r>
            <a:r>
              <a:rPr lang="cs-CZ" dirty="0"/>
              <a:t> o více než polovinu, k němuž došlo během ledna a února 2018.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4912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CD7AE90-CA0B-4F7E-9A41-4F8837137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885361"/>
            <a:ext cx="7464944" cy="288295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321A54E-668C-4C99-B276-485260FC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 BTC</a:t>
            </a:r>
          </a:p>
        </p:txBody>
      </p:sp>
    </p:spTree>
    <p:extLst>
      <p:ext uri="{BB962C8B-B14F-4D97-AF65-F5344CB8AC3E}">
        <p14:creationId xmlns:p14="http://schemas.microsoft.com/office/powerpoint/2010/main" val="11363485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03E9588-4B9E-4263-9264-036EA38BB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3" y="2516958"/>
            <a:ext cx="4493140" cy="300569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11F2911-93AD-42AB-96C9-A03B132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1328510"/>
          </a:xfrm>
        </p:spPr>
        <p:txBody>
          <a:bodyPr/>
          <a:lstStyle/>
          <a:p>
            <a:r>
              <a:rPr lang="cs-CZ" dirty="0"/>
              <a:t>Zdroj: https://www.kurzy.cz/bitcoin/vyvoj-hodnoty</a:t>
            </a:r>
          </a:p>
        </p:txBody>
      </p:sp>
    </p:spTree>
    <p:extLst>
      <p:ext uri="{BB962C8B-B14F-4D97-AF65-F5344CB8AC3E}">
        <p14:creationId xmlns:p14="http://schemas.microsoft.com/office/powerpoint/2010/main" val="758604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7" y="2048600"/>
            <a:ext cx="7408862" cy="423369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průběhu obchodování s </a:t>
            </a:r>
            <a:r>
              <a:rPr lang="cs-CZ" dirty="0" err="1"/>
              <a:t>bitcoinem</a:t>
            </a:r>
            <a:r>
              <a:rPr lang="cs-CZ" dirty="0"/>
              <a:t> se objevily </a:t>
            </a:r>
            <a:br>
              <a:rPr lang="cs-CZ" dirty="0"/>
            </a:br>
            <a:r>
              <a:rPr lang="cs-CZ" dirty="0"/>
              <a:t>tzv. cenové bubliny, kdy cena </a:t>
            </a:r>
            <a:r>
              <a:rPr lang="cs-CZ" dirty="0" err="1"/>
              <a:t>bitcoinu</a:t>
            </a:r>
            <a:r>
              <a:rPr lang="cs-CZ" dirty="0"/>
              <a:t> prudce rostla na několikanásobek v období týdnů až měsíců, </a:t>
            </a:r>
            <a:br>
              <a:rPr lang="cs-CZ" dirty="0"/>
            </a:br>
            <a:r>
              <a:rPr lang="cs-CZ" dirty="0"/>
              <a:t>s následnou korekcí.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Jednotlivé cenové fáze u </a:t>
            </a:r>
            <a:r>
              <a:rPr lang="cs-CZ" dirty="0" err="1"/>
              <a:t>bitcoinu</a:t>
            </a:r>
            <a:r>
              <a:rPr lang="cs-CZ" dirty="0"/>
              <a:t> souvisejí s cykly takzvaného </a:t>
            </a:r>
            <a:r>
              <a:rPr lang="cs-CZ" u="sng" dirty="0"/>
              <a:t>půlení (</a:t>
            </a:r>
            <a:r>
              <a:rPr lang="cs-CZ" u="sng" dirty="0" err="1"/>
              <a:t>halvingu</a:t>
            </a:r>
            <a:r>
              <a:rPr lang="cs-CZ" dirty="0"/>
              <a:t>), tedy snižováním odměny vyplácené těžařům na polovinu. K tomu dochází přibližně jednou za čtyři roky.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7174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1936058"/>
            <a:ext cx="7408862" cy="43462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roce 2013 Německo </a:t>
            </a:r>
            <a:r>
              <a:rPr lang="cs-CZ" dirty="0" err="1"/>
              <a:t>bitcoin</a:t>
            </a:r>
            <a:r>
              <a:rPr lang="cs-CZ" dirty="0"/>
              <a:t> uznalo jako oficiální virtuální měnu, zisky z transakcí se daní standardní sazbou daně z příjmu fyzické osoby. Nedaněné zisky lze realizovat pouze držením </a:t>
            </a:r>
            <a:r>
              <a:rPr lang="cs-CZ" dirty="0" err="1"/>
              <a:t>bitcoinu</a:t>
            </a:r>
            <a:r>
              <a:rPr lang="cs-CZ" dirty="0"/>
              <a:t> déle než 1 kalendářní rok. Zdaněny jsou také transakce mezi </a:t>
            </a:r>
            <a:r>
              <a:rPr lang="cs-CZ" dirty="0" err="1"/>
              <a:t>bitcoinem</a:t>
            </a:r>
            <a:r>
              <a:rPr lang="cs-CZ" dirty="0"/>
              <a:t> a </a:t>
            </a:r>
            <a:r>
              <a:rPr lang="cs-CZ" dirty="0" err="1"/>
              <a:t>altcoiny</a:t>
            </a:r>
            <a:r>
              <a:rPr lang="cs-CZ" dirty="0"/>
              <a:t>, kdy se hodnota transakce převádí na aktuální kurz v euru. Zdaněna je i těžba </a:t>
            </a:r>
            <a:r>
              <a:rPr lang="cs-CZ" dirty="0" err="1"/>
              <a:t>bitcoinů</a:t>
            </a:r>
            <a:r>
              <a:rPr lang="cs-CZ" dirty="0"/>
              <a:t>, kdy těžař je oprávněn odečíst veškeré náklady na těžbu </a:t>
            </a:r>
            <a:r>
              <a:rPr lang="cs-CZ" dirty="0" err="1"/>
              <a:t>bitcoinu</a:t>
            </a:r>
            <a:r>
              <a:rPr lang="cs-CZ" dirty="0"/>
              <a:t>, jako jsou nákup zařízení či spotřeba elektrické energie.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</a:t>
            </a:r>
          </a:p>
        </p:txBody>
      </p:sp>
    </p:spTree>
    <p:extLst>
      <p:ext uri="{BB962C8B-B14F-4D97-AF65-F5344CB8AC3E}">
        <p14:creationId xmlns:p14="http://schemas.microsoft.com/office/powerpoint/2010/main" val="29435964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34D7EF0-C3B7-4175-9C3B-B9093BF62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6" y="2253005"/>
            <a:ext cx="7390940" cy="28757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23234B9-B7C9-4961-B430-9B772AB7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co říká na </a:t>
            </a:r>
            <a:r>
              <a:rPr lang="pl-PL" b="1" i="0" strike="noStrike" dirty="0">
                <a:solidFill>
                  <a:schemeClr val="tx1"/>
                </a:solidFill>
                <a:effectLst/>
                <a:latin typeface="inherit"/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kryptoměny</a:t>
            </a:r>
            <a:r>
              <a:rPr lang="pl-PL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1" i="0" strike="noStrike" dirty="0">
                <a:solidFill>
                  <a:schemeClr val="tx1"/>
                </a:solidFill>
                <a:effectLst/>
                <a:latin typeface="inherit"/>
                <a:hlinkClick r:id="rId4" tooltip="Ekonomika Němec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německá ekonomika</a:t>
            </a:r>
            <a:r>
              <a:rPr lang="pl-PL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69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492" y="204860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Investoři mají povinnost danit dosažené zisky podle stávajících regulí.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prosinci 2013 Čínská lidová banka zakázala finančním institucím používat </a:t>
            </a:r>
            <a:r>
              <a:rPr lang="cs-CZ" dirty="0" err="1"/>
              <a:t>bitcoin</a:t>
            </a:r>
            <a:r>
              <a:rPr lang="cs-CZ" dirty="0"/>
              <a:t>, zatímco jeho používání veřejností povolila.[77]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regulaci, danění</a:t>
            </a:r>
          </a:p>
        </p:txBody>
      </p:sp>
    </p:spTree>
    <p:extLst>
      <p:ext uri="{BB962C8B-B14F-4D97-AF65-F5344CB8AC3E}">
        <p14:creationId xmlns:p14="http://schemas.microsoft.com/office/powerpoint/2010/main" val="19383006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21991"/>
            <a:ext cx="7408862" cy="436030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září 2015 americká Komise pro komoditní obchody (</a:t>
            </a:r>
            <a:r>
              <a:rPr lang="cs-CZ" dirty="0" err="1"/>
              <a:t>Commodity</a:t>
            </a:r>
            <a:r>
              <a:rPr lang="cs-CZ" dirty="0"/>
              <a:t> Futures </a:t>
            </a:r>
            <a:r>
              <a:rPr lang="cs-CZ" dirty="0" err="1"/>
              <a:t>Trading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, CFTC) oficiálně označila </a:t>
            </a:r>
            <a:r>
              <a:rPr lang="cs-CZ" dirty="0" err="1"/>
              <a:t>bitcoin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komoditu.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To také znamená, že se provozovatelé </a:t>
            </a:r>
            <a:r>
              <a:rPr lang="cs-CZ" dirty="0" err="1"/>
              <a:t>bitcoinových</a:t>
            </a:r>
            <a:r>
              <a:rPr lang="cs-CZ" dirty="0"/>
              <a:t> burz musejí registrovat a provozovat své obchody pod dohledem. Austrálie již dříve prohlásila, že </a:t>
            </a:r>
            <a:r>
              <a:rPr lang="cs-CZ" dirty="0" err="1"/>
              <a:t>bitcoin</a:t>
            </a:r>
            <a:r>
              <a:rPr lang="cs-CZ" dirty="0"/>
              <a:t> je nehmotným aktivem, čímž ho učinila zdanitelným.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regulaci, danění</a:t>
            </a:r>
          </a:p>
        </p:txBody>
      </p:sp>
    </p:spTree>
    <p:extLst>
      <p:ext uri="{BB962C8B-B14F-4D97-AF65-F5344CB8AC3E}">
        <p14:creationId xmlns:p14="http://schemas.microsoft.com/office/powerpoint/2010/main" val="105392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0D9317F-C125-464F-8C77-E283CE6A0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6" y="2828015"/>
            <a:ext cx="6386113" cy="281202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6950F81-F659-4A0B-8F34-905045B7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Diskontování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F76A3B-D854-4973-9183-E60834410285}"/>
              </a:ext>
            </a:extLst>
          </p:cNvPr>
          <p:cNvSpPr txBox="1"/>
          <p:nvPr/>
        </p:nvSpPr>
        <p:spPr>
          <a:xfrm>
            <a:off x="1256122" y="1700644"/>
            <a:ext cx="4623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Při úročení posouváme čas dopředu, naopak při diskontování posouváme čas dozadu.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224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67247"/>
            <a:ext cx="7540941" cy="474609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Obavy z přísnějšího postupu států vůči kryptoměnám přispěly začátkem roku 2018 </a:t>
            </a:r>
            <a:br>
              <a:rPr lang="cs-CZ" dirty="0"/>
            </a:br>
            <a:r>
              <a:rPr lang="cs-CZ" dirty="0"/>
              <a:t>k propadu hodnoty </a:t>
            </a:r>
            <a:r>
              <a:rPr lang="cs-CZ" dirty="0" err="1"/>
              <a:t>bitcoinu</a:t>
            </a:r>
            <a:r>
              <a:rPr lang="cs-CZ" dirty="0"/>
              <a:t> a dalších digitálních měn až o polovinu.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červenci roku 2018 vstoupila v platnost směrnice ALM (Anti Money </a:t>
            </a:r>
            <a:r>
              <a:rPr lang="cs-CZ" dirty="0" err="1"/>
              <a:t>Laundering</a:t>
            </a:r>
            <a:r>
              <a:rPr lang="cs-CZ" dirty="0"/>
              <a:t>) Evropského parlamentu. Podle ní jsou členské státy EU povinny do 20. ledna 2020 zřídit specializované registry, </a:t>
            </a:r>
            <a:br>
              <a:rPr lang="cs-CZ" dirty="0"/>
            </a:br>
            <a:r>
              <a:rPr lang="cs-CZ" dirty="0"/>
              <a:t>do kterých se zaregistrují všechny firmy, které nabízí směnu nebo ukládání kryptoměn.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regulaci, danění</a:t>
            </a:r>
          </a:p>
        </p:txBody>
      </p:sp>
    </p:spTree>
    <p:extLst>
      <p:ext uri="{BB962C8B-B14F-4D97-AF65-F5344CB8AC3E}">
        <p14:creationId xmlns:p14="http://schemas.microsoft.com/office/powerpoint/2010/main" val="29002456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DE10BF3-A2C7-4A9E-83D3-93E218FB4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" y="1357460"/>
            <a:ext cx="6145730" cy="460027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9A1D8B6-429C-4AA9-A9D4-2EFCA70D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1828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007D3FB-F45A-4C11-B7C7-B90F1F69F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2036191"/>
            <a:ext cx="7488423" cy="242348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D0BC792-5347-4115-A9A0-048F5324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dirty="0">
                <a:solidFill>
                  <a:schemeClr val="tx1"/>
                </a:solidFill>
                <a:effectLst/>
                <a:latin typeface="inherit"/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Kryptoměny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jsou nehmotný majetek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8678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0FC3C4F9-BDAA-4B0C-8B2F-5B73901C1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2207477"/>
            <a:ext cx="7332611" cy="26379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BBDFFDB-0E5F-41B8-92F5-5A7859C7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Obchodování </a:t>
            </a:r>
            <a:r>
              <a:rPr lang="cs-CZ" dirty="0">
                <a:solidFill>
                  <a:schemeClr val="tx1"/>
                </a:solidFill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kryptoměny</a:t>
            </a:r>
            <a:r>
              <a:rPr lang="cs-CZ" dirty="0">
                <a:solidFill>
                  <a:schemeClr val="tx1"/>
                </a:solidFill>
              </a:rPr>
              <a:t> právnickou osobou</a:t>
            </a:r>
          </a:p>
        </p:txBody>
      </p:sp>
    </p:spTree>
    <p:extLst>
      <p:ext uri="{BB962C8B-B14F-4D97-AF65-F5344CB8AC3E}">
        <p14:creationId xmlns:p14="http://schemas.microsoft.com/office/powerpoint/2010/main" val="26260694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53D5875-22B1-4BA2-86D4-AC4E5FBEA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41" y="2036190"/>
            <a:ext cx="7911021" cy="245777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08723CC-70E6-42CE-9BB9-376164C7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1045706"/>
          </a:xfrm>
        </p:spPr>
        <p:txBody>
          <a:bodyPr/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Obchodování </a:t>
            </a:r>
            <a:r>
              <a:rPr lang="cs-CZ" b="1" i="0" u="none" strike="noStrike" dirty="0">
                <a:solidFill>
                  <a:schemeClr val="tx1"/>
                </a:solidFill>
                <a:effectLst/>
                <a:latin typeface="inherit"/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fyzickou osobou</a:t>
            </a:r>
            <a:b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922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E5E1CD2-4D71-48EB-8894-565403795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1847654"/>
            <a:ext cx="7394354" cy="242150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897F2CE-B491-4790-8AD0-6E1A22DA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909080"/>
          </a:xfrm>
        </p:spPr>
        <p:txBody>
          <a:bodyPr/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Potřebujeme pro manipulaci s 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  <a:latin typeface="inherit"/>
                <a:hlinkClick r:id="rId3" tooltip="BITCOIN (BTC) onl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bitcoinem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u="none" strike="noStrike" dirty="0">
                <a:solidFill>
                  <a:schemeClr val="tx1"/>
                </a:solidFill>
                <a:effectLst/>
                <a:latin typeface="inherit"/>
                <a:hlinkClick r:id="rId4" tooltip="Živnostní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živnost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2090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FEE8FA4-1B08-4E53-B4E9-3DE04FC1A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2" y="2205872"/>
            <a:ext cx="7253149" cy="199851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25243D0-8DBA-4915-960D-43D33F84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 přinese budoucnost?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7824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78261"/>
            <a:ext cx="7498816" cy="4304035"/>
          </a:xfrm>
        </p:spPr>
        <p:txBody>
          <a:bodyPr/>
          <a:lstStyle/>
          <a:p>
            <a:pPr algn="just"/>
            <a:r>
              <a:rPr lang="cs-CZ" dirty="0"/>
              <a:t>zabudovaná deflace měny: kvůli omezenému množství peněz bude docházet k trvalé deflaci, avšak mnoho ekonomů zastává přínos spíše inflace.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krytí měny: hodnota měny je pouze spekulativní, samotná měna není ničím kryta. Častým </a:t>
            </a:r>
            <a:r>
              <a:rPr lang="cs-CZ" dirty="0" err="1"/>
              <a:t>protinázorem</a:t>
            </a:r>
            <a:r>
              <a:rPr lang="cs-CZ" dirty="0"/>
              <a:t> je poukázání na fakt, že současné </a:t>
            </a:r>
            <a:r>
              <a:rPr lang="cs-CZ" dirty="0" err="1"/>
              <a:t>fiat</a:t>
            </a:r>
            <a:r>
              <a:rPr lang="cs-CZ" dirty="0"/>
              <a:t> měny taktéž nejsou ničím kryté.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Kontroverze</a:t>
            </a:r>
          </a:p>
        </p:txBody>
      </p:sp>
    </p:spTree>
    <p:extLst>
      <p:ext uri="{BB962C8B-B14F-4D97-AF65-F5344CB8AC3E}">
        <p14:creationId xmlns:p14="http://schemas.microsoft.com/office/powerpoint/2010/main" val="25454703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03487"/>
            <a:ext cx="7408862" cy="4478809"/>
          </a:xfrm>
        </p:spPr>
        <p:txBody>
          <a:bodyPr/>
          <a:lstStyle/>
          <a:p>
            <a:pPr algn="just"/>
            <a:r>
              <a:rPr lang="cs-CZ" dirty="0"/>
              <a:t>zneužitelnost pro trestnou činnost: měna je kvůli náročné </a:t>
            </a:r>
            <a:r>
              <a:rPr lang="cs-CZ" dirty="0" err="1"/>
              <a:t>vystopovatelnosti</a:t>
            </a:r>
            <a:r>
              <a:rPr lang="cs-CZ" dirty="0"/>
              <a:t> a nemožnosti kontroly vhodná k trestné činnosti. Ke stejnému účelu však lze zneužít i běžnou hotovost, neboť ta je také relativně anonymní. Ale také velké množství komodit.</a:t>
            </a:r>
          </a:p>
          <a:p>
            <a:pPr algn="just"/>
            <a:r>
              <a:rPr lang="cs-CZ" dirty="0"/>
              <a:t>český směnárenský server Bitcash.cz byl </a:t>
            </a:r>
            <a:r>
              <a:rPr lang="cs-CZ" dirty="0" err="1"/>
              <a:t>hacknut</a:t>
            </a:r>
            <a:r>
              <a:rPr lang="cs-CZ" dirty="0"/>
              <a:t>, majitelům zmizely </a:t>
            </a:r>
            <a:r>
              <a:rPr lang="cs-CZ" dirty="0" err="1"/>
              <a:t>bitcoiny</a:t>
            </a:r>
            <a:r>
              <a:rPr lang="cs-CZ" dirty="0"/>
              <a:t> za několik milionů korun. Nicméně je třeba si uvědomit, že bezpečnost jakékoliv směnárny nemá nic společného s bezpečnostní samotného Bitcoinu.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Kontroverze</a:t>
            </a:r>
          </a:p>
        </p:txBody>
      </p:sp>
    </p:spTree>
    <p:extLst>
      <p:ext uri="{BB962C8B-B14F-4D97-AF65-F5344CB8AC3E}">
        <p14:creationId xmlns:p14="http://schemas.microsoft.com/office/powerpoint/2010/main" val="7703033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2147075"/>
            <a:ext cx="7408862" cy="288916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Veškerá komunikace v síti probíhá pomocí počítačového programu (nebo jiného klienta, </a:t>
            </a:r>
            <a:br>
              <a:rPr lang="cs-CZ" dirty="0"/>
            </a:br>
            <a:r>
              <a:rPr lang="cs-CZ" dirty="0"/>
              <a:t>např. na mobilu), který komunikuje s dalšími uzly (účastníky). Účastníci jsou dvojího druhu: koncoví uživatelé a těžaři. Každý účastník může být koncový uživatel, těžař, anebo obojí.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způsob fungování</a:t>
            </a:r>
          </a:p>
        </p:txBody>
      </p:sp>
    </p:spTree>
    <p:extLst>
      <p:ext uri="{BB962C8B-B14F-4D97-AF65-F5344CB8AC3E}">
        <p14:creationId xmlns:p14="http://schemas.microsoft.com/office/powerpoint/2010/main" val="254580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D9A6134-C0BF-404B-8EF5-1A73AD7C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1630837"/>
            <a:ext cx="7607430" cy="465145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D354388-2795-41B5-B2E7-11CCF848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216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112977"/>
            <a:ext cx="7408862" cy="31061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jsou lidé, kteří si posílají peníze. Každý uživatel má jednu nebo více peněženek, které slouží jako adresy pro platby. Současně si také udržují distribuovanou databázi všech proběhlých transakcí v síti – tzv. blockchain. Tak každý uzel ví, která mince/část v síti patří které peněžence. Každé peněžence náleží soukromý a veřejný klíč.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Koncoví uživatelé</a:t>
            </a:r>
          </a:p>
        </p:txBody>
      </p:sp>
    </p:spTree>
    <p:extLst>
      <p:ext uri="{BB962C8B-B14F-4D97-AF65-F5344CB8AC3E}">
        <p14:creationId xmlns:p14="http://schemas.microsoft.com/office/powerpoint/2010/main" val="13701004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04860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Pokud chce uživatel poslat peníze, vezme patřičný obnos svých mincí + případný poplatek (viz dále) </a:t>
            </a:r>
            <a:br>
              <a:rPr lang="cs-CZ" dirty="0"/>
            </a:br>
            <a:r>
              <a:rPr lang="cs-CZ" dirty="0"/>
              <a:t>a vytvoří transakci, kterou podepíše soukromým klíčem. Tuto informaci rozešle všem uzlům (uživatelům), ke kterým je připojen, ti to rozešlou dalším apod. do celé sítě. K příjemci tak informace o platbě probublá téměř ihned (v řádu sekund), transakce však ještě není tzv. potvrzena.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Koncoví uživatelé</a:t>
            </a:r>
          </a:p>
        </p:txBody>
      </p:sp>
    </p:spTree>
    <p:extLst>
      <p:ext uri="{BB962C8B-B14F-4D97-AF65-F5344CB8AC3E}">
        <p14:creationId xmlns:p14="http://schemas.microsoft.com/office/powerpoint/2010/main" val="7926116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C321996-FBB3-44CD-A121-F1938FC17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2187019"/>
            <a:ext cx="7251343" cy="19106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60184BC-AC2C-4BA9-B990-9DC328B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 je to těžba kryptoměn</a:t>
            </a:r>
            <a:b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1297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9468993-AE0D-4BB6-BDA7-E1D33C3FF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2064470"/>
            <a:ext cx="7298477" cy="266573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3C2A3C3-0DA5-4B36-9E13-9A3AEC2C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205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240A633-3202-4698-9136-7CDCAE35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" y="1941922"/>
            <a:ext cx="7147847" cy="278828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9521B8A-E9DB-45E7-9BDE-60692047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996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548919B-4237-4A63-9D4C-A17EC2FE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47" y="2878389"/>
            <a:ext cx="6508044" cy="153937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61D4830-612A-4570-BFAD-2A18414E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Způsob těžby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680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E5727A6-1EEC-49A5-AC05-4107F27B2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79" y="2695493"/>
            <a:ext cx="7369179" cy="277205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2953490-97BE-4221-9C2B-71996481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5783"/>
                </a:solidFill>
                <a:effectLst/>
                <a:latin typeface="Poppins" panose="00000500000000000000" pitchFamily="2" charset="-18"/>
              </a:rPr>
              <a:t>Role těžby v blockchainu Bitcoinu</a:t>
            </a:r>
            <a:br>
              <a:rPr lang="cs-CZ" b="0" i="0" dirty="0">
                <a:solidFill>
                  <a:srgbClr val="005783"/>
                </a:solidFill>
                <a:effectLst/>
                <a:latin typeface="Poppins" panose="00000500000000000000" pitchFamily="2" charset="-18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682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45A7AC3-EB56-4E5B-AAC0-BBB1F637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2409718"/>
            <a:ext cx="7476153" cy="247671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C7FC914-A7C5-4A81-9AE3-37E920A6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4286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48E02D-2D00-457A-9A1A-E77B2EC69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227044"/>
            <a:ext cx="7408862" cy="284206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2C88E81-1536-459A-97A8-54C984A6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614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FD0363-E1AC-45B5-8D19-17F49B94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954946"/>
            <a:ext cx="7408862" cy="338625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B2A78C1-E8C6-4EA2-AC3E-0801EB07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08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26592</TotalTime>
  <Words>2719</Words>
  <Application>Microsoft Office PowerPoint</Application>
  <PresentationFormat>Předvádění na obrazovce (4:3)</PresentationFormat>
  <Paragraphs>234</Paragraphs>
  <Slides>139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139</vt:i4>
      </vt:variant>
      <vt:variant>
        <vt:lpstr>Vlastní prezentace</vt:lpstr>
      </vt:variant>
      <vt:variant>
        <vt:i4>3</vt:i4>
      </vt:variant>
    </vt:vector>
  </HeadingPairs>
  <TitlesOfParts>
    <vt:vector size="156" baseType="lpstr">
      <vt:lpstr>Arial</vt:lpstr>
      <vt:lpstr>Arial</vt:lpstr>
      <vt:lpstr>Arial Black</vt:lpstr>
      <vt:lpstr>Courier New</vt:lpstr>
      <vt:lpstr>inherit</vt:lpstr>
      <vt:lpstr>Linux Libertine</vt:lpstr>
      <vt:lpstr>Monotype Sorts</vt:lpstr>
      <vt:lpstr>Poppins</vt:lpstr>
      <vt:lpstr>Roboto Slab</vt:lpstr>
      <vt:lpstr>Symbol</vt:lpstr>
      <vt:lpstr>Times New Roman</vt:lpstr>
      <vt:lpstr>Trebuchet MS</vt:lpstr>
      <vt:lpstr>Wingdings</vt:lpstr>
      <vt:lpstr>Vlnění</vt:lpstr>
      <vt:lpstr>Prezentace aplikace PowerPoint</vt:lpstr>
      <vt:lpstr>Výpočet hodnoty akcie obchodované na tuzemském veřejném trhu </vt:lpstr>
      <vt:lpstr>Prezentace aplikace PowerPoint</vt:lpstr>
      <vt:lpstr>Prezentace aplikace PowerPoint</vt:lpstr>
      <vt:lpstr>Prezentace aplikace PowerPoint</vt:lpstr>
      <vt:lpstr>Prezentace aplikace PowerPoint</vt:lpstr>
      <vt:lpstr>Diskont </vt:lpstr>
      <vt:lpstr>Diskontování </vt:lpstr>
      <vt:lpstr>Prezentace aplikace PowerPoint</vt:lpstr>
      <vt:lpstr>Diskontování</vt:lpstr>
      <vt:lpstr>Prezentace aplikace PowerPoint</vt:lpstr>
      <vt:lpstr>Prezentace aplikace PowerPoint</vt:lpstr>
      <vt:lpstr>Diskont </vt:lpstr>
      <vt:lpstr>Prezentace aplikace PowerPoint</vt:lpstr>
      <vt:lpstr>Výpočet hodnoty podílového listu otevřeného podílového fondu </vt:lpstr>
      <vt:lpstr>Prezentace aplikace PowerPoint</vt:lpstr>
      <vt:lpstr>Prezentace aplikace PowerPoint</vt:lpstr>
      <vt:lpstr>Prezentace aplikace PowerPoint</vt:lpstr>
      <vt:lpstr>Výpočet hodnoty dluhopisu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Výpočet hodnoty kupónů, opčních listů a zatímních listů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Výpočet hodnoty cenného papíru obchodovaného na zahraničním veřejném trhu </vt:lpstr>
      <vt:lpstr>Zpřístupnění vypočtených hodnot akcií a dluhopisů </vt:lpstr>
      <vt:lpstr>Výpočet Ceny akcie při výplatě Hotovostní Dividendy </vt:lpstr>
      <vt:lpstr>Výpočet Ceny akcie při Akciové dividendě </vt:lpstr>
      <vt:lpstr>Dluhopisy (obligace)</vt:lpstr>
      <vt:lpstr>Dluhopisy (obligace) – </vt:lpstr>
      <vt:lpstr>Dluhopisy (obligace)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Andělský investor</vt:lpstr>
      <vt:lpstr>Andělský investor - vznik pojmu</vt:lpstr>
      <vt:lpstr>Andělský investor - vznik pojmu</vt:lpstr>
      <vt:lpstr>Andělští investoři  v České republice</vt:lpstr>
      <vt:lpstr>Andělští investoři  v České republice</vt:lpstr>
      <vt:lpstr>Andělští investoři  v České republice</vt:lpstr>
      <vt:lpstr>Kryptoměny</vt:lpstr>
      <vt:lpstr>Kryptoměny</vt:lpstr>
      <vt:lpstr>Bitcoin</vt:lpstr>
      <vt:lpstr>Bitcoin</vt:lpstr>
      <vt:lpstr>Zabezpečení finančních operací</vt:lpstr>
      <vt:lpstr>Zabezpečení finančních operací</vt:lpstr>
      <vt:lpstr>Celkové množství Bitcoinů</vt:lpstr>
      <vt:lpstr>Celkové množství Bitcoinů</vt:lpstr>
      <vt:lpstr>Hodnota bitcoinu</vt:lpstr>
      <vt:lpstr>Rizika</vt:lpstr>
      <vt:lpstr>Rizika</vt:lpstr>
      <vt:lpstr>Historie hodnoty bitcoinu</vt:lpstr>
      <vt:lpstr>Historie hodnoty bitcoinu</vt:lpstr>
      <vt:lpstr>Historie hodnoty bitcoinu</vt:lpstr>
      <vt:lpstr>Historie hodnoty bitcoinu</vt:lpstr>
      <vt:lpstr>Historie hodnoty bitcoinu</vt:lpstr>
      <vt:lpstr>Historie hodnoty bitcoinu</vt:lpstr>
      <vt:lpstr>Vývoj ceny BTC</vt:lpstr>
      <vt:lpstr>Zdroj: https://www.kurzy.cz/bitcoin/vyvoj-hodnoty</vt:lpstr>
      <vt:lpstr>Historie hodnoty bitcoinu</vt:lpstr>
      <vt:lpstr>Snahy o regulaci</vt:lpstr>
      <vt:lpstr>A co říká na kryptoměny německá ekonomika?</vt:lpstr>
      <vt:lpstr>Snahy o regulaci, danění</vt:lpstr>
      <vt:lpstr>Snahy o regulaci, danění</vt:lpstr>
      <vt:lpstr>Snahy o regulaci, danění</vt:lpstr>
      <vt:lpstr>Prezentace aplikace PowerPoint</vt:lpstr>
      <vt:lpstr>Kryptoměny jsou nehmotný majetek </vt:lpstr>
      <vt:lpstr>Obchodování kryptoměny právnickou osobou</vt:lpstr>
      <vt:lpstr>Obchodování kryptoměn fyzickou osobou </vt:lpstr>
      <vt:lpstr>Potřebujeme pro manipulaci s bitcoinem živnost? </vt:lpstr>
      <vt:lpstr>Co přinese budoucnost? </vt:lpstr>
      <vt:lpstr>Kontroverze</vt:lpstr>
      <vt:lpstr>Kontroverze</vt:lpstr>
      <vt:lpstr>Základní způsob fungování</vt:lpstr>
      <vt:lpstr>Koncoví uživatelé</vt:lpstr>
      <vt:lpstr>Koncoví uživatelé</vt:lpstr>
      <vt:lpstr>Co je to těžba kryptoměn </vt:lpstr>
      <vt:lpstr>Prezentace aplikace PowerPoint</vt:lpstr>
      <vt:lpstr>Prezentace aplikace PowerPoint</vt:lpstr>
      <vt:lpstr>Způsob těžby </vt:lpstr>
      <vt:lpstr>Role těžby v blockchainu Bitcoinu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Těžaři</vt:lpstr>
      <vt:lpstr>Těžaři</vt:lpstr>
      <vt:lpstr>Těžaři</vt:lpstr>
      <vt:lpstr>Těžaři</vt:lpstr>
      <vt:lpstr>Možnost padělání</vt:lpstr>
      <vt:lpstr>Možnost padělání</vt:lpstr>
      <vt:lpstr>Možnost padělání</vt:lpstr>
      <vt:lpstr>Možnost padělání</vt:lpstr>
      <vt:lpstr>Princip těžby </vt:lpstr>
      <vt:lpstr>Princip těžby </vt:lpstr>
      <vt:lpstr>Princip těžby </vt:lpstr>
      <vt:lpstr>Náklady na těžbu</vt:lpstr>
      <vt:lpstr>Náklady na těžbu</vt:lpstr>
      <vt:lpstr>Náklady na těžbu</vt:lpstr>
      <vt:lpstr>Náklady na těžbu</vt:lpstr>
      <vt:lpstr>Peněženky</vt:lpstr>
      <vt:lpstr>Jak je na tom trh s kryptoměnami? Tenhle graf stojí za to sledovat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Tulipánová horečka</vt:lpstr>
      <vt:lpstr>Tulipánová horečka</vt:lpstr>
      <vt:lpstr>Tulipánová horečka</vt:lpstr>
      <vt:lpstr>Tulipánová horečka</vt:lpstr>
      <vt:lpstr>Tulipánová horečka</vt:lpstr>
      <vt:lpstr>Tulipánová horečka</vt:lpstr>
      <vt:lpstr>Tulipánová horečka</vt:lpstr>
      <vt:lpstr>Tulipánová horečka</vt:lpstr>
      <vt:lpstr>Tulipánová horečka</vt:lpstr>
      <vt:lpstr>Důvěra x víra</vt:lpstr>
      <vt:lpstr>Prezentace aplikace PowerPoint</vt:lpstr>
      <vt:lpstr>Vlastní prezentace 1</vt:lpstr>
      <vt:lpstr>Vlastní prezentace 2</vt:lpstr>
      <vt:lpstr>Vlastní prezentace 3</vt:lpstr>
    </vt:vector>
  </TitlesOfParts>
  <Company>vsb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Habilitační přednáška</dc:title>
  <dc:creator>ekf</dc:creator>
  <cp:lastModifiedBy>student</cp:lastModifiedBy>
  <cp:revision>908</cp:revision>
  <dcterms:created xsi:type="dcterms:W3CDTF">2001-09-06T10:47:59Z</dcterms:created>
  <dcterms:modified xsi:type="dcterms:W3CDTF">2021-11-16T10:05:16Z</dcterms:modified>
</cp:coreProperties>
</file>