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7" r:id="rId4"/>
    <p:sldId id="258" r:id="rId5"/>
    <p:sldId id="259" r:id="rId6"/>
    <p:sldId id="261" r:id="rId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5535" autoAdjust="0"/>
  </p:normalViewPr>
  <p:slideViewPr>
    <p:cSldViewPr snapToGrid="0">
      <p:cViewPr varScale="1">
        <p:scale>
          <a:sx n="105" d="100"/>
          <a:sy n="105" d="100"/>
        </p:scale>
        <p:origin x="78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31581D-D275-95A5-41C1-D4FCF6C64B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34E23E0-350B-C8C2-8185-28D5C310C0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E99A225-B748-0F62-DAB8-7E4C528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97527-D47B-4BD6-B4D8-A61EF2285D5B}" type="datetimeFigureOut">
              <a:rPr lang="cs-CZ" smtClean="0"/>
              <a:t>05.12.2023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D9F71F5-ABFF-7568-7F46-1CCAA4ADA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D5E6EF8-A263-1B87-6A92-BED18C83C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498A6-CA1F-408F-A5DD-879DC5725B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8375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CF72A0-9296-BFE8-FAA5-3601489C0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5D494B7-701E-7488-0F73-13B09CA5E5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20023CB-1AE0-D442-E721-33BA69EA6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97527-D47B-4BD6-B4D8-A61EF2285D5B}" type="datetimeFigureOut">
              <a:rPr lang="cs-CZ" smtClean="0"/>
              <a:t>05.12.2023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918F711-12C8-3E68-88A4-BFEB31D9A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9550F0C-DE5A-BEAD-96C9-161195733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498A6-CA1F-408F-A5DD-879DC5725B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958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2E9C539-F18E-CD35-77A9-D7BAB19D4B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FB5FFBF-8585-9936-FAE2-C005B7E2A9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02B39D1-A74C-94B3-6B38-8968551D5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97527-D47B-4BD6-B4D8-A61EF2285D5B}" type="datetimeFigureOut">
              <a:rPr lang="cs-CZ" smtClean="0"/>
              <a:t>05.12.2023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03CA472-6DA3-43C7-4118-03C0C796A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7F22B2E-7BB1-7CFC-0BCD-3E4089191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498A6-CA1F-408F-A5DD-879DC5725B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3947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5EEBD3-8DEA-8BA1-C868-079A3C40A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CA05ED-662C-FD9C-2B19-1B549AA358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430A416-8FAD-AC9A-8361-D9DA71F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97527-D47B-4BD6-B4D8-A61EF2285D5B}" type="datetimeFigureOut">
              <a:rPr lang="cs-CZ" smtClean="0"/>
              <a:t>05.12.2023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3357B0A-8D0A-A731-697C-2876BCB5C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B3A6A66-C726-6C5B-EE2E-060495CA1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498A6-CA1F-408F-A5DD-879DC5725B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091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368C7E-A1B1-FF4D-9FE1-3F83C1788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FEBA9B6-0EAA-DDAE-110E-010E650AF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B2D67D3-AECC-9EEC-D85D-7D02DDE13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97527-D47B-4BD6-B4D8-A61EF2285D5B}" type="datetimeFigureOut">
              <a:rPr lang="cs-CZ" smtClean="0"/>
              <a:t>05.12.2023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4F74C22-917E-71B1-CA5C-A929EACE9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B51C5D7-B15A-ACF3-5298-2832361C5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498A6-CA1F-408F-A5DD-879DC5725B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9875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5E6AD9-F39F-835A-D7D8-DE450CE41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F3F006-BF8B-1AB0-1D3F-FD48C856A3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A0DCF18-4E9F-4469-11AD-174461AA8B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816E2D6-C19E-FAA9-EFEA-FF452061F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97527-D47B-4BD6-B4D8-A61EF2285D5B}" type="datetimeFigureOut">
              <a:rPr lang="cs-CZ" smtClean="0"/>
              <a:t>05.12.2023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16ACCF4-8312-3137-772B-3224C0D48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D1314E8-06A5-2F89-6C6A-83C6A5FAF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498A6-CA1F-408F-A5DD-879DC5725B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7624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C68416-87D3-D184-A291-9E1CA6DC7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BE39AAF-A785-702F-19D1-3950233F95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48664BD-C59E-4200-4570-64268C93F1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EDA021C-D56E-6769-A1DD-718D5E09AA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5A24309-15A0-D1DC-8FC5-60BEC41D46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7590436-B1C4-D315-1F91-81ED92E2B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97527-D47B-4BD6-B4D8-A61EF2285D5B}" type="datetimeFigureOut">
              <a:rPr lang="cs-CZ" smtClean="0"/>
              <a:t>05.12.2023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371ED0E-51E4-A95A-10EA-FDB048FAC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948B71A-875D-40A8-03A8-93FD9AE97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498A6-CA1F-408F-A5DD-879DC5725B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2451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BB5A6B-9A7A-6AA7-39D6-41ACAC309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12FF083-6B66-D2CD-E360-A9FBF3321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97527-D47B-4BD6-B4D8-A61EF2285D5B}" type="datetimeFigureOut">
              <a:rPr lang="cs-CZ" smtClean="0"/>
              <a:t>05.12.2023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34B4CA1-E732-2A2F-2A3D-E24CDFDEA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2CF7DD9-76BD-58F9-B0D7-BA7E44DFB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498A6-CA1F-408F-A5DD-879DC5725B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711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25925DC-E0F4-CD90-F4D6-9F34E72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97527-D47B-4BD6-B4D8-A61EF2285D5B}" type="datetimeFigureOut">
              <a:rPr lang="cs-CZ" smtClean="0"/>
              <a:t>05.12.2023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C71299F-8811-76A8-4A67-585C7C962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12C001A-CC1C-3C16-8260-9EE227CF7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498A6-CA1F-408F-A5DD-879DC5725B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0664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8DEE32-CCED-7DA0-E49E-F66774127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5D6EC1-7B3C-5561-8B57-8440918050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5CC33AC-09C4-42EE-D816-34C9E782C8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463AE16-A8EB-7EC5-13A4-7AFC4F231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97527-D47B-4BD6-B4D8-A61EF2285D5B}" type="datetimeFigureOut">
              <a:rPr lang="cs-CZ" smtClean="0"/>
              <a:t>05.12.2023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0898872-8432-E25C-D763-222E9C799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95BC8F2-C963-0031-615D-7A332E4DE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498A6-CA1F-408F-A5DD-879DC5725B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5941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819091-7A60-76CC-7903-2B252F4C5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2F01A05-F99A-C996-62A3-85F3FF08A0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A978B62-93E3-8742-2BDF-B45988829F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EE01E35-B731-D043-6667-84FCCB3E5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97527-D47B-4BD6-B4D8-A61EF2285D5B}" type="datetimeFigureOut">
              <a:rPr lang="cs-CZ" smtClean="0"/>
              <a:t>05.12.2023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18E82BC-3540-975D-35B3-56E631893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B62BD72-3C8D-07BC-5BEA-9BB44654F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F498A6-CA1F-408F-A5DD-879DC5725B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3269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7A367C9-A6DB-8113-E7A6-A98C30E00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2575470-F3B4-4D4B-95C8-A9967327C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0A34045-C541-F48A-3A10-146AD613D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97527-D47B-4BD6-B4D8-A61EF2285D5B}" type="datetimeFigureOut">
              <a:rPr lang="cs-CZ" smtClean="0"/>
              <a:t>05.12.2023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49D963D-7272-1044-19A9-137545C208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82057DB-F4B3-5854-6164-9D7A727831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498A6-CA1F-408F-A5DD-879DC5725B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6728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0000"/>
                <a:lumOff val="40000"/>
              </a:schemeClr>
            </a:gs>
            <a:gs pos="24000">
              <a:schemeClr val="accent1">
                <a:lumMod val="75000"/>
              </a:schemeClr>
            </a:gs>
            <a:gs pos="47000">
              <a:srgbClr val="FF0000"/>
            </a:gs>
            <a:gs pos="39000">
              <a:srgbClr val="C00000"/>
            </a:gs>
          </a:gsLst>
          <a:lin ang="21594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52C263-613A-A1AE-0489-EB29E53A26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550460" y="644934"/>
            <a:ext cx="5349924" cy="2407965"/>
          </a:xfrm>
          <a:noFill/>
          <a:ln>
            <a:noFill/>
          </a:ln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r>
              <a:rPr lang="cs-CZ" sz="11000" b="1" dirty="0">
                <a:ln>
                  <a:solidFill>
                    <a:schemeClr val="bg1"/>
                  </a:solidFill>
                </a:ln>
                <a:latin typeface="Aptos ExtraBold" panose="020F0502020204030204" pitchFamily="34" charset="0"/>
              </a:rPr>
              <a:t>AKCIE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0B6D48-E3CB-471F-D00B-72D834D855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447498" y="3805101"/>
            <a:ext cx="9144000" cy="1655762"/>
          </a:xfrm>
        </p:spPr>
        <p:txBody>
          <a:bodyPr>
            <a:noAutofit/>
          </a:bodyPr>
          <a:lstStyle/>
          <a:p>
            <a:r>
              <a:rPr lang="cs-CZ" sz="3200" b="1" dirty="0">
                <a:latin typeface="Arial" panose="020B0604020202020204" pitchFamily="34" charset="0"/>
                <a:cs typeface="Arial" panose="020B0604020202020204" pitchFamily="34" charset="0"/>
              </a:rPr>
              <a:t>Rudolf Ševčík</a:t>
            </a:r>
          </a:p>
          <a:p>
            <a:r>
              <a:rPr lang="cs-CZ" sz="32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&amp;</a:t>
            </a:r>
          </a:p>
          <a:p>
            <a:r>
              <a:rPr lang="cs-CZ" sz="3200" b="1" dirty="0">
                <a:latin typeface="Arial" panose="020B0604020202020204" pitchFamily="34" charset="0"/>
              </a:rPr>
              <a:t>Tomáš </a:t>
            </a:r>
            <a:r>
              <a:rPr lang="cs-CZ" sz="3200" b="1" dirty="0" err="1">
                <a:latin typeface="Arial" panose="020B0604020202020204" pitchFamily="34" charset="0"/>
              </a:rPr>
              <a:t>Olišar</a:t>
            </a:r>
            <a:endParaRPr lang="cs-CZ" sz="3200" b="1" dirty="0"/>
          </a:p>
        </p:txBody>
      </p:sp>
      <p:pic>
        <p:nvPicPr>
          <p:cNvPr id="5" name="Video 4" title="Pruhový graf trhu s cennými papíry">
            <a:hlinkClick r:id="" action="ppaction://media"/>
            <a:extLst>
              <a:ext uri="{FF2B5EF4-FFF2-40B4-BE49-F238E27FC236}">
                <a16:creationId xmlns:a16="http://schemas.microsoft.com/office/drawing/2014/main" id="{1E5E22F0-C71C-6529-BD64-BBB4FA5203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71749" y="0"/>
            <a:ext cx="12192000" cy="6858000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604B1BE6-7E45-9D6C-D1D7-6BBC3BC7F7AF}"/>
              </a:ext>
            </a:extLst>
          </p:cNvPr>
          <p:cNvSpPr/>
          <p:nvPr/>
        </p:nvSpPr>
        <p:spPr>
          <a:xfrm>
            <a:off x="-550460" y="5973293"/>
            <a:ext cx="13604544" cy="252161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82646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Nadpis 63">
            <a:extLst>
              <a:ext uri="{FF2B5EF4-FFF2-40B4-BE49-F238E27FC236}">
                <a16:creationId xmlns:a16="http://schemas.microsoft.com/office/drawing/2014/main" id="{51E7A11C-8C72-3087-0DE3-887058CEA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5" name="Zástupný text 64">
            <a:extLst>
              <a:ext uri="{FF2B5EF4-FFF2-40B4-BE49-F238E27FC236}">
                <a16:creationId xmlns:a16="http://schemas.microsoft.com/office/drawing/2014/main" id="{ED50B053-302F-6206-CB68-858E9AD41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Zástupný obsah 2" descr="Pohled z nízkého úhlu na moderní mrakodrapy stoupající do dramatického nebe">
            <a:extLst>
              <a:ext uri="{FF2B5EF4-FFF2-40B4-BE49-F238E27FC236}">
                <a16:creationId xmlns:a16="http://schemas.microsoft.com/office/drawing/2014/main" id="{D85BDA9D-4A8A-DD55-F0C8-BE340C4564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295" y="850736"/>
            <a:ext cx="7736679" cy="5156527"/>
          </a:xfrm>
        </p:spPr>
      </p:pic>
      <p:pic>
        <p:nvPicPr>
          <p:cNvPr id="5" name="Obrázek 4" descr="Graf vzestupného trendu na obrazovce">
            <a:extLst>
              <a:ext uri="{FF2B5EF4-FFF2-40B4-BE49-F238E27FC236}">
                <a16:creationId xmlns:a16="http://schemas.microsoft.com/office/drawing/2014/main" id="{D4DF77C8-F99A-9755-E5AB-F76879DE5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0016" y="850736"/>
            <a:ext cx="7843093" cy="5156527"/>
          </a:xfrm>
          <a:prstGeom prst="rect">
            <a:avLst/>
          </a:prstGeom>
        </p:spPr>
      </p:pic>
      <p:pic>
        <p:nvPicPr>
          <p:cNvPr id="7" name="Obrázek 6" descr="Hromádka amerických dolarových bankovk">
            <a:extLst>
              <a:ext uri="{FF2B5EF4-FFF2-40B4-BE49-F238E27FC236}">
                <a16:creationId xmlns:a16="http://schemas.microsoft.com/office/drawing/2014/main" id="{FA4BB184-8DCC-2144-AAD5-0AFDF0BD41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192" y="850736"/>
            <a:ext cx="6843760" cy="5215476"/>
          </a:xfrm>
          <a:prstGeom prst="rect">
            <a:avLst/>
          </a:prstGeom>
        </p:spPr>
      </p:pic>
      <p:pic>
        <p:nvPicPr>
          <p:cNvPr id="9" name="Obrázek 8" descr="Ikony digitálních zásob v closeup">
            <a:extLst>
              <a:ext uri="{FF2B5EF4-FFF2-40B4-BE49-F238E27FC236}">
                <a16:creationId xmlns:a16="http://schemas.microsoft.com/office/drawing/2014/main" id="{E6F2F653-FBC6-72EE-73B8-90040EDB9C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8170" y="850734"/>
            <a:ext cx="7825123" cy="5215475"/>
          </a:xfrm>
          <a:prstGeom prst="rect">
            <a:avLst/>
          </a:prstGeom>
        </p:spPr>
      </p:pic>
      <p:pic>
        <p:nvPicPr>
          <p:cNvPr id="11" name="Obrázek 10" descr="Graf">
            <a:extLst>
              <a:ext uri="{FF2B5EF4-FFF2-40B4-BE49-F238E27FC236}">
                <a16:creationId xmlns:a16="http://schemas.microsoft.com/office/drawing/2014/main" id="{B71B1E46-FF75-AA45-9812-7D7E88AEF5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1511" y="850734"/>
            <a:ext cx="7825123" cy="5215475"/>
          </a:xfrm>
          <a:prstGeom prst="rect">
            <a:avLst/>
          </a:prstGeom>
        </p:spPr>
      </p:pic>
      <p:sp>
        <p:nvSpPr>
          <p:cNvPr id="14" name="Ovál 13">
            <a:extLst>
              <a:ext uri="{FF2B5EF4-FFF2-40B4-BE49-F238E27FC236}">
                <a16:creationId xmlns:a16="http://schemas.microsoft.com/office/drawing/2014/main" id="{6F6B5399-4C8B-D5F3-BBC0-5D39245EB092}"/>
              </a:ext>
            </a:extLst>
          </p:cNvPr>
          <p:cNvSpPr/>
          <p:nvPr/>
        </p:nvSpPr>
        <p:spPr>
          <a:xfrm>
            <a:off x="-570932" y="-953842"/>
            <a:ext cx="13604544" cy="252161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6000" b="1" dirty="0">
                <a:latin typeface="Aptos ExtraBold" panose="020B0004020202020204" pitchFamily="34" charset="0"/>
              </a:rPr>
              <a:t> </a:t>
            </a:r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6BCEF708-6967-535F-2589-933A23B2C2B1}"/>
              </a:ext>
            </a:extLst>
          </p:cNvPr>
          <p:cNvSpPr/>
          <p:nvPr/>
        </p:nvSpPr>
        <p:spPr>
          <a:xfrm>
            <a:off x="-706272" y="5176836"/>
            <a:ext cx="13604544" cy="252161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58638708-4EC0-6A51-214E-22E1DB1A5E24}"/>
              </a:ext>
            </a:extLst>
          </p:cNvPr>
          <p:cNvSpPr/>
          <p:nvPr/>
        </p:nvSpPr>
        <p:spPr>
          <a:xfrm>
            <a:off x="1202385" y="1567774"/>
            <a:ext cx="10057911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>
              <a:buFont typeface="+mj-lt"/>
              <a:buAutoNum type="arabicPeriod"/>
            </a:pPr>
            <a:r>
              <a:rPr lang="cs-CZ" sz="4000" b="1" cap="none" spc="0" dirty="0">
                <a:ln w="9525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ptos ExtraBold" panose="020B0004020202020204" pitchFamily="34" charset="0"/>
              </a:rPr>
              <a:t>Akcie (</a:t>
            </a:r>
            <a:r>
              <a:rPr lang="cs-CZ" sz="4000" b="1" cap="none" spc="0" dirty="0" err="1">
                <a:ln w="9525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ptos ExtraBold" panose="020B0004020202020204" pitchFamily="34" charset="0"/>
              </a:rPr>
              <a:t>Share</a:t>
            </a:r>
            <a:r>
              <a:rPr lang="cs-CZ" sz="4000" b="1" cap="none" spc="0" dirty="0">
                <a:ln w="9525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ptos ExtraBold" panose="020B0004020202020204" pitchFamily="34" charset="0"/>
              </a:rPr>
              <a:t>/</a:t>
            </a:r>
            <a:r>
              <a:rPr lang="cs-CZ" sz="4000" b="1" cap="none" spc="0" dirty="0" err="1">
                <a:ln w="9525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ptos ExtraBold" panose="020B0004020202020204" pitchFamily="34" charset="0"/>
              </a:rPr>
              <a:t>Stock</a:t>
            </a:r>
            <a:r>
              <a:rPr lang="cs-CZ" sz="4000" b="1" cap="none" spc="0" dirty="0">
                <a:ln w="9525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ptos ExtraBold" panose="020B0004020202020204" pitchFamily="34" charset="0"/>
              </a:rPr>
              <a:t>)</a:t>
            </a:r>
          </a:p>
          <a:p>
            <a:pPr algn="ctr">
              <a:buFont typeface="+mj-lt"/>
              <a:buAutoNum type="arabicPeriod"/>
            </a:pPr>
            <a:r>
              <a:rPr lang="cs-CZ" sz="4000" b="1" cap="none" spc="0" dirty="0">
                <a:ln w="9525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ptos ExtraBold" panose="020B0004020202020204" pitchFamily="34" charset="0"/>
              </a:rPr>
              <a:t>Akcionáři (</a:t>
            </a:r>
            <a:r>
              <a:rPr lang="cs-CZ" sz="4000" b="1" cap="none" spc="0" dirty="0" err="1">
                <a:ln w="9525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ptos ExtraBold" panose="020B0004020202020204" pitchFamily="34" charset="0"/>
              </a:rPr>
              <a:t>Shareholders</a:t>
            </a:r>
            <a:r>
              <a:rPr lang="cs-CZ" sz="4000" b="1" cap="none" spc="0" dirty="0">
                <a:ln w="9525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ptos ExtraBold" panose="020B0004020202020204" pitchFamily="34" charset="0"/>
              </a:rPr>
              <a:t>/</a:t>
            </a:r>
            <a:r>
              <a:rPr lang="cs-CZ" sz="4000" b="1" cap="none" spc="0" dirty="0" err="1">
                <a:ln w="9525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ptos ExtraBold" panose="020B0004020202020204" pitchFamily="34" charset="0"/>
              </a:rPr>
              <a:t>Stockholders</a:t>
            </a:r>
            <a:r>
              <a:rPr lang="cs-CZ" sz="4000" b="1" cap="none" spc="0" dirty="0">
                <a:ln w="9525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ptos ExtraBold" panose="020B0004020202020204" pitchFamily="34" charset="0"/>
              </a:rPr>
              <a:t>)</a:t>
            </a:r>
          </a:p>
          <a:p>
            <a:pPr algn="ctr">
              <a:buFont typeface="+mj-lt"/>
              <a:buAutoNum type="arabicPeriod"/>
            </a:pPr>
            <a:r>
              <a:rPr lang="cs-CZ" sz="4000" b="1" cap="none" spc="0" dirty="0">
                <a:ln w="9525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ptos ExtraBold" panose="020B0004020202020204" pitchFamily="34" charset="0"/>
              </a:rPr>
              <a:t>Burza (</a:t>
            </a:r>
            <a:r>
              <a:rPr lang="cs-CZ" sz="4000" b="1" cap="none" spc="0" dirty="0" err="1">
                <a:ln w="9525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ptos ExtraBold" panose="020B0004020202020204" pitchFamily="34" charset="0"/>
              </a:rPr>
              <a:t>Stock</a:t>
            </a:r>
            <a:r>
              <a:rPr lang="cs-CZ" sz="4000" b="1" cap="none" spc="0" dirty="0">
                <a:ln w="9525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ptos ExtraBold" panose="020B0004020202020204" pitchFamily="34" charset="0"/>
              </a:rPr>
              <a:t> Exchange)</a:t>
            </a:r>
          </a:p>
          <a:p>
            <a:pPr algn="ctr">
              <a:buFont typeface="+mj-lt"/>
              <a:buAutoNum type="arabicPeriod"/>
            </a:pPr>
            <a:r>
              <a:rPr lang="cs-CZ" sz="4000" b="1" i="0" cap="none" spc="0" dirty="0">
                <a:ln w="9525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ptos ExtraBold" panose="020B0004020202020204" pitchFamily="34" charset="0"/>
              </a:rPr>
              <a:t>Primární a Sekundární Trh</a:t>
            </a:r>
          </a:p>
          <a:p>
            <a:pPr algn="ctr">
              <a:buFont typeface="+mj-lt"/>
              <a:buAutoNum type="arabicPeriod"/>
            </a:pPr>
            <a:r>
              <a:rPr lang="cs-CZ" sz="4000" b="1" i="0" cap="none" spc="0" dirty="0">
                <a:ln w="9525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ptos ExtraBold" panose="020B0004020202020204" pitchFamily="34" charset="0"/>
              </a:rPr>
              <a:t>Dividendy</a:t>
            </a:r>
          </a:p>
          <a:p>
            <a:pPr algn="ctr">
              <a:buFont typeface="+mj-lt"/>
              <a:buAutoNum type="arabicPeriod"/>
            </a:pPr>
            <a:r>
              <a:rPr lang="cs-CZ" sz="4000" b="1" i="0" cap="none" spc="0" dirty="0">
                <a:ln w="9525">
                  <a:solidFill>
                    <a:schemeClr val="bg1">
                      <a:lumMod val="95000"/>
                    </a:schemeClr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ptos ExtraBold" panose="020B0004020202020204" pitchFamily="34" charset="0"/>
              </a:rPr>
              <a:t>Hlasovací Práva</a:t>
            </a:r>
            <a:endParaRPr lang="cs-CZ" sz="4000" b="1" cap="none" spc="0" dirty="0">
              <a:ln w="9525">
                <a:solidFill>
                  <a:schemeClr val="bg1">
                    <a:lumMod val="95000"/>
                  </a:schemeClr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724570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Nadpis 63">
            <a:extLst>
              <a:ext uri="{FF2B5EF4-FFF2-40B4-BE49-F238E27FC236}">
                <a16:creationId xmlns:a16="http://schemas.microsoft.com/office/drawing/2014/main" id="{51E7A11C-8C72-3087-0DE3-887058CEA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5" name="Zástupný text 64">
            <a:extLst>
              <a:ext uri="{FF2B5EF4-FFF2-40B4-BE49-F238E27FC236}">
                <a16:creationId xmlns:a16="http://schemas.microsoft.com/office/drawing/2014/main" id="{ED50B053-302F-6206-CB68-858E9AD41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Zástupný obsah 2" descr="Pohled z nízkého úhlu na moderní mrakodrapy stoupající do dramatického nebe">
            <a:extLst>
              <a:ext uri="{FF2B5EF4-FFF2-40B4-BE49-F238E27FC236}">
                <a16:creationId xmlns:a16="http://schemas.microsoft.com/office/drawing/2014/main" id="{D85BDA9D-4A8A-DD55-F0C8-BE340C4564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6985" y="922802"/>
            <a:ext cx="7875534" cy="5156527"/>
          </a:xfrm>
        </p:spPr>
      </p:pic>
      <p:pic>
        <p:nvPicPr>
          <p:cNvPr id="5" name="Obrázek 4" descr="Graf vzestupného trendu na obrazovce">
            <a:extLst>
              <a:ext uri="{FF2B5EF4-FFF2-40B4-BE49-F238E27FC236}">
                <a16:creationId xmlns:a16="http://schemas.microsoft.com/office/drawing/2014/main" id="{D4DF77C8-F99A-9755-E5AB-F76879DE5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78296" y="922802"/>
            <a:ext cx="7983858" cy="5156527"/>
          </a:xfrm>
          <a:prstGeom prst="rect">
            <a:avLst/>
          </a:prstGeom>
        </p:spPr>
      </p:pic>
      <p:pic>
        <p:nvPicPr>
          <p:cNvPr id="7" name="Obrázek 6" descr="Hromádka amerických dolarových bankovk">
            <a:extLst>
              <a:ext uri="{FF2B5EF4-FFF2-40B4-BE49-F238E27FC236}">
                <a16:creationId xmlns:a16="http://schemas.microsoft.com/office/drawing/2014/main" id="{FA4BB184-8DCC-2144-AAD5-0AFDF0BD41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911" y="922802"/>
            <a:ext cx="6966589" cy="5215476"/>
          </a:xfrm>
          <a:prstGeom prst="rect">
            <a:avLst/>
          </a:prstGeom>
        </p:spPr>
      </p:pic>
      <p:pic>
        <p:nvPicPr>
          <p:cNvPr id="9" name="Obrázek 8" descr="Ikony digitálních zásob v closeup">
            <a:extLst>
              <a:ext uri="{FF2B5EF4-FFF2-40B4-BE49-F238E27FC236}">
                <a16:creationId xmlns:a16="http://schemas.microsoft.com/office/drawing/2014/main" id="{E6F2F653-FBC6-72EE-73B8-90040EDB9C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890" y="922800"/>
            <a:ext cx="7965565" cy="5215475"/>
          </a:xfrm>
          <a:prstGeom prst="rect">
            <a:avLst/>
          </a:prstGeom>
        </p:spPr>
      </p:pic>
      <p:pic>
        <p:nvPicPr>
          <p:cNvPr id="11" name="Obrázek 10" descr="Graf">
            <a:extLst>
              <a:ext uri="{FF2B5EF4-FFF2-40B4-BE49-F238E27FC236}">
                <a16:creationId xmlns:a16="http://schemas.microsoft.com/office/drawing/2014/main" id="{B71B1E46-FF75-AA45-9812-7D7E88AEF5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3231" y="922800"/>
            <a:ext cx="7965565" cy="5215475"/>
          </a:xfrm>
          <a:prstGeom prst="rect">
            <a:avLst/>
          </a:prstGeom>
        </p:spPr>
      </p:pic>
      <p:sp>
        <p:nvSpPr>
          <p:cNvPr id="2" name="Ovál 1">
            <a:extLst>
              <a:ext uri="{FF2B5EF4-FFF2-40B4-BE49-F238E27FC236}">
                <a16:creationId xmlns:a16="http://schemas.microsoft.com/office/drawing/2014/main" id="{6F534D23-C25C-4D31-98B6-885293DF8544}"/>
              </a:ext>
            </a:extLst>
          </p:cNvPr>
          <p:cNvSpPr/>
          <p:nvPr/>
        </p:nvSpPr>
        <p:spPr>
          <a:xfrm>
            <a:off x="-706272" y="-896702"/>
            <a:ext cx="13604544" cy="252161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6000" b="1" dirty="0">
              <a:solidFill>
                <a:schemeClr val="tx1"/>
              </a:solidFill>
              <a:latin typeface="Aptos ExtraBold" panose="020B0004020202020204" pitchFamily="34" charset="0"/>
            </a:endParaRP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E9B107CA-109A-2ACB-D74E-E69348308E3B}"/>
              </a:ext>
            </a:extLst>
          </p:cNvPr>
          <p:cNvSpPr/>
          <p:nvPr/>
        </p:nvSpPr>
        <p:spPr>
          <a:xfrm>
            <a:off x="-804697" y="5167750"/>
            <a:ext cx="13604544" cy="252161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F53911BA-575E-F70D-B3C1-5C1BAB7E9285}"/>
              </a:ext>
            </a:extLst>
          </p:cNvPr>
          <p:cNvSpPr txBox="1"/>
          <p:nvPr/>
        </p:nvSpPr>
        <p:spPr>
          <a:xfrm>
            <a:off x="0" y="2248363"/>
            <a:ext cx="12120090" cy="25545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cs-CZ" sz="4000" b="1" kern="1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 fungují akcie?</a:t>
            </a:r>
          </a:p>
          <a:p>
            <a:pPr algn="ctr"/>
            <a:r>
              <a:rPr lang="cs-CZ" sz="4000" b="1" kern="100" dirty="0">
                <a:ln>
                  <a:solidFill>
                    <a:schemeClr val="bg1"/>
                  </a:solidFill>
                </a:ln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cs-CZ" sz="4000" b="1" kern="100" dirty="0">
                <a:ln w="10160">
                  <a:solidFill>
                    <a:schemeClr val="bg1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cs-CZ" sz="4000" b="1" kern="1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4000" b="1" kern="100" dirty="0">
                <a:ln>
                  <a:solidFill>
                    <a:schemeClr val="bg1"/>
                  </a:solidFill>
                </a:ln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Mechanismus nákupu a prodeje na burze</a:t>
            </a:r>
            <a:endParaRPr lang="cs-CZ" sz="4000" kern="100" dirty="0">
              <a:ln>
                <a:solidFill>
                  <a:schemeClr val="bg1"/>
                </a:solidFill>
              </a:ln>
              <a:effectLst/>
              <a:latin typeface="Aptos ExtraBold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cs-CZ" sz="4000" b="1" kern="100" dirty="0">
                <a:ln>
                  <a:solidFill>
                    <a:schemeClr val="bg1"/>
                  </a:solidFill>
                </a:ln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Rozdíl mezi běžnými a preferenčními akciemi</a:t>
            </a:r>
            <a:endParaRPr lang="cs-CZ" sz="4000" kern="100" dirty="0">
              <a:ln>
                <a:solidFill>
                  <a:schemeClr val="bg1"/>
                </a:solidFill>
              </a:ln>
              <a:effectLst/>
              <a:latin typeface="Aptos ExtraBold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cs-CZ" sz="4000" b="1" kern="100" dirty="0">
                <a:ln>
                  <a:solidFill>
                    <a:schemeClr val="bg1"/>
                  </a:solidFill>
                </a:ln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Výnosnost a rizika spojená s investicemi do akcií</a:t>
            </a:r>
            <a:endParaRPr lang="cs-CZ" sz="4000" kern="100" dirty="0">
              <a:ln>
                <a:solidFill>
                  <a:schemeClr val="bg1"/>
                </a:solidFill>
              </a:ln>
              <a:effectLst/>
              <a:latin typeface="Aptos ExtraBold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655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Nadpis 63">
            <a:extLst>
              <a:ext uri="{FF2B5EF4-FFF2-40B4-BE49-F238E27FC236}">
                <a16:creationId xmlns:a16="http://schemas.microsoft.com/office/drawing/2014/main" id="{51E7A11C-8C72-3087-0DE3-887058CEA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5" name="Zástupný text 64">
            <a:extLst>
              <a:ext uri="{FF2B5EF4-FFF2-40B4-BE49-F238E27FC236}">
                <a16:creationId xmlns:a16="http://schemas.microsoft.com/office/drawing/2014/main" id="{ED50B053-302F-6206-CB68-858E9AD41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Zástupný obsah 2" descr="Pohled z nízkého úhlu na moderní mrakodrapy stoupající do dramatického nebe">
            <a:extLst>
              <a:ext uri="{FF2B5EF4-FFF2-40B4-BE49-F238E27FC236}">
                <a16:creationId xmlns:a16="http://schemas.microsoft.com/office/drawing/2014/main" id="{D85BDA9D-4A8A-DD55-F0C8-BE340C4564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3658" y="922804"/>
            <a:ext cx="7875534" cy="5156527"/>
          </a:xfrm>
        </p:spPr>
      </p:pic>
      <p:pic>
        <p:nvPicPr>
          <p:cNvPr id="5" name="Obrázek 4" descr="Graf vzestupného trendu na obrazovce">
            <a:extLst>
              <a:ext uri="{FF2B5EF4-FFF2-40B4-BE49-F238E27FC236}">
                <a16:creationId xmlns:a16="http://schemas.microsoft.com/office/drawing/2014/main" id="{D4DF77C8-F99A-9755-E5AB-F76879DE5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24969" y="922804"/>
            <a:ext cx="7983858" cy="5156527"/>
          </a:xfrm>
          <a:prstGeom prst="rect">
            <a:avLst/>
          </a:prstGeom>
        </p:spPr>
      </p:pic>
      <p:pic>
        <p:nvPicPr>
          <p:cNvPr id="7" name="Obrázek 6" descr="Hromádka amerických dolarových bankovk">
            <a:extLst>
              <a:ext uri="{FF2B5EF4-FFF2-40B4-BE49-F238E27FC236}">
                <a16:creationId xmlns:a16="http://schemas.microsoft.com/office/drawing/2014/main" id="{FA4BB184-8DCC-2144-AAD5-0AFDF0BD41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68762" y="922804"/>
            <a:ext cx="6966589" cy="5215476"/>
          </a:xfrm>
          <a:prstGeom prst="rect">
            <a:avLst/>
          </a:prstGeom>
        </p:spPr>
      </p:pic>
      <p:pic>
        <p:nvPicPr>
          <p:cNvPr id="9" name="Obrázek 8" descr="Ikony digitálních zásob v closeup">
            <a:extLst>
              <a:ext uri="{FF2B5EF4-FFF2-40B4-BE49-F238E27FC236}">
                <a16:creationId xmlns:a16="http://schemas.microsoft.com/office/drawing/2014/main" id="{E6F2F653-FBC6-72EE-73B8-90040EDB9C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217" y="922802"/>
            <a:ext cx="7965565" cy="5215475"/>
          </a:xfrm>
          <a:prstGeom prst="rect">
            <a:avLst/>
          </a:prstGeom>
        </p:spPr>
      </p:pic>
      <p:pic>
        <p:nvPicPr>
          <p:cNvPr id="11" name="Obrázek 10" descr="Graf">
            <a:extLst>
              <a:ext uri="{FF2B5EF4-FFF2-40B4-BE49-F238E27FC236}">
                <a16:creationId xmlns:a16="http://schemas.microsoft.com/office/drawing/2014/main" id="{B71B1E46-FF75-AA45-9812-7D7E88AEF5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558" y="922802"/>
            <a:ext cx="7965565" cy="5215475"/>
          </a:xfrm>
          <a:prstGeom prst="rect">
            <a:avLst/>
          </a:prstGeom>
        </p:spPr>
      </p:pic>
      <p:pic>
        <p:nvPicPr>
          <p:cNvPr id="4" name="Obrázek 3" descr="Grafy z burzy na displeji">
            <a:extLst>
              <a:ext uri="{FF2B5EF4-FFF2-40B4-BE49-F238E27FC236}">
                <a16:creationId xmlns:a16="http://schemas.microsoft.com/office/drawing/2014/main" id="{2BDDA575-563D-FB4C-A26A-8A7C6959CB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9899" y="922802"/>
            <a:ext cx="8294411" cy="5215476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96F50296-72A4-A28E-5F21-DEE5E40C6B15}"/>
              </a:ext>
            </a:extLst>
          </p:cNvPr>
          <p:cNvSpPr/>
          <p:nvPr/>
        </p:nvSpPr>
        <p:spPr>
          <a:xfrm>
            <a:off x="-570931" y="-840453"/>
            <a:ext cx="13604544" cy="252161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FDBD80D1-E713-E6D8-85E4-0ECE5D479150}"/>
              </a:ext>
            </a:extLst>
          </p:cNvPr>
          <p:cNvSpPr/>
          <p:nvPr/>
        </p:nvSpPr>
        <p:spPr>
          <a:xfrm>
            <a:off x="-715079" y="5379916"/>
            <a:ext cx="13604544" cy="252161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333C1E0-4405-385D-D2E3-AEBA3BD3CD0A}"/>
              </a:ext>
            </a:extLst>
          </p:cNvPr>
          <p:cNvSpPr txBox="1"/>
          <p:nvPr/>
        </p:nvSpPr>
        <p:spPr>
          <a:xfrm>
            <a:off x="-5929660" y="1024447"/>
            <a:ext cx="24033706" cy="550920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marL="457200" algn="ctr"/>
            <a:r>
              <a:rPr lang="cs-CZ" sz="4400" kern="1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Proč investovat do akcií? </a:t>
            </a:r>
          </a:p>
          <a:p>
            <a:pPr marL="342900" lvl="0" indent="-342900" algn="ctr">
              <a:buFont typeface="+mj-lt"/>
              <a:buAutoNum type="arabicPeriod"/>
            </a:pPr>
            <a:r>
              <a:rPr lang="cs-CZ" sz="4400" kern="1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Růst Hodnoty</a:t>
            </a:r>
          </a:p>
          <a:p>
            <a:pPr marL="342900" lvl="0" indent="-342900" algn="ctr">
              <a:buFont typeface="+mj-lt"/>
              <a:buAutoNum type="arabicPeriod"/>
            </a:pPr>
            <a:r>
              <a:rPr lang="cs-CZ" sz="4400" kern="1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Dividendy</a:t>
            </a:r>
          </a:p>
          <a:p>
            <a:pPr marL="342900" lvl="0" indent="-342900" algn="ctr">
              <a:buFont typeface="+mj-lt"/>
              <a:buAutoNum type="arabicPeriod"/>
            </a:pPr>
            <a:r>
              <a:rPr lang="cs-CZ" sz="4400" kern="1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Diversifikace</a:t>
            </a:r>
          </a:p>
          <a:p>
            <a:pPr marL="342900" lvl="0" indent="-342900" algn="ctr">
              <a:buFont typeface="+mj-lt"/>
              <a:buAutoNum type="arabicPeriod"/>
            </a:pPr>
            <a:r>
              <a:rPr lang="cs-CZ" sz="4400" kern="1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Inflační Ochrana</a:t>
            </a:r>
          </a:p>
          <a:p>
            <a:pPr marL="342900" lvl="0" indent="-342900" algn="ctr">
              <a:buFont typeface="+mj-lt"/>
              <a:buAutoNum type="arabicPeriod"/>
            </a:pPr>
            <a:r>
              <a:rPr lang="cs-CZ" sz="4400" kern="100" dirty="0" err="1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Liquidity</a:t>
            </a:r>
            <a:endParaRPr lang="cs-CZ" sz="4400" kern="1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 ExtraBold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buFont typeface="+mj-lt"/>
              <a:buAutoNum type="arabicPeriod"/>
            </a:pPr>
            <a:r>
              <a:rPr lang="cs-CZ" sz="4400" kern="1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Investování Do Různých Odvětví</a:t>
            </a:r>
          </a:p>
          <a:p>
            <a:pPr marL="342900" lvl="0" indent="-342900" algn="ctr">
              <a:buFont typeface="+mj-lt"/>
              <a:buAutoNum type="arabicPeriod"/>
            </a:pPr>
            <a:r>
              <a:rPr lang="cs-CZ" sz="4400" kern="1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Dlouhodobý Růst</a:t>
            </a:r>
          </a:p>
        </p:txBody>
      </p:sp>
    </p:spTree>
    <p:extLst>
      <p:ext uri="{BB962C8B-B14F-4D97-AF65-F5344CB8AC3E}">
        <p14:creationId xmlns:p14="http://schemas.microsoft.com/office/powerpoint/2010/main" val="19651401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Nadpis 63">
            <a:extLst>
              <a:ext uri="{FF2B5EF4-FFF2-40B4-BE49-F238E27FC236}">
                <a16:creationId xmlns:a16="http://schemas.microsoft.com/office/drawing/2014/main" id="{51E7A11C-8C72-3087-0DE3-887058CEA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5" name="Zástupný text 64">
            <a:extLst>
              <a:ext uri="{FF2B5EF4-FFF2-40B4-BE49-F238E27FC236}">
                <a16:creationId xmlns:a16="http://schemas.microsoft.com/office/drawing/2014/main" id="{ED50B053-302F-6206-CB68-858E9AD412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Zástupný obsah 2" descr="Pohled z nízkého úhlu na moderní mrakodrapy stoupající do dramatického nebe">
            <a:extLst>
              <a:ext uri="{FF2B5EF4-FFF2-40B4-BE49-F238E27FC236}">
                <a16:creationId xmlns:a16="http://schemas.microsoft.com/office/drawing/2014/main" id="{D85BDA9D-4A8A-DD55-F0C8-BE340C4564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27598" y="922804"/>
            <a:ext cx="7875534" cy="5156527"/>
          </a:xfrm>
        </p:spPr>
      </p:pic>
      <p:pic>
        <p:nvPicPr>
          <p:cNvPr id="5" name="Obrázek 4" descr="Graf vzestupného trendu na obrazovce">
            <a:extLst>
              <a:ext uri="{FF2B5EF4-FFF2-40B4-BE49-F238E27FC236}">
                <a16:creationId xmlns:a16="http://schemas.microsoft.com/office/drawing/2014/main" id="{D4DF77C8-F99A-9755-E5AB-F76879DE5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08909" y="922804"/>
            <a:ext cx="7983858" cy="5156527"/>
          </a:xfrm>
          <a:prstGeom prst="rect">
            <a:avLst/>
          </a:prstGeom>
        </p:spPr>
      </p:pic>
      <p:pic>
        <p:nvPicPr>
          <p:cNvPr id="7" name="Obrázek 6" descr="Hromádka amerických dolarových bankovk">
            <a:extLst>
              <a:ext uri="{FF2B5EF4-FFF2-40B4-BE49-F238E27FC236}">
                <a16:creationId xmlns:a16="http://schemas.microsoft.com/office/drawing/2014/main" id="{FA4BB184-8DCC-2144-AAD5-0AFDF0BD41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52702" y="922804"/>
            <a:ext cx="6966589" cy="5215476"/>
          </a:xfrm>
          <a:prstGeom prst="rect">
            <a:avLst/>
          </a:prstGeom>
        </p:spPr>
      </p:pic>
      <p:pic>
        <p:nvPicPr>
          <p:cNvPr id="9" name="Obrázek 8" descr="Ikony digitálních zásob v closeup">
            <a:extLst>
              <a:ext uri="{FF2B5EF4-FFF2-40B4-BE49-F238E27FC236}">
                <a16:creationId xmlns:a16="http://schemas.microsoft.com/office/drawing/2014/main" id="{E6F2F653-FBC6-72EE-73B8-90040EDB9C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70723" y="922802"/>
            <a:ext cx="7965565" cy="5215475"/>
          </a:xfrm>
          <a:prstGeom prst="rect">
            <a:avLst/>
          </a:prstGeom>
        </p:spPr>
      </p:pic>
      <p:pic>
        <p:nvPicPr>
          <p:cNvPr id="11" name="Obrázek 10" descr="Graf">
            <a:extLst>
              <a:ext uri="{FF2B5EF4-FFF2-40B4-BE49-F238E27FC236}">
                <a16:creationId xmlns:a16="http://schemas.microsoft.com/office/drawing/2014/main" id="{B71B1E46-FF75-AA45-9812-7D7E88AEF5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618" y="922802"/>
            <a:ext cx="7965565" cy="5215475"/>
          </a:xfrm>
          <a:prstGeom prst="rect">
            <a:avLst/>
          </a:prstGeom>
        </p:spPr>
      </p:pic>
      <p:pic>
        <p:nvPicPr>
          <p:cNvPr id="4" name="Obrázek 3" descr="Grafy z burzy na displeji">
            <a:extLst>
              <a:ext uri="{FF2B5EF4-FFF2-40B4-BE49-F238E27FC236}">
                <a16:creationId xmlns:a16="http://schemas.microsoft.com/office/drawing/2014/main" id="{2BDDA575-563D-FB4C-A26A-8A7C6959CB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959" y="922802"/>
            <a:ext cx="8294411" cy="5215476"/>
          </a:xfrm>
          <a:prstGeom prst="rect">
            <a:avLst/>
          </a:prstGeom>
        </p:spPr>
      </p:pic>
      <p:sp>
        <p:nvSpPr>
          <p:cNvPr id="2" name="Ovál 1">
            <a:extLst>
              <a:ext uri="{FF2B5EF4-FFF2-40B4-BE49-F238E27FC236}">
                <a16:creationId xmlns:a16="http://schemas.microsoft.com/office/drawing/2014/main" id="{72708EE8-FF23-427D-069D-FC6F49B69258}"/>
              </a:ext>
            </a:extLst>
          </p:cNvPr>
          <p:cNvSpPr/>
          <p:nvPr/>
        </p:nvSpPr>
        <p:spPr>
          <a:xfrm>
            <a:off x="-570931" y="-840453"/>
            <a:ext cx="13604544" cy="252161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E99252F1-1A08-FA95-940E-92553E3CB82C}"/>
              </a:ext>
            </a:extLst>
          </p:cNvPr>
          <p:cNvSpPr/>
          <p:nvPr/>
        </p:nvSpPr>
        <p:spPr>
          <a:xfrm>
            <a:off x="-804697" y="5379916"/>
            <a:ext cx="13604544" cy="252161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152B568-C8B6-C620-E9B6-D6CABEDAF8AA}"/>
              </a:ext>
            </a:extLst>
          </p:cNvPr>
          <p:cNvSpPr txBox="1"/>
          <p:nvPr/>
        </p:nvSpPr>
        <p:spPr>
          <a:xfrm>
            <a:off x="-5870723" y="0"/>
            <a:ext cx="24033706" cy="760208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cs-CZ" sz="2800" b="1" kern="100" dirty="0">
                <a:ln>
                  <a:solidFill>
                    <a:schemeClr val="bg1"/>
                  </a:solidFill>
                </a:ln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Výhody Investování:</a:t>
            </a:r>
            <a:endParaRPr lang="cs-CZ" sz="2800" kern="100" dirty="0">
              <a:ln>
                <a:solidFill>
                  <a:schemeClr val="bg1"/>
                </a:solidFill>
              </a:ln>
              <a:effectLst/>
              <a:latin typeface="Aptos ExtraBold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buFont typeface="+mj-lt"/>
              <a:buAutoNum type="arabicPeriod"/>
            </a:pPr>
            <a:r>
              <a:rPr lang="cs-CZ" sz="2800" b="1" kern="100" dirty="0">
                <a:ln>
                  <a:solidFill>
                    <a:schemeClr val="bg1"/>
                  </a:solidFill>
                </a:ln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Potenciální Růst Kapitálu</a:t>
            </a:r>
            <a:endParaRPr lang="cs-CZ" sz="2800" kern="100" dirty="0">
              <a:ln>
                <a:solidFill>
                  <a:schemeClr val="bg1"/>
                </a:solidFill>
              </a:ln>
              <a:effectLst/>
              <a:latin typeface="Aptos ExtraBold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buFont typeface="+mj-lt"/>
              <a:buAutoNum type="arabicPeriod"/>
            </a:pPr>
            <a:r>
              <a:rPr lang="cs-CZ" sz="2800" b="1" kern="100" dirty="0">
                <a:ln>
                  <a:solidFill>
                    <a:schemeClr val="bg1"/>
                  </a:solidFill>
                </a:ln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Dividendy</a:t>
            </a:r>
            <a:endParaRPr lang="cs-CZ" sz="2800" kern="100" dirty="0">
              <a:ln>
                <a:solidFill>
                  <a:schemeClr val="bg1"/>
                </a:solidFill>
              </a:ln>
              <a:effectLst/>
              <a:latin typeface="Aptos ExtraBold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buFont typeface="+mj-lt"/>
              <a:buAutoNum type="arabicPeriod"/>
            </a:pPr>
            <a:r>
              <a:rPr lang="cs-CZ" sz="2800" b="1" kern="100" dirty="0">
                <a:ln>
                  <a:solidFill>
                    <a:schemeClr val="bg1"/>
                  </a:solidFill>
                </a:ln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Diversifikace</a:t>
            </a:r>
            <a:endParaRPr lang="cs-CZ" sz="2800" kern="100" dirty="0">
              <a:ln>
                <a:solidFill>
                  <a:schemeClr val="bg1"/>
                </a:solidFill>
              </a:ln>
              <a:effectLst/>
              <a:latin typeface="Aptos ExtraBold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buFont typeface="+mj-lt"/>
              <a:buAutoNum type="arabicPeriod"/>
            </a:pPr>
            <a:r>
              <a:rPr lang="cs-CZ" sz="2800" b="1" kern="100" dirty="0">
                <a:ln>
                  <a:solidFill>
                    <a:schemeClr val="bg1"/>
                  </a:solidFill>
                </a:ln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Inflační Ochrana</a:t>
            </a:r>
            <a:endParaRPr lang="cs-CZ" sz="2800" kern="100" dirty="0">
              <a:ln>
                <a:solidFill>
                  <a:schemeClr val="bg1"/>
                </a:solidFill>
              </a:ln>
              <a:effectLst/>
              <a:latin typeface="Aptos ExtraBold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buFont typeface="+mj-lt"/>
              <a:buAutoNum type="arabicPeriod"/>
            </a:pPr>
            <a:r>
              <a:rPr lang="cs-CZ" sz="2800" b="1" kern="100" dirty="0">
                <a:ln>
                  <a:solidFill>
                    <a:schemeClr val="bg1"/>
                  </a:solidFill>
                </a:ln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Vlastnický Podíl</a:t>
            </a:r>
            <a:endParaRPr lang="cs-CZ" sz="2800" kern="100" dirty="0">
              <a:ln>
                <a:solidFill>
                  <a:schemeClr val="bg1"/>
                </a:solidFill>
              </a:ln>
              <a:effectLst/>
              <a:latin typeface="Aptos ExtraBold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buFont typeface="+mj-lt"/>
              <a:buAutoNum type="arabicPeriod"/>
            </a:pPr>
            <a:r>
              <a:rPr lang="cs-CZ" sz="2800" b="1" kern="100" dirty="0">
                <a:ln>
                  <a:solidFill>
                    <a:schemeClr val="bg1"/>
                  </a:solidFill>
                </a:ln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Různé Možnosti Investic</a:t>
            </a:r>
            <a:endParaRPr lang="cs-CZ" sz="2800" kern="100" dirty="0">
              <a:ln>
                <a:solidFill>
                  <a:schemeClr val="bg1"/>
                </a:solidFill>
              </a:ln>
              <a:effectLst/>
              <a:latin typeface="Aptos ExtraBold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buFont typeface="+mj-lt"/>
              <a:buAutoNum type="arabicPeriod"/>
            </a:pPr>
            <a:r>
              <a:rPr lang="cs-CZ" sz="2800" b="1" kern="100" dirty="0">
                <a:ln>
                  <a:solidFill>
                    <a:schemeClr val="bg1"/>
                  </a:solidFill>
                </a:ln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Dlouhodobá Růstová Potence</a:t>
            </a:r>
            <a:endParaRPr lang="cs-CZ" sz="2800" kern="100" dirty="0">
              <a:ln>
                <a:solidFill>
                  <a:schemeClr val="bg1"/>
                </a:solidFill>
              </a:ln>
              <a:effectLst/>
              <a:latin typeface="Aptos ExtraBold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ctr"/>
            <a:r>
              <a:rPr lang="cs-CZ" sz="2800" b="1" kern="100" dirty="0">
                <a:ln>
                  <a:solidFill>
                    <a:schemeClr val="bg1"/>
                  </a:solidFill>
                </a:ln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457200" algn="ctr"/>
            <a:r>
              <a:rPr lang="cs-CZ" sz="2800" b="1" kern="100" dirty="0">
                <a:ln>
                  <a:solidFill>
                    <a:schemeClr val="bg1"/>
                  </a:solidFill>
                </a:ln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Nevýhody Investování:</a:t>
            </a:r>
            <a:endParaRPr lang="cs-CZ" sz="2800" kern="100" dirty="0">
              <a:ln>
                <a:solidFill>
                  <a:schemeClr val="bg1"/>
                </a:solidFill>
              </a:ln>
              <a:effectLst/>
              <a:latin typeface="Aptos ExtraBold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buFont typeface="+mj-lt"/>
              <a:buAutoNum type="arabicPeriod"/>
            </a:pPr>
            <a:r>
              <a:rPr lang="cs-CZ" sz="2800" b="1" kern="100" dirty="0">
                <a:ln>
                  <a:solidFill>
                    <a:schemeClr val="bg1"/>
                  </a:solidFill>
                </a:ln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Riziko Ztráty</a:t>
            </a:r>
            <a:endParaRPr lang="cs-CZ" sz="2800" kern="100" dirty="0">
              <a:ln>
                <a:solidFill>
                  <a:schemeClr val="bg1"/>
                </a:solidFill>
              </a:ln>
              <a:effectLst/>
              <a:latin typeface="Aptos ExtraBold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buFont typeface="+mj-lt"/>
              <a:buAutoNum type="arabicPeriod"/>
            </a:pPr>
            <a:r>
              <a:rPr lang="cs-CZ" sz="2800" b="1" kern="100" dirty="0">
                <a:ln>
                  <a:solidFill>
                    <a:schemeClr val="bg1"/>
                  </a:solidFill>
                </a:ln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Nestabilita Trhu</a:t>
            </a:r>
            <a:endParaRPr lang="cs-CZ" sz="2800" kern="100" dirty="0">
              <a:ln>
                <a:solidFill>
                  <a:schemeClr val="bg1"/>
                </a:solidFill>
              </a:ln>
              <a:effectLst/>
              <a:latin typeface="Aptos ExtraBold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buFont typeface="+mj-lt"/>
              <a:buAutoNum type="arabicPeriod"/>
            </a:pPr>
            <a:r>
              <a:rPr lang="cs-CZ" sz="2800" b="1" kern="100" dirty="0">
                <a:ln>
                  <a:solidFill>
                    <a:schemeClr val="bg1"/>
                  </a:solidFill>
                </a:ln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Potřeba Času</a:t>
            </a:r>
            <a:endParaRPr lang="cs-CZ" sz="2800" kern="100" dirty="0">
              <a:ln>
                <a:solidFill>
                  <a:schemeClr val="bg1"/>
                </a:solidFill>
              </a:ln>
              <a:effectLst/>
              <a:latin typeface="Aptos ExtraBold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buFont typeface="+mj-lt"/>
              <a:buAutoNum type="arabicPeriod"/>
            </a:pPr>
            <a:r>
              <a:rPr lang="cs-CZ" sz="2800" b="1" kern="100" dirty="0">
                <a:ln>
                  <a:solidFill>
                    <a:schemeClr val="bg1"/>
                  </a:solidFill>
                </a:ln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Potřeba Odborných Znalostí</a:t>
            </a:r>
            <a:endParaRPr lang="cs-CZ" sz="2800" kern="100" dirty="0">
              <a:ln>
                <a:solidFill>
                  <a:schemeClr val="bg1"/>
                </a:solidFill>
              </a:ln>
              <a:effectLst/>
              <a:latin typeface="Aptos ExtraBold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buFont typeface="+mj-lt"/>
              <a:buAutoNum type="arabicPeriod"/>
            </a:pPr>
            <a:r>
              <a:rPr lang="cs-CZ" sz="2800" b="1" kern="100" dirty="0">
                <a:ln>
                  <a:solidFill>
                    <a:schemeClr val="bg1"/>
                  </a:solidFill>
                </a:ln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Daňové Povinnosti</a:t>
            </a:r>
            <a:endParaRPr lang="cs-CZ" sz="2800" kern="100" dirty="0">
              <a:ln>
                <a:solidFill>
                  <a:schemeClr val="bg1"/>
                </a:solidFill>
              </a:ln>
              <a:effectLst/>
              <a:latin typeface="Aptos ExtraBold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ctr">
              <a:buFont typeface="+mj-lt"/>
              <a:buAutoNum type="arabicPeriod"/>
            </a:pPr>
            <a:r>
              <a:rPr lang="cs-CZ" sz="2800" b="1" kern="100" dirty="0">
                <a:ln>
                  <a:solidFill>
                    <a:schemeClr val="bg1"/>
                  </a:solidFill>
                </a:ln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Emoční Stres</a:t>
            </a:r>
            <a:endParaRPr lang="cs-CZ" sz="2800" kern="100" dirty="0">
              <a:ln>
                <a:solidFill>
                  <a:schemeClr val="bg1"/>
                </a:solidFill>
              </a:ln>
              <a:effectLst/>
              <a:latin typeface="Aptos ExtraBold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cs-CZ" sz="4000" kern="1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/>
              <a:latin typeface="Aptos ExtraBold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063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Nadpis 63">
            <a:extLst>
              <a:ext uri="{FF2B5EF4-FFF2-40B4-BE49-F238E27FC236}">
                <a16:creationId xmlns:a16="http://schemas.microsoft.com/office/drawing/2014/main" id="{51E7A11C-8C72-3087-0DE3-887058CEA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5" name="Zástupný text 64">
            <a:extLst>
              <a:ext uri="{FF2B5EF4-FFF2-40B4-BE49-F238E27FC236}">
                <a16:creationId xmlns:a16="http://schemas.microsoft.com/office/drawing/2014/main" id="{ED50B053-302F-6206-CB68-858E9AD41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367" y="2220140"/>
            <a:ext cx="5157787" cy="823912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3" name="Zástupný obsah 2" descr="Pohled z nízkého úhlu na moderní mrakodrapy stoupající do dramatického nebe">
            <a:extLst>
              <a:ext uri="{FF2B5EF4-FFF2-40B4-BE49-F238E27FC236}">
                <a16:creationId xmlns:a16="http://schemas.microsoft.com/office/drawing/2014/main" id="{D85BDA9D-4A8A-DD55-F0C8-BE340C4564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76256" y="719722"/>
            <a:ext cx="7875534" cy="5156527"/>
          </a:xfrm>
        </p:spPr>
      </p:pic>
      <p:pic>
        <p:nvPicPr>
          <p:cNvPr id="5" name="Obrázek 4" descr="Graf vzestupného trendu na obrazovce">
            <a:extLst>
              <a:ext uri="{FF2B5EF4-FFF2-40B4-BE49-F238E27FC236}">
                <a16:creationId xmlns:a16="http://schemas.microsoft.com/office/drawing/2014/main" id="{D4DF77C8-F99A-9755-E5AB-F76879DE5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08909" y="922804"/>
            <a:ext cx="7983858" cy="5156527"/>
          </a:xfrm>
          <a:prstGeom prst="rect">
            <a:avLst/>
          </a:prstGeom>
        </p:spPr>
      </p:pic>
      <p:pic>
        <p:nvPicPr>
          <p:cNvPr id="7" name="Obrázek 6" descr="Hromádka amerických dolarových bankovk">
            <a:extLst>
              <a:ext uri="{FF2B5EF4-FFF2-40B4-BE49-F238E27FC236}">
                <a16:creationId xmlns:a16="http://schemas.microsoft.com/office/drawing/2014/main" id="{FA4BB184-8DCC-2144-AAD5-0AFDF0BD41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01360" y="719722"/>
            <a:ext cx="6966589" cy="5215476"/>
          </a:xfrm>
          <a:prstGeom prst="rect">
            <a:avLst/>
          </a:prstGeom>
        </p:spPr>
      </p:pic>
      <p:pic>
        <p:nvPicPr>
          <p:cNvPr id="9" name="Obrázek 8" descr="Ikony digitálních zásob v closeup">
            <a:extLst>
              <a:ext uri="{FF2B5EF4-FFF2-40B4-BE49-F238E27FC236}">
                <a16:creationId xmlns:a16="http://schemas.microsoft.com/office/drawing/2014/main" id="{E6F2F653-FBC6-72EE-73B8-90040EDB9C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19381" y="719720"/>
            <a:ext cx="7965565" cy="5215475"/>
          </a:xfrm>
          <a:prstGeom prst="rect">
            <a:avLst/>
          </a:prstGeom>
        </p:spPr>
      </p:pic>
      <p:pic>
        <p:nvPicPr>
          <p:cNvPr id="11" name="Obrázek 10" descr="Graf">
            <a:extLst>
              <a:ext uri="{FF2B5EF4-FFF2-40B4-BE49-F238E27FC236}">
                <a16:creationId xmlns:a16="http://schemas.microsoft.com/office/drawing/2014/main" id="{B71B1E46-FF75-AA45-9812-7D7E88AEF5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6040" y="719720"/>
            <a:ext cx="7965565" cy="5215475"/>
          </a:xfrm>
          <a:prstGeom prst="rect">
            <a:avLst/>
          </a:prstGeom>
        </p:spPr>
      </p:pic>
      <p:pic>
        <p:nvPicPr>
          <p:cNvPr id="4" name="Obrázek 3" descr="Grafy z burzy na displeji">
            <a:extLst>
              <a:ext uri="{FF2B5EF4-FFF2-40B4-BE49-F238E27FC236}">
                <a16:creationId xmlns:a16="http://schemas.microsoft.com/office/drawing/2014/main" id="{2BDDA575-563D-FB4C-A26A-8A7C6959CB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301" y="719720"/>
            <a:ext cx="8294411" cy="5215476"/>
          </a:xfrm>
          <a:prstGeom prst="rect">
            <a:avLst/>
          </a:prstGeom>
        </p:spPr>
      </p:pic>
      <p:sp>
        <p:nvSpPr>
          <p:cNvPr id="2" name="Ovál 1">
            <a:extLst>
              <a:ext uri="{FF2B5EF4-FFF2-40B4-BE49-F238E27FC236}">
                <a16:creationId xmlns:a16="http://schemas.microsoft.com/office/drawing/2014/main" id="{72708EE8-FF23-427D-069D-FC6F49B69258}"/>
              </a:ext>
            </a:extLst>
          </p:cNvPr>
          <p:cNvSpPr/>
          <p:nvPr/>
        </p:nvSpPr>
        <p:spPr>
          <a:xfrm>
            <a:off x="-570931" y="-840453"/>
            <a:ext cx="13604544" cy="252161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E99252F1-1A08-FA95-940E-92553E3CB82C}"/>
              </a:ext>
            </a:extLst>
          </p:cNvPr>
          <p:cNvSpPr/>
          <p:nvPr/>
        </p:nvSpPr>
        <p:spPr>
          <a:xfrm>
            <a:off x="-804697" y="5240379"/>
            <a:ext cx="13604544" cy="252161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06460B8-91F3-EB8E-E00B-54F0825334AB}"/>
              </a:ext>
            </a:extLst>
          </p:cNvPr>
          <p:cNvSpPr txBox="1"/>
          <p:nvPr/>
        </p:nvSpPr>
        <p:spPr>
          <a:xfrm>
            <a:off x="-4373388" y="2890815"/>
            <a:ext cx="21255788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cs-CZ" sz="6000" b="1" kern="100" dirty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Děkujeme za pozornost</a:t>
            </a:r>
          </a:p>
        </p:txBody>
      </p:sp>
    </p:spTree>
    <p:extLst>
      <p:ext uri="{BB962C8B-B14F-4D97-AF65-F5344CB8AC3E}">
        <p14:creationId xmlns:p14="http://schemas.microsoft.com/office/powerpoint/2010/main" val="26743968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117</Words>
  <Application>Microsoft Office PowerPoint</Application>
  <PresentationFormat>Širokoúhlá obrazovka</PresentationFormat>
  <Paragraphs>40</Paragraphs>
  <Slides>6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</vt:i4>
      </vt:variant>
    </vt:vector>
  </HeadingPairs>
  <TitlesOfParts>
    <vt:vector size="11" baseType="lpstr">
      <vt:lpstr>Aptos ExtraBold</vt:lpstr>
      <vt:lpstr>Arial</vt:lpstr>
      <vt:lpstr>Calibri</vt:lpstr>
      <vt:lpstr>Calibri Light</vt:lpstr>
      <vt:lpstr>Motiv Office</vt:lpstr>
      <vt:lpstr>AKCIE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Rudolf Ševčík</dc:creator>
  <cp:lastModifiedBy>student</cp:lastModifiedBy>
  <cp:revision>2</cp:revision>
  <dcterms:created xsi:type="dcterms:W3CDTF">2023-11-29T13:26:18Z</dcterms:created>
  <dcterms:modified xsi:type="dcterms:W3CDTF">2023-12-05T12:22:55Z</dcterms:modified>
</cp:coreProperties>
</file>