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Účetnictví nevýdělečných organizací</a:t>
            </a:r>
            <a:br>
              <a:rPr lang="cs-CZ" dirty="0" smtClean="0"/>
            </a:br>
            <a:r>
              <a:rPr lang="cs-CZ" dirty="0" smtClean="0"/>
              <a:t>- reforma Účetnictví státu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						AR </a:t>
            </a:r>
            <a:r>
              <a:rPr lang="cs-CZ" dirty="0" smtClean="0"/>
              <a:t>2023/2024</a:t>
            </a:r>
            <a:r>
              <a:rPr lang="cs-CZ" dirty="0" smtClean="0"/>
              <a:t>	</a:t>
            </a:r>
          </a:p>
          <a:p>
            <a:r>
              <a:rPr lang="cs-CZ" dirty="0"/>
              <a:t>	</a:t>
            </a:r>
            <a:r>
              <a:rPr lang="cs-CZ" dirty="0" smtClean="0"/>
              <a:t>					PUNO – KUNO	</a:t>
            </a:r>
          </a:p>
          <a:p>
            <a:r>
              <a:rPr lang="cs-CZ" dirty="0"/>
              <a:t>	</a:t>
            </a:r>
            <a:r>
              <a:rPr lang="cs-CZ" dirty="0" smtClean="0"/>
              <a:t>					Michaela </a:t>
            </a:r>
            <a:r>
              <a:rPr lang="cs-CZ" dirty="0" err="1" smtClean="0"/>
              <a:t>strzelecká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7001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Reforma účetnictví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Dle Usnesení vlády ČR č. 561 ze dne 23. 05. 2007 bylo schváleno tzv. vytvoření účetnictví státu – od 01. 01. 2010</a:t>
            </a:r>
          </a:p>
          <a:p>
            <a:r>
              <a:rPr lang="cs-CZ" sz="2800" dirty="0" smtClean="0"/>
              <a:t>Tímto krokem byla zahájena ÚČETNÍ REFORMA VEŘEJNÝCH FINANCÍ</a:t>
            </a:r>
          </a:p>
          <a:p>
            <a:r>
              <a:rPr lang="cs-CZ" sz="2800" dirty="0" smtClean="0"/>
              <a:t>Rozdělení – 3 základní etapy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07392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Reforma účetnictví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CÍL – vytvoření podmínek pro efektivní zajištění správných, úplných a včasných informací o ekonomické situaci státu a příslušných účetních jednotek</a:t>
            </a:r>
          </a:p>
          <a:p>
            <a:r>
              <a:rPr lang="cs-CZ" dirty="0" smtClean="0"/>
              <a:t>ZÁMĚR – zlepšení řízení a kontroly toku peněz ve veřejné správě, sestavení KONSOLIDOVANÉ ÚČETNÍ ZÁVĚRKY ZA STÁT</a:t>
            </a:r>
          </a:p>
          <a:p>
            <a:r>
              <a:rPr lang="cs-CZ" dirty="0" smtClean="0"/>
              <a:t>ZMĚNY VE STRUKTUŘE ÚČETNÍHO VÝKAZNICTVÍ – posílení vypovídací schopnosti účetní závěrky NVÚJ ve vztahu k uživatelům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8396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Reforma účetnictví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ETAPA (leden – únor 2010)</a:t>
            </a:r>
          </a:p>
          <a:p>
            <a:pPr lvl="1"/>
            <a:r>
              <a:rPr lang="cs-CZ" dirty="0" smtClean="0"/>
              <a:t>Cíle a obsah reformy účetnictví státu, podstata změn,</a:t>
            </a:r>
          </a:p>
          <a:p>
            <a:pPr lvl="1"/>
            <a:r>
              <a:rPr lang="cs-CZ" dirty="0" smtClean="0"/>
              <a:t>Nové právní normy upravující reformu účetnictví státu, nové účetní metody, účty</a:t>
            </a:r>
          </a:p>
          <a:p>
            <a:pPr lvl="2"/>
            <a:r>
              <a:rPr lang="cs-CZ" dirty="0" smtClean="0"/>
              <a:t>PŘECHOD NA NOVÝ SYSTÉM ÚČETNICTVÍ</a:t>
            </a:r>
          </a:p>
          <a:p>
            <a:pPr lvl="3"/>
            <a:r>
              <a:rPr lang="cs-CZ" dirty="0" smtClean="0"/>
              <a:t>NOVÁ SMĚRNÁ ÚČTOVÁ OSNOVA</a:t>
            </a:r>
          </a:p>
          <a:p>
            <a:pPr lvl="3"/>
            <a:r>
              <a:rPr lang="cs-CZ" dirty="0" smtClean="0"/>
              <a:t>STRUKTURA ROZVAHY</a:t>
            </a:r>
          </a:p>
          <a:p>
            <a:pPr lvl="3"/>
            <a:r>
              <a:rPr lang="cs-CZ" dirty="0" smtClean="0"/>
              <a:t>PŘEVODOVÝ MŮSTEK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673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REFORMA ÚČETNICTVÍ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2. ETAPA (únor – květen 2010)</a:t>
            </a:r>
          </a:p>
          <a:p>
            <a:pPr lvl="1"/>
            <a:r>
              <a:rPr lang="cs-CZ" dirty="0" smtClean="0"/>
              <a:t>Výklad praktické aplikace typových účetních případů – důraz na účtování dotací, časové rozlišení nákladů a výnosů, oceňování reálnou hodnotou</a:t>
            </a:r>
          </a:p>
          <a:p>
            <a:pPr lvl="1"/>
            <a:r>
              <a:rPr lang="cs-CZ" dirty="0" smtClean="0"/>
              <a:t>Účtování FONDŮ, opravných položek a rezerv</a:t>
            </a:r>
          </a:p>
          <a:p>
            <a:pPr lvl="1"/>
            <a:r>
              <a:rPr lang="cs-CZ" dirty="0" smtClean="0"/>
              <a:t>Podrozvahové účty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149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Reforma účetnictví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3. ETAPA (květen – červen 2010)</a:t>
            </a:r>
          </a:p>
          <a:p>
            <a:pPr lvl="1"/>
            <a:r>
              <a:rPr lang="cs-CZ" dirty="0" smtClean="0"/>
              <a:t>Výkaznictví</a:t>
            </a:r>
          </a:p>
          <a:p>
            <a:pPr lvl="1"/>
            <a:r>
              <a:rPr lang="cs-CZ" dirty="0" smtClean="0"/>
              <a:t>Sestavení účetní závěrky (řádné i mimořádné)</a:t>
            </a:r>
          </a:p>
          <a:p>
            <a:pPr lvl="1"/>
            <a:r>
              <a:rPr lang="cs-CZ" dirty="0" smtClean="0"/>
              <a:t>Sestavení výkazu cash-</a:t>
            </a:r>
            <a:r>
              <a:rPr lang="cs-CZ" dirty="0" err="1" smtClean="0"/>
              <a:t>flow</a:t>
            </a:r>
            <a:endParaRPr lang="cs-CZ" dirty="0" smtClean="0"/>
          </a:p>
          <a:p>
            <a:pPr lvl="1"/>
            <a:r>
              <a:rPr lang="cs-CZ" dirty="0" smtClean="0"/>
              <a:t>Příloha k účetní závěrce – struktura, obsahová náplň</a:t>
            </a:r>
          </a:p>
          <a:p>
            <a:pPr lvl="1"/>
            <a:r>
              <a:rPr lang="cs-CZ" dirty="0" smtClean="0"/>
              <a:t>Systém přenosu do CSÚIS – Centrální systém účetních informací státu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3618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Reforma účetnictví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CSÚIS – stanovení povinnosti zjišťování účetních záznamů pro potřeby státu</a:t>
            </a:r>
          </a:p>
          <a:p>
            <a:pPr lvl="1"/>
            <a:r>
              <a:rPr lang="cs-CZ" dirty="0" smtClean="0"/>
              <a:t>Stanoveny podmínky pro sestavení konsolidované účetní závěrky za celou republiku,</a:t>
            </a:r>
          </a:p>
          <a:p>
            <a:pPr lvl="1"/>
            <a:r>
              <a:rPr lang="cs-CZ" dirty="0" smtClean="0"/>
              <a:t>Směrná účtová osnova je závazná pro NVÚJ – účtové třídy, skupiny,</a:t>
            </a:r>
          </a:p>
          <a:p>
            <a:pPr lvl="1"/>
            <a:r>
              <a:rPr lang="cs-CZ" dirty="0" smtClean="0"/>
              <a:t>Účetnictví v plném a zjednodušeném rozsahu (se souhlasem zřizovatele),</a:t>
            </a:r>
          </a:p>
          <a:p>
            <a:pPr lvl="1"/>
            <a:r>
              <a:rPr lang="cs-CZ" dirty="0" smtClean="0"/>
              <a:t>Správcem CSÚIS je MF ČR,</a:t>
            </a:r>
          </a:p>
          <a:p>
            <a:pPr lvl="1"/>
            <a:r>
              <a:rPr lang="cs-CZ" dirty="0" smtClean="0"/>
              <a:t>Pravidla pro formát, strukturu a přenos informací – stanovuje tzv. technická vyhláška</a:t>
            </a:r>
          </a:p>
          <a:p>
            <a:pPr lvl="1"/>
            <a:r>
              <a:rPr lang="cs-CZ" dirty="0"/>
              <a:t>https://www.mfcr.cz/cs/verejny-sektor/ucetnictvi-a-ucetnictvi-statu/ucetni-reforma-verejnych-financi-ucetnic</a:t>
            </a:r>
          </a:p>
        </p:txBody>
      </p:sp>
    </p:spTree>
    <p:extLst>
      <p:ext uri="{BB962C8B-B14F-4D97-AF65-F5344CB8AC3E}">
        <p14:creationId xmlns:p14="http://schemas.microsoft.com/office/powerpoint/2010/main" val="2045720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184443" y="2135346"/>
            <a:ext cx="9905998" cy="1478570"/>
          </a:xfrm>
        </p:spPr>
        <p:txBody>
          <a:bodyPr/>
          <a:lstStyle/>
          <a:p>
            <a:pPr algn="ctr"/>
            <a:r>
              <a:rPr lang="cs-CZ" dirty="0" smtClean="0"/>
              <a:t>Děkuji za pozornost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23995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TM04033919[[fn=Obvod]]</Template>
  <TotalTime>57</TotalTime>
  <Words>314</Words>
  <Application>Microsoft Office PowerPoint</Application>
  <PresentationFormat>Širokoúhlá obrazovka</PresentationFormat>
  <Paragraphs>41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Tw Cen MT</vt:lpstr>
      <vt:lpstr>Wingdings</vt:lpstr>
      <vt:lpstr>Obvod</vt:lpstr>
      <vt:lpstr>Účetnictví nevýdělečných organizací - reforma Účetnictví státu</vt:lpstr>
      <vt:lpstr>Reforma účetnictví státu</vt:lpstr>
      <vt:lpstr>Reforma účetnictví státu</vt:lpstr>
      <vt:lpstr>Reforma účetnictví státu</vt:lpstr>
      <vt:lpstr>REFORMA ÚČETNICTVÍ STÁTU</vt:lpstr>
      <vt:lpstr>Reforma účetnictví státu</vt:lpstr>
      <vt:lpstr>Reforma účetnictví státu</vt:lpstr>
      <vt:lpstr>Děkuji za pozornost 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Účetnictví nevýdělečných organizací - reforma veřejné správy</dc:title>
  <dc:creator>Florián</dc:creator>
  <cp:lastModifiedBy>Florián</cp:lastModifiedBy>
  <cp:revision>6</cp:revision>
  <dcterms:created xsi:type="dcterms:W3CDTF">2021-12-12T19:37:59Z</dcterms:created>
  <dcterms:modified xsi:type="dcterms:W3CDTF">2023-11-03T17:27:16Z</dcterms:modified>
</cp:coreProperties>
</file>