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67" r:id="rId5"/>
    <p:sldId id="269" r:id="rId6"/>
    <p:sldId id="272" r:id="rId7"/>
    <p:sldId id="270" r:id="rId8"/>
    <p:sldId id="273" r:id="rId9"/>
    <p:sldId id="271" r:id="rId10"/>
    <p:sldId id="274" r:id="rId11"/>
    <p:sldId id="275" r:id="rId12"/>
    <p:sldId id="276" r:id="rId13"/>
    <p:sldId id="277" r:id="rId14"/>
    <p:sldId id="288" r:id="rId15"/>
    <p:sldId id="278" r:id="rId16"/>
    <p:sldId id="279" r:id="rId17"/>
    <p:sldId id="287" r:id="rId18"/>
    <p:sldId id="280" r:id="rId19"/>
    <p:sldId id="281" r:id="rId20"/>
    <p:sldId id="282" r:id="rId21"/>
    <p:sldId id="283" r:id="rId22"/>
    <p:sldId id="284" r:id="rId23"/>
    <p:sldId id="285" r:id="rId24"/>
    <p:sldId id="26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Statements – Statement of Financial Position (Balance Sheet) and Income Statement 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Markéta Skupieňová,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Statements – Statement of Financial Position (Balance Sheet) and 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Equity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15576" y="1226408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cs-CZ" altLang="cs-CZ" sz="2200" u="sng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cs-CZ" sz="22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generally consists of: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capital – ordinary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retained earnings.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8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22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Share Capital - Ordinary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88728" y="1994504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 may obtain funds by selling ordinary shares to investors.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capital – ordinary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term used to describe the amounts paid in by shareholders for the ordinary shares they purchase. </a:t>
            </a:r>
          </a:p>
        </p:txBody>
      </p:sp>
    </p:spTree>
    <p:extLst>
      <p:ext uri="{BB962C8B-B14F-4D97-AF65-F5344CB8AC3E}">
        <p14:creationId xmlns:p14="http://schemas.microsoft.com/office/powerpoint/2010/main" val="359484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Retained Earnings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15576" y="1500728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Retained earnings is determined by three items: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are the gross increases in equity resulting from business activities entered into for the purpose of earning income (that it selling merchandise and so on)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expenses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are the cost of assets consumed or services used in the process of earning revenue (supplies, electric expense and so on)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dividends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net income represents an increase in net assets which is then available to distribute to shareholders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5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Dividends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78416" y="1107536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cash or other assets to shareholders is called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dividend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Dividends reduce retained earnings.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dividends are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expenses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 first determines its revenues and expenses and then computes net income or net loss.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has net income, and decides it has no better use for that income, a corporation may decide to distribute a dividend to its owners (the shareholders).</a:t>
            </a:r>
          </a:p>
        </p:txBody>
      </p:sp>
    </p:spTree>
    <p:extLst>
      <p:ext uri="{BB962C8B-B14F-4D97-AF65-F5344CB8AC3E}">
        <p14:creationId xmlns:p14="http://schemas.microsoft.com/office/powerpoint/2010/main" val="411761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Dividends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78416" y="1107536"/>
            <a:ext cx="10138352" cy="4845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summary, the principal sources (increases) of equity are investments by shareholders and revenues from business operations.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contrast, reductions (decreases) in equity result from expenses and dividends. 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44" y="3209835"/>
            <a:ext cx="9202264" cy="29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Dividends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78416" y="1107536"/>
            <a:ext cx="10138352" cy="4845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1303210"/>
            <a:ext cx="9866376" cy="49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Income Statement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78416" y="1601312"/>
            <a:ext cx="10696136" cy="5192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income statement is a financial statement that reports the </a:t>
            </a:r>
            <a:r>
              <a:rPr lang="en-US" altLang="cs-CZ" sz="2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comapny´s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revenues and expenses over an interval of time.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income statement reports the success or profitability of the company´s operations over a specific period of time.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shows whether the company was able to generate enough revenue to cover the expenses of running the business.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statement consists of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99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Income Statement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78416" y="1226408"/>
            <a:ext cx="10696136" cy="5192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cs-CZ" sz="22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– Expenses = Net income (Net loss)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revenues exceed expenses, then the company reports </a:t>
            </a:r>
            <a:r>
              <a:rPr lang="en-US" altLang="cs-CZ" sz="22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income.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expenses exceed revenues (revenues do not exceed expenses), then the company reports </a:t>
            </a:r>
            <a:r>
              <a:rPr lang="en-US" altLang="cs-CZ" sz="22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loss</a:t>
            </a:r>
            <a:r>
              <a:rPr lang="en-US" altLang="cs-CZ" sz="22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cs-CZ" altLang="cs-CZ" sz="2200" b="1" i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21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87560" y="1372712"/>
            <a:ext cx="10696136" cy="5192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are the amount recognized when the company sells products or provides services to customers.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cs-CZ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when you or one of your employees provides soccer training to a customer, the company recognizes revenue</a:t>
            </a: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as you´ve probably heard (It takes money to make money.)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operate the company you´ll encounter many costs.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4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Revenues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96704" y="1317848"/>
            <a:ext cx="10696136" cy="5192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are the gross increases in equity resulting from business activities entered into for the purpose of earning income.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Generally, revenues result from selling merchandise, performing services, renting property, and lending money.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usually result in an increase in an asset.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may arise from different sources are called various names depending on the nature of the business.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Taipai Pizza, for instance, has two categories of sales revenues - pizza sales and beverage sales.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title for and sources of revenue common to many business are sales, fees, services, commissions, interest, dividends, royalties, and rent. </a:t>
            </a:r>
            <a:endParaRPr lang="cs-CZ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1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Financial Statements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8688" y="1226408"/>
            <a:ext cx="10805864" cy="504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prepare five financial statements from the summarized accounting data:</a:t>
            </a:r>
          </a:p>
          <a:p>
            <a:pPr lvl="2" algn="just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income statement</a:t>
            </a:r>
          </a:p>
          <a:p>
            <a:pPr lvl="2" algn="just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retained earnings statement</a:t>
            </a:r>
          </a:p>
          <a:p>
            <a:pPr lvl="2" algn="just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statement of financial position (balance sheet)</a:t>
            </a:r>
          </a:p>
          <a:p>
            <a:pPr lvl="2" algn="just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statement of cash flows</a:t>
            </a:r>
          </a:p>
          <a:p>
            <a:pPr lvl="2" algn="just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statement of stockholders´ equity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Expenses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15576" y="1692752"/>
            <a:ext cx="10686992" cy="47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Expenses are the costs of providing products and services and other business activities during the current period.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GB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to operate the soccer academy, you´ll have costs related to salaries, rent, supplies, and utilities.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GB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typical expenses of most companies.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9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Expenses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78416" y="1537304"/>
            <a:ext cx="10686992" cy="47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Expenses are the cost of assets consumed or services used in the process of earning revenue.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decreases in equity that result from operating the business.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revenues, expenses take many forms and are called various names depending on the type of asset consumed or service used.</a:t>
            </a:r>
          </a:p>
        </p:txBody>
      </p:sp>
    </p:spTree>
    <p:extLst>
      <p:ext uri="{BB962C8B-B14F-4D97-AF65-F5344CB8AC3E}">
        <p14:creationId xmlns:p14="http://schemas.microsoft.com/office/powerpoint/2010/main" val="383644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Expenses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33280" y="1391000"/>
            <a:ext cx="10686992" cy="47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Taipai Pizza recognizes the following types of expenses: 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ingredients (flour, cheese, tomato paste, meat, mushrooms, etc.), 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beverages, wages expense, 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 expense (electric, gas, and water expense), 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 expense, 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expense (gasoline, repairs, licenses, et</a:t>
            </a:r>
            <a:r>
              <a:rPr lang="cs-CZ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 expense (napkins, detergents, aprons, etc.), 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 expense, interest expense, and property tax expense.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9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632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Net Income or Net Loss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88144" y="1729328"/>
            <a:ext cx="10686992" cy="47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cs-CZ" sz="22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– Expenses = Net income (Net loss)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cs-CZ" sz="2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income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difference between revenues and expenses.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business want revenues to be greater than expenses, producing a positive net income and adding to stockholders´</a:t>
            </a:r>
            <a:r>
              <a:rPr lang="cs-CZ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in the business.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if expenses exceed revenues, as happens from time to time, the difference between them is a negative amount - a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loss.</a:t>
            </a:r>
          </a:p>
        </p:txBody>
      </p:sp>
    </p:spTree>
    <p:extLst>
      <p:ext uri="{BB962C8B-B14F-4D97-AF65-F5344CB8AC3E}">
        <p14:creationId xmlns:p14="http://schemas.microsoft.com/office/powerpoint/2010/main" val="2087303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674231" y="3244334"/>
            <a:ext cx="6843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cs-CZ" sz="4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Financial Statements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8688" y="1226408"/>
            <a:ext cx="10805864" cy="504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cs-CZ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income statement </a:t>
            </a:r>
            <a:r>
              <a:rPr lang="en-US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presents the revenues and expenses and resulting net income or net loss for a specific period of time</a:t>
            </a:r>
          </a:p>
          <a:p>
            <a:pPr lvl="1" algn="just"/>
            <a:endParaRPr lang="en-US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retained earnings statement </a:t>
            </a:r>
            <a:r>
              <a:rPr lang="en-US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summarizes the changes in retained earnings for a specific period of time</a:t>
            </a:r>
          </a:p>
          <a:p>
            <a:pPr lvl="1" algn="just"/>
            <a:endParaRPr lang="en-US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statement of financial position </a:t>
            </a:r>
            <a:r>
              <a:rPr lang="en-US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sometimes referred to as a </a:t>
            </a:r>
            <a:r>
              <a:rPr lang="en-US" altLang="cs-CZ" sz="21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</a:t>
            </a:r>
            <a:r>
              <a:rPr lang="en-US" altLang="cs-CZ" sz="2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reports the assets, liabilities, and equity of a company at a specific date</a:t>
            </a:r>
          </a:p>
          <a:p>
            <a:pPr lvl="1" algn="just"/>
            <a:endParaRPr lang="en-US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statement of cash flows </a:t>
            </a:r>
            <a:r>
              <a:rPr lang="en-US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summarizes information about the cash inflows (receipts) and outflows (payments) for a specific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102360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48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Statement of Financial Position – Balance Sheet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42424" y="1115565"/>
            <a:ext cx="10723568" cy="527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balance sheet is a financial statement that presents the financial position of the company on a particular date.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balance sheet reports assets, liabilities, and stockholder´s equity at a </a:t>
            </a:r>
            <a:r>
              <a:rPr lang="en-US" altLang="cs-CZ" sz="22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in time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contrast to the income statement which shows revenue and expense activities over an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of time.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 consists of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liabilities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</a:t>
            </a:r>
            <a:r>
              <a:rPr lang="cs-CZ" altLang="cs-CZ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position of a company is summarized by the accounting equation:</a:t>
            </a:r>
          </a:p>
          <a:p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cs-CZ" sz="22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 = Liabilities + Equity</a:t>
            </a:r>
          </a:p>
          <a:p>
            <a:pPr marL="0" indent="0" algn="ctr">
              <a:buNone/>
            </a:pPr>
            <a:r>
              <a:rPr lang="en-US" altLang="cs-CZ" sz="22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 = Liabilities + Stockholders´ Equity</a:t>
            </a:r>
          </a:p>
          <a:p>
            <a:pPr marL="0" indent="0" algn="ctr">
              <a:buNone/>
            </a:pPr>
            <a:r>
              <a:rPr lang="en-US" altLang="cs-CZ" sz="22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= creditor´s claims + </a:t>
            </a:r>
            <a:r>
              <a:rPr lang="en-US" altLang="cs-CZ" sz="2200" b="1" i="1" u="sng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owners´s</a:t>
            </a:r>
            <a:r>
              <a:rPr lang="en-US" altLang="cs-CZ" sz="2200" b="1" i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claims</a:t>
            </a:r>
          </a:p>
          <a:p>
            <a:pPr marL="0" indent="0" algn="ctr">
              <a:buNone/>
            </a:pPr>
            <a:endParaRPr lang="en-GB" altLang="cs-CZ" sz="2200" b="1" i="1" u="sng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Assets</a:t>
            </a:r>
            <a:r>
              <a:rPr lang="cs-CZ" sz="28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endParaRPr lang="en-GB" sz="28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61296" y="1572768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 are the resources of company.</a:t>
            </a:r>
          </a:p>
          <a:p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 are the resources a business owns. </a:t>
            </a:r>
          </a:p>
          <a:p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uses its assets in carrying out such activities as production and sales.</a:t>
            </a:r>
          </a:p>
          <a:p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common characteristic possessed by all assets is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to provide future services or benefits.</a:t>
            </a:r>
          </a:p>
          <a:p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business, that service potential or future economic benefit eventually results in cash inflows (receipts). </a:t>
            </a:r>
          </a:p>
          <a:p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consider Taipai Pizza, a local restaurant. It owns a delivery truck that provides economic benefits from delivering pizzas.</a:t>
            </a:r>
          </a:p>
          <a:p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assets of Taipai Pizza are tables, chairs, cash register, oven, tableware, and of course cash.  </a:t>
            </a:r>
            <a:endParaRPr lang="en-US" altLang="cs-CZ" sz="2200" b="1" i="1" u="sng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6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Assets </a:t>
            </a:r>
            <a:endParaRPr lang="en-GB" sz="2800" b="1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69856" y="1591056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 include: </a:t>
            </a:r>
          </a:p>
          <a:p>
            <a:pPr lvl="1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2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is a resource because it can be used to make purchases</a:t>
            </a:r>
          </a:p>
          <a:p>
            <a:pPr lvl="1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2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 receivable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is a resource because they represent the right to receive cash from customers that have already been provided products or services</a:t>
            </a:r>
          </a:p>
          <a:p>
            <a:pPr lvl="1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2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include resources used to run for example the soccer academy, such as paper, cleaning supplies, and soccer balls</a:t>
            </a:r>
          </a:p>
          <a:p>
            <a:pPr lvl="1"/>
            <a:endParaRPr lang="en-US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2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is a resource that can be used to provide services to customers</a:t>
            </a:r>
          </a:p>
          <a:p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1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Liabilities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88144" y="1335024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Liabilities are the amounts owed by a company.</a:t>
            </a:r>
          </a:p>
          <a:p>
            <a:pPr>
              <a:lnSpc>
                <a:spcPct val="150000"/>
              </a:lnSpc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Liabilities are claims against assets - that is, existing debts and obligations.</a:t>
            </a:r>
          </a:p>
          <a:p>
            <a:pPr>
              <a:lnSpc>
                <a:spcPct val="150000"/>
              </a:lnSpc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 of all sizes usually borrow money and purchase merchandise on credit.</a:t>
            </a:r>
          </a:p>
          <a:p>
            <a:pPr>
              <a:lnSpc>
                <a:spcPct val="150000"/>
              </a:lnSpc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Liabilities include amounts owed to regular vendors (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 payable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as well as amounts owed for other items such as </a:t>
            </a:r>
            <a:r>
              <a:rPr lang="en-US" altLang="cs-CZ" sz="22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 salaries, utilities, interest, and bank borrowing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 payable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liabilities are referred to as </a:t>
            </a:r>
            <a:r>
              <a:rPr lang="en-US" altLang="cs-CZ" sz="22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payable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signify amounts the company will </a:t>
            </a:r>
            <a:r>
              <a:rPr lang="en-US" altLang="cs-CZ" sz="2200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future.</a:t>
            </a:r>
          </a:p>
          <a:p>
            <a:endParaRPr lang="en-GB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7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Liabilities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97288" y="1728216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economic activities result in payables of various sorts:</a:t>
            </a:r>
            <a:endParaRPr lang="cs-CZ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Taipai Pizza, for instance, purchases cheese, sausage, flour; and beverages on credit from suppliers. These obligations are called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 payable. </a:t>
            </a:r>
          </a:p>
          <a:p>
            <a:pPr lvl="1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Taipai Pizza also has a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payable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Fist National Bank for the money borrowed to purchase the delivery truck. </a:t>
            </a:r>
          </a:p>
          <a:p>
            <a:pPr lvl="1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Taipai Pizza may also have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salaries and wages payable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employees and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and real estate taxes payable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local government.</a:t>
            </a:r>
          </a:p>
          <a:p>
            <a:pPr lvl="1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persons or entities to whom Taipai Pizza owes money are its creditors.</a:t>
            </a:r>
          </a:p>
          <a:p>
            <a:pPr lvl="1"/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Creditors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legally force the liquidation of a business that does not pay its debts.</a:t>
            </a:r>
          </a:p>
          <a:p>
            <a:pPr lvl="1"/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that case, the law requires that creditor claims be paid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ownership claims. </a:t>
            </a:r>
          </a:p>
        </p:txBody>
      </p:sp>
    </p:spTree>
    <p:extLst>
      <p:ext uri="{BB962C8B-B14F-4D97-AF65-F5344CB8AC3E}">
        <p14:creationId xmlns:p14="http://schemas.microsoft.com/office/powerpoint/2010/main" val="418431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Equity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15576" y="1400144"/>
            <a:ext cx="10485824" cy="4645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ownership claim on a company´s total assets.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equal to total assets minus total liabilities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Why???: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assets of a business are claimed by either creditors or shareholders. To find out what belongs to shareholders, we subtract creditors´ claims (the liabilities) from the assets.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remainder is the shareholders´ claim on the assets - equity.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often referred to as </a:t>
            </a:r>
            <a:r>
              <a:rPr lang="en-US" altLang="cs-CZ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equity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that is, the equity left over after creditors´ claims are satisfied.</a:t>
            </a:r>
          </a:p>
        </p:txBody>
      </p:sp>
    </p:spTree>
    <p:extLst>
      <p:ext uri="{BB962C8B-B14F-4D97-AF65-F5344CB8AC3E}">
        <p14:creationId xmlns:p14="http://schemas.microsoft.com/office/powerpoint/2010/main" val="4104614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1607</Words>
  <Application>Microsoft Office PowerPoint</Application>
  <PresentationFormat>Širokoúhlá obrazovka</PresentationFormat>
  <Paragraphs>163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Motiv Office</vt:lpstr>
      <vt:lpstr>Financial Statements – Statement of Financial Position (Balance Sheet) and Income Statement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Markéta Skupieňová</cp:lastModifiedBy>
  <cp:revision>89</cp:revision>
  <dcterms:created xsi:type="dcterms:W3CDTF">2016-11-25T20:36:16Z</dcterms:created>
  <dcterms:modified xsi:type="dcterms:W3CDTF">2023-10-01T18:08:54Z</dcterms:modified>
</cp:coreProperties>
</file>