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95" r:id="rId4"/>
    <p:sldId id="296" r:id="rId5"/>
    <p:sldId id="298" r:id="rId6"/>
    <p:sldId id="297" r:id="rId7"/>
    <p:sldId id="299" r:id="rId8"/>
    <p:sldId id="300" r:id="rId9"/>
    <p:sldId id="301" r:id="rId10"/>
    <p:sldId id="302" r:id="rId11"/>
    <p:sldId id="303" r:id="rId12"/>
    <p:sldId id="304" r:id="rId13"/>
    <p:sldId id="305" r:id="rId14"/>
    <p:sldId id="306" r:id="rId15"/>
    <p:sldId id="307" r:id="rId16"/>
    <p:sldId id="308" r:id="rId17"/>
    <p:sldId id="309" r:id="rId18"/>
    <p:sldId id="310" r:id="rId19"/>
    <p:sldId id="311" r:id="rId20"/>
    <p:sldId id="312" r:id="rId21"/>
    <p:sldId id="313" r:id="rId22"/>
    <p:sldId id="314" r:id="rId23"/>
    <p:sldId id="317" r:id="rId24"/>
    <p:sldId id="315" r:id="rId25"/>
    <p:sldId id="316" r:id="rId26"/>
    <p:sldId id="292" r:id="rId27"/>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7" d="100"/>
          <a:sy n="67" d="100"/>
        </p:scale>
        <p:origin x="1092" y="40"/>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26.11.2023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26.11.2023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26.11.2023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26.11.2023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26.11.2023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26.11.2023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26.11.2023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AAB6CF5-6D0E-4832-A128-5D76418DBB90}" type="datetimeFigureOut">
              <a:rPr lang="cs-CZ" smtClean="0"/>
              <a:t>26.11.2023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AAB6CF5-6D0E-4832-A128-5D76418DBB90}" type="datetimeFigureOut">
              <a:rPr lang="cs-CZ" smtClean="0"/>
              <a:t>26.11.2023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26.11.2023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26.11.2023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26.11.2023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26.11.2023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26.11.2023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26.11.2023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26.11.2023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26.11.2023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26.11.2023</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26.11.2023</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26.11.2023</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26.11.2023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26.11.2023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26.11.2023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26.11.2023</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3600" b="1" dirty="0">
                <a:latin typeface="Arial" pitchFamily="34" charset="0"/>
                <a:cs typeface="Arial" pitchFamily="34" charset="0"/>
              </a:rPr>
              <a:t>BUDGETING FOR PROFIT PLANNING</a:t>
            </a:r>
            <a:endParaRPr lang="en-GB" sz="3600"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a:latin typeface="Arial" panose="020B0604020202020204" pitchFamily="34" charset="0"/>
              </a:rPr>
              <a:t>Markéta </a:t>
            </a:r>
            <a:r>
              <a:rPr lang="cs-CZ" altLang="cs-CZ" sz="1800" dirty="0" err="1">
                <a:latin typeface="Arial" panose="020B0604020202020204" pitchFamily="34" charset="0"/>
              </a:rPr>
              <a:t>Skupieňová</a:t>
            </a:r>
            <a:r>
              <a:rPr lang="cs-CZ" altLang="cs-CZ" sz="1800" dirty="0">
                <a:latin typeface="Arial" panose="020B0604020202020204" pitchFamily="34" charset="0"/>
              </a:rPr>
              <a:t>, Ph.D.</a:t>
            </a:r>
            <a:endParaRPr lang="en-GB" altLang="cs-CZ" sz="1800" dirty="0">
              <a:latin typeface="Arial" panose="020B0604020202020204" pitchFamily="34" charset="0"/>
            </a:endParaRPr>
          </a:p>
          <a:p>
            <a:pPr algn="ctr" eaLnBrk="1" hangingPunct="1">
              <a:spcBef>
                <a:spcPct val="0"/>
              </a:spcBef>
              <a:buFontTx/>
              <a:buNone/>
            </a:pPr>
            <a:r>
              <a:rPr lang="cs-CZ" altLang="cs-CZ" sz="1800" dirty="0">
                <a:latin typeface="Arial" panose="020B0604020202020204" pitchFamily="34" charset="0"/>
              </a:rPr>
              <a:t>MANAGERIAL ACCOUNTING</a:t>
            </a:r>
            <a:r>
              <a:rPr lang="en-GB" altLang="cs-CZ" sz="1800" dirty="0">
                <a:latin typeface="Arial" panose="020B0604020202020204" pitchFamily="34" charset="0"/>
              </a:rPr>
              <a:t>/</a:t>
            </a:r>
            <a:r>
              <a:rPr lang="cs-CZ" altLang="cs-CZ" sz="1800" dirty="0">
                <a:latin typeface="Arial" panose="020B0604020202020204" pitchFamily="34" charset="0"/>
              </a:rPr>
              <a:t>NANMU</a:t>
            </a:r>
            <a:endParaRPr lang="en-GB" altLang="cs-CZ" sz="1800" dirty="0">
              <a:latin typeface="Arial" panose="020B0604020202020204" pitchFamily="34" charset="0"/>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BUDGETING FOR PROFIT PLANNING</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THE SALES BUDGET</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20675" y="2019270"/>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eaLnBrk="1" hangingPunct="1">
              <a:spcBef>
                <a:spcPct val="0"/>
              </a:spcBef>
              <a:defRPr/>
            </a:pPr>
            <a:r>
              <a:rPr lang="en-US" altLang="cs-CZ" sz="2200" dirty="0">
                <a:latin typeface="Arial" panose="020B0604020202020204" pitchFamily="34" charset="0"/>
              </a:rPr>
              <a:t>After sales volume has been estimated, the sales budget is constructed by multiplying the expected sales in units by the expected unit sales price.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Generally, the sales budget includes a computation of expected cash collections from credit sales, which will be used later for cash budgeting. </a:t>
            </a:r>
          </a:p>
        </p:txBody>
      </p:sp>
    </p:spTree>
    <p:extLst>
      <p:ext uri="{BB962C8B-B14F-4D97-AF65-F5344CB8AC3E}">
        <p14:creationId xmlns:p14="http://schemas.microsoft.com/office/powerpoint/2010/main" val="1199521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BUDGETING FOR PROFIT PLANNING</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THE PRODUCTION BUDGET</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20675" y="2019270"/>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eaLnBrk="1" hangingPunct="1">
              <a:spcBef>
                <a:spcPct val="0"/>
              </a:spcBef>
              <a:defRPr/>
            </a:pPr>
            <a:r>
              <a:rPr lang="en-US" altLang="cs-CZ" sz="2200" dirty="0">
                <a:latin typeface="Arial" panose="020B0604020202020204" pitchFamily="34" charset="0"/>
              </a:rPr>
              <a:t>After sales are budgeted, the production budget can be demonstrated.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The number or units expected to be manufactured to meet budgeted sales and inventory requirements is set forth in the production budget.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The expected volume of production is determined by subtracting the estimated inventory at the beginning of the period from the sum of the units expected to be sold and the desired inventory at the end of the period.</a:t>
            </a:r>
          </a:p>
        </p:txBody>
      </p:sp>
    </p:spTree>
    <p:extLst>
      <p:ext uri="{BB962C8B-B14F-4D97-AF65-F5344CB8AC3E}">
        <p14:creationId xmlns:p14="http://schemas.microsoft.com/office/powerpoint/2010/main" val="3929022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BUDGETING FOR PROFIT PLANNING</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THE DIRECT MATERIAL BUDGET</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20675" y="2019270"/>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eaLnBrk="1" hangingPunct="1">
              <a:spcBef>
                <a:spcPct val="0"/>
              </a:spcBef>
              <a:defRPr/>
            </a:pPr>
            <a:r>
              <a:rPr lang="en-US" altLang="cs-CZ" sz="2200" dirty="0">
                <a:latin typeface="Arial" panose="020B0604020202020204" pitchFamily="34" charset="0"/>
              </a:rPr>
              <a:t>When the level of production has been computed, a direct material budget should be constructed to show how much material will be required for production and how much material must be purchased to meet this production requirement.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The purchase will depend on both expected usage of materials and inventory levels. </a:t>
            </a:r>
          </a:p>
        </p:txBody>
      </p:sp>
    </p:spTree>
    <p:extLst>
      <p:ext uri="{BB962C8B-B14F-4D97-AF65-F5344CB8AC3E}">
        <p14:creationId xmlns:p14="http://schemas.microsoft.com/office/powerpoint/2010/main" val="4282853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BUDGETING FOR PROFIT PLANNING</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THE DIRECT MATERIAL BUDGET</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20675" y="2019270"/>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eaLnBrk="1" hangingPunct="1">
              <a:spcBef>
                <a:spcPct val="0"/>
              </a:spcBef>
              <a:defRPr/>
            </a:pPr>
            <a:r>
              <a:rPr lang="en-US" altLang="cs-CZ" sz="2200" dirty="0">
                <a:latin typeface="Arial" panose="020B0604020202020204" pitchFamily="34" charset="0"/>
              </a:rPr>
              <a:t>The formula for computation of the purchase is:</a:t>
            </a:r>
            <a:endParaRPr lang="cs-CZ" altLang="cs-CZ" sz="2200" dirty="0">
              <a:latin typeface="Arial" panose="020B0604020202020204" pitchFamily="34" charset="0"/>
            </a:endParaRPr>
          </a:p>
          <a:p>
            <a:pPr marL="342900" indent="-342900" algn="just" eaLnBrk="1" hangingPunct="1">
              <a:spcBef>
                <a:spcPct val="0"/>
              </a:spcBef>
              <a:defRPr/>
            </a:pPr>
            <a:endParaRPr lang="en-US" altLang="cs-CZ" sz="2200" u="sng" dirty="0">
              <a:latin typeface="Arial" panose="020B0604020202020204" pitchFamily="34" charset="0"/>
            </a:endParaRPr>
          </a:p>
          <a:p>
            <a:pPr algn="just" eaLnBrk="1" hangingPunct="1">
              <a:spcBef>
                <a:spcPct val="0"/>
              </a:spcBef>
              <a:buNone/>
              <a:defRPr/>
            </a:pPr>
            <a:r>
              <a:rPr lang="en-US" altLang="cs-CZ" sz="2200" b="1" dirty="0">
                <a:latin typeface="Arial" panose="020B0604020202020204" pitchFamily="34" charset="0"/>
              </a:rPr>
              <a:t>Purchase in units = Usage + desired ending material inventory units – Beginning inventory units</a:t>
            </a:r>
            <a:endParaRPr lang="cs-CZ" altLang="cs-CZ" sz="2200" b="1" dirty="0">
              <a:latin typeface="Arial" panose="020B0604020202020204" pitchFamily="34" charset="0"/>
            </a:endParaRPr>
          </a:p>
          <a:p>
            <a:pPr marL="342900" indent="-342900" algn="just" eaLnBrk="1" hangingPunct="1">
              <a:spcBef>
                <a:spcPct val="0"/>
              </a:spcBef>
              <a:defRPr/>
            </a:pPr>
            <a:endParaRPr lang="en-US"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The direct material budges is usually accompanied by a computation of expected cash payments for materials.</a:t>
            </a:r>
          </a:p>
          <a:p>
            <a:pPr marL="342900" indent="-342900" algn="just"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2255298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BUDGETING FOR PROFIT PLANNING</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THE DIRECT LABOUR BUDGET</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20675" y="2019270"/>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eaLnBrk="1" hangingPunct="1">
              <a:spcBef>
                <a:spcPct val="0"/>
              </a:spcBef>
              <a:defRPr/>
            </a:pPr>
            <a:r>
              <a:rPr lang="en-US" altLang="cs-CZ" sz="2200" dirty="0">
                <a:latin typeface="Arial" panose="020B0604020202020204" pitchFamily="34" charset="0"/>
              </a:rPr>
              <a:t>The production requirements as set forth in the production budget also provide the starting point for the preparation of the direct </a:t>
            </a:r>
            <a:r>
              <a:rPr lang="en-US" altLang="cs-CZ" sz="2200" dirty="0" err="1">
                <a:latin typeface="Arial" panose="020B0604020202020204" pitchFamily="34" charset="0"/>
              </a:rPr>
              <a:t>labour</a:t>
            </a:r>
            <a:r>
              <a:rPr lang="en-US" altLang="cs-CZ" sz="2200" dirty="0">
                <a:latin typeface="Arial" panose="020B0604020202020204" pitchFamily="34" charset="0"/>
              </a:rPr>
              <a:t> budget.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To compute direct </a:t>
            </a:r>
            <a:r>
              <a:rPr lang="en-US" altLang="cs-CZ" sz="2200" dirty="0" err="1">
                <a:latin typeface="Arial" panose="020B0604020202020204" pitchFamily="34" charset="0"/>
              </a:rPr>
              <a:t>labour</a:t>
            </a:r>
            <a:r>
              <a:rPr lang="en-US" altLang="cs-CZ" sz="2200" dirty="0">
                <a:latin typeface="Arial" panose="020B0604020202020204" pitchFamily="34" charset="0"/>
              </a:rPr>
              <a:t> requirements, expected production volume for each period is multiplied by the number of direct </a:t>
            </a:r>
            <a:r>
              <a:rPr lang="en-US" altLang="cs-CZ" sz="2200" dirty="0" err="1">
                <a:latin typeface="Arial" panose="020B0604020202020204" pitchFamily="34" charset="0"/>
              </a:rPr>
              <a:t>labour</a:t>
            </a:r>
            <a:r>
              <a:rPr lang="en-US" altLang="cs-CZ" sz="2200" dirty="0">
                <a:latin typeface="Arial" panose="020B0604020202020204" pitchFamily="34" charset="0"/>
              </a:rPr>
              <a:t> hours required to produce a single unit.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The direct </a:t>
            </a:r>
            <a:r>
              <a:rPr lang="en-US" altLang="cs-CZ" sz="2200" dirty="0" err="1">
                <a:latin typeface="Arial" panose="020B0604020202020204" pitchFamily="34" charset="0"/>
              </a:rPr>
              <a:t>labour</a:t>
            </a:r>
            <a:r>
              <a:rPr lang="en-US" altLang="cs-CZ" sz="2200" dirty="0">
                <a:latin typeface="Arial" panose="020B0604020202020204" pitchFamily="34" charset="0"/>
              </a:rPr>
              <a:t> hours required to meet production requirements is then multiplied by the direct </a:t>
            </a:r>
            <a:r>
              <a:rPr lang="en-US" altLang="cs-CZ" sz="2200" dirty="0" err="1">
                <a:latin typeface="Arial" panose="020B0604020202020204" pitchFamily="34" charset="0"/>
              </a:rPr>
              <a:t>labour</a:t>
            </a:r>
            <a:r>
              <a:rPr lang="en-US" altLang="cs-CZ" sz="2200" dirty="0">
                <a:latin typeface="Arial" panose="020B0604020202020204" pitchFamily="34" charset="0"/>
              </a:rPr>
              <a:t> cost per hour to obtain budgeted total direct </a:t>
            </a:r>
            <a:r>
              <a:rPr lang="en-US" altLang="cs-CZ" sz="2200" dirty="0" err="1">
                <a:latin typeface="Arial" panose="020B0604020202020204" pitchFamily="34" charset="0"/>
              </a:rPr>
              <a:t>labour</a:t>
            </a:r>
            <a:r>
              <a:rPr lang="en-US" altLang="cs-CZ" sz="2200" dirty="0">
                <a:latin typeface="Arial" panose="020B0604020202020204" pitchFamily="34" charset="0"/>
              </a:rPr>
              <a:t> costs.</a:t>
            </a:r>
          </a:p>
        </p:txBody>
      </p:sp>
    </p:spTree>
    <p:extLst>
      <p:ext uri="{BB962C8B-B14F-4D97-AF65-F5344CB8AC3E}">
        <p14:creationId xmlns:p14="http://schemas.microsoft.com/office/powerpoint/2010/main" val="2978577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BUDGETING FOR PROFIT PLANNING</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THE FACTORY OVERHEAD BUDGET</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20675" y="2019270"/>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eaLnBrk="1" hangingPunct="1">
              <a:spcBef>
                <a:spcPct val="0"/>
              </a:spcBef>
              <a:defRPr/>
            </a:pPr>
            <a:r>
              <a:rPr lang="en-US" altLang="cs-CZ" sz="2200" dirty="0">
                <a:latin typeface="Arial" panose="020B0604020202020204" pitchFamily="34" charset="0"/>
              </a:rPr>
              <a:t>The factory overhead budget should provide a schedule of all manufacturing costs other than direct materials and direct </a:t>
            </a:r>
            <a:r>
              <a:rPr lang="en-US" altLang="cs-CZ" sz="2200" dirty="0" err="1">
                <a:latin typeface="Arial" panose="020B0604020202020204" pitchFamily="34" charset="0"/>
              </a:rPr>
              <a:t>labour</a:t>
            </a:r>
            <a:r>
              <a:rPr lang="en-US" altLang="cs-CZ" sz="2200" dirty="0">
                <a:latin typeface="Arial" panose="020B0604020202020204" pitchFamily="34" charset="0"/>
              </a:rPr>
              <a:t>.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Using the contribution approach to budgeting requires the development of a predetermined overhead rate for the variable portion of them factory overhead.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In developing the cash budget, we must remember that depreciation does not entail a cash outlay and therefore must be deducted from the total factory overhead in computing cash disbursements for factory overhead.</a:t>
            </a:r>
          </a:p>
        </p:txBody>
      </p:sp>
    </p:spTree>
    <p:extLst>
      <p:ext uri="{BB962C8B-B14F-4D97-AF65-F5344CB8AC3E}">
        <p14:creationId xmlns:p14="http://schemas.microsoft.com/office/powerpoint/2010/main" val="262504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BUDGETING FOR PROFIT PLANNING</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THE ENDING INVENTORY BUDGET</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20675" y="2019270"/>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eaLnBrk="1" hangingPunct="1">
              <a:spcBef>
                <a:spcPct val="0"/>
              </a:spcBef>
              <a:defRPr/>
            </a:pPr>
            <a:r>
              <a:rPr lang="en-US" altLang="cs-CZ" sz="2200" dirty="0">
                <a:latin typeface="Arial" panose="020B0604020202020204" pitchFamily="34" charset="0"/>
              </a:rPr>
              <a:t>The desired ending inventory budget provides us with the information required for the construction of budgeted financial statements.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Specifically, it will help compute the cost of goods sold on the budgeted income statement.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Second, it will give the dollar value of the ending materials and finished goods inventory to appear on the budgeted balance sheet. </a:t>
            </a:r>
          </a:p>
        </p:txBody>
      </p:sp>
    </p:spTree>
    <p:extLst>
      <p:ext uri="{BB962C8B-B14F-4D97-AF65-F5344CB8AC3E}">
        <p14:creationId xmlns:p14="http://schemas.microsoft.com/office/powerpoint/2010/main" val="4140737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BUDGETING FOR PROFIT PLANNING</a:t>
            </a:r>
          </a:p>
        </p:txBody>
      </p:sp>
      <p:sp>
        <p:nvSpPr>
          <p:cNvPr id="4102" name="TextovéPole 8"/>
          <p:cNvSpPr txBox="1">
            <a:spLocks noChangeArrowheads="1"/>
          </p:cNvSpPr>
          <p:nvPr/>
        </p:nvSpPr>
        <p:spPr bwMode="auto">
          <a:xfrm>
            <a:off x="338138" y="954499"/>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THE SELLING AND ADMINISTRATIVE EXPENSE BUDGET</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20675" y="2019270"/>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eaLnBrk="1" hangingPunct="1">
              <a:spcBef>
                <a:spcPct val="0"/>
              </a:spcBef>
              <a:defRPr/>
            </a:pPr>
            <a:r>
              <a:rPr lang="en-US" altLang="cs-CZ" sz="2200" dirty="0">
                <a:latin typeface="Arial" panose="020B0604020202020204" pitchFamily="34" charset="0"/>
              </a:rPr>
              <a:t>The selling and administrative expense budget lists the operating expenses involved in selling the products and in managing the business.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In order to complete the budgeted income statement in contribution format, variable selling and administrative expenses per unit must be computed.</a:t>
            </a:r>
          </a:p>
        </p:txBody>
      </p:sp>
    </p:spTree>
    <p:extLst>
      <p:ext uri="{BB962C8B-B14F-4D97-AF65-F5344CB8AC3E}">
        <p14:creationId xmlns:p14="http://schemas.microsoft.com/office/powerpoint/2010/main" val="4282222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BUDGETING FOR PROFIT PLANNING</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CASH BUDGET</a:t>
            </a:r>
          </a:p>
        </p:txBody>
      </p:sp>
      <p:sp>
        <p:nvSpPr>
          <p:cNvPr id="3079" name="TextovéPole 10"/>
          <p:cNvSpPr txBox="1">
            <a:spLocks noChangeArrowheads="1"/>
          </p:cNvSpPr>
          <p:nvPr/>
        </p:nvSpPr>
        <p:spPr bwMode="auto">
          <a:xfrm>
            <a:off x="320675" y="2019270"/>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eaLnBrk="1" hangingPunct="1">
              <a:spcBef>
                <a:spcPct val="0"/>
              </a:spcBef>
              <a:defRPr/>
            </a:pPr>
            <a:r>
              <a:rPr lang="en-US" altLang="cs-CZ" sz="2200" dirty="0">
                <a:latin typeface="Arial" panose="020B0604020202020204" pitchFamily="34" charset="0"/>
              </a:rPr>
              <a:t>The cash budget is prepared for the purpose of cash planning and control.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It presents the expected cash inflow and outflow for a designated time period.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The cash budget helps management keep cash balances in reasonable relationship to its needs.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It aids in avoiding unnecessary idle cash and possible cash shortages. </a:t>
            </a:r>
          </a:p>
        </p:txBody>
      </p:sp>
    </p:spTree>
    <p:extLst>
      <p:ext uri="{BB962C8B-B14F-4D97-AF65-F5344CB8AC3E}">
        <p14:creationId xmlns:p14="http://schemas.microsoft.com/office/powerpoint/2010/main" val="1567384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BUDGETING FOR PROFIT PLANNING</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CASH BUDGET</a:t>
            </a:r>
          </a:p>
        </p:txBody>
      </p:sp>
      <p:sp>
        <p:nvSpPr>
          <p:cNvPr id="3079" name="TextovéPole 10"/>
          <p:cNvSpPr txBox="1">
            <a:spLocks noChangeArrowheads="1"/>
          </p:cNvSpPr>
          <p:nvPr/>
        </p:nvSpPr>
        <p:spPr bwMode="auto">
          <a:xfrm>
            <a:off x="215900" y="153349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eaLnBrk="1" hangingPunct="1">
              <a:spcBef>
                <a:spcPct val="0"/>
              </a:spcBef>
              <a:defRPr/>
            </a:pPr>
            <a:r>
              <a:rPr lang="en-US" altLang="cs-CZ" sz="2200" dirty="0">
                <a:latin typeface="Arial" panose="020B0604020202020204" pitchFamily="34" charset="0"/>
              </a:rPr>
              <a:t>The cash budget consists typically of four major sections:</a:t>
            </a:r>
            <a:endParaRPr lang="cs-CZ" altLang="cs-CZ" sz="2200" dirty="0">
              <a:latin typeface="Arial" panose="020B0604020202020204" pitchFamily="34" charset="0"/>
            </a:endParaRPr>
          </a:p>
          <a:p>
            <a:pPr marL="342900" indent="-342900" algn="just" eaLnBrk="1" hangingPunct="1">
              <a:spcBef>
                <a:spcPct val="0"/>
              </a:spcBef>
              <a:defRPr/>
            </a:pPr>
            <a:endParaRPr lang="en-US"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1.	The receipts section, which is the beginning cash balance, cash collections from customers, and other receipts</a:t>
            </a:r>
            <a:endParaRPr lang="cs-CZ" altLang="cs-CZ" sz="2200" dirty="0">
              <a:latin typeface="Arial" panose="020B0604020202020204" pitchFamily="34" charset="0"/>
            </a:endParaRPr>
          </a:p>
          <a:p>
            <a:pPr marL="342900" indent="-342900" algn="just" eaLnBrk="1" hangingPunct="1">
              <a:spcBef>
                <a:spcPct val="0"/>
              </a:spcBef>
              <a:defRPr/>
            </a:pPr>
            <a:endParaRPr lang="en-US"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2.	The disbursements section, which comprises all cash payments made by purpose</a:t>
            </a:r>
            <a:endParaRPr lang="cs-CZ" altLang="cs-CZ" sz="2200" dirty="0">
              <a:latin typeface="Arial" panose="020B0604020202020204" pitchFamily="34" charset="0"/>
            </a:endParaRPr>
          </a:p>
          <a:p>
            <a:pPr marL="342900" indent="-342900" algn="just" eaLnBrk="1" hangingPunct="1">
              <a:spcBef>
                <a:spcPct val="0"/>
              </a:spcBef>
              <a:defRPr/>
            </a:pPr>
            <a:endParaRPr lang="en-US"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3.	The cash surplus or deficit section, which simply shows the difference between the cash receipts section and the cash disbursements section</a:t>
            </a:r>
            <a:endParaRPr lang="cs-CZ" altLang="cs-CZ" sz="2200" dirty="0">
              <a:latin typeface="Arial" panose="020B0604020202020204" pitchFamily="34" charset="0"/>
            </a:endParaRPr>
          </a:p>
          <a:p>
            <a:pPr marL="342900" indent="-342900" algn="just" eaLnBrk="1" hangingPunct="1">
              <a:spcBef>
                <a:spcPct val="0"/>
              </a:spcBef>
              <a:defRPr/>
            </a:pPr>
            <a:endParaRPr lang="en-US"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4.	The financing section, which provides a detailed account of the borrowings and repayments expected during the budgeting period</a:t>
            </a:r>
          </a:p>
        </p:txBody>
      </p:sp>
    </p:spTree>
    <p:extLst>
      <p:ext uri="{BB962C8B-B14F-4D97-AF65-F5344CB8AC3E}">
        <p14:creationId xmlns:p14="http://schemas.microsoft.com/office/powerpoint/2010/main" val="1744305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BUDGETING FOR PROFIT PLANNING</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BUDGETING DEFINED</a:t>
            </a:r>
          </a:p>
        </p:txBody>
      </p:sp>
      <p:sp>
        <p:nvSpPr>
          <p:cNvPr id="3079" name="TextovéPole 10"/>
          <p:cNvSpPr txBox="1">
            <a:spLocks noChangeArrowheads="1"/>
          </p:cNvSpPr>
          <p:nvPr/>
        </p:nvSpPr>
        <p:spPr bwMode="auto">
          <a:xfrm>
            <a:off x="338138" y="1656289"/>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None/>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A </a:t>
            </a:r>
            <a:r>
              <a:rPr lang="en-US" altLang="cs-CZ" sz="2200" b="1" dirty="0">
                <a:latin typeface="Arial" panose="020B0604020202020204" pitchFamily="34" charset="0"/>
              </a:rPr>
              <a:t>master</a:t>
            </a:r>
            <a:r>
              <a:rPr lang="en-US" altLang="cs-CZ" sz="2200" dirty="0">
                <a:latin typeface="Arial" panose="020B0604020202020204" pitchFamily="34" charset="0"/>
              </a:rPr>
              <a:t> (comprehensive) budget is a formal statement of management´s expectation regarding sales, costs, output, and other financial transactions of the firm for the coming period.</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Simply put, a budget is a set of projected or planned financial statements.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It consists basically of a pro-forma income statement, a pro-forma balance sheet, and a cash budget.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A budget is a tool used for both planning and control. </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995770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BUDGETING FOR PROFIT PLANNING</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BUDGETED INCOME STATEMENT</a:t>
            </a:r>
          </a:p>
        </p:txBody>
      </p:sp>
      <p:sp>
        <p:nvSpPr>
          <p:cNvPr id="3079" name="TextovéPole 10"/>
          <p:cNvSpPr txBox="1">
            <a:spLocks noChangeArrowheads="1"/>
          </p:cNvSpPr>
          <p:nvPr/>
        </p:nvSpPr>
        <p:spPr bwMode="auto">
          <a:xfrm>
            <a:off x="254000" y="1809720"/>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eaLnBrk="1" hangingPunct="1">
              <a:spcBef>
                <a:spcPct val="0"/>
              </a:spcBef>
              <a:defRPr/>
            </a:pPr>
            <a:r>
              <a:rPr lang="en-US" altLang="cs-CZ" sz="2200" dirty="0">
                <a:latin typeface="Arial" panose="020B0604020202020204" pitchFamily="34" charset="0"/>
              </a:rPr>
              <a:t>The budgeted income statement summarizes the various component projections of revenue and expenses for the budgeting period.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However, for control purposes the budget can be divided into quarters or even months, depending on the need.</a:t>
            </a:r>
          </a:p>
        </p:txBody>
      </p:sp>
    </p:spTree>
    <p:extLst>
      <p:ext uri="{BB962C8B-B14F-4D97-AF65-F5344CB8AC3E}">
        <p14:creationId xmlns:p14="http://schemas.microsoft.com/office/powerpoint/2010/main" val="39528834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BUDGETING FOR PROFIT PLANNING</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BUDGETED BALANCE SHEET</a:t>
            </a:r>
          </a:p>
        </p:txBody>
      </p:sp>
      <p:sp>
        <p:nvSpPr>
          <p:cNvPr id="3079" name="TextovéPole 10"/>
          <p:cNvSpPr txBox="1">
            <a:spLocks noChangeArrowheads="1"/>
          </p:cNvSpPr>
          <p:nvPr/>
        </p:nvSpPr>
        <p:spPr bwMode="auto">
          <a:xfrm>
            <a:off x="254000" y="1866870"/>
            <a:ext cx="8477250"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eaLnBrk="1" hangingPunct="1">
              <a:spcBef>
                <a:spcPct val="0"/>
              </a:spcBef>
              <a:defRPr/>
            </a:pPr>
            <a:r>
              <a:rPr lang="en-US" altLang="cs-CZ" sz="2200" dirty="0">
                <a:latin typeface="Arial" panose="020B0604020202020204" pitchFamily="34" charset="0"/>
              </a:rPr>
              <a:t>The budgeted balance sheet is developed by beginning with the balance sheet for the year just ended and adjusting it, using all the activities that are expected to take place during the budgeting period.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p:txBody>
      </p:sp>
    </p:spTree>
    <p:extLst>
      <p:ext uri="{BB962C8B-B14F-4D97-AF65-F5344CB8AC3E}">
        <p14:creationId xmlns:p14="http://schemas.microsoft.com/office/powerpoint/2010/main" val="10570269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BUDGETING FOR PROFIT PLANNING</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BUDGETED BALANCE SHEET</a:t>
            </a:r>
          </a:p>
        </p:txBody>
      </p:sp>
      <p:sp>
        <p:nvSpPr>
          <p:cNvPr id="3079" name="TextovéPole 10"/>
          <p:cNvSpPr txBox="1">
            <a:spLocks noChangeArrowheads="1"/>
          </p:cNvSpPr>
          <p:nvPr/>
        </p:nvSpPr>
        <p:spPr bwMode="auto">
          <a:xfrm>
            <a:off x="244475" y="1504920"/>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Some of the reasons why the budgeted balance sheet must be prepared are:</a:t>
            </a:r>
            <a:endParaRPr lang="cs-CZ" altLang="cs-CZ" sz="2200" dirty="0">
              <a:latin typeface="Arial" panose="020B0604020202020204" pitchFamily="34" charset="0"/>
            </a:endParaRPr>
          </a:p>
          <a:p>
            <a:pPr marL="342900" indent="-342900" algn="just" eaLnBrk="1" hangingPunct="1">
              <a:spcBef>
                <a:spcPct val="0"/>
              </a:spcBef>
              <a:defRPr/>
            </a:pPr>
            <a:endParaRPr lang="en-US"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	It could disclose some </a:t>
            </a:r>
            <a:r>
              <a:rPr lang="en-US" altLang="cs-CZ" sz="2200" dirty="0" err="1">
                <a:latin typeface="Arial" panose="020B0604020202020204" pitchFamily="34" charset="0"/>
              </a:rPr>
              <a:t>unfavourable</a:t>
            </a:r>
            <a:r>
              <a:rPr lang="en-US" altLang="cs-CZ" sz="2200" dirty="0">
                <a:latin typeface="Arial" panose="020B0604020202020204" pitchFamily="34" charset="0"/>
              </a:rPr>
              <a:t> finance conditions that management might want to avoid</a:t>
            </a:r>
            <a:endParaRPr lang="cs-CZ" altLang="cs-CZ" sz="2200" dirty="0">
              <a:latin typeface="Arial" panose="020B0604020202020204" pitchFamily="34" charset="0"/>
            </a:endParaRPr>
          </a:p>
          <a:p>
            <a:pPr marL="342900" indent="-342900" algn="just" eaLnBrk="1" hangingPunct="1">
              <a:spcBef>
                <a:spcPct val="0"/>
              </a:spcBef>
              <a:defRPr/>
            </a:pPr>
            <a:endParaRPr lang="en-US"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	It serves as a final check on the mathematical accuracy of all the other budgets</a:t>
            </a:r>
            <a:endParaRPr lang="cs-CZ" altLang="cs-CZ" sz="2200" dirty="0">
              <a:latin typeface="Arial" panose="020B0604020202020204" pitchFamily="34" charset="0"/>
            </a:endParaRPr>
          </a:p>
          <a:p>
            <a:pPr marL="342900" indent="-342900" algn="just" eaLnBrk="1" hangingPunct="1">
              <a:spcBef>
                <a:spcPct val="0"/>
              </a:spcBef>
              <a:defRPr/>
            </a:pPr>
            <a:endParaRPr lang="en-US"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	It helps management perform a variety of ratio calculations</a:t>
            </a:r>
            <a:endParaRPr lang="cs-CZ" altLang="cs-CZ" sz="2200" dirty="0">
              <a:latin typeface="Arial" panose="020B0604020202020204" pitchFamily="34" charset="0"/>
            </a:endParaRPr>
          </a:p>
          <a:p>
            <a:pPr marL="342900" indent="-342900" algn="just" eaLnBrk="1" hangingPunct="1">
              <a:spcBef>
                <a:spcPct val="0"/>
              </a:spcBef>
              <a:defRPr/>
            </a:pPr>
            <a:endParaRPr lang="en-US"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	It highlights future resources and obligations</a:t>
            </a:r>
          </a:p>
        </p:txBody>
      </p:sp>
    </p:spTree>
    <p:extLst>
      <p:ext uri="{BB962C8B-B14F-4D97-AF65-F5344CB8AC3E}">
        <p14:creationId xmlns:p14="http://schemas.microsoft.com/office/powerpoint/2010/main" val="14986394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BUDGETING FOR PROFIT PLANNING</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ZERO-BASE BUDGETING</a:t>
            </a:r>
          </a:p>
        </p:txBody>
      </p:sp>
      <p:sp>
        <p:nvSpPr>
          <p:cNvPr id="3079" name="TextovéPole 10"/>
          <p:cNvSpPr txBox="1">
            <a:spLocks noChangeArrowheads="1"/>
          </p:cNvSpPr>
          <p:nvPr/>
        </p:nvSpPr>
        <p:spPr bwMode="auto">
          <a:xfrm>
            <a:off x="254000" y="1809720"/>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eaLnBrk="1" hangingPunct="1">
              <a:spcBef>
                <a:spcPct val="0"/>
              </a:spcBef>
              <a:defRPr/>
            </a:pPr>
            <a:r>
              <a:rPr lang="en-US" altLang="cs-CZ" sz="2200" dirty="0">
                <a:latin typeface="Arial" panose="020B0604020202020204" pitchFamily="34" charset="0"/>
              </a:rPr>
              <a:t>Zero-base budgeting is a planning and budgeting tool that uses cost-benefit analysis of projects and functions to improve resource allocation in an organization.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Traditional budgeting tends to concentrate on the incremental change from the previous year.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It assumes that the previous year´s activities are essential and must be continued.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Under zero-base budgeting, however, cost estimates are built up from scratch, from the zero level, and must be justified.</a:t>
            </a:r>
          </a:p>
        </p:txBody>
      </p:sp>
    </p:spTree>
    <p:extLst>
      <p:ext uri="{BB962C8B-B14F-4D97-AF65-F5344CB8AC3E}">
        <p14:creationId xmlns:p14="http://schemas.microsoft.com/office/powerpoint/2010/main" val="3600355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BUDGETING FOR PROFIT PLANNING</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ZERO-BASE BUDGETING</a:t>
            </a:r>
          </a:p>
        </p:txBody>
      </p:sp>
      <p:sp>
        <p:nvSpPr>
          <p:cNvPr id="3079" name="TextovéPole 10"/>
          <p:cNvSpPr txBox="1">
            <a:spLocks noChangeArrowheads="1"/>
          </p:cNvSpPr>
          <p:nvPr/>
        </p:nvSpPr>
        <p:spPr bwMode="auto">
          <a:xfrm>
            <a:off x="254000" y="1809720"/>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eaLnBrk="1" hangingPunct="1">
              <a:spcBef>
                <a:spcPct val="0"/>
              </a:spcBef>
              <a:defRPr/>
            </a:pPr>
            <a:r>
              <a:rPr lang="en-US" altLang="cs-CZ" sz="2200" dirty="0">
                <a:latin typeface="Arial" panose="020B0604020202020204" pitchFamily="34" charset="0"/>
              </a:rPr>
              <a:t>The basic steps to effective zero-base budgeting are:</a:t>
            </a:r>
            <a:endParaRPr lang="cs-CZ" altLang="cs-CZ" sz="2200" dirty="0">
              <a:latin typeface="Arial" panose="020B0604020202020204" pitchFamily="34" charset="0"/>
            </a:endParaRPr>
          </a:p>
          <a:p>
            <a:pPr marL="342900" indent="-342900" algn="just" eaLnBrk="1" hangingPunct="1">
              <a:spcBef>
                <a:spcPct val="0"/>
              </a:spcBef>
              <a:defRPr/>
            </a:pPr>
            <a:endParaRPr lang="en-US"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	Describe each organization´s activity in a decision package</a:t>
            </a:r>
            <a:endParaRPr lang="cs-CZ" altLang="cs-CZ" sz="2200" dirty="0">
              <a:latin typeface="Arial" panose="020B0604020202020204" pitchFamily="34" charset="0"/>
            </a:endParaRPr>
          </a:p>
          <a:p>
            <a:pPr marL="342900" indent="-342900" algn="just" eaLnBrk="1" hangingPunct="1">
              <a:spcBef>
                <a:spcPct val="0"/>
              </a:spcBef>
              <a:defRPr/>
            </a:pPr>
            <a:endParaRPr lang="en-US"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	</a:t>
            </a:r>
            <a:r>
              <a:rPr lang="en-US" altLang="cs-CZ" sz="2200" dirty="0" err="1">
                <a:latin typeface="Arial" panose="020B0604020202020204" pitchFamily="34" charset="0"/>
              </a:rPr>
              <a:t>Analyse</a:t>
            </a:r>
            <a:r>
              <a:rPr lang="en-US" altLang="cs-CZ" sz="2200" dirty="0">
                <a:latin typeface="Arial" panose="020B0604020202020204" pitchFamily="34" charset="0"/>
              </a:rPr>
              <a:t>, evaluate, and rank all these packages in priority on the basis of cost-benefit analysis</a:t>
            </a:r>
            <a:endParaRPr lang="cs-CZ" altLang="cs-CZ" sz="2200" dirty="0">
              <a:latin typeface="Arial" panose="020B0604020202020204" pitchFamily="34" charset="0"/>
            </a:endParaRPr>
          </a:p>
          <a:p>
            <a:pPr marL="342900" indent="-342900" algn="just" eaLnBrk="1" hangingPunct="1">
              <a:spcBef>
                <a:spcPct val="0"/>
              </a:spcBef>
              <a:defRPr/>
            </a:pPr>
            <a:endParaRPr lang="en-US"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	Allocate resources accordingly </a:t>
            </a:r>
          </a:p>
        </p:txBody>
      </p:sp>
    </p:spTree>
    <p:extLst>
      <p:ext uri="{BB962C8B-B14F-4D97-AF65-F5344CB8AC3E}">
        <p14:creationId xmlns:p14="http://schemas.microsoft.com/office/powerpoint/2010/main" val="25640795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003865"/>
            <a:ext cx="3402378" cy="380777"/>
          </a:xfrm>
          <a:prstGeom prst="rect">
            <a:avLst/>
          </a:prstGeom>
        </p:spPr>
        <p:txBody>
          <a:bodyPr vert="horz" lIns="68580" tIns="34290" rIns="68580" bIns="3429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2" name="Obdélník 1"/>
          <p:cNvSpPr/>
          <p:nvPr/>
        </p:nvSpPr>
        <p:spPr>
          <a:xfrm>
            <a:off x="1983793" y="3290501"/>
            <a:ext cx="5176417" cy="600164"/>
          </a:xfrm>
          <a:prstGeom prst="rect">
            <a:avLst/>
          </a:prstGeom>
        </p:spPr>
        <p:txBody>
          <a:bodyPr wrap="none">
            <a:spAutoFit/>
          </a:bodyPr>
          <a:lstStyle/>
          <a:p>
            <a:pPr algn="ctr"/>
            <a:r>
              <a:rPr lang="en-US" altLang="cs-CZ" sz="3300" dirty="0">
                <a:solidFill>
                  <a:srgbClr val="307871"/>
                </a:solidFill>
                <a:latin typeface="Times New Roman" panose="02020603050405020304" pitchFamily="18" charset="0"/>
                <a:cs typeface="Times New Roman" panose="02020603050405020304" pitchFamily="18" charset="0"/>
              </a:rPr>
              <a:t>Thank you for your attention.</a:t>
            </a:r>
            <a:endParaRPr lang="en-US" sz="3300" dirty="0"/>
          </a:p>
        </p:txBody>
      </p:sp>
    </p:spTree>
    <p:extLst>
      <p:ext uri="{BB962C8B-B14F-4D97-AF65-F5344CB8AC3E}">
        <p14:creationId xmlns:p14="http://schemas.microsoft.com/office/powerpoint/2010/main" val="1917530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BUDGETING FOR PROFIT PLANNING</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BUDGETING DEFINED</a:t>
            </a:r>
          </a:p>
        </p:txBody>
      </p:sp>
      <p:sp>
        <p:nvSpPr>
          <p:cNvPr id="3079" name="TextovéPole 10"/>
          <p:cNvSpPr txBox="1">
            <a:spLocks noChangeArrowheads="1"/>
          </p:cNvSpPr>
          <p:nvPr/>
        </p:nvSpPr>
        <p:spPr bwMode="auto">
          <a:xfrm>
            <a:off x="338138" y="1656289"/>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None/>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At the beginning of the period, the budget is a plan or standard; at the end of the period, it serves as a control device to help management measure its performance against the plan so that future performance may be improved. </a:t>
            </a: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3770374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BUDGETING FOR PROFIT PLANNING</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THE STRUCTURE OF THE MASTER BUDGET</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656289"/>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None/>
              <a:defRPr/>
            </a:pPr>
            <a:r>
              <a:rPr lang="en-US" altLang="cs-CZ" sz="2200" dirty="0">
                <a:latin typeface="Arial" panose="020B0604020202020204" pitchFamily="34" charset="0"/>
              </a:rPr>
              <a:t>The master budget is a classified broadly into two categories:</a:t>
            </a:r>
            <a:endParaRPr lang="cs-CZ" altLang="cs-CZ" sz="2200" dirty="0">
              <a:latin typeface="Arial" panose="020B0604020202020204" pitchFamily="34" charset="0"/>
            </a:endParaRPr>
          </a:p>
          <a:p>
            <a:pPr marL="342900" indent="-342900" algn="just" eaLnBrk="1" hangingPunct="1">
              <a:spcBef>
                <a:spcPct val="0"/>
              </a:spcBef>
              <a:defRPr/>
            </a:pPr>
            <a:endParaRPr lang="en-US"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1.	The operational budget, reflecting the results of operating decisions</a:t>
            </a:r>
            <a:endParaRPr lang="cs-CZ" altLang="cs-CZ" sz="2200" dirty="0">
              <a:latin typeface="Arial" panose="020B0604020202020204" pitchFamily="34" charset="0"/>
            </a:endParaRPr>
          </a:p>
          <a:p>
            <a:pPr marL="342900" indent="-342900" algn="just" eaLnBrk="1" hangingPunct="1">
              <a:spcBef>
                <a:spcPct val="0"/>
              </a:spcBef>
              <a:defRPr/>
            </a:pPr>
            <a:endParaRPr lang="en-US"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2.	The financial budget, reflecting the financial decisions of the firm</a:t>
            </a: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1397315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BUDGETING FOR PROFIT PLANNING</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THE OPERATING BUDGET CONSISTS OF:</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656289"/>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None/>
              <a:defRPr/>
            </a:pPr>
            <a:endParaRPr lang="cs-CZ" altLang="cs-CZ" sz="2200" dirty="0">
              <a:latin typeface="Arial" panose="020B0604020202020204" pitchFamily="34" charset="0"/>
            </a:endParaRPr>
          </a:p>
          <a:p>
            <a:pPr algn="just" eaLnBrk="1" hangingPunct="1">
              <a:spcBef>
                <a:spcPct val="0"/>
              </a:spcBef>
              <a:buNone/>
              <a:defRPr/>
            </a:pPr>
            <a:r>
              <a:rPr lang="en-US" altLang="cs-CZ" sz="2200" dirty="0">
                <a:latin typeface="Arial" panose="020B0604020202020204" pitchFamily="34" charset="0"/>
              </a:rPr>
              <a:t>1.	Sales budget, including a computation of expected cash </a:t>
            </a:r>
            <a:r>
              <a:rPr lang="cs-CZ" altLang="cs-CZ" sz="2200" dirty="0">
                <a:latin typeface="Arial" panose="020B0604020202020204" pitchFamily="34" charset="0"/>
              </a:rPr>
              <a:t>     </a:t>
            </a:r>
            <a:r>
              <a:rPr lang="en-US" altLang="cs-CZ" sz="2200" dirty="0">
                <a:latin typeface="Arial" panose="020B0604020202020204" pitchFamily="34" charset="0"/>
              </a:rPr>
              <a:t>receipts</a:t>
            </a:r>
          </a:p>
          <a:p>
            <a:pPr algn="just" eaLnBrk="1" hangingPunct="1">
              <a:spcBef>
                <a:spcPct val="0"/>
              </a:spcBef>
              <a:buNone/>
              <a:defRPr/>
            </a:pPr>
            <a:r>
              <a:rPr lang="en-US" altLang="cs-CZ" sz="2200" dirty="0">
                <a:latin typeface="Arial" panose="020B0604020202020204" pitchFamily="34" charset="0"/>
              </a:rPr>
              <a:t>2.	Production budget</a:t>
            </a:r>
          </a:p>
          <a:p>
            <a:pPr algn="just" eaLnBrk="1" hangingPunct="1">
              <a:spcBef>
                <a:spcPct val="0"/>
              </a:spcBef>
              <a:buNone/>
              <a:defRPr/>
            </a:pPr>
            <a:r>
              <a:rPr lang="en-US" altLang="cs-CZ" sz="2200" dirty="0">
                <a:latin typeface="Arial" panose="020B0604020202020204" pitchFamily="34" charset="0"/>
              </a:rPr>
              <a:t>3.	Direct material budget, including computation of expected cash disbursements for materials</a:t>
            </a:r>
          </a:p>
          <a:p>
            <a:pPr algn="just" eaLnBrk="1" hangingPunct="1">
              <a:spcBef>
                <a:spcPct val="0"/>
              </a:spcBef>
              <a:buNone/>
              <a:defRPr/>
            </a:pPr>
            <a:r>
              <a:rPr lang="en-US" altLang="cs-CZ" sz="2200" dirty="0">
                <a:latin typeface="Arial" panose="020B0604020202020204" pitchFamily="34" charset="0"/>
              </a:rPr>
              <a:t>4.	Direct </a:t>
            </a:r>
            <a:r>
              <a:rPr lang="en-US" altLang="cs-CZ" sz="2200" dirty="0" err="1">
                <a:latin typeface="Arial" panose="020B0604020202020204" pitchFamily="34" charset="0"/>
              </a:rPr>
              <a:t>labour</a:t>
            </a:r>
            <a:r>
              <a:rPr lang="en-US" altLang="cs-CZ" sz="2200" dirty="0">
                <a:latin typeface="Arial" panose="020B0604020202020204" pitchFamily="34" charset="0"/>
              </a:rPr>
              <a:t> budget</a:t>
            </a:r>
          </a:p>
          <a:p>
            <a:pPr algn="just" eaLnBrk="1" hangingPunct="1">
              <a:spcBef>
                <a:spcPct val="0"/>
              </a:spcBef>
              <a:buNone/>
              <a:defRPr/>
            </a:pPr>
            <a:r>
              <a:rPr lang="en-US" altLang="cs-CZ" sz="2200" dirty="0">
                <a:latin typeface="Arial" panose="020B0604020202020204" pitchFamily="34" charset="0"/>
              </a:rPr>
              <a:t>5.	Factory overhead budget</a:t>
            </a:r>
          </a:p>
          <a:p>
            <a:pPr algn="just" eaLnBrk="1" hangingPunct="1">
              <a:spcBef>
                <a:spcPct val="0"/>
              </a:spcBef>
              <a:buNone/>
              <a:defRPr/>
            </a:pPr>
            <a:r>
              <a:rPr lang="en-US" altLang="cs-CZ" sz="2200" dirty="0">
                <a:latin typeface="Arial" panose="020B0604020202020204" pitchFamily="34" charset="0"/>
              </a:rPr>
              <a:t>6.	Ending inventory budget</a:t>
            </a:r>
          </a:p>
          <a:p>
            <a:pPr algn="just" eaLnBrk="1" hangingPunct="1">
              <a:spcBef>
                <a:spcPct val="0"/>
              </a:spcBef>
              <a:buNone/>
              <a:defRPr/>
            </a:pPr>
            <a:r>
              <a:rPr lang="en-US" altLang="cs-CZ" sz="2200" dirty="0">
                <a:latin typeface="Arial" panose="020B0604020202020204" pitchFamily="34" charset="0"/>
              </a:rPr>
              <a:t>7.	Selling and administrative expense budget</a:t>
            </a:r>
          </a:p>
          <a:p>
            <a:pPr algn="just" eaLnBrk="1" hangingPunct="1">
              <a:spcBef>
                <a:spcPct val="0"/>
              </a:spcBef>
              <a:buNone/>
              <a:defRPr/>
            </a:pPr>
            <a:r>
              <a:rPr lang="en-US" altLang="cs-CZ" sz="2200" dirty="0">
                <a:latin typeface="Arial" panose="020B0604020202020204" pitchFamily="34" charset="0"/>
              </a:rPr>
              <a:t>8.	Budgeted income statement, which can be prepared in a traditional or contribution format </a:t>
            </a: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3750835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BUDGETING FOR PROFIT PLANNING</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THE FINANCIAL BUDGET CONSISTS OF:</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999189"/>
            <a:ext cx="847725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None/>
              <a:defRPr/>
            </a:pPr>
            <a:r>
              <a:rPr lang="en-US" altLang="cs-CZ" sz="2200" dirty="0">
                <a:latin typeface="Arial" panose="020B0604020202020204" pitchFamily="34" charset="0"/>
              </a:rPr>
              <a:t>1.	Cash budget </a:t>
            </a:r>
          </a:p>
          <a:p>
            <a:pPr algn="just" eaLnBrk="1" hangingPunct="1">
              <a:spcBef>
                <a:spcPct val="0"/>
              </a:spcBef>
              <a:buNone/>
              <a:defRPr/>
            </a:pPr>
            <a:r>
              <a:rPr lang="en-US" altLang="cs-CZ" sz="2200" dirty="0">
                <a:latin typeface="Arial" panose="020B0604020202020204" pitchFamily="34" charset="0"/>
              </a:rPr>
              <a:t>2.	Budgeted balance sheet</a:t>
            </a:r>
          </a:p>
          <a:p>
            <a:pPr algn="just" eaLnBrk="1" hangingPunct="1">
              <a:spcBef>
                <a:spcPct val="0"/>
              </a:spcBef>
              <a:buNone/>
              <a:defRPr/>
            </a:pPr>
            <a:endParaRPr lang="cs-CZ" altLang="cs-CZ" sz="2200" dirty="0">
              <a:latin typeface="Arial" panose="020B0604020202020204" pitchFamily="34" charset="0"/>
            </a:endParaRPr>
          </a:p>
        </p:txBody>
      </p:sp>
    </p:spTree>
    <p:extLst>
      <p:ext uri="{BB962C8B-B14F-4D97-AF65-F5344CB8AC3E}">
        <p14:creationId xmlns:p14="http://schemas.microsoft.com/office/powerpoint/2010/main" val="264930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BUDGETING FOR PROFIT PLANNING</a:t>
            </a:r>
          </a:p>
        </p:txBody>
      </p:sp>
      <p:sp>
        <p:nvSpPr>
          <p:cNvPr id="4102" name="TextovéPole 8"/>
          <p:cNvSpPr txBox="1">
            <a:spLocks noChangeArrowheads="1"/>
          </p:cNvSpPr>
          <p:nvPr/>
        </p:nvSpPr>
        <p:spPr bwMode="auto">
          <a:xfrm>
            <a:off x="338138" y="954499"/>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THE MAJOR STEPS IN PREPARING THE MASTER BUDGET ARE:</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20675" y="2019270"/>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None/>
              <a:defRPr/>
            </a:pPr>
            <a:r>
              <a:rPr lang="en-US" altLang="cs-CZ" sz="2200" dirty="0">
                <a:latin typeface="Arial" panose="020B0604020202020204" pitchFamily="34" charset="0"/>
              </a:rPr>
              <a:t>1.	Prepare a sales forecast.</a:t>
            </a:r>
          </a:p>
          <a:p>
            <a:pPr algn="just" eaLnBrk="1" hangingPunct="1">
              <a:spcBef>
                <a:spcPct val="0"/>
              </a:spcBef>
              <a:buNone/>
              <a:defRPr/>
            </a:pPr>
            <a:r>
              <a:rPr lang="en-US" altLang="cs-CZ" sz="2200" dirty="0">
                <a:latin typeface="Arial" panose="020B0604020202020204" pitchFamily="34" charset="0"/>
              </a:rPr>
              <a:t>2.	Determine production volume.</a:t>
            </a:r>
          </a:p>
          <a:p>
            <a:pPr algn="just" eaLnBrk="1" hangingPunct="1">
              <a:spcBef>
                <a:spcPct val="0"/>
              </a:spcBef>
              <a:buNone/>
              <a:defRPr/>
            </a:pPr>
            <a:r>
              <a:rPr lang="en-US" altLang="cs-CZ" sz="2200" dirty="0">
                <a:latin typeface="Arial" panose="020B0604020202020204" pitchFamily="34" charset="0"/>
              </a:rPr>
              <a:t>3.	Estimate manufacturing costs and operating expenses.</a:t>
            </a:r>
          </a:p>
          <a:p>
            <a:pPr algn="just" eaLnBrk="1" hangingPunct="1">
              <a:spcBef>
                <a:spcPct val="0"/>
              </a:spcBef>
              <a:buNone/>
              <a:defRPr/>
            </a:pPr>
            <a:r>
              <a:rPr lang="en-US" altLang="cs-CZ" sz="2200" dirty="0">
                <a:latin typeface="Arial" panose="020B0604020202020204" pitchFamily="34" charset="0"/>
              </a:rPr>
              <a:t>4.	Determine cash flow and other financial effects.</a:t>
            </a:r>
          </a:p>
          <a:p>
            <a:pPr algn="just" eaLnBrk="1" hangingPunct="1">
              <a:spcBef>
                <a:spcPct val="0"/>
              </a:spcBef>
              <a:buNone/>
              <a:defRPr/>
            </a:pPr>
            <a:r>
              <a:rPr lang="en-US" altLang="cs-CZ" sz="2200" dirty="0">
                <a:latin typeface="Arial" panose="020B0604020202020204" pitchFamily="34" charset="0"/>
              </a:rPr>
              <a:t>5.	Formulate projected financial statements.</a:t>
            </a:r>
          </a:p>
          <a:p>
            <a:pPr algn="just" eaLnBrk="1" hangingPunct="1">
              <a:spcBef>
                <a:spcPct val="0"/>
              </a:spcBef>
              <a:buNone/>
              <a:defRPr/>
            </a:pPr>
            <a:endParaRPr lang="cs-CZ" altLang="cs-CZ" sz="2200" dirty="0">
              <a:latin typeface="Arial" panose="020B0604020202020204" pitchFamily="34" charset="0"/>
            </a:endParaRPr>
          </a:p>
        </p:txBody>
      </p:sp>
    </p:spTree>
    <p:extLst>
      <p:ext uri="{BB962C8B-B14F-4D97-AF65-F5344CB8AC3E}">
        <p14:creationId xmlns:p14="http://schemas.microsoft.com/office/powerpoint/2010/main" val="3780072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BUDGETING FOR PROFIT PLANNING</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THE SALES BUDGET</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20675" y="2019270"/>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eaLnBrk="1" hangingPunct="1">
              <a:spcBef>
                <a:spcPct val="0"/>
              </a:spcBef>
              <a:defRPr/>
            </a:pPr>
            <a:r>
              <a:rPr lang="en-US" altLang="cs-CZ" sz="2200" dirty="0">
                <a:latin typeface="Arial" panose="020B0604020202020204" pitchFamily="34" charset="0"/>
              </a:rPr>
              <a:t>The sales budget is the starting point in preparing the master budget, since estimated sales volume influences nearly all other items appearing throughout the master budget.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The sales budget ordinarily indicates the quantity of each product expected to be sold. </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1147066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BUDGETING FOR PROFIT PLANNING</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THE SALES BUDGET</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20675" y="2019270"/>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eaLnBrk="1" hangingPunct="1">
              <a:spcBef>
                <a:spcPct val="0"/>
              </a:spcBef>
              <a:defRPr/>
            </a:pPr>
            <a:r>
              <a:rPr lang="en-US" altLang="cs-CZ" sz="2200" dirty="0">
                <a:latin typeface="Arial" panose="020B0604020202020204" pitchFamily="34" charset="0"/>
              </a:rPr>
              <a:t>Basically, there are three ways of making estimates for the sales budget: </a:t>
            </a:r>
            <a:endParaRPr lang="cs-CZ" altLang="cs-CZ" sz="2200" dirty="0">
              <a:latin typeface="Arial" panose="020B0604020202020204" pitchFamily="34" charset="0"/>
            </a:endParaRPr>
          </a:p>
          <a:p>
            <a:pPr marL="342900" indent="-342900" algn="just" eaLnBrk="1" hangingPunct="1">
              <a:spcBef>
                <a:spcPct val="0"/>
              </a:spcBef>
              <a:defRPr/>
            </a:pPr>
            <a:endParaRPr lang="en-US"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1.	Make a statistical forecast on the basis of an analysis of general business conditions, market conditions, and product growth curves.</a:t>
            </a:r>
          </a:p>
          <a:p>
            <a:pPr marL="342900" indent="-342900" algn="just" eaLnBrk="1" hangingPunct="1">
              <a:spcBef>
                <a:spcPct val="0"/>
              </a:spcBef>
              <a:defRPr/>
            </a:pPr>
            <a:r>
              <a:rPr lang="en-US" altLang="cs-CZ" sz="2200" dirty="0">
                <a:latin typeface="Arial" panose="020B0604020202020204" pitchFamily="34" charset="0"/>
              </a:rPr>
              <a:t>2.	Make an internal estimate by collecting the opinions of executives and salespersons.</a:t>
            </a:r>
          </a:p>
          <a:p>
            <a:pPr marL="342900" indent="-342900" algn="just" eaLnBrk="1" hangingPunct="1">
              <a:spcBef>
                <a:spcPct val="0"/>
              </a:spcBef>
              <a:defRPr/>
            </a:pPr>
            <a:r>
              <a:rPr lang="en-US" altLang="cs-CZ" sz="2200" dirty="0">
                <a:latin typeface="Arial" panose="020B0604020202020204" pitchFamily="34" charset="0"/>
              </a:rPr>
              <a:t>3.	Analyze the several factors that affect sales revenue and then predict the future </a:t>
            </a:r>
            <a:r>
              <a:rPr lang="en-US" altLang="cs-CZ" sz="2200" dirty="0" err="1">
                <a:latin typeface="Arial" panose="020B0604020202020204" pitchFamily="34" charset="0"/>
              </a:rPr>
              <a:t>behaviour</a:t>
            </a:r>
            <a:r>
              <a:rPr lang="en-US" altLang="cs-CZ" sz="2200" dirty="0">
                <a:latin typeface="Arial" panose="020B0604020202020204" pitchFamily="34" charset="0"/>
              </a:rPr>
              <a:t> of each of these factors. </a:t>
            </a:r>
          </a:p>
        </p:txBody>
      </p:sp>
    </p:spTree>
    <p:extLst>
      <p:ext uri="{BB962C8B-B14F-4D97-AF65-F5344CB8AC3E}">
        <p14:creationId xmlns:p14="http://schemas.microsoft.com/office/powerpoint/2010/main" val="1256638249"/>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2258</TotalTime>
  <Words>1515</Words>
  <Application>Microsoft Office PowerPoint</Application>
  <PresentationFormat>Předvádění na obrazovce (4:3)</PresentationFormat>
  <Paragraphs>167</Paragraphs>
  <Slides>25</Slides>
  <Notes>0</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25</vt:i4>
      </vt:variant>
    </vt:vector>
  </HeadingPairs>
  <TitlesOfParts>
    <vt:vector size="31" baseType="lpstr">
      <vt:lpstr>Arial</vt:lpstr>
      <vt:lpstr>Calibri</vt:lpstr>
      <vt:lpstr>Calibri Light</vt:lpstr>
      <vt:lpstr>Times New Roman</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Markéta Skupieňová</cp:lastModifiedBy>
  <cp:revision>141</cp:revision>
  <dcterms:created xsi:type="dcterms:W3CDTF">2016-03-17T12:08:01Z</dcterms:created>
  <dcterms:modified xsi:type="dcterms:W3CDTF">2023-11-26T11:58:15Z</dcterms:modified>
</cp:coreProperties>
</file>