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9" r:id="rId4"/>
    <p:sldId id="260" r:id="rId5"/>
    <p:sldId id="270" r:id="rId6"/>
    <p:sldId id="263" r:id="rId7"/>
    <p:sldId id="274" r:id="rId8"/>
    <p:sldId id="264" r:id="rId9"/>
    <p:sldId id="272" r:id="rId10"/>
    <p:sldId id="265" r:id="rId11"/>
    <p:sldId id="266" r:id="rId12"/>
    <p:sldId id="269" r:id="rId13"/>
  </p:sldIdLst>
  <p:sldSz cx="9144000" cy="6858000" type="screen4x3"/>
  <p:notesSz cx="6784975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 smtClean="0"/>
            </a:lvl1pPr>
          </a:lstStyle>
          <a:p>
            <a:pPr>
              <a:defRPr/>
            </a:pPr>
            <a:fld id="{EF36CDFA-3065-49F6-BB72-A55A83798897}" type="datetimeFigureOut">
              <a:rPr lang="cs-CZ"/>
              <a:pPr>
                <a:defRPr/>
              </a:pPr>
              <a:t>05.10.2023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B403440-1A4A-468B-87C9-200F6BC76A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pPr>
              <a:defRPr/>
            </a:pPr>
            <a:fld id="{FFEF42A4-F445-47DC-A0B6-CF484C8B420E}" type="datetimeFigureOut">
              <a:rPr lang="cs-CZ"/>
              <a:pPr>
                <a:defRPr/>
              </a:pPr>
              <a:t>05.10.2023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1" y="4711105"/>
            <a:ext cx="5428614" cy="4463653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pPr>
              <a:defRPr/>
            </a:pPr>
            <a:fld id="{468CFD27-B077-47F9-AC0C-AA43F04DED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92FB8-CCF2-42E9-A8BF-9D670DAD554C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1EF28-D3E7-4FFA-9AD7-748E61AC10C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3FC52-0603-4F5D-BB60-5BDD16172D57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02E72-E322-49A1-AB37-4C3494852A1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D4C27-C43E-42FB-B648-600EDF995E34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47A65-F837-40B2-BFCD-30089C38209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84F77-64AF-45CB-A107-8C1CAB152899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69176-AA9B-4096-B63D-3D82526B99B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5992E-9A50-4EA4-A960-C4CC43B22AAE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706C-00F4-4C10-AD5E-6A90F8ECCEE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2B212-6987-459C-BD05-BA72FB0F680F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3DEF3-2FBF-4281-BE59-C7ED9CAB2F6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0E0DC-F15F-4365-8578-EC08F34EF0D7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4D97A-265E-48AA-8EBD-4A81BE763EE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E5D24-397A-439A-8E4A-E15A0A5C9899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DC3AE-60AF-42F4-AE56-309BA4EFB88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89C3B-C065-4950-A453-2E2841F3FFEB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E4D8D-247F-4FFA-A277-15DC587FCE0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4D50D-FD8F-4F0A-8C8D-6204C92E7D74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C8ECC-7033-4995-B6FB-7D8D8F74B54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BA06B-787F-4726-84E4-E0D82AD4D860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101A9-C414-43C0-A9C8-FE6E5CD6E6F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C38736-A976-4B24-9AAC-43E2EE940739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8CCB1B-B68A-4244-9812-A7EB5972604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8064896" cy="1470025"/>
          </a:xfrm>
        </p:spPr>
        <p:txBody>
          <a:bodyPr/>
          <a:lstStyle/>
          <a:p>
            <a:pPr eaLnBrk="1" hangingPunct="1"/>
            <a:r>
              <a:rPr lang="cs-CZ" sz="4200" dirty="0">
                <a:solidFill>
                  <a:schemeClr val="bg1"/>
                </a:solidFill>
              </a:rPr>
              <a:t>Podmínky absolvování předmětu</a:t>
            </a:r>
            <a:br>
              <a:rPr lang="cs-CZ" sz="4200" dirty="0">
                <a:solidFill>
                  <a:schemeClr val="bg1"/>
                </a:solidFill>
              </a:rPr>
            </a:br>
            <a:r>
              <a:rPr lang="cs-CZ" sz="4200" dirty="0">
                <a:solidFill>
                  <a:schemeClr val="bg1"/>
                </a:solidFill>
              </a:rPr>
              <a:t>Řízení finančních a bankovních rizik</a:t>
            </a:r>
            <a:endParaRPr lang="fr-FR" sz="4200" dirty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258888" y="3716338"/>
            <a:ext cx="6400800" cy="17526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KOMB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Hodnocení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>
                <a:solidFill>
                  <a:srgbClr val="42607C"/>
                </a:solidFill>
              </a:rPr>
              <a:t>A:		91 – 100 bodů</a:t>
            </a:r>
          </a:p>
          <a:p>
            <a:pPr eaLnBrk="1" hangingPunct="1"/>
            <a:r>
              <a:rPr lang="cs-CZ">
                <a:solidFill>
                  <a:srgbClr val="42607C"/>
                </a:solidFill>
              </a:rPr>
              <a:t>B: 		81 –   90 bodů</a:t>
            </a:r>
          </a:p>
          <a:p>
            <a:pPr eaLnBrk="1" hangingPunct="1"/>
            <a:r>
              <a:rPr lang="cs-CZ">
                <a:solidFill>
                  <a:srgbClr val="42607C"/>
                </a:solidFill>
              </a:rPr>
              <a:t>C: 		71 –   80 bodů</a:t>
            </a:r>
          </a:p>
          <a:p>
            <a:pPr eaLnBrk="1" hangingPunct="1"/>
            <a:r>
              <a:rPr lang="cs-CZ">
                <a:solidFill>
                  <a:srgbClr val="42607C"/>
                </a:solidFill>
              </a:rPr>
              <a:t>D: 		61 –   70 bodů</a:t>
            </a:r>
          </a:p>
          <a:p>
            <a:pPr eaLnBrk="1" hangingPunct="1"/>
            <a:r>
              <a:rPr lang="cs-CZ">
                <a:solidFill>
                  <a:srgbClr val="42607C"/>
                </a:solidFill>
              </a:rPr>
              <a:t>E: 		51 –   60 bodů</a:t>
            </a:r>
          </a:p>
          <a:p>
            <a:pPr eaLnBrk="1" hangingPunct="1"/>
            <a:r>
              <a:rPr lang="cs-CZ">
                <a:solidFill>
                  <a:srgbClr val="42607C"/>
                </a:solidFill>
              </a:rPr>
              <a:t>F: 		  0 –   50 bodů</a:t>
            </a:r>
            <a:endParaRPr lang="en-US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17B27-A18C-440F-8A5E-4874B74AC366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Kontakt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konzultační hodiny: A 336</a:t>
            </a:r>
          </a:p>
          <a:p>
            <a:pPr marL="742950" lvl="2" indent="-342900" eaLnBrk="1" hangingPunct="1"/>
            <a:r>
              <a:rPr lang="cs-CZ" dirty="0">
                <a:solidFill>
                  <a:srgbClr val="42607C"/>
                </a:solidFill>
              </a:rPr>
              <a:t>úterý 11:25 – 12:10, 14:45-15.30</a:t>
            </a:r>
          </a:p>
          <a:p>
            <a:pPr marL="742950" lvl="2" indent="-342900" eaLnBrk="1" hangingPunct="1"/>
            <a:r>
              <a:rPr lang="cs-CZ" dirty="0">
                <a:solidFill>
                  <a:srgbClr val="42607C"/>
                </a:solidFill>
              </a:rPr>
              <a:t>Individuálně po předchozím telefonickém potvrzení online po-ne 9-21 hod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e-mail:</a:t>
            </a:r>
          </a:p>
          <a:p>
            <a:pPr marL="742950" lvl="2" indent="-342900" eaLnBrk="1" hangingPunct="1"/>
            <a:r>
              <a:rPr lang="cs-CZ" dirty="0">
                <a:solidFill>
                  <a:srgbClr val="42607C"/>
                </a:solidFill>
              </a:rPr>
              <a:t>roman.hlawiczka@opf.slu.cz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MS </a:t>
            </a:r>
            <a:r>
              <a:rPr lang="cs-CZ" dirty="0" err="1">
                <a:solidFill>
                  <a:srgbClr val="42607C"/>
                </a:solidFill>
              </a:rPr>
              <a:t>Teams</a:t>
            </a:r>
            <a:endParaRPr lang="cs-CZ" dirty="0">
              <a:solidFill>
                <a:srgbClr val="42607C"/>
              </a:solidFill>
            </a:endParaRP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telefon:</a:t>
            </a:r>
          </a:p>
          <a:p>
            <a:pPr marL="742950" lvl="2" indent="-342900" eaLnBrk="1" hangingPunct="1"/>
            <a:r>
              <a:rPr lang="cs-CZ" dirty="0">
                <a:solidFill>
                  <a:srgbClr val="42607C"/>
                </a:solidFill>
              </a:rPr>
              <a:t>606 630 236</a:t>
            </a:r>
            <a:endParaRPr lang="fr-FR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2BEB9B-BB1F-4C92-9E23-72E68DB3126C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cs-CZ" sz="4400">
              <a:solidFill>
                <a:srgbClr val="42607C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cs-CZ" sz="4400">
                <a:solidFill>
                  <a:srgbClr val="42607C"/>
                </a:solidFill>
              </a:rPr>
              <a:t>M Ě J T E   S E   H E Z K Y</a:t>
            </a:r>
          </a:p>
          <a:p>
            <a:pPr algn="ctr" eaLnBrk="1" hangingPunct="1">
              <a:buFont typeface="Arial" charset="0"/>
              <a:buNone/>
            </a:pPr>
            <a:r>
              <a:rPr lang="cs-CZ" sz="6000">
                <a:solidFill>
                  <a:srgbClr val="42607C"/>
                </a:solidFill>
                <a:sym typeface="Wingdings" pitchFamily="2" charset="2"/>
              </a:rPr>
              <a:t>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221A0-6132-42BC-B524-8FAA9AB8F719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Struktura výkladu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Rizika podnikání v bankovnictví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Metody měření finančních rizik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Měření úvěrového rizika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Transfer úvěrového rizika, úvěrové deriváty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Operační riziko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Tržní riziko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Riziko likvidity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Rizikově očištěná výnosnost</a:t>
            </a:r>
            <a:endParaRPr lang="fr-FR" dirty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Kapitálová přiměřenost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B144D2-A57A-4FA5-BD5D-30D126C9FFDE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Povinná literatura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SAUNDERS, A. </a:t>
            </a:r>
            <a:r>
              <a:rPr lang="cs-CZ" sz="2800" i="1" dirty="0">
                <a:solidFill>
                  <a:srgbClr val="42607C"/>
                </a:solidFill>
              </a:rPr>
              <a:t>Credit Risk </a:t>
            </a:r>
            <a:r>
              <a:rPr lang="cs-CZ" sz="2800" i="1" dirty="0" err="1">
                <a:solidFill>
                  <a:srgbClr val="42607C"/>
                </a:solidFill>
              </a:rPr>
              <a:t>Measurement</a:t>
            </a:r>
            <a:r>
              <a:rPr lang="cs-CZ" sz="2800" i="1" dirty="0">
                <a:solidFill>
                  <a:srgbClr val="42607C"/>
                </a:solidFill>
              </a:rPr>
              <a:t>: New </a:t>
            </a:r>
            <a:r>
              <a:rPr lang="cs-CZ" sz="2800" i="1" dirty="0" err="1">
                <a:solidFill>
                  <a:srgbClr val="42607C"/>
                </a:solidFill>
              </a:rPr>
              <a:t>Approaches</a:t>
            </a:r>
            <a:r>
              <a:rPr lang="cs-CZ" sz="2800" i="1" dirty="0">
                <a:solidFill>
                  <a:srgbClr val="42607C"/>
                </a:solidFill>
              </a:rPr>
              <a:t> to Value at Risk and </a:t>
            </a:r>
            <a:r>
              <a:rPr lang="cs-CZ" sz="2800" i="1" dirty="0" err="1">
                <a:solidFill>
                  <a:srgbClr val="42607C"/>
                </a:solidFill>
              </a:rPr>
              <a:t>Other</a:t>
            </a:r>
            <a:r>
              <a:rPr lang="cs-CZ" sz="2800" i="1" dirty="0">
                <a:solidFill>
                  <a:srgbClr val="42607C"/>
                </a:solidFill>
              </a:rPr>
              <a:t> </a:t>
            </a:r>
            <a:r>
              <a:rPr lang="cs-CZ" sz="2800" i="1" dirty="0" err="1">
                <a:solidFill>
                  <a:srgbClr val="42607C"/>
                </a:solidFill>
              </a:rPr>
              <a:t>Paradigms</a:t>
            </a:r>
            <a:r>
              <a:rPr lang="cs-CZ" sz="2800" dirty="0">
                <a:solidFill>
                  <a:srgbClr val="42607C"/>
                </a:solidFill>
              </a:rPr>
              <a:t>. New York: John </a:t>
            </a:r>
            <a:r>
              <a:rPr lang="cs-CZ" sz="2800" dirty="0" err="1">
                <a:solidFill>
                  <a:srgbClr val="42607C"/>
                </a:solidFill>
              </a:rPr>
              <a:t>Wiley</a:t>
            </a:r>
            <a:r>
              <a:rPr lang="cs-CZ" sz="2800" dirty="0">
                <a:solidFill>
                  <a:srgbClr val="42607C"/>
                </a:solidFill>
              </a:rPr>
              <a:t> &amp; </a:t>
            </a:r>
            <a:r>
              <a:rPr lang="cs-CZ" sz="2800" dirty="0" err="1">
                <a:solidFill>
                  <a:srgbClr val="42607C"/>
                </a:solidFill>
              </a:rPr>
              <a:t>Sons</a:t>
            </a:r>
            <a:r>
              <a:rPr lang="cs-CZ" sz="2800" dirty="0">
                <a:solidFill>
                  <a:srgbClr val="42607C"/>
                </a:solidFill>
              </a:rPr>
              <a:t>, 1999. ISBN 0-471-35084-2.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SIVÁK, R., GERTLER, L. </a:t>
            </a:r>
            <a:r>
              <a:rPr lang="cs-CZ" sz="2800" i="1" dirty="0" err="1">
                <a:solidFill>
                  <a:srgbClr val="42607C"/>
                </a:solidFill>
              </a:rPr>
              <a:t>Teória</a:t>
            </a:r>
            <a:r>
              <a:rPr lang="cs-CZ" sz="2800" i="1" dirty="0">
                <a:solidFill>
                  <a:srgbClr val="42607C"/>
                </a:solidFill>
              </a:rPr>
              <a:t> a </a:t>
            </a:r>
            <a:r>
              <a:rPr lang="cs-CZ" sz="2800" i="1" dirty="0" err="1">
                <a:solidFill>
                  <a:srgbClr val="42607C"/>
                </a:solidFill>
              </a:rPr>
              <a:t>prax</a:t>
            </a:r>
            <a:r>
              <a:rPr lang="cs-CZ" sz="2800" i="1" dirty="0">
                <a:solidFill>
                  <a:srgbClr val="42607C"/>
                </a:solidFill>
              </a:rPr>
              <a:t> vybraných </a:t>
            </a:r>
            <a:r>
              <a:rPr lang="cs-CZ" sz="2800" i="1" dirty="0" err="1">
                <a:solidFill>
                  <a:srgbClr val="42607C"/>
                </a:solidFill>
              </a:rPr>
              <a:t>druhov</a:t>
            </a:r>
            <a:r>
              <a:rPr lang="cs-CZ" sz="2800" i="1" dirty="0">
                <a:solidFill>
                  <a:srgbClr val="42607C"/>
                </a:solidFill>
              </a:rPr>
              <a:t> </a:t>
            </a:r>
            <a:r>
              <a:rPr lang="cs-CZ" sz="2800" i="1" dirty="0" err="1">
                <a:solidFill>
                  <a:srgbClr val="42607C"/>
                </a:solidFill>
              </a:rPr>
              <a:t>finančných</a:t>
            </a:r>
            <a:r>
              <a:rPr lang="cs-CZ" sz="2800" i="1" dirty="0">
                <a:solidFill>
                  <a:srgbClr val="42607C"/>
                </a:solidFill>
              </a:rPr>
              <a:t> </a:t>
            </a:r>
            <a:r>
              <a:rPr lang="cs-CZ" sz="2800" i="1" dirty="0" err="1">
                <a:solidFill>
                  <a:srgbClr val="42607C"/>
                </a:solidFill>
              </a:rPr>
              <a:t>rizík</a:t>
            </a:r>
            <a:r>
              <a:rPr lang="cs-CZ" sz="2800" i="1" dirty="0">
                <a:solidFill>
                  <a:srgbClr val="42607C"/>
                </a:solidFill>
              </a:rPr>
              <a:t> (</a:t>
            </a:r>
            <a:r>
              <a:rPr lang="cs-CZ" sz="2800" i="1" dirty="0" err="1">
                <a:solidFill>
                  <a:srgbClr val="42607C"/>
                </a:solidFill>
              </a:rPr>
              <a:t>kreditné</a:t>
            </a:r>
            <a:r>
              <a:rPr lang="cs-CZ" sz="2800" i="1" dirty="0">
                <a:solidFill>
                  <a:srgbClr val="42607C"/>
                </a:solidFill>
              </a:rPr>
              <a:t>, trhové, </a:t>
            </a:r>
            <a:r>
              <a:rPr lang="cs-CZ" sz="2800" i="1" dirty="0" err="1">
                <a:solidFill>
                  <a:srgbClr val="42607C"/>
                </a:solidFill>
              </a:rPr>
              <a:t>operačné</a:t>
            </a:r>
            <a:r>
              <a:rPr lang="cs-CZ" sz="2800" i="1" dirty="0">
                <a:solidFill>
                  <a:srgbClr val="42607C"/>
                </a:solidFill>
              </a:rPr>
              <a:t>)</a:t>
            </a:r>
            <a:r>
              <a:rPr lang="cs-CZ" sz="2800" dirty="0">
                <a:solidFill>
                  <a:srgbClr val="42607C"/>
                </a:solidFill>
              </a:rPr>
              <a:t>. Bratislava: Sprint-</a:t>
            </a:r>
            <a:r>
              <a:rPr lang="cs-CZ" sz="2800" dirty="0" err="1">
                <a:solidFill>
                  <a:srgbClr val="42607C"/>
                </a:solidFill>
              </a:rPr>
              <a:t>vfra</a:t>
            </a:r>
            <a:r>
              <a:rPr lang="cs-CZ" sz="2800" dirty="0">
                <a:solidFill>
                  <a:srgbClr val="42607C"/>
                </a:solidFill>
              </a:rPr>
              <a:t>, 2006. ISBN 80-89085-56-3.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VODOVÁ, P. </a:t>
            </a:r>
            <a:r>
              <a:rPr lang="cs-CZ" sz="2800" i="1" dirty="0">
                <a:solidFill>
                  <a:srgbClr val="42607C"/>
                </a:solidFill>
              </a:rPr>
              <a:t>Řízení finančních rizik A. Distanční studijní opora</a:t>
            </a:r>
            <a:r>
              <a:rPr lang="cs-CZ" sz="2800" dirty="0">
                <a:solidFill>
                  <a:srgbClr val="42607C"/>
                </a:solidFill>
              </a:rPr>
              <a:t>. Karviná: OPF SU, 2006, kap. 1 – 3, 7 - 10. ISBN 80-7248-349-8.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Aktuální opatření a vyhlášky České národní banky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dirty="0">
                <a:solidFill>
                  <a:srgbClr val="FF0000"/>
                </a:solidFill>
              </a:rPr>
              <a:t>Veškerá látka probíraná na přednáškách!!!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9DD92-C7DC-4B6D-BE28-5E5E3795587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360363"/>
            <a:ext cx="8229600" cy="1143000"/>
          </a:xfrm>
        </p:spPr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Doporučená literatura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59826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ALLEN, S. </a:t>
            </a:r>
            <a:r>
              <a:rPr lang="cs-CZ" sz="1600" i="1" dirty="0">
                <a:solidFill>
                  <a:srgbClr val="42607C"/>
                </a:solidFill>
              </a:rPr>
              <a:t>Financial risk management: a </a:t>
            </a:r>
            <a:r>
              <a:rPr lang="cs-CZ" sz="1600" i="1" dirty="0" err="1">
                <a:solidFill>
                  <a:srgbClr val="42607C"/>
                </a:solidFill>
              </a:rPr>
              <a:t>practitioner</a:t>
            </a:r>
            <a:r>
              <a:rPr lang="cs-CZ" sz="1600" i="1" dirty="0">
                <a:solidFill>
                  <a:srgbClr val="42607C"/>
                </a:solidFill>
              </a:rPr>
              <a:t>´s </a:t>
            </a:r>
            <a:r>
              <a:rPr lang="cs-CZ" sz="1600" i="1" dirty="0" err="1">
                <a:solidFill>
                  <a:srgbClr val="42607C"/>
                </a:solidFill>
              </a:rPr>
              <a:t>guide</a:t>
            </a:r>
            <a:r>
              <a:rPr lang="cs-CZ" sz="1600" i="1" dirty="0">
                <a:solidFill>
                  <a:srgbClr val="42607C"/>
                </a:solidFill>
              </a:rPr>
              <a:t> to </a:t>
            </a:r>
            <a:r>
              <a:rPr lang="cs-CZ" sz="1600" i="1" dirty="0" err="1">
                <a:solidFill>
                  <a:srgbClr val="42607C"/>
                </a:solidFill>
              </a:rPr>
              <a:t>managing</a:t>
            </a:r>
            <a:r>
              <a:rPr lang="cs-CZ" sz="1600" i="1" dirty="0">
                <a:solidFill>
                  <a:srgbClr val="42607C"/>
                </a:solidFill>
              </a:rPr>
              <a:t> market and credit risk.</a:t>
            </a:r>
            <a:r>
              <a:rPr lang="cs-CZ" sz="1600" dirty="0">
                <a:solidFill>
                  <a:srgbClr val="42607C"/>
                </a:solidFill>
              </a:rPr>
              <a:t> New </a:t>
            </a:r>
            <a:r>
              <a:rPr lang="cs-CZ" sz="1600" dirty="0" err="1">
                <a:solidFill>
                  <a:srgbClr val="42607C"/>
                </a:solidFill>
              </a:rPr>
              <a:t>Jersey</a:t>
            </a:r>
            <a:r>
              <a:rPr lang="cs-CZ" sz="1600" dirty="0">
                <a:solidFill>
                  <a:srgbClr val="42607C"/>
                </a:solidFill>
              </a:rPr>
              <a:t>: John </a:t>
            </a:r>
            <a:r>
              <a:rPr lang="cs-CZ" sz="1600" dirty="0" err="1">
                <a:solidFill>
                  <a:srgbClr val="42607C"/>
                </a:solidFill>
              </a:rPr>
              <a:t>Wiley</a:t>
            </a:r>
            <a:r>
              <a:rPr lang="cs-CZ" sz="1600" dirty="0">
                <a:solidFill>
                  <a:srgbClr val="42607C"/>
                </a:solidFill>
              </a:rPr>
              <a:t> &amp; </a:t>
            </a:r>
            <a:r>
              <a:rPr lang="cs-CZ" sz="1600" dirty="0" err="1">
                <a:solidFill>
                  <a:srgbClr val="42607C"/>
                </a:solidFill>
              </a:rPr>
              <a:t>Sons</a:t>
            </a:r>
            <a:r>
              <a:rPr lang="cs-CZ" sz="1600" dirty="0">
                <a:solidFill>
                  <a:srgbClr val="42607C"/>
                </a:solidFill>
              </a:rPr>
              <a:t>, 2003. ISBN 0-471-21977-0.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BESSIS, J. </a:t>
            </a:r>
            <a:r>
              <a:rPr lang="cs-CZ" sz="1600" i="1" dirty="0">
                <a:solidFill>
                  <a:srgbClr val="42607C"/>
                </a:solidFill>
              </a:rPr>
              <a:t>Risk Management in Banking</a:t>
            </a:r>
            <a:r>
              <a:rPr lang="cs-CZ" sz="1600" dirty="0">
                <a:solidFill>
                  <a:srgbClr val="42607C"/>
                </a:solidFill>
              </a:rPr>
              <a:t>. 2nd </a:t>
            </a:r>
            <a:r>
              <a:rPr lang="cs-CZ" sz="1600" dirty="0" err="1">
                <a:solidFill>
                  <a:srgbClr val="42607C"/>
                </a:solidFill>
              </a:rPr>
              <a:t>ed</a:t>
            </a:r>
            <a:r>
              <a:rPr lang="cs-CZ" sz="1600" dirty="0">
                <a:solidFill>
                  <a:srgbClr val="42607C"/>
                </a:solidFill>
              </a:rPr>
              <a:t>. Chichester: John </a:t>
            </a:r>
            <a:r>
              <a:rPr lang="cs-CZ" sz="1600" dirty="0" err="1">
                <a:solidFill>
                  <a:srgbClr val="42607C"/>
                </a:solidFill>
              </a:rPr>
              <a:t>Wiley</a:t>
            </a:r>
            <a:r>
              <a:rPr lang="cs-CZ" sz="1600" dirty="0">
                <a:solidFill>
                  <a:srgbClr val="42607C"/>
                </a:solidFill>
              </a:rPr>
              <a:t> &amp; </a:t>
            </a:r>
            <a:r>
              <a:rPr lang="cs-CZ" sz="1600" dirty="0" err="1">
                <a:solidFill>
                  <a:srgbClr val="42607C"/>
                </a:solidFill>
              </a:rPr>
              <a:t>Sons</a:t>
            </a:r>
            <a:r>
              <a:rPr lang="cs-CZ" sz="1600" dirty="0">
                <a:solidFill>
                  <a:srgbClr val="42607C"/>
                </a:solidFill>
              </a:rPr>
              <a:t>, 2002. ISBN 0-471-893366.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BIS </a:t>
            </a:r>
            <a:r>
              <a:rPr lang="cs-CZ" sz="1600" i="1" dirty="0">
                <a:solidFill>
                  <a:srgbClr val="42607C"/>
                </a:solidFill>
              </a:rPr>
              <a:t>Credit risk transfer</a:t>
            </a:r>
            <a:r>
              <a:rPr lang="cs-CZ" sz="1600" dirty="0">
                <a:solidFill>
                  <a:srgbClr val="42607C"/>
                </a:solidFill>
              </a:rPr>
              <a:t>. Basel: Bank </a:t>
            </a:r>
            <a:r>
              <a:rPr lang="cs-CZ" sz="1600" dirty="0" err="1">
                <a:solidFill>
                  <a:srgbClr val="42607C"/>
                </a:solidFill>
              </a:rPr>
              <a:t>for</a:t>
            </a:r>
            <a:r>
              <a:rPr lang="cs-CZ" sz="1600" dirty="0">
                <a:solidFill>
                  <a:srgbClr val="42607C"/>
                </a:solidFill>
              </a:rPr>
              <a:t> </a:t>
            </a:r>
            <a:r>
              <a:rPr lang="cs-CZ" sz="1600" dirty="0" err="1">
                <a:solidFill>
                  <a:srgbClr val="42607C"/>
                </a:solidFill>
              </a:rPr>
              <a:t>International</a:t>
            </a:r>
            <a:r>
              <a:rPr lang="cs-CZ" sz="1600" dirty="0">
                <a:solidFill>
                  <a:srgbClr val="42607C"/>
                </a:solidFill>
              </a:rPr>
              <a:t> </a:t>
            </a:r>
            <a:r>
              <a:rPr lang="cs-CZ" sz="1600" dirty="0" err="1">
                <a:solidFill>
                  <a:srgbClr val="42607C"/>
                </a:solidFill>
              </a:rPr>
              <a:t>Settlements</a:t>
            </a:r>
            <a:r>
              <a:rPr lang="cs-CZ" sz="1600" dirty="0">
                <a:solidFill>
                  <a:srgbClr val="42607C"/>
                </a:solidFill>
              </a:rPr>
              <a:t>, 2005.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BRINK, G.J. </a:t>
            </a:r>
            <a:r>
              <a:rPr lang="cs-CZ" sz="1600" i="1" dirty="0" err="1">
                <a:solidFill>
                  <a:srgbClr val="42607C"/>
                </a:solidFill>
              </a:rPr>
              <a:t>Operational</a:t>
            </a:r>
            <a:r>
              <a:rPr lang="cs-CZ" sz="1600" i="1" dirty="0">
                <a:solidFill>
                  <a:srgbClr val="42607C"/>
                </a:solidFill>
              </a:rPr>
              <a:t> risk: The </a:t>
            </a:r>
            <a:r>
              <a:rPr lang="cs-CZ" sz="1600" i="1" dirty="0" err="1">
                <a:solidFill>
                  <a:srgbClr val="42607C"/>
                </a:solidFill>
              </a:rPr>
              <a:t>new</a:t>
            </a:r>
            <a:r>
              <a:rPr lang="cs-CZ" sz="1600" i="1" dirty="0">
                <a:solidFill>
                  <a:srgbClr val="42607C"/>
                </a:solidFill>
              </a:rPr>
              <a:t> </a:t>
            </a:r>
            <a:r>
              <a:rPr lang="cs-CZ" sz="1600" i="1" dirty="0" err="1">
                <a:solidFill>
                  <a:srgbClr val="42607C"/>
                </a:solidFill>
              </a:rPr>
              <a:t>challenge</a:t>
            </a:r>
            <a:r>
              <a:rPr lang="cs-CZ" sz="1600" i="1" dirty="0">
                <a:solidFill>
                  <a:srgbClr val="42607C"/>
                </a:solidFill>
              </a:rPr>
              <a:t> </a:t>
            </a:r>
            <a:r>
              <a:rPr lang="cs-CZ" sz="1600" i="1" dirty="0" err="1">
                <a:solidFill>
                  <a:srgbClr val="42607C"/>
                </a:solidFill>
              </a:rPr>
              <a:t>for</a:t>
            </a:r>
            <a:r>
              <a:rPr lang="cs-CZ" sz="1600" i="1" dirty="0">
                <a:solidFill>
                  <a:srgbClr val="42607C"/>
                </a:solidFill>
              </a:rPr>
              <a:t> banks</a:t>
            </a:r>
            <a:r>
              <a:rPr lang="cs-CZ" sz="1600" dirty="0">
                <a:solidFill>
                  <a:srgbClr val="42607C"/>
                </a:solidFill>
              </a:rPr>
              <a:t>. New York: </a:t>
            </a:r>
            <a:r>
              <a:rPr lang="cs-CZ" sz="1600" dirty="0" err="1">
                <a:solidFill>
                  <a:srgbClr val="42607C"/>
                </a:solidFill>
              </a:rPr>
              <a:t>Palgrave</a:t>
            </a:r>
            <a:r>
              <a:rPr lang="cs-CZ" sz="1600" dirty="0">
                <a:solidFill>
                  <a:srgbClr val="42607C"/>
                </a:solidFill>
              </a:rPr>
              <a:t>, 2002. ISBN 0-333-96868-9.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COSSIN, D., PIROTTE, H. </a:t>
            </a:r>
            <a:r>
              <a:rPr lang="cs-CZ" sz="1600" i="1" dirty="0" err="1">
                <a:solidFill>
                  <a:srgbClr val="42607C"/>
                </a:solidFill>
              </a:rPr>
              <a:t>Advanced</a:t>
            </a:r>
            <a:r>
              <a:rPr lang="cs-CZ" sz="1600" i="1" dirty="0">
                <a:solidFill>
                  <a:srgbClr val="42607C"/>
                </a:solidFill>
              </a:rPr>
              <a:t> Credit Risk </a:t>
            </a:r>
            <a:r>
              <a:rPr lang="cs-CZ" sz="1600" i="1" dirty="0" err="1">
                <a:solidFill>
                  <a:srgbClr val="42607C"/>
                </a:solidFill>
              </a:rPr>
              <a:t>Analysis</a:t>
            </a:r>
            <a:r>
              <a:rPr lang="cs-CZ" sz="1600" dirty="0">
                <a:solidFill>
                  <a:srgbClr val="42607C"/>
                </a:solidFill>
              </a:rPr>
              <a:t>. Chichester: John </a:t>
            </a:r>
            <a:r>
              <a:rPr lang="cs-CZ" sz="1600" dirty="0" err="1">
                <a:solidFill>
                  <a:srgbClr val="42607C"/>
                </a:solidFill>
              </a:rPr>
              <a:t>Wiley</a:t>
            </a:r>
            <a:r>
              <a:rPr lang="cs-CZ" sz="1600" dirty="0">
                <a:solidFill>
                  <a:srgbClr val="42607C"/>
                </a:solidFill>
              </a:rPr>
              <a:t> &amp; </a:t>
            </a:r>
            <a:r>
              <a:rPr lang="cs-CZ" sz="1600" dirty="0" err="1">
                <a:solidFill>
                  <a:srgbClr val="42607C"/>
                </a:solidFill>
              </a:rPr>
              <a:t>Sons</a:t>
            </a:r>
            <a:r>
              <a:rPr lang="cs-CZ" sz="1600" dirty="0">
                <a:solidFill>
                  <a:srgbClr val="42607C"/>
                </a:solidFill>
              </a:rPr>
              <a:t>, 2001. ISBN 0-471-98723-9.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DAS, S. </a:t>
            </a:r>
            <a:r>
              <a:rPr lang="cs-CZ" sz="1600" i="1" dirty="0">
                <a:solidFill>
                  <a:srgbClr val="42607C"/>
                </a:solidFill>
              </a:rPr>
              <a:t>Credit </a:t>
            </a:r>
            <a:r>
              <a:rPr lang="cs-CZ" sz="1600" i="1" dirty="0" err="1">
                <a:solidFill>
                  <a:srgbClr val="42607C"/>
                </a:solidFill>
              </a:rPr>
              <a:t>Derivatives</a:t>
            </a:r>
            <a:r>
              <a:rPr lang="cs-CZ" sz="1600" i="1" dirty="0">
                <a:solidFill>
                  <a:srgbClr val="42607C"/>
                </a:solidFill>
              </a:rPr>
              <a:t>. </a:t>
            </a:r>
            <a:r>
              <a:rPr lang="cs-CZ" sz="1600" i="1" dirty="0" err="1">
                <a:solidFill>
                  <a:srgbClr val="42607C"/>
                </a:solidFill>
              </a:rPr>
              <a:t>CDOs</a:t>
            </a:r>
            <a:r>
              <a:rPr lang="cs-CZ" sz="1600" i="1" dirty="0">
                <a:solidFill>
                  <a:srgbClr val="42607C"/>
                </a:solidFill>
              </a:rPr>
              <a:t> &amp; </a:t>
            </a:r>
            <a:r>
              <a:rPr lang="cs-CZ" sz="1600" i="1" dirty="0" err="1">
                <a:solidFill>
                  <a:srgbClr val="42607C"/>
                </a:solidFill>
              </a:rPr>
              <a:t>Structured</a:t>
            </a:r>
            <a:r>
              <a:rPr lang="cs-CZ" sz="1600" i="1" dirty="0">
                <a:solidFill>
                  <a:srgbClr val="42607C"/>
                </a:solidFill>
              </a:rPr>
              <a:t> Credit </a:t>
            </a:r>
            <a:r>
              <a:rPr lang="cs-CZ" sz="1600" i="1" dirty="0" err="1">
                <a:solidFill>
                  <a:srgbClr val="42607C"/>
                </a:solidFill>
              </a:rPr>
              <a:t>Products</a:t>
            </a:r>
            <a:r>
              <a:rPr lang="cs-CZ" sz="1600" dirty="0">
                <a:solidFill>
                  <a:srgbClr val="42607C"/>
                </a:solidFill>
              </a:rPr>
              <a:t>. </a:t>
            </a:r>
            <a:r>
              <a:rPr lang="cs-CZ" sz="1600" dirty="0" err="1">
                <a:solidFill>
                  <a:srgbClr val="42607C"/>
                </a:solidFill>
              </a:rPr>
              <a:t>Singapore</a:t>
            </a:r>
            <a:r>
              <a:rPr lang="cs-CZ" sz="1600" dirty="0">
                <a:solidFill>
                  <a:srgbClr val="42607C"/>
                </a:solidFill>
              </a:rPr>
              <a:t>: John </a:t>
            </a:r>
            <a:r>
              <a:rPr lang="cs-CZ" sz="1600" dirty="0" err="1">
                <a:solidFill>
                  <a:srgbClr val="42607C"/>
                </a:solidFill>
              </a:rPr>
              <a:t>Wiley</a:t>
            </a:r>
            <a:r>
              <a:rPr lang="cs-CZ" sz="1600" dirty="0">
                <a:solidFill>
                  <a:srgbClr val="42607C"/>
                </a:solidFill>
              </a:rPr>
              <a:t> &amp; </a:t>
            </a:r>
            <a:r>
              <a:rPr lang="cs-CZ" sz="1600" dirty="0" err="1">
                <a:solidFill>
                  <a:srgbClr val="42607C"/>
                </a:solidFill>
              </a:rPr>
              <a:t>Sons</a:t>
            </a:r>
            <a:r>
              <a:rPr lang="cs-CZ" sz="1600" dirty="0">
                <a:solidFill>
                  <a:srgbClr val="42607C"/>
                </a:solidFill>
              </a:rPr>
              <a:t>, 2005. ISBN 978-0-470-82159-6.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DEMPSTER, M.A.H. </a:t>
            </a:r>
            <a:r>
              <a:rPr lang="cs-CZ" sz="1600" i="1" dirty="0">
                <a:solidFill>
                  <a:srgbClr val="42607C"/>
                </a:solidFill>
              </a:rPr>
              <a:t>Risk Management: Value At Risk and </a:t>
            </a:r>
            <a:r>
              <a:rPr lang="cs-CZ" sz="1600" i="1" dirty="0" err="1">
                <a:solidFill>
                  <a:srgbClr val="42607C"/>
                </a:solidFill>
              </a:rPr>
              <a:t>Beyond</a:t>
            </a:r>
            <a:r>
              <a:rPr lang="cs-CZ" sz="1600" dirty="0">
                <a:solidFill>
                  <a:srgbClr val="42607C"/>
                </a:solidFill>
              </a:rPr>
              <a:t>. Cambridge: University </a:t>
            </a:r>
            <a:r>
              <a:rPr lang="cs-CZ" sz="1600" dirty="0" err="1">
                <a:solidFill>
                  <a:srgbClr val="42607C"/>
                </a:solidFill>
              </a:rPr>
              <a:t>Press</a:t>
            </a:r>
            <a:r>
              <a:rPr lang="cs-CZ" sz="1600" dirty="0">
                <a:solidFill>
                  <a:srgbClr val="42607C"/>
                </a:solidFill>
              </a:rPr>
              <a:t>, 2002. ISBN 0-521-78180-9.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DVOŘÁK, P. </a:t>
            </a:r>
            <a:r>
              <a:rPr lang="cs-CZ" sz="1600" i="1" dirty="0">
                <a:solidFill>
                  <a:srgbClr val="42607C"/>
                </a:solidFill>
              </a:rPr>
              <a:t>Bankovnictví pro bankéře a klienty</a:t>
            </a:r>
            <a:r>
              <a:rPr lang="cs-CZ" sz="1600" dirty="0">
                <a:solidFill>
                  <a:srgbClr val="42607C"/>
                </a:solidFill>
              </a:rPr>
              <a:t>. Praha: </a:t>
            </a:r>
            <a:r>
              <a:rPr lang="cs-CZ" sz="1600" dirty="0" err="1">
                <a:solidFill>
                  <a:srgbClr val="42607C"/>
                </a:solidFill>
              </a:rPr>
              <a:t>Linde</a:t>
            </a:r>
            <a:r>
              <a:rPr lang="cs-CZ" sz="1600" dirty="0">
                <a:solidFill>
                  <a:srgbClr val="42607C"/>
                </a:solidFill>
              </a:rPr>
              <a:t>, 2005. ISBN 80-7201-515-X.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MEJSTŘÍK, M., PEČENÁ, M., TEPLÝ, P. </a:t>
            </a:r>
            <a:r>
              <a:rPr lang="cs-CZ" sz="1600" i="1" dirty="0">
                <a:solidFill>
                  <a:srgbClr val="42607C"/>
                </a:solidFill>
              </a:rPr>
              <a:t>Základní principy bankovnictví. Basic </a:t>
            </a:r>
            <a:r>
              <a:rPr lang="cs-CZ" sz="1600" i="1" dirty="0" err="1">
                <a:solidFill>
                  <a:srgbClr val="42607C"/>
                </a:solidFill>
              </a:rPr>
              <a:t>principles</a:t>
            </a:r>
            <a:r>
              <a:rPr lang="cs-CZ" sz="1600" i="1" dirty="0">
                <a:solidFill>
                  <a:srgbClr val="42607C"/>
                </a:solidFill>
              </a:rPr>
              <a:t> of banking</a:t>
            </a:r>
            <a:r>
              <a:rPr lang="cs-CZ" sz="1600" dirty="0">
                <a:solidFill>
                  <a:srgbClr val="42607C"/>
                </a:solidFill>
              </a:rPr>
              <a:t>. Praha: Karolinum, 2008. ISBN 978-80-246-1500-4.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KOCH, T.W., MACDONALD, S.S. </a:t>
            </a:r>
            <a:r>
              <a:rPr lang="cs-CZ" sz="1600" i="1" dirty="0">
                <a:solidFill>
                  <a:srgbClr val="42607C"/>
                </a:solidFill>
              </a:rPr>
              <a:t>Bank Management</a:t>
            </a:r>
            <a:r>
              <a:rPr lang="cs-CZ" sz="1600" dirty="0">
                <a:solidFill>
                  <a:srgbClr val="42607C"/>
                </a:solidFill>
              </a:rPr>
              <a:t>. 7th </a:t>
            </a:r>
            <a:r>
              <a:rPr lang="cs-CZ" sz="1600" dirty="0" err="1">
                <a:solidFill>
                  <a:srgbClr val="42607C"/>
                </a:solidFill>
              </a:rPr>
              <a:t>ed</a:t>
            </a:r>
            <a:r>
              <a:rPr lang="cs-CZ" sz="1600" dirty="0">
                <a:solidFill>
                  <a:srgbClr val="42607C"/>
                </a:solidFill>
              </a:rPr>
              <a:t>. Mason: </a:t>
            </a:r>
            <a:r>
              <a:rPr lang="cs-CZ" sz="1600" dirty="0" err="1">
                <a:solidFill>
                  <a:srgbClr val="42607C"/>
                </a:solidFill>
              </a:rPr>
              <a:t>South</a:t>
            </a:r>
            <a:r>
              <a:rPr lang="cs-CZ" sz="1600" dirty="0">
                <a:solidFill>
                  <a:srgbClr val="42607C"/>
                </a:solidFill>
              </a:rPr>
              <a:t>-Western </a:t>
            </a:r>
            <a:r>
              <a:rPr lang="cs-CZ" sz="1600" dirty="0" err="1">
                <a:solidFill>
                  <a:srgbClr val="42607C"/>
                </a:solidFill>
              </a:rPr>
              <a:t>Cengage</a:t>
            </a:r>
            <a:r>
              <a:rPr lang="cs-CZ" sz="1600" dirty="0">
                <a:solidFill>
                  <a:srgbClr val="42607C"/>
                </a:solidFill>
              </a:rPr>
              <a:t> </a:t>
            </a:r>
            <a:r>
              <a:rPr lang="cs-CZ" sz="1600" dirty="0" err="1">
                <a:solidFill>
                  <a:srgbClr val="42607C"/>
                </a:solidFill>
              </a:rPr>
              <a:t>Learning</a:t>
            </a:r>
            <a:r>
              <a:rPr lang="cs-CZ" sz="1600" dirty="0">
                <a:solidFill>
                  <a:srgbClr val="42607C"/>
                </a:solidFill>
              </a:rPr>
              <a:t>, 2010. ISBN 978-0-324-65578-0.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POLOUČEK, S. a kol. </a:t>
            </a:r>
            <a:r>
              <a:rPr lang="cs-CZ" sz="1600" i="1" dirty="0">
                <a:solidFill>
                  <a:srgbClr val="42607C"/>
                </a:solidFill>
              </a:rPr>
              <a:t>Bankovnictv</a:t>
            </a:r>
            <a:r>
              <a:rPr lang="cs-CZ" sz="1600" dirty="0">
                <a:solidFill>
                  <a:srgbClr val="42607C"/>
                </a:solidFill>
              </a:rPr>
              <a:t>í. Praha: C. H. Beck, 2006. ISBN 80-7179-462-7.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ROSE, PS. </a:t>
            </a:r>
            <a:r>
              <a:rPr lang="cs-CZ" sz="1600" i="1" dirty="0" err="1">
                <a:solidFill>
                  <a:srgbClr val="42607C"/>
                </a:solidFill>
              </a:rPr>
              <a:t>Commercial</a:t>
            </a:r>
            <a:r>
              <a:rPr lang="cs-CZ" sz="1600" i="1" dirty="0">
                <a:solidFill>
                  <a:srgbClr val="42607C"/>
                </a:solidFill>
              </a:rPr>
              <a:t> Bank Management</a:t>
            </a:r>
            <a:r>
              <a:rPr lang="cs-CZ" sz="1600" dirty="0">
                <a:solidFill>
                  <a:srgbClr val="42607C"/>
                </a:solidFill>
              </a:rPr>
              <a:t>. New York: </a:t>
            </a:r>
            <a:r>
              <a:rPr lang="cs-CZ" sz="1600" dirty="0" err="1">
                <a:solidFill>
                  <a:srgbClr val="42607C"/>
                </a:solidFill>
              </a:rPr>
              <a:t>McGraw</a:t>
            </a:r>
            <a:r>
              <a:rPr lang="cs-CZ" sz="1600" dirty="0">
                <a:solidFill>
                  <a:srgbClr val="42607C"/>
                </a:solidFill>
              </a:rPr>
              <a:t>-</a:t>
            </a:r>
            <a:r>
              <a:rPr lang="cs-CZ" sz="1600" dirty="0" err="1">
                <a:solidFill>
                  <a:srgbClr val="42607C"/>
                </a:solidFill>
              </a:rPr>
              <a:t>Hill</a:t>
            </a:r>
            <a:r>
              <a:rPr lang="cs-CZ" sz="1600" dirty="0">
                <a:solidFill>
                  <a:srgbClr val="42607C"/>
                </a:solidFill>
              </a:rPr>
              <a:t>, 2002. ISBN 0-07-112122-6.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SAUNDERS, A., CORNETT, M.M. </a:t>
            </a:r>
            <a:r>
              <a:rPr lang="cs-CZ" sz="1600" i="1" dirty="0">
                <a:solidFill>
                  <a:srgbClr val="42607C"/>
                </a:solidFill>
              </a:rPr>
              <a:t>Financial Institutions Management: A Risk Management </a:t>
            </a:r>
            <a:r>
              <a:rPr lang="cs-CZ" sz="1600" i="1" dirty="0" err="1">
                <a:solidFill>
                  <a:srgbClr val="42607C"/>
                </a:solidFill>
              </a:rPr>
              <a:t>Approach</a:t>
            </a:r>
            <a:r>
              <a:rPr lang="cs-CZ" sz="1600" dirty="0">
                <a:solidFill>
                  <a:srgbClr val="42607C"/>
                </a:solidFill>
              </a:rPr>
              <a:t>. 6th </a:t>
            </a:r>
            <a:r>
              <a:rPr lang="cs-CZ" sz="1600" dirty="0" err="1">
                <a:solidFill>
                  <a:srgbClr val="42607C"/>
                </a:solidFill>
              </a:rPr>
              <a:t>ed</a:t>
            </a:r>
            <a:r>
              <a:rPr lang="cs-CZ" sz="1600" dirty="0">
                <a:solidFill>
                  <a:srgbClr val="42607C"/>
                </a:solidFill>
              </a:rPr>
              <a:t>. New York: </a:t>
            </a:r>
            <a:r>
              <a:rPr lang="cs-CZ" sz="1600" dirty="0" err="1">
                <a:solidFill>
                  <a:srgbClr val="42607C"/>
                </a:solidFill>
              </a:rPr>
              <a:t>McGraw</a:t>
            </a:r>
            <a:r>
              <a:rPr lang="cs-CZ" sz="1600" dirty="0">
                <a:solidFill>
                  <a:srgbClr val="42607C"/>
                </a:solidFill>
              </a:rPr>
              <a:t>-</a:t>
            </a:r>
            <a:r>
              <a:rPr lang="cs-CZ" sz="1600" dirty="0" err="1">
                <a:solidFill>
                  <a:srgbClr val="42607C"/>
                </a:solidFill>
              </a:rPr>
              <a:t>Hill</a:t>
            </a:r>
            <a:r>
              <a:rPr lang="cs-CZ" sz="1600" dirty="0">
                <a:solidFill>
                  <a:srgbClr val="42607C"/>
                </a:solidFill>
              </a:rPr>
              <a:t>, 2008. ISBN 978-007-126384-9.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4945D-27F1-499A-A36F-F438FE6215FB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Podmínky absolvování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dva průběžné testy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zkouška</a:t>
            </a:r>
            <a:endParaRPr lang="fr-FR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737FA1-046F-44FD-900A-F421615AAA77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Průběžný test 1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lze získat max. 15 bodů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termín: 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LISTOPAD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struktura: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příklady z probraných témat č. 1 – 5 (viz prezentace a podkladové soubory)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k dispozici budou vybrané vzorce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7EFE8F-369B-4913-8D81-7B9C563FD37F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Průběžný test 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lze získat max. 15 bodů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termín: 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prosinec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struktura: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příklady z probraných témat č. 6 – 10 (viz prezentace a podkladové soubory)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k dispozici budou vybrané vzorce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7EFE8F-369B-4913-8D81-7B9C563FD37F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33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Zkouška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celkově lze získat max. 60 bodů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termín: 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ve zkouškovém období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průběh ústní zkoušky: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odpovědi na dvě teoretické otázky (každá max. za 30 bodů)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3254C-832B-4528-908B-EDE232CE4153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Hodnocení aktivit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průběžný test 1				 15 b.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průběžný test	2				 15 b.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kvízy						 10 b.</a:t>
            </a:r>
          </a:p>
          <a:p>
            <a:pPr eaLnBrk="1" hangingPunct="1">
              <a:lnSpc>
                <a:spcPct val="90000"/>
              </a:lnSpc>
            </a:pPr>
            <a:r>
              <a:rPr lang="cs-CZ" u="sng" dirty="0">
                <a:solidFill>
                  <a:srgbClr val="42607C"/>
                </a:solidFill>
              </a:rPr>
              <a:t>ústní zkouška					 60 b.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celkem 						100 </a:t>
            </a:r>
            <a:r>
              <a:rPr lang="cs-CZ" dirty="0" err="1">
                <a:solidFill>
                  <a:srgbClr val="42607C"/>
                </a:solidFill>
              </a:rPr>
              <a:t>b</a:t>
            </a:r>
            <a:r>
              <a:rPr lang="cs-CZ" dirty="0">
                <a:solidFill>
                  <a:srgbClr val="42607C"/>
                </a:solidFill>
              </a:rPr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3254C-832B-4528-908B-EDE232CE4153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theme/theme1.xml><?xml version="1.0" encoding="utf-8"?>
<a:theme xmlns:a="http://schemas.openxmlformats.org/drawingml/2006/main" name="1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117</Template>
  <TotalTime>4460</TotalTime>
  <Words>751</Words>
  <Application>Microsoft Office PowerPoint</Application>
  <PresentationFormat>Předvádění na obrazovce (4:3)</PresentationFormat>
  <Paragraphs>91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117</vt:lpstr>
      <vt:lpstr>Podmínky absolvování předmětu Řízení finančních a bankovních rizik</vt:lpstr>
      <vt:lpstr>Struktura výkladu</vt:lpstr>
      <vt:lpstr>Povinná literatura</vt:lpstr>
      <vt:lpstr>Doporučená literatura</vt:lpstr>
      <vt:lpstr>Podmínky absolvování</vt:lpstr>
      <vt:lpstr>Průběžný test 1</vt:lpstr>
      <vt:lpstr>Průběžný test 2</vt:lpstr>
      <vt:lpstr>Zkouška</vt:lpstr>
      <vt:lpstr>Hodnocení aktivit</vt:lpstr>
      <vt:lpstr>Hodnocení</vt:lpstr>
      <vt:lpstr>Kontakt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vodova</dc:creator>
  <cp:lastModifiedBy>Roman Hlawiczka</cp:lastModifiedBy>
  <cp:revision>42</cp:revision>
  <dcterms:created xsi:type="dcterms:W3CDTF">2012-07-31T14:19:10Z</dcterms:created>
  <dcterms:modified xsi:type="dcterms:W3CDTF">2023-10-05T19:14:21Z</dcterms:modified>
</cp:coreProperties>
</file>