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142"/>
  </p:notesMasterIdLst>
  <p:handoutMasterIdLst>
    <p:handoutMasterId r:id="rId143"/>
  </p:handoutMasterIdLst>
  <p:sldIdLst>
    <p:sldId id="256" r:id="rId4"/>
    <p:sldId id="585" r:id="rId5"/>
    <p:sldId id="270" r:id="rId6"/>
    <p:sldId id="293" r:id="rId7"/>
    <p:sldId id="271" r:id="rId8"/>
    <p:sldId id="294" r:id="rId9"/>
    <p:sldId id="325" r:id="rId10"/>
    <p:sldId id="272" r:id="rId11"/>
    <p:sldId id="278" r:id="rId12"/>
    <p:sldId id="331" r:id="rId13"/>
    <p:sldId id="332" r:id="rId14"/>
    <p:sldId id="333" r:id="rId15"/>
    <p:sldId id="334" r:id="rId16"/>
    <p:sldId id="290" r:id="rId17"/>
    <p:sldId id="291" r:id="rId18"/>
    <p:sldId id="300" r:id="rId19"/>
    <p:sldId id="303" r:id="rId20"/>
    <p:sldId id="309" r:id="rId21"/>
    <p:sldId id="311" r:id="rId22"/>
    <p:sldId id="312" r:id="rId23"/>
    <p:sldId id="321" r:id="rId24"/>
    <p:sldId id="335" r:id="rId25"/>
    <p:sldId id="338" r:id="rId26"/>
    <p:sldId id="348" r:id="rId27"/>
    <p:sldId id="350" r:id="rId28"/>
    <p:sldId id="354" r:id="rId29"/>
    <p:sldId id="356" r:id="rId30"/>
    <p:sldId id="358" r:id="rId31"/>
    <p:sldId id="586" r:id="rId32"/>
    <p:sldId id="587" r:id="rId33"/>
    <p:sldId id="359" r:id="rId34"/>
    <p:sldId id="360" r:id="rId35"/>
    <p:sldId id="296" r:id="rId36"/>
    <p:sldId id="361" r:id="rId37"/>
    <p:sldId id="299" r:id="rId38"/>
    <p:sldId id="297" r:id="rId39"/>
    <p:sldId id="362" r:id="rId40"/>
    <p:sldId id="363" r:id="rId41"/>
    <p:sldId id="364" r:id="rId42"/>
    <p:sldId id="365" r:id="rId43"/>
    <p:sldId id="366" r:id="rId44"/>
    <p:sldId id="367" r:id="rId45"/>
    <p:sldId id="345" r:id="rId46"/>
    <p:sldId id="377" r:id="rId47"/>
    <p:sldId id="378" r:id="rId48"/>
    <p:sldId id="382" r:id="rId49"/>
    <p:sldId id="384" r:id="rId50"/>
    <p:sldId id="385" r:id="rId51"/>
    <p:sldId id="387" r:id="rId52"/>
    <p:sldId id="389" r:id="rId53"/>
    <p:sldId id="390" r:id="rId54"/>
    <p:sldId id="394" r:id="rId55"/>
    <p:sldId id="396" r:id="rId56"/>
    <p:sldId id="402" r:id="rId57"/>
    <p:sldId id="588" r:id="rId58"/>
    <p:sldId id="589" r:id="rId59"/>
    <p:sldId id="403" r:id="rId60"/>
    <p:sldId id="404" r:id="rId61"/>
    <p:sldId id="405" r:id="rId62"/>
    <p:sldId id="406" r:id="rId63"/>
    <p:sldId id="413" r:id="rId64"/>
    <p:sldId id="424" r:id="rId65"/>
    <p:sldId id="425" r:id="rId66"/>
    <p:sldId id="427" r:id="rId67"/>
    <p:sldId id="436" r:id="rId68"/>
    <p:sldId id="590" r:id="rId69"/>
    <p:sldId id="591" r:id="rId70"/>
    <p:sldId id="437" r:id="rId71"/>
    <p:sldId id="438" r:id="rId72"/>
    <p:sldId id="439" r:id="rId73"/>
    <p:sldId id="440" r:id="rId74"/>
    <p:sldId id="441" r:id="rId75"/>
    <p:sldId id="442" r:id="rId76"/>
    <p:sldId id="447" r:id="rId77"/>
    <p:sldId id="448" r:id="rId78"/>
    <p:sldId id="457" r:id="rId79"/>
    <p:sldId id="458" r:id="rId80"/>
    <p:sldId id="459" r:id="rId81"/>
    <p:sldId id="468" r:id="rId82"/>
    <p:sldId id="469" r:id="rId83"/>
    <p:sldId id="470" r:id="rId84"/>
    <p:sldId id="471" r:id="rId85"/>
    <p:sldId id="476" r:id="rId86"/>
    <p:sldId id="478" r:id="rId87"/>
    <p:sldId id="592" r:id="rId88"/>
    <p:sldId id="593" r:id="rId89"/>
    <p:sldId id="258" r:id="rId90"/>
    <p:sldId id="479" r:id="rId91"/>
    <p:sldId id="481" r:id="rId92"/>
    <p:sldId id="485" r:id="rId93"/>
    <p:sldId id="486" r:id="rId94"/>
    <p:sldId id="489" r:id="rId95"/>
    <p:sldId id="493" r:id="rId96"/>
    <p:sldId id="498" r:id="rId97"/>
    <p:sldId id="505" r:id="rId98"/>
    <p:sldId id="594" r:id="rId99"/>
    <p:sldId id="595" r:id="rId100"/>
    <p:sldId id="506" r:id="rId101"/>
    <p:sldId id="507" r:id="rId102"/>
    <p:sldId id="508" r:id="rId103"/>
    <p:sldId id="511" r:id="rId104"/>
    <p:sldId id="512" r:id="rId105"/>
    <p:sldId id="513" r:id="rId106"/>
    <p:sldId id="514" r:id="rId107"/>
    <p:sldId id="515" r:id="rId108"/>
    <p:sldId id="519" r:id="rId109"/>
    <p:sldId id="523" r:id="rId110"/>
    <p:sldId id="530" r:id="rId111"/>
    <p:sldId id="531" r:id="rId112"/>
    <p:sldId id="532" r:id="rId113"/>
    <p:sldId id="533" r:id="rId114"/>
    <p:sldId id="534" r:id="rId115"/>
    <p:sldId id="535" r:id="rId116"/>
    <p:sldId id="536" r:id="rId117"/>
    <p:sldId id="537" r:id="rId118"/>
    <p:sldId id="540" r:id="rId119"/>
    <p:sldId id="541" r:id="rId120"/>
    <p:sldId id="542" r:id="rId121"/>
    <p:sldId id="543" r:id="rId122"/>
    <p:sldId id="544" r:id="rId123"/>
    <p:sldId id="546" r:id="rId124"/>
    <p:sldId id="596" r:id="rId125"/>
    <p:sldId id="597" r:id="rId126"/>
    <p:sldId id="598" r:id="rId127"/>
    <p:sldId id="547" r:id="rId128"/>
    <p:sldId id="548" r:id="rId129"/>
    <p:sldId id="549" r:id="rId130"/>
    <p:sldId id="550" r:id="rId131"/>
    <p:sldId id="551" r:id="rId132"/>
    <p:sldId id="552" r:id="rId133"/>
    <p:sldId id="554" r:id="rId134"/>
    <p:sldId id="556" r:id="rId135"/>
    <p:sldId id="558" r:id="rId136"/>
    <p:sldId id="560" r:id="rId137"/>
    <p:sldId id="561" r:id="rId138"/>
    <p:sldId id="565" r:id="rId139"/>
    <p:sldId id="571" r:id="rId140"/>
    <p:sldId id="584" r:id="rId141"/>
  </p:sldIdLst>
  <p:sldSz cx="9144000" cy="6858000" type="screen4x3"/>
  <p:notesSz cx="6784975" cy="99187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0895" cy="496491"/>
          </a:xfrm>
          <a:prstGeom prst="rect">
            <a:avLst/>
          </a:prstGeom>
        </p:spPr>
        <p:txBody>
          <a:bodyPr vert="horz" lIns="91321" tIns="45661" rIns="91321" bIns="45661" rtlCol="0"/>
          <a:lstStyle>
            <a:lvl1pPr algn="l">
              <a:defRPr sz="1200">
                <a:latin typeface="Arial" charset="0"/>
              </a:defRPr>
            </a:lvl1pPr>
          </a:lstStyle>
          <a:p>
            <a:pPr>
              <a:defRPr/>
            </a:pPr>
            <a:endParaRPr lang="cs-CZ"/>
          </a:p>
        </p:txBody>
      </p:sp>
      <p:sp>
        <p:nvSpPr>
          <p:cNvPr id="3" name="Zástupný symbol pro datum 2"/>
          <p:cNvSpPr>
            <a:spLocks noGrp="1"/>
          </p:cNvSpPr>
          <p:nvPr>
            <p:ph type="dt" sz="quarter" idx="1"/>
          </p:nvPr>
        </p:nvSpPr>
        <p:spPr>
          <a:xfrm>
            <a:off x="3842496" y="0"/>
            <a:ext cx="2940895" cy="496491"/>
          </a:xfrm>
          <a:prstGeom prst="rect">
            <a:avLst/>
          </a:prstGeom>
        </p:spPr>
        <p:txBody>
          <a:bodyPr vert="horz" lIns="91321" tIns="45661" rIns="91321" bIns="45661" rtlCol="0"/>
          <a:lstStyle>
            <a:lvl1pPr algn="r">
              <a:defRPr sz="1200">
                <a:latin typeface="Arial" charset="0"/>
              </a:defRPr>
            </a:lvl1pPr>
          </a:lstStyle>
          <a:p>
            <a:pPr>
              <a:defRPr/>
            </a:pPr>
            <a:fld id="{B51E9009-C54B-47A1-95D4-557C3266E5BC}" type="datetimeFigureOut">
              <a:rPr lang="cs-CZ"/>
              <a:pPr>
                <a:defRPr/>
              </a:pPr>
              <a:t>01.12.2023</a:t>
            </a:fld>
            <a:endParaRPr lang="cs-CZ"/>
          </a:p>
        </p:txBody>
      </p:sp>
      <p:sp>
        <p:nvSpPr>
          <p:cNvPr id="4" name="Zástupný symbol pro zápatí 3"/>
          <p:cNvSpPr>
            <a:spLocks noGrp="1"/>
          </p:cNvSpPr>
          <p:nvPr>
            <p:ph type="ftr" sz="quarter" idx="2"/>
          </p:nvPr>
        </p:nvSpPr>
        <p:spPr>
          <a:xfrm>
            <a:off x="0" y="9420624"/>
            <a:ext cx="2940895" cy="496490"/>
          </a:xfrm>
          <a:prstGeom prst="rect">
            <a:avLst/>
          </a:prstGeom>
        </p:spPr>
        <p:txBody>
          <a:bodyPr vert="horz" lIns="91321" tIns="45661" rIns="91321" bIns="45661" rtlCol="0" anchor="b"/>
          <a:lstStyle>
            <a:lvl1pPr algn="l">
              <a:defRPr sz="1200">
                <a:latin typeface="Arial" charset="0"/>
              </a:defRPr>
            </a:lvl1pPr>
          </a:lstStyle>
          <a:p>
            <a:pPr>
              <a:defRPr/>
            </a:pPr>
            <a:endParaRPr lang="cs-CZ"/>
          </a:p>
        </p:txBody>
      </p:sp>
      <p:sp>
        <p:nvSpPr>
          <p:cNvPr id="5" name="Zástupný symbol pro číslo snímku 4"/>
          <p:cNvSpPr>
            <a:spLocks noGrp="1"/>
          </p:cNvSpPr>
          <p:nvPr>
            <p:ph type="sldNum" sz="quarter" idx="3"/>
          </p:nvPr>
        </p:nvSpPr>
        <p:spPr>
          <a:xfrm>
            <a:off x="3842496" y="9420624"/>
            <a:ext cx="2940895" cy="496490"/>
          </a:xfrm>
          <a:prstGeom prst="rect">
            <a:avLst/>
          </a:prstGeom>
        </p:spPr>
        <p:txBody>
          <a:bodyPr vert="horz" lIns="91321" tIns="45661" rIns="91321" bIns="45661" rtlCol="0" anchor="b"/>
          <a:lstStyle>
            <a:lvl1pPr algn="r">
              <a:defRPr sz="1200">
                <a:latin typeface="Arial" charset="0"/>
              </a:defRPr>
            </a:lvl1pPr>
          </a:lstStyle>
          <a:p>
            <a:pPr>
              <a:defRPr/>
            </a:pPr>
            <a:fld id="{DB1FD43C-A8BA-411F-8715-A5AF935567B8}" type="slidenum">
              <a:rPr lang="cs-CZ"/>
              <a:pPr>
                <a:defRPr/>
              </a:pPr>
              <a:t>‹#›</a:t>
            </a:fld>
            <a:endParaRPr 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0895" cy="496491"/>
          </a:xfrm>
          <a:prstGeom prst="rect">
            <a:avLst/>
          </a:prstGeom>
        </p:spPr>
        <p:txBody>
          <a:bodyPr vert="horz" lIns="91321" tIns="45661" rIns="91321" bIns="45661" rtlCol="0"/>
          <a:lstStyle>
            <a:lvl1pPr algn="l">
              <a:defRPr sz="1200">
                <a:latin typeface="Arial" charset="0"/>
              </a:defRPr>
            </a:lvl1pPr>
          </a:lstStyle>
          <a:p>
            <a:pPr>
              <a:defRPr/>
            </a:pPr>
            <a:endParaRPr lang="cs-CZ"/>
          </a:p>
        </p:txBody>
      </p:sp>
      <p:sp>
        <p:nvSpPr>
          <p:cNvPr id="3" name="Zástupný symbol pro datum 2"/>
          <p:cNvSpPr>
            <a:spLocks noGrp="1"/>
          </p:cNvSpPr>
          <p:nvPr>
            <p:ph type="dt" idx="1"/>
          </p:nvPr>
        </p:nvSpPr>
        <p:spPr>
          <a:xfrm>
            <a:off x="3842496" y="0"/>
            <a:ext cx="2940895" cy="496491"/>
          </a:xfrm>
          <a:prstGeom prst="rect">
            <a:avLst/>
          </a:prstGeom>
        </p:spPr>
        <p:txBody>
          <a:bodyPr vert="horz" lIns="91321" tIns="45661" rIns="91321" bIns="45661" rtlCol="0"/>
          <a:lstStyle>
            <a:lvl1pPr algn="r">
              <a:defRPr sz="1200">
                <a:latin typeface="Arial" charset="0"/>
              </a:defRPr>
            </a:lvl1pPr>
          </a:lstStyle>
          <a:p>
            <a:pPr>
              <a:defRPr/>
            </a:pPr>
            <a:fld id="{3EE9F45C-9A4E-40B2-B0EF-3D5C8236CF3E}" type="datetimeFigureOut">
              <a:rPr lang="cs-CZ"/>
              <a:pPr>
                <a:defRPr/>
              </a:pPr>
              <a:t>01.12.2023</a:t>
            </a:fld>
            <a:endParaRPr lang="cs-CZ"/>
          </a:p>
        </p:txBody>
      </p:sp>
      <p:sp>
        <p:nvSpPr>
          <p:cNvPr id="4" name="Zástupný symbol pro obrázek snímku 3"/>
          <p:cNvSpPr>
            <a:spLocks noGrp="1" noRot="1" noChangeAspect="1"/>
          </p:cNvSpPr>
          <p:nvPr>
            <p:ph type="sldImg" idx="2"/>
          </p:nvPr>
        </p:nvSpPr>
        <p:spPr>
          <a:xfrm>
            <a:off x="912813" y="744538"/>
            <a:ext cx="4959350" cy="3719512"/>
          </a:xfrm>
          <a:prstGeom prst="rect">
            <a:avLst/>
          </a:prstGeom>
          <a:noFill/>
          <a:ln w="12700">
            <a:solidFill>
              <a:prstClr val="black"/>
            </a:solidFill>
          </a:ln>
        </p:spPr>
        <p:txBody>
          <a:bodyPr vert="horz" lIns="91321" tIns="45661" rIns="91321" bIns="45661" rtlCol="0" anchor="ctr"/>
          <a:lstStyle/>
          <a:p>
            <a:pPr lvl="0"/>
            <a:endParaRPr lang="cs-CZ" noProof="0"/>
          </a:p>
        </p:txBody>
      </p:sp>
      <p:sp>
        <p:nvSpPr>
          <p:cNvPr id="5" name="Zástupný symbol pro poznámky 4"/>
          <p:cNvSpPr>
            <a:spLocks noGrp="1"/>
          </p:cNvSpPr>
          <p:nvPr>
            <p:ph type="body" sz="quarter" idx="3"/>
          </p:nvPr>
        </p:nvSpPr>
        <p:spPr>
          <a:xfrm>
            <a:off x="678181" y="4711105"/>
            <a:ext cx="5428614" cy="4463653"/>
          </a:xfrm>
          <a:prstGeom prst="rect">
            <a:avLst/>
          </a:prstGeom>
        </p:spPr>
        <p:txBody>
          <a:bodyPr vert="horz" lIns="91321" tIns="45661" rIns="91321" bIns="45661"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420624"/>
            <a:ext cx="2940895" cy="496490"/>
          </a:xfrm>
          <a:prstGeom prst="rect">
            <a:avLst/>
          </a:prstGeom>
        </p:spPr>
        <p:txBody>
          <a:bodyPr vert="horz" lIns="91321" tIns="45661" rIns="91321" bIns="45661" rtlCol="0" anchor="b"/>
          <a:lstStyle>
            <a:lvl1pPr algn="l">
              <a:defRPr sz="1200">
                <a:latin typeface="Arial" charset="0"/>
              </a:defRPr>
            </a:lvl1pPr>
          </a:lstStyle>
          <a:p>
            <a:pPr>
              <a:defRPr/>
            </a:pPr>
            <a:endParaRPr lang="cs-CZ"/>
          </a:p>
        </p:txBody>
      </p:sp>
      <p:sp>
        <p:nvSpPr>
          <p:cNvPr id="7" name="Zástupný symbol pro číslo snímku 6"/>
          <p:cNvSpPr>
            <a:spLocks noGrp="1"/>
          </p:cNvSpPr>
          <p:nvPr>
            <p:ph type="sldNum" sz="quarter" idx="5"/>
          </p:nvPr>
        </p:nvSpPr>
        <p:spPr>
          <a:xfrm>
            <a:off x="3842496" y="9420624"/>
            <a:ext cx="2940895" cy="496490"/>
          </a:xfrm>
          <a:prstGeom prst="rect">
            <a:avLst/>
          </a:prstGeom>
        </p:spPr>
        <p:txBody>
          <a:bodyPr vert="horz" lIns="91321" tIns="45661" rIns="91321" bIns="45661" rtlCol="0" anchor="b"/>
          <a:lstStyle>
            <a:lvl1pPr algn="r">
              <a:defRPr sz="1200">
                <a:latin typeface="Arial" charset="0"/>
              </a:defRPr>
            </a:lvl1pPr>
          </a:lstStyle>
          <a:p>
            <a:pPr>
              <a:defRPr/>
            </a:pPr>
            <a:fld id="{1016EECB-1965-46FB-ADAA-C0C52D009E0D}"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cs-CZ"/>
              <a:t>Klepnutím lze upravit styl předlohy nadpisů.</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fr-FR"/>
          </a:p>
        </p:txBody>
      </p:sp>
      <p:sp>
        <p:nvSpPr>
          <p:cNvPr id="4" name="Espace réservé de la date 3"/>
          <p:cNvSpPr>
            <a:spLocks noGrp="1"/>
          </p:cNvSpPr>
          <p:nvPr>
            <p:ph type="dt" sz="half" idx="10"/>
          </p:nvPr>
        </p:nvSpPr>
        <p:spPr/>
        <p:txBody>
          <a:bodyPr/>
          <a:lstStyle>
            <a:lvl1pPr>
              <a:defRPr/>
            </a:lvl1pPr>
          </a:lstStyle>
          <a:p>
            <a:pPr>
              <a:defRPr/>
            </a:pPr>
            <a:fld id="{ACC3A470-AB7C-4C20-A5E7-689835FC7C07}"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E3FA6BD-B0E8-4B77-AB32-AE619020B7D9}"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texte vertical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33F3487E-E03D-403F-89DE-4433CFC898BE}"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00D7EF3-8F29-4E61-BFC4-220BDAD6592A}"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52C54A28-3AD9-4124-9860-A68BEE183899}"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A7B0F1-1A9C-4FD3-8073-31ED2319E6F4}"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cs-CZ"/>
              <a:t>Klepnutím lze upravit styl předlohy nadpisů.</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fr-FR"/>
          </a:p>
        </p:txBody>
      </p:sp>
      <p:sp>
        <p:nvSpPr>
          <p:cNvPr id="4" name="Espace réservé de la date 3"/>
          <p:cNvSpPr>
            <a:spLocks noGrp="1"/>
          </p:cNvSpPr>
          <p:nvPr>
            <p:ph type="dt" sz="half" idx="10"/>
          </p:nvPr>
        </p:nvSpPr>
        <p:spPr/>
        <p:txBody>
          <a:bodyPr/>
          <a:lstStyle>
            <a:lvl1pPr>
              <a:defRPr/>
            </a:lvl1pPr>
          </a:lstStyle>
          <a:p>
            <a:pPr>
              <a:defRPr/>
            </a:pPr>
            <a:fld id="{083E4C3E-109B-4BED-AB66-AB44583FA1E8}"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D719A98-1267-4F11-9692-520A0B0EA899}" type="slidenum">
              <a:rPr lang="fr-FR"/>
              <a:pPr>
                <a:defRPr/>
              </a:pPr>
              <a:t>‹#›</a:t>
            </a:fld>
            <a:endParaRPr lang="fr-FR"/>
          </a:p>
        </p:txBody>
      </p:sp>
    </p:spTree>
    <p:extLst>
      <p:ext uri="{BB962C8B-B14F-4D97-AF65-F5344CB8AC3E}">
        <p14:creationId xmlns:p14="http://schemas.microsoft.com/office/powerpoint/2010/main" val="141964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contenu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1D91DE26-535D-4961-9BB3-1C1DB8F5251D}"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A71899F-802D-4948-8887-7D4CC5A3A2F0}" type="slidenum">
              <a:rPr lang="fr-FR"/>
              <a:pPr>
                <a:defRPr/>
              </a:pPr>
              <a:t>‹#›</a:t>
            </a:fld>
            <a:endParaRPr lang="fr-FR"/>
          </a:p>
        </p:txBody>
      </p:sp>
    </p:spTree>
    <p:extLst>
      <p:ext uri="{BB962C8B-B14F-4D97-AF65-F5344CB8AC3E}">
        <p14:creationId xmlns:p14="http://schemas.microsoft.com/office/powerpoint/2010/main" val="3571606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Espace réservé de la date 3"/>
          <p:cNvSpPr>
            <a:spLocks noGrp="1"/>
          </p:cNvSpPr>
          <p:nvPr>
            <p:ph type="dt" sz="half" idx="10"/>
          </p:nvPr>
        </p:nvSpPr>
        <p:spPr/>
        <p:txBody>
          <a:bodyPr/>
          <a:lstStyle>
            <a:lvl1pPr>
              <a:defRPr/>
            </a:lvl1pPr>
          </a:lstStyle>
          <a:p>
            <a:pPr>
              <a:defRPr/>
            </a:pPr>
            <a:fld id="{E76161DB-6E88-4FB6-9E31-B456CF13CD9C}"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F552454-04C8-4A8C-A015-A3D2F36A63C2}" type="slidenum">
              <a:rPr lang="fr-FR"/>
              <a:pPr>
                <a:defRPr/>
              </a:pPr>
              <a:t>‹#›</a:t>
            </a:fld>
            <a:endParaRPr lang="fr-FR"/>
          </a:p>
        </p:txBody>
      </p:sp>
    </p:spTree>
    <p:extLst>
      <p:ext uri="{BB962C8B-B14F-4D97-AF65-F5344CB8AC3E}">
        <p14:creationId xmlns:p14="http://schemas.microsoft.com/office/powerpoint/2010/main" val="239056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5" name="Espace réservé de la date 3"/>
          <p:cNvSpPr>
            <a:spLocks noGrp="1"/>
          </p:cNvSpPr>
          <p:nvPr>
            <p:ph type="dt" sz="half" idx="10"/>
          </p:nvPr>
        </p:nvSpPr>
        <p:spPr/>
        <p:txBody>
          <a:bodyPr/>
          <a:lstStyle>
            <a:lvl1pPr>
              <a:defRPr/>
            </a:lvl1pPr>
          </a:lstStyle>
          <a:p>
            <a:pPr>
              <a:defRPr/>
            </a:pPr>
            <a:fld id="{54F3DBA1-7CC3-42CB-95E2-8709CDF0C6E0}" type="datetime1">
              <a:rPr lang="fr-FR"/>
              <a:pPr>
                <a:defRPr/>
              </a:pPr>
              <a:t>01/12/2023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9DF7548-3D36-413E-8170-13F9647B6E0F}" type="slidenum">
              <a:rPr lang="fr-FR"/>
              <a:pPr>
                <a:defRPr/>
              </a:pPr>
              <a:t>‹#›</a:t>
            </a:fld>
            <a:endParaRPr lang="fr-FR"/>
          </a:p>
        </p:txBody>
      </p:sp>
    </p:spTree>
    <p:extLst>
      <p:ext uri="{BB962C8B-B14F-4D97-AF65-F5344CB8AC3E}">
        <p14:creationId xmlns:p14="http://schemas.microsoft.com/office/powerpoint/2010/main" val="1566074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cs-CZ"/>
              <a:t>Klepnutím lze upravit styl předlohy nadpisů.</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7" name="Espace réservé de la date 3"/>
          <p:cNvSpPr>
            <a:spLocks noGrp="1"/>
          </p:cNvSpPr>
          <p:nvPr>
            <p:ph type="dt" sz="half" idx="10"/>
          </p:nvPr>
        </p:nvSpPr>
        <p:spPr/>
        <p:txBody>
          <a:bodyPr/>
          <a:lstStyle>
            <a:lvl1pPr>
              <a:defRPr/>
            </a:lvl1pPr>
          </a:lstStyle>
          <a:p>
            <a:pPr>
              <a:defRPr/>
            </a:pPr>
            <a:fld id="{BBAF4369-E2A1-4845-BBBA-DC6825866B54}" type="datetime1">
              <a:rPr lang="fr-FR"/>
              <a:pPr>
                <a:defRPr/>
              </a:pPr>
              <a:t>01/12/2023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9AC0A94-1EEA-49A3-B27E-709B0EC25FD3}" type="slidenum">
              <a:rPr lang="fr-FR"/>
              <a:pPr>
                <a:defRPr/>
              </a:pPr>
              <a:t>‹#›</a:t>
            </a:fld>
            <a:endParaRPr lang="fr-FR"/>
          </a:p>
        </p:txBody>
      </p:sp>
    </p:spTree>
    <p:extLst>
      <p:ext uri="{BB962C8B-B14F-4D97-AF65-F5344CB8AC3E}">
        <p14:creationId xmlns:p14="http://schemas.microsoft.com/office/powerpoint/2010/main" val="4061854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e la date 3"/>
          <p:cNvSpPr>
            <a:spLocks noGrp="1"/>
          </p:cNvSpPr>
          <p:nvPr>
            <p:ph type="dt" sz="half" idx="10"/>
          </p:nvPr>
        </p:nvSpPr>
        <p:spPr/>
        <p:txBody>
          <a:bodyPr/>
          <a:lstStyle>
            <a:lvl1pPr>
              <a:defRPr/>
            </a:lvl1pPr>
          </a:lstStyle>
          <a:p>
            <a:pPr>
              <a:defRPr/>
            </a:pPr>
            <a:fld id="{E3ABFDEC-437E-4CAC-8081-65A4CB107AA5}" type="datetime1">
              <a:rPr lang="fr-FR"/>
              <a:pPr>
                <a:defRPr/>
              </a:pPr>
              <a:t>01/12/2023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012E18F-9F70-4E66-B688-0D73D7695C6B}" type="slidenum">
              <a:rPr lang="fr-FR"/>
              <a:pPr>
                <a:defRPr/>
              </a:pPr>
              <a:t>‹#›</a:t>
            </a:fld>
            <a:endParaRPr lang="fr-FR"/>
          </a:p>
        </p:txBody>
      </p:sp>
    </p:spTree>
    <p:extLst>
      <p:ext uri="{BB962C8B-B14F-4D97-AF65-F5344CB8AC3E}">
        <p14:creationId xmlns:p14="http://schemas.microsoft.com/office/powerpoint/2010/main" val="1778192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40117CD-1527-4E7D-B7E3-761B2814AA33}" type="datetime1">
              <a:rPr lang="fr-FR"/>
              <a:pPr>
                <a:defRPr/>
              </a:pPr>
              <a:t>01/12/2023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A8E8A1E-EA9D-4B6C-AAB3-0031C8AE834B}" type="slidenum">
              <a:rPr lang="fr-FR"/>
              <a:pPr>
                <a:defRPr/>
              </a:pPr>
              <a:t>‹#›</a:t>
            </a:fld>
            <a:endParaRPr lang="fr-FR"/>
          </a:p>
        </p:txBody>
      </p:sp>
    </p:spTree>
    <p:extLst>
      <p:ext uri="{BB962C8B-B14F-4D97-AF65-F5344CB8AC3E}">
        <p14:creationId xmlns:p14="http://schemas.microsoft.com/office/powerpoint/2010/main" val="479240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4D2601A8-8637-40EA-B4A9-D3287ED7BC29}" type="datetime1">
              <a:rPr lang="fr-FR"/>
              <a:pPr>
                <a:defRPr/>
              </a:pPr>
              <a:t>01/12/2023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99FE2FA-E459-478A-8BF7-52F38D4CB207}" type="slidenum">
              <a:rPr lang="fr-FR"/>
              <a:pPr>
                <a:defRPr/>
              </a:pPr>
              <a:t>‹#›</a:t>
            </a:fld>
            <a:endParaRPr lang="fr-FR"/>
          </a:p>
        </p:txBody>
      </p:sp>
    </p:spTree>
    <p:extLst>
      <p:ext uri="{BB962C8B-B14F-4D97-AF65-F5344CB8AC3E}">
        <p14:creationId xmlns:p14="http://schemas.microsoft.com/office/powerpoint/2010/main" val="360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contenu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5D075E42-5A06-4CC4-AFCF-6084E766C290}"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849B6B5-1144-4E41-8BD7-ECBF30F6A6E9}" type="slidenum">
              <a:rPr lang="fr-FR"/>
              <a:pPr>
                <a:defRPr/>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9CA8972C-57B8-418A-ADBE-5AFE2005F5A7}" type="datetime1">
              <a:rPr lang="fr-FR"/>
              <a:pPr>
                <a:defRPr/>
              </a:pPr>
              <a:t>01/12/2023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97B4A87-8F69-4939-AEB2-2D8E4E5B03E4}" type="slidenum">
              <a:rPr lang="fr-FR"/>
              <a:pPr>
                <a:defRPr/>
              </a:pPr>
              <a:t>‹#›</a:t>
            </a:fld>
            <a:endParaRPr lang="fr-FR"/>
          </a:p>
        </p:txBody>
      </p:sp>
    </p:spTree>
    <p:extLst>
      <p:ext uri="{BB962C8B-B14F-4D97-AF65-F5344CB8AC3E}">
        <p14:creationId xmlns:p14="http://schemas.microsoft.com/office/powerpoint/2010/main" val="3218067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texte vertical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7BF761B3-A25F-40B9-B07C-A82E0CAE61F6}"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F53EC85-D374-4D1C-BF2F-ECD1CD7D455C}" type="slidenum">
              <a:rPr lang="fr-FR"/>
              <a:pPr>
                <a:defRPr/>
              </a:pPr>
              <a:t>‹#›</a:t>
            </a:fld>
            <a:endParaRPr lang="fr-FR"/>
          </a:p>
        </p:txBody>
      </p:sp>
    </p:spTree>
    <p:extLst>
      <p:ext uri="{BB962C8B-B14F-4D97-AF65-F5344CB8AC3E}">
        <p14:creationId xmlns:p14="http://schemas.microsoft.com/office/powerpoint/2010/main" val="362449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0C2E78AE-B119-4343-8487-1B4DA4861D41}"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2F4EBAC-EA3C-4487-AD89-1564DD5B6ABC}" type="slidenum">
              <a:rPr lang="fr-FR"/>
              <a:pPr>
                <a:defRPr/>
              </a:pPr>
              <a:t>‹#›</a:t>
            </a:fld>
            <a:endParaRPr lang="fr-FR"/>
          </a:p>
        </p:txBody>
      </p:sp>
    </p:spTree>
    <p:extLst>
      <p:ext uri="{BB962C8B-B14F-4D97-AF65-F5344CB8AC3E}">
        <p14:creationId xmlns:p14="http://schemas.microsoft.com/office/powerpoint/2010/main" val="2330427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cs-CZ"/>
              <a:t>Klepnutím lze upravit styl předlohy nadpisů.</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fr-FR"/>
          </a:p>
        </p:txBody>
      </p:sp>
      <p:sp>
        <p:nvSpPr>
          <p:cNvPr id="4" name="Espace réservé de la date 3"/>
          <p:cNvSpPr>
            <a:spLocks noGrp="1"/>
          </p:cNvSpPr>
          <p:nvPr>
            <p:ph type="dt" sz="half" idx="10"/>
          </p:nvPr>
        </p:nvSpPr>
        <p:spPr/>
        <p:txBody>
          <a:bodyPr/>
          <a:lstStyle>
            <a:lvl1pPr>
              <a:defRPr/>
            </a:lvl1pPr>
          </a:lstStyle>
          <a:p>
            <a:pPr>
              <a:defRPr/>
            </a:pPr>
            <a:fld id="{29571B1D-A706-4AD5-8F60-C3A0B90853D6}"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EF85AF8-9C38-4464-8C1B-D0E61A36E3F8}" type="slidenum">
              <a:rPr lang="fr-FR"/>
              <a:pPr>
                <a:defRPr/>
              </a:pPr>
              <a:t>‹#›</a:t>
            </a:fld>
            <a:endParaRPr lang="fr-FR"/>
          </a:p>
        </p:txBody>
      </p:sp>
    </p:spTree>
    <p:extLst>
      <p:ext uri="{BB962C8B-B14F-4D97-AF65-F5344CB8AC3E}">
        <p14:creationId xmlns:p14="http://schemas.microsoft.com/office/powerpoint/2010/main" val="3024277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contenu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CA54FDBC-0DD4-4884-8D19-B9D3CBB001C6}"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F5BB20C-6342-402D-81BE-74C09D2E1320}" type="slidenum">
              <a:rPr lang="fr-FR"/>
              <a:pPr>
                <a:defRPr/>
              </a:pPr>
              <a:t>‹#›</a:t>
            </a:fld>
            <a:endParaRPr lang="fr-FR"/>
          </a:p>
        </p:txBody>
      </p:sp>
    </p:spTree>
    <p:extLst>
      <p:ext uri="{BB962C8B-B14F-4D97-AF65-F5344CB8AC3E}">
        <p14:creationId xmlns:p14="http://schemas.microsoft.com/office/powerpoint/2010/main" val="3755026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Espace réservé de la date 3"/>
          <p:cNvSpPr>
            <a:spLocks noGrp="1"/>
          </p:cNvSpPr>
          <p:nvPr>
            <p:ph type="dt" sz="half" idx="10"/>
          </p:nvPr>
        </p:nvSpPr>
        <p:spPr/>
        <p:txBody>
          <a:bodyPr/>
          <a:lstStyle>
            <a:lvl1pPr>
              <a:defRPr/>
            </a:lvl1pPr>
          </a:lstStyle>
          <a:p>
            <a:pPr>
              <a:defRPr/>
            </a:pPr>
            <a:fld id="{6F8A06D2-99FD-4678-ADB2-35ABBB00F19D}"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ECF1836-B2D7-4C91-B89F-61E8EE88B0D7}" type="slidenum">
              <a:rPr lang="fr-FR"/>
              <a:pPr>
                <a:defRPr/>
              </a:pPr>
              <a:t>‹#›</a:t>
            </a:fld>
            <a:endParaRPr lang="fr-FR"/>
          </a:p>
        </p:txBody>
      </p:sp>
    </p:spTree>
    <p:extLst>
      <p:ext uri="{BB962C8B-B14F-4D97-AF65-F5344CB8AC3E}">
        <p14:creationId xmlns:p14="http://schemas.microsoft.com/office/powerpoint/2010/main" val="916716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5" name="Espace réservé de la date 3"/>
          <p:cNvSpPr>
            <a:spLocks noGrp="1"/>
          </p:cNvSpPr>
          <p:nvPr>
            <p:ph type="dt" sz="half" idx="10"/>
          </p:nvPr>
        </p:nvSpPr>
        <p:spPr/>
        <p:txBody>
          <a:bodyPr/>
          <a:lstStyle>
            <a:lvl1pPr>
              <a:defRPr/>
            </a:lvl1pPr>
          </a:lstStyle>
          <a:p>
            <a:pPr>
              <a:defRPr/>
            </a:pPr>
            <a:fld id="{A618E756-5AB6-4CFA-8DB0-8D1025F5947C}" type="datetime1">
              <a:rPr lang="fr-FR"/>
              <a:pPr>
                <a:defRPr/>
              </a:pPr>
              <a:t>01/12/2023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4DECD18-5B8E-4319-ADF9-D2C7130F4F1C}" type="slidenum">
              <a:rPr lang="fr-FR"/>
              <a:pPr>
                <a:defRPr/>
              </a:pPr>
              <a:t>‹#›</a:t>
            </a:fld>
            <a:endParaRPr lang="fr-FR"/>
          </a:p>
        </p:txBody>
      </p:sp>
    </p:spTree>
    <p:extLst>
      <p:ext uri="{BB962C8B-B14F-4D97-AF65-F5344CB8AC3E}">
        <p14:creationId xmlns:p14="http://schemas.microsoft.com/office/powerpoint/2010/main" val="280675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cs-CZ"/>
              <a:t>Klepnutím lze upravit styl předlohy nadpisů.</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7" name="Espace réservé de la date 3"/>
          <p:cNvSpPr>
            <a:spLocks noGrp="1"/>
          </p:cNvSpPr>
          <p:nvPr>
            <p:ph type="dt" sz="half" idx="10"/>
          </p:nvPr>
        </p:nvSpPr>
        <p:spPr/>
        <p:txBody>
          <a:bodyPr/>
          <a:lstStyle>
            <a:lvl1pPr>
              <a:defRPr/>
            </a:lvl1pPr>
          </a:lstStyle>
          <a:p>
            <a:pPr>
              <a:defRPr/>
            </a:pPr>
            <a:fld id="{374C7757-AE5F-440C-81FA-840C7CE5081D}" type="datetime1">
              <a:rPr lang="fr-FR"/>
              <a:pPr>
                <a:defRPr/>
              </a:pPr>
              <a:t>01/12/2023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F8B6D8B5-B9F1-4B79-9BF2-39F4868279CF}" type="slidenum">
              <a:rPr lang="fr-FR"/>
              <a:pPr>
                <a:defRPr/>
              </a:pPr>
              <a:t>‹#›</a:t>
            </a:fld>
            <a:endParaRPr lang="fr-FR"/>
          </a:p>
        </p:txBody>
      </p:sp>
    </p:spTree>
    <p:extLst>
      <p:ext uri="{BB962C8B-B14F-4D97-AF65-F5344CB8AC3E}">
        <p14:creationId xmlns:p14="http://schemas.microsoft.com/office/powerpoint/2010/main" val="3009514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e la date 3"/>
          <p:cNvSpPr>
            <a:spLocks noGrp="1"/>
          </p:cNvSpPr>
          <p:nvPr>
            <p:ph type="dt" sz="half" idx="10"/>
          </p:nvPr>
        </p:nvSpPr>
        <p:spPr/>
        <p:txBody>
          <a:bodyPr/>
          <a:lstStyle>
            <a:lvl1pPr>
              <a:defRPr/>
            </a:lvl1pPr>
          </a:lstStyle>
          <a:p>
            <a:pPr>
              <a:defRPr/>
            </a:pPr>
            <a:fld id="{E657C8CC-13C6-4BF6-965B-DEBAF603F3AE}" type="datetime1">
              <a:rPr lang="fr-FR"/>
              <a:pPr>
                <a:defRPr/>
              </a:pPr>
              <a:t>01/12/2023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547E7F79-A590-42EA-A0E2-B569E0A1C303}" type="slidenum">
              <a:rPr lang="fr-FR"/>
              <a:pPr>
                <a:defRPr/>
              </a:pPr>
              <a:t>‹#›</a:t>
            </a:fld>
            <a:endParaRPr lang="fr-FR"/>
          </a:p>
        </p:txBody>
      </p:sp>
    </p:spTree>
    <p:extLst>
      <p:ext uri="{BB962C8B-B14F-4D97-AF65-F5344CB8AC3E}">
        <p14:creationId xmlns:p14="http://schemas.microsoft.com/office/powerpoint/2010/main" val="3715156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460F907-BE18-4001-B908-C65A8A1A6BD4}" type="datetime1">
              <a:rPr lang="fr-FR"/>
              <a:pPr>
                <a:defRPr/>
              </a:pPr>
              <a:t>01/12/2023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4C62CA91-AC34-46D3-A276-C2C852604F9C}" type="slidenum">
              <a:rPr lang="fr-FR"/>
              <a:pPr>
                <a:defRPr/>
              </a:pPr>
              <a:t>‹#›</a:t>
            </a:fld>
            <a:endParaRPr lang="fr-FR"/>
          </a:p>
        </p:txBody>
      </p:sp>
    </p:spTree>
    <p:extLst>
      <p:ext uri="{BB962C8B-B14F-4D97-AF65-F5344CB8AC3E}">
        <p14:creationId xmlns:p14="http://schemas.microsoft.com/office/powerpoint/2010/main" val="2686390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Espace réservé de la date 3"/>
          <p:cNvSpPr>
            <a:spLocks noGrp="1"/>
          </p:cNvSpPr>
          <p:nvPr>
            <p:ph type="dt" sz="half" idx="10"/>
          </p:nvPr>
        </p:nvSpPr>
        <p:spPr/>
        <p:txBody>
          <a:bodyPr/>
          <a:lstStyle>
            <a:lvl1pPr>
              <a:defRPr/>
            </a:lvl1pPr>
          </a:lstStyle>
          <a:p>
            <a:pPr>
              <a:defRPr/>
            </a:pPr>
            <a:fld id="{6D71BC6B-689B-4081-A089-0EC4BC09EED3}"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2B24F34-6C53-42EB-8DE5-4AC143F2C6B8}" type="slidenum">
              <a:rPr lang="fr-FR"/>
              <a:pPr>
                <a:defRPr/>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3625AD10-1627-4CB8-9099-E5F4E6D31AE0}" type="datetime1">
              <a:rPr lang="fr-FR"/>
              <a:pPr>
                <a:defRPr/>
              </a:pPr>
              <a:t>01/12/2023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9305546-8CA9-4FB3-8E4C-797F025D8F0D}" type="slidenum">
              <a:rPr lang="fr-FR"/>
              <a:pPr>
                <a:defRPr/>
              </a:pPr>
              <a:t>‹#›</a:t>
            </a:fld>
            <a:endParaRPr lang="fr-FR"/>
          </a:p>
        </p:txBody>
      </p:sp>
    </p:spTree>
    <p:extLst>
      <p:ext uri="{BB962C8B-B14F-4D97-AF65-F5344CB8AC3E}">
        <p14:creationId xmlns:p14="http://schemas.microsoft.com/office/powerpoint/2010/main" val="1903813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98294AA8-95F7-4B10-B242-1291DF0DC7D9}" type="datetime1">
              <a:rPr lang="fr-FR"/>
              <a:pPr>
                <a:defRPr/>
              </a:pPr>
              <a:t>01/12/2023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8E64558-24A3-4527-B79C-77544D4D7431}" type="slidenum">
              <a:rPr lang="fr-FR"/>
              <a:pPr>
                <a:defRPr/>
              </a:pPr>
              <a:t>‹#›</a:t>
            </a:fld>
            <a:endParaRPr lang="fr-FR"/>
          </a:p>
        </p:txBody>
      </p:sp>
    </p:spTree>
    <p:extLst>
      <p:ext uri="{BB962C8B-B14F-4D97-AF65-F5344CB8AC3E}">
        <p14:creationId xmlns:p14="http://schemas.microsoft.com/office/powerpoint/2010/main" val="1675487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texte vertical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49E57B5F-E3B1-47CC-B83E-AEB3A41A2424}"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E3D5608-1FE4-4FE1-BE89-6DAE8B9DFF08}" type="slidenum">
              <a:rPr lang="fr-FR"/>
              <a:pPr>
                <a:defRPr/>
              </a:pPr>
              <a:t>‹#›</a:t>
            </a:fld>
            <a:endParaRPr lang="fr-FR"/>
          </a:p>
        </p:txBody>
      </p:sp>
    </p:spTree>
    <p:extLst>
      <p:ext uri="{BB962C8B-B14F-4D97-AF65-F5344CB8AC3E}">
        <p14:creationId xmlns:p14="http://schemas.microsoft.com/office/powerpoint/2010/main" val="96866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e la date 3"/>
          <p:cNvSpPr>
            <a:spLocks noGrp="1"/>
          </p:cNvSpPr>
          <p:nvPr>
            <p:ph type="dt" sz="half" idx="10"/>
          </p:nvPr>
        </p:nvSpPr>
        <p:spPr/>
        <p:txBody>
          <a:bodyPr/>
          <a:lstStyle>
            <a:lvl1pPr>
              <a:defRPr/>
            </a:lvl1pPr>
          </a:lstStyle>
          <a:p>
            <a:pPr>
              <a:defRPr/>
            </a:pPr>
            <a:fld id="{FC822F4D-A03B-4980-AC31-5C59BCE9E6F1}" type="datetime1">
              <a:rPr lang="fr-FR"/>
              <a:pPr>
                <a:defRPr/>
              </a:pPr>
              <a:t>01/12/2023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92F76D7-4C85-44AA-A5EB-39CC86B1237B}" type="slidenum">
              <a:rPr lang="fr-FR"/>
              <a:pPr>
                <a:defRPr/>
              </a:pPr>
              <a:t>‹#›</a:t>
            </a:fld>
            <a:endParaRPr lang="fr-FR"/>
          </a:p>
        </p:txBody>
      </p:sp>
    </p:spTree>
    <p:extLst>
      <p:ext uri="{BB962C8B-B14F-4D97-AF65-F5344CB8AC3E}">
        <p14:creationId xmlns:p14="http://schemas.microsoft.com/office/powerpoint/2010/main" val="2942566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5" name="Espace réservé de la date 3"/>
          <p:cNvSpPr>
            <a:spLocks noGrp="1"/>
          </p:cNvSpPr>
          <p:nvPr>
            <p:ph type="dt" sz="half" idx="10"/>
          </p:nvPr>
        </p:nvSpPr>
        <p:spPr/>
        <p:txBody>
          <a:bodyPr/>
          <a:lstStyle>
            <a:lvl1pPr>
              <a:defRPr/>
            </a:lvl1pPr>
          </a:lstStyle>
          <a:p>
            <a:pPr>
              <a:defRPr/>
            </a:pPr>
            <a:fld id="{7F1B22BB-D8CD-47D5-ABE8-661B25F62D19}" type="datetime1">
              <a:rPr lang="fr-FR"/>
              <a:pPr>
                <a:defRPr/>
              </a:pPr>
              <a:t>01/12/2023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0ABBE80-3645-42F5-98E8-DD077BF0D7F3}"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cs-CZ"/>
              <a:t>Klepnutím lze upravit styl předlohy nadpisů.</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7" name="Espace réservé de la date 3"/>
          <p:cNvSpPr>
            <a:spLocks noGrp="1"/>
          </p:cNvSpPr>
          <p:nvPr>
            <p:ph type="dt" sz="half" idx="10"/>
          </p:nvPr>
        </p:nvSpPr>
        <p:spPr/>
        <p:txBody>
          <a:bodyPr/>
          <a:lstStyle>
            <a:lvl1pPr>
              <a:defRPr/>
            </a:lvl1pPr>
          </a:lstStyle>
          <a:p>
            <a:pPr>
              <a:defRPr/>
            </a:pPr>
            <a:fld id="{9628273E-3FA0-4586-ADE0-348DFAB265ED}" type="datetime1">
              <a:rPr lang="fr-FR"/>
              <a:pPr>
                <a:defRPr/>
              </a:pPr>
              <a:t>01/12/2023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B53EB540-5EED-480F-BD56-15333EB456DF}"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cs-CZ"/>
              <a:t>Klepnutím lze upravit styl předlohy nadpisů.</a:t>
            </a:r>
            <a:endParaRPr lang="fr-FR"/>
          </a:p>
        </p:txBody>
      </p:sp>
      <p:sp>
        <p:nvSpPr>
          <p:cNvPr id="3" name="Espace réservé de la date 3"/>
          <p:cNvSpPr>
            <a:spLocks noGrp="1"/>
          </p:cNvSpPr>
          <p:nvPr>
            <p:ph type="dt" sz="half" idx="10"/>
          </p:nvPr>
        </p:nvSpPr>
        <p:spPr/>
        <p:txBody>
          <a:bodyPr/>
          <a:lstStyle>
            <a:lvl1pPr>
              <a:defRPr/>
            </a:lvl1pPr>
          </a:lstStyle>
          <a:p>
            <a:pPr>
              <a:defRPr/>
            </a:pPr>
            <a:fld id="{5408AD44-723E-4427-9634-1B7A24EE3CE2}" type="datetime1">
              <a:rPr lang="fr-FR"/>
              <a:pPr>
                <a:defRPr/>
              </a:pPr>
              <a:t>01/12/2023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637AF85-C46C-4E84-8E42-50B0541DC2D4}"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E6C30C0-BEBB-4DEB-9CE6-6E4C11B2332E}" type="datetime1">
              <a:rPr lang="fr-FR"/>
              <a:pPr>
                <a:defRPr/>
              </a:pPr>
              <a:t>01/12/2023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1070DA83-7125-4918-8627-8121C462E428}"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7F8A5A58-CDC0-4215-BE1A-6AD8434EC1F3}" type="datetime1">
              <a:rPr lang="fr-FR"/>
              <a:pPr>
                <a:defRPr/>
              </a:pPr>
              <a:t>01/12/2023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65AFB71-A616-4642-9E3C-9388BABC5ED3}"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Espace réservé de la date 3"/>
          <p:cNvSpPr>
            <a:spLocks noGrp="1"/>
          </p:cNvSpPr>
          <p:nvPr>
            <p:ph type="dt" sz="half" idx="10"/>
          </p:nvPr>
        </p:nvSpPr>
        <p:spPr/>
        <p:txBody>
          <a:bodyPr/>
          <a:lstStyle>
            <a:lvl1pPr>
              <a:defRPr/>
            </a:lvl1pPr>
          </a:lstStyle>
          <a:p>
            <a:pPr>
              <a:defRPr/>
            </a:pPr>
            <a:fld id="{3EC13838-329C-4F9A-8413-C8F90603FD5E}" type="datetime1">
              <a:rPr lang="fr-FR"/>
              <a:pPr>
                <a:defRPr/>
              </a:pPr>
              <a:t>01/12/2023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33FABB5-D953-4137-A1BE-9D33E485E7C9}"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D45FE83-7D2B-4FC7-991E-98DB461BC631}" type="datetime1">
              <a:rPr lang="fr-FR"/>
              <a:pPr>
                <a:defRPr/>
              </a:pPr>
              <a:t>01/12/2023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704B04C-FBF0-4557-816E-DEF5F1137F68}"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717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674E8AC-6B2C-42AE-A5A4-F59F0245C84F}" type="datetime1">
              <a:rPr lang="fr-FR"/>
              <a:pPr>
                <a:defRPr/>
              </a:pPr>
              <a:t>01/12/2023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6301DB4-13ED-4C73-92E0-A6424C9956BB}" type="slidenum">
              <a:rPr lang="fr-FR"/>
              <a:pPr>
                <a:defRPr/>
              </a:pPr>
              <a:t>‹#›</a:t>
            </a:fld>
            <a:endParaRPr lang="fr-FR"/>
          </a:p>
        </p:txBody>
      </p:sp>
    </p:spTree>
    <p:extLst>
      <p:ext uri="{BB962C8B-B14F-4D97-AF65-F5344CB8AC3E}">
        <p14:creationId xmlns:p14="http://schemas.microsoft.com/office/powerpoint/2010/main" val="141836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2D0790E-9C5A-4F05-954C-BA47174950A3}" type="datetime1">
              <a:rPr lang="fr-FR"/>
              <a:pPr>
                <a:defRPr/>
              </a:pPr>
              <a:t>01/12/2023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8080491-29D6-47CE-A964-1D8908B0A346}" type="slidenum">
              <a:rPr lang="fr-FR"/>
              <a:pPr>
                <a:defRPr/>
              </a:pPr>
              <a:t>‹#›</a:t>
            </a:fld>
            <a:endParaRPr lang="fr-FR"/>
          </a:p>
        </p:txBody>
      </p:sp>
    </p:spTree>
    <p:extLst>
      <p:ext uri="{BB962C8B-B14F-4D97-AF65-F5344CB8AC3E}">
        <p14:creationId xmlns:p14="http://schemas.microsoft.com/office/powerpoint/2010/main" val="34219730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www.esrb.europa.eu/national_policy/ccb/applicable/html/index.en.html"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_rels/slide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egap.cz/" TargetMode="Externa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oleObject5.bin"/></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cs-CZ" sz="3600" dirty="0">
                <a:solidFill>
                  <a:schemeClr val="bg1"/>
                </a:solidFill>
              </a:rPr>
              <a:t>Transfer úvěrového rizika</a:t>
            </a:r>
            <a:br>
              <a:rPr lang="cs-CZ" sz="3600" dirty="0">
                <a:solidFill>
                  <a:schemeClr val="bg1"/>
                </a:solidFill>
              </a:rPr>
            </a:br>
            <a:r>
              <a:rPr lang="cs-CZ" sz="3600" dirty="0">
                <a:solidFill>
                  <a:schemeClr val="bg1"/>
                </a:solidFill>
              </a:rPr>
              <a:t>Operační riziko, Tržní riziko</a:t>
            </a:r>
            <a:br>
              <a:rPr lang="cs-CZ" sz="3600" dirty="0">
                <a:solidFill>
                  <a:schemeClr val="bg1"/>
                </a:solidFill>
              </a:rPr>
            </a:br>
            <a:r>
              <a:rPr lang="cs-CZ" sz="3600" dirty="0" err="1">
                <a:solidFill>
                  <a:schemeClr val="bg1"/>
                </a:solidFill>
              </a:rPr>
              <a:t>Riziko</a:t>
            </a:r>
            <a:r>
              <a:rPr lang="cs-CZ" sz="3600" dirty="0">
                <a:solidFill>
                  <a:schemeClr val="bg1"/>
                </a:solidFill>
              </a:rPr>
              <a:t> likvidity, Rizikově očištěná výnosnost, Kapitálová přiměřenost, Řízení výše kapitálu finanční skupiny</a:t>
            </a:r>
            <a:br>
              <a:rPr lang="cs-CZ" dirty="0">
                <a:solidFill>
                  <a:schemeClr val="bg1"/>
                </a:solidFill>
              </a:rPr>
            </a:br>
            <a:endParaRPr lang="fr-FR" dirty="0">
              <a:solidFill>
                <a:schemeClr val="bg1"/>
              </a:solidFill>
            </a:endParaRPr>
          </a:p>
        </p:txBody>
      </p:sp>
      <p:sp>
        <p:nvSpPr>
          <p:cNvPr id="2051" name="Sous-titre 2"/>
          <p:cNvSpPr>
            <a:spLocks noGrp="1"/>
          </p:cNvSpPr>
          <p:nvPr>
            <p:ph type="subTitle" idx="1"/>
          </p:nvPr>
        </p:nvSpPr>
        <p:spPr>
          <a:xfrm>
            <a:off x="1258888" y="4869160"/>
            <a:ext cx="6400800" cy="599778"/>
          </a:xfrm>
        </p:spPr>
        <p:txBody>
          <a:bodyPr/>
          <a:lstStyle/>
          <a:p>
            <a:pPr eaLnBrk="1" hangingPunct="1"/>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Druhy smluv při prodeji úvěrů</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dirty="0">
                <a:solidFill>
                  <a:srgbClr val="42607C"/>
                </a:solidFill>
              </a:rPr>
              <a:t>spoluúčast (</a:t>
            </a:r>
            <a:r>
              <a:rPr lang="cs-CZ" dirty="0" err="1">
                <a:solidFill>
                  <a:srgbClr val="42607C"/>
                </a:solidFill>
              </a:rPr>
              <a:t>participation</a:t>
            </a:r>
            <a:r>
              <a:rPr lang="cs-CZ" dirty="0">
                <a:solidFill>
                  <a:srgbClr val="42607C"/>
                </a:solidFill>
              </a:rPr>
              <a:t>)</a:t>
            </a:r>
          </a:p>
          <a:p>
            <a:pPr lvl="1" eaLnBrk="1" hangingPunct="1">
              <a:lnSpc>
                <a:spcPct val="90000"/>
              </a:lnSpc>
            </a:pPr>
            <a:r>
              <a:rPr lang="cs-CZ" dirty="0">
                <a:solidFill>
                  <a:srgbClr val="42607C"/>
                </a:solidFill>
              </a:rPr>
              <a:t>nákup podílu na syndikovaném úvěru s omezenou možností kontroly a s omezenými právy</a:t>
            </a:r>
          </a:p>
          <a:p>
            <a:pPr lvl="1" eaLnBrk="1" hangingPunct="1">
              <a:lnSpc>
                <a:spcPct val="90000"/>
              </a:lnSpc>
            </a:pPr>
            <a:r>
              <a:rPr lang="cs-CZ" dirty="0">
                <a:solidFill>
                  <a:srgbClr val="42607C"/>
                </a:solidFill>
              </a:rPr>
              <a:t>důsledek: subjekt kupující úvěr je vystaven vůči riziku dlužníka i vůči riziku subjektu prodávajícího úvěr</a:t>
            </a:r>
          </a:p>
          <a:p>
            <a:pPr eaLnBrk="1" hangingPunct="1">
              <a:lnSpc>
                <a:spcPct val="90000"/>
              </a:lnSpc>
            </a:pPr>
            <a:r>
              <a:rPr lang="cs-CZ" dirty="0">
                <a:solidFill>
                  <a:srgbClr val="42607C"/>
                </a:solidFill>
              </a:rPr>
              <a:t>postoupení, cese (</a:t>
            </a:r>
            <a:r>
              <a:rPr lang="cs-CZ" dirty="0" err="1">
                <a:solidFill>
                  <a:srgbClr val="42607C"/>
                </a:solidFill>
              </a:rPr>
              <a:t>assignment</a:t>
            </a:r>
            <a:r>
              <a:rPr lang="cs-CZ" dirty="0">
                <a:solidFill>
                  <a:srgbClr val="42607C"/>
                </a:solidFill>
              </a:rPr>
              <a:t>)</a:t>
            </a:r>
          </a:p>
          <a:p>
            <a:pPr lvl="1" eaLnBrk="1" hangingPunct="1">
              <a:lnSpc>
                <a:spcPct val="90000"/>
              </a:lnSpc>
            </a:pPr>
            <a:r>
              <a:rPr lang="cs-CZ" dirty="0">
                <a:solidFill>
                  <a:srgbClr val="42607C"/>
                </a:solidFill>
              </a:rPr>
              <a:t>nákup podílu na syndikovaném úvěru se smlouvou zaručenou kontrolou a právy = převod veškerých práv</a:t>
            </a:r>
          </a:p>
          <a:p>
            <a:pPr lvl="1" eaLnBrk="1" hangingPunct="1">
              <a:lnSpc>
                <a:spcPct val="90000"/>
              </a:lnSpc>
            </a:pPr>
            <a:r>
              <a:rPr lang="cs-CZ" dirty="0">
                <a:solidFill>
                  <a:srgbClr val="42607C"/>
                </a:solidFill>
              </a:rPr>
              <a:t>převažuje</a:t>
            </a:r>
          </a:p>
        </p:txBody>
      </p:sp>
      <p:sp>
        <p:nvSpPr>
          <p:cNvPr id="4" name="Zástupný symbol pro číslo snímku 3"/>
          <p:cNvSpPr>
            <a:spLocks noGrp="1"/>
          </p:cNvSpPr>
          <p:nvPr>
            <p:ph type="sldNum" sz="quarter" idx="12"/>
          </p:nvPr>
        </p:nvSpPr>
        <p:spPr/>
        <p:txBody>
          <a:bodyPr/>
          <a:lstStyle/>
          <a:p>
            <a:pPr>
              <a:defRPr/>
            </a:pPr>
            <a:fld id="{90923E85-530A-45CA-AF14-6A62A8D26809}" type="slidenum">
              <a:rPr lang="fr-FR" smtClean="0"/>
              <a:pPr>
                <a:defRPr/>
              </a:pPr>
              <a:t>10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Ekonomický kapitál</a:t>
            </a:r>
            <a:endParaRPr lang="fr-FR" dirty="0">
              <a:solidFill>
                <a:schemeClr val="bg1"/>
              </a:solidFill>
            </a:endParaRPr>
          </a:p>
        </p:txBody>
      </p:sp>
      <p:sp>
        <p:nvSpPr>
          <p:cNvPr id="4099" name="Espace réservé du contenu 2"/>
          <p:cNvSpPr>
            <a:spLocks noGrp="1"/>
          </p:cNvSpPr>
          <p:nvPr>
            <p:ph idx="1"/>
          </p:nvPr>
        </p:nvSpPr>
        <p:spPr>
          <a:xfrm>
            <a:off x="457200" y="1989138"/>
            <a:ext cx="8229600" cy="4440237"/>
          </a:xfrm>
        </p:spPr>
        <p:txBody>
          <a:bodyPr/>
          <a:lstStyle/>
          <a:p>
            <a:pPr>
              <a:lnSpc>
                <a:spcPct val="90000"/>
              </a:lnSpc>
            </a:pPr>
            <a:r>
              <a:rPr lang="cs-CZ" dirty="0" err="1">
                <a:solidFill>
                  <a:srgbClr val="42607C"/>
                </a:solidFill>
              </a:rPr>
              <a:t>Capital</a:t>
            </a:r>
            <a:r>
              <a:rPr lang="cs-CZ" dirty="0">
                <a:solidFill>
                  <a:srgbClr val="42607C"/>
                </a:solidFill>
              </a:rPr>
              <a:t> </a:t>
            </a:r>
            <a:r>
              <a:rPr lang="cs-CZ" dirty="0" err="1">
                <a:solidFill>
                  <a:srgbClr val="42607C"/>
                </a:solidFill>
              </a:rPr>
              <a:t>at</a:t>
            </a:r>
            <a:r>
              <a:rPr lang="cs-CZ" dirty="0">
                <a:solidFill>
                  <a:srgbClr val="42607C"/>
                </a:solidFill>
              </a:rPr>
              <a:t> Risk:</a:t>
            </a:r>
          </a:p>
          <a:p>
            <a:pPr lvl="1" eaLnBrk="1" hangingPunct="1">
              <a:lnSpc>
                <a:spcPct val="90000"/>
              </a:lnSpc>
            </a:pPr>
            <a:r>
              <a:rPr lang="cs-CZ" dirty="0" err="1">
                <a:solidFill>
                  <a:srgbClr val="42607C"/>
                </a:solidFill>
              </a:rPr>
              <a:t>CaR</a:t>
            </a:r>
            <a:r>
              <a:rPr lang="cs-CZ" dirty="0">
                <a:solidFill>
                  <a:srgbClr val="42607C"/>
                </a:solidFill>
              </a:rPr>
              <a:t> = kapitál potřebný na pokrytí ztrát na dané hladině významnosti</a:t>
            </a:r>
          </a:p>
          <a:p>
            <a:pPr lvl="1" eaLnBrk="1" hangingPunct="1">
              <a:lnSpc>
                <a:spcPct val="90000"/>
              </a:lnSpc>
            </a:pPr>
            <a:r>
              <a:rPr lang="cs-CZ" dirty="0">
                <a:solidFill>
                  <a:srgbClr val="42607C"/>
                </a:solidFill>
              </a:rPr>
              <a:t>východisko: 3 typy potenciálních ztrát:</a:t>
            </a:r>
          </a:p>
          <a:p>
            <a:pPr lvl="2">
              <a:lnSpc>
                <a:spcPct val="90000"/>
              </a:lnSpc>
            </a:pPr>
            <a:r>
              <a:rPr lang="cs-CZ" dirty="0">
                <a:solidFill>
                  <a:srgbClr val="42607C"/>
                </a:solidFill>
              </a:rPr>
              <a:t>očekávaná = průměrná</a:t>
            </a:r>
          </a:p>
          <a:p>
            <a:pPr lvl="2">
              <a:lnSpc>
                <a:spcPct val="90000"/>
              </a:lnSpc>
            </a:pPr>
            <a:r>
              <a:rPr lang="cs-CZ" dirty="0">
                <a:solidFill>
                  <a:srgbClr val="42607C"/>
                </a:solidFill>
              </a:rPr>
              <a:t>neočekávaná = </a:t>
            </a:r>
            <a:r>
              <a:rPr lang="cs-CZ" dirty="0" err="1">
                <a:solidFill>
                  <a:srgbClr val="42607C"/>
                </a:solidFill>
              </a:rPr>
              <a:t>VaR</a:t>
            </a:r>
            <a:endParaRPr lang="cs-CZ" dirty="0">
              <a:solidFill>
                <a:srgbClr val="42607C"/>
              </a:solidFill>
            </a:endParaRPr>
          </a:p>
          <a:p>
            <a:pPr lvl="2">
              <a:lnSpc>
                <a:spcPct val="90000"/>
              </a:lnSpc>
            </a:pPr>
            <a:r>
              <a:rPr lang="cs-CZ" dirty="0">
                <a:solidFill>
                  <a:srgbClr val="42607C"/>
                </a:solidFill>
              </a:rPr>
              <a:t>výjimečná </a:t>
            </a:r>
          </a:p>
          <a:p>
            <a:pPr lvl="1" eaLnBrk="1" hangingPunct="1">
              <a:lnSpc>
                <a:spcPct val="90000"/>
              </a:lnSpc>
            </a:pPr>
            <a:r>
              <a:rPr lang="cs-CZ" dirty="0">
                <a:solidFill>
                  <a:srgbClr val="42607C"/>
                </a:solidFill>
              </a:rPr>
              <a:t>hladina významnosti = pravděpodobnost úpadku banky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A4DCA-5EC7-47DB-9806-F51078502CA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457200" y="1903413"/>
            <a:ext cx="8435280" cy="4189412"/>
          </a:xfrm>
        </p:spPr>
        <p:txBody>
          <a:bodyPr/>
          <a:lstStyle/>
          <a:p>
            <a:pPr marL="342900" lvl="1" indent="-342900">
              <a:lnSpc>
                <a:spcPct val="90000"/>
              </a:lnSpc>
              <a:buFont typeface="Arial" charset="0"/>
              <a:buChar char="•"/>
              <a:defRPr/>
            </a:pPr>
            <a:r>
              <a:rPr lang="cs-CZ" sz="3200" dirty="0">
                <a:solidFill>
                  <a:srgbClr val="42607C"/>
                </a:solidFill>
              </a:rPr>
              <a:t>lze pro účely výpočtu kapitálového požadavku:</a:t>
            </a:r>
          </a:p>
          <a:p>
            <a:pPr marL="742950" lvl="2" indent="-342900">
              <a:lnSpc>
                <a:spcPct val="90000"/>
              </a:lnSpc>
              <a:defRPr/>
            </a:pPr>
            <a:r>
              <a:rPr lang="cs-CZ" dirty="0">
                <a:solidFill>
                  <a:srgbClr val="42607C"/>
                </a:solidFill>
              </a:rPr>
              <a:t>s využitím pokročilých přístupů</a:t>
            </a:r>
          </a:p>
          <a:p>
            <a:pPr marL="742950" lvl="2" indent="-342900">
              <a:lnSpc>
                <a:spcPct val="90000"/>
              </a:lnSpc>
              <a:defRPr/>
            </a:pPr>
            <a:r>
              <a:rPr lang="cs-CZ" dirty="0">
                <a:solidFill>
                  <a:srgbClr val="42607C"/>
                </a:solidFill>
              </a:rPr>
              <a:t>pokud to schválí ČNB a jsou splněny požadavky dané Nařízením Evropského parlamentu a rady č. 575/2013 ze dne 26. června 2013 o </a:t>
            </a:r>
            <a:r>
              <a:rPr lang="cs-CZ" dirty="0" err="1">
                <a:solidFill>
                  <a:srgbClr val="42607C"/>
                </a:solidFill>
              </a:rPr>
              <a:t>obezřetnostních</a:t>
            </a:r>
            <a:r>
              <a:rPr lang="cs-CZ" dirty="0">
                <a:solidFill>
                  <a:srgbClr val="42607C"/>
                </a:solidFill>
              </a:rPr>
              <a:t> požadavcích na úvěrové instituce a investiční podniky</a:t>
            </a:r>
          </a:p>
          <a:p>
            <a:pPr marL="1200150" lvl="3" indent="-342900">
              <a:lnSpc>
                <a:spcPct val="90000"/>
              </a:lnSpc>
              <a:defRPr/>
            </a:pPr>
            <a:r>
              <a:rPr lang="cs-CZ" dirty="0">
                <a:solidFill>
                  <a:srgbClr val="42607C"/>
                </a:solidFill>
              </a:rPr>
              <a:t>viz přednáška Metody měření finančních rizik – obecné požadavky, zásady výpočtu </a:t>
            </a:r>
            <a:r>
              <a:rPr lang="cs-CZ" dirty="0" err="1">
                <a:solidFill>
                  <a:srgbClr val="42607C"/>
                </a:solidFill>
              </a:rPr>
              <a:t>VaR</a:t>
            </a:r>
            <a:r>
              <a:rPr lang="cs-CZ" dirty="0">
                <a:solidFill>
                  <a:srgbClr val="42607C"/>
                </a:solidFill>
              </a:rPr>
              <a:t> a stresové </a:t>
            </a:r>
            <a:r>
              <a:rPr lang="cs-CZ" dirty="0" err="1">
                <a:solidFill>
                  <a:srgbClr val="42607C"/>
                </a:solidFill>
              </a:rPr>
              <a:t>VaR</a:t>
            </a:r>
            <a:r>
              <a:rPr lang="cs-CZ" dirty="0">
                <a:solidFill>
                  <a:srgbClr val="42607C"/>
                </a:solidFill>
              </a:rPr>
              <a:t>, požadavky na měření rizika, kvalitativní požadavky, stresové a zpětné testování</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2CA47-C72F-4E61-94DD-0C0B8E88820A}"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itre 1"/>
          <p:cNvSpPr>
            <a:spLocks noGrp="1"/>
          </p:cNvSpPr>
          <p:nvPr>
            <p:ph type="title"/>
          </p:nvPr>
        </p:nvSpPr>
        <p:spPr>
          <a:xfrm>
            <a:off x="179512" y="188640"/>
            <a:ext cx="8712968" cy="1143000"/>
          </a:xfrm>
        </p:spPr>
        <p:txBody>
          <a:bodyPr/>
          <a:lstStyle/>
          <a:p>
            <a:pPr eaLnBrk="1" hangingPunct="1"/>
            <a:r>
              <a:rPr lang="cs-CZ" dirty="0">
                <a:solidFill>
                  <a:schemeClr val="bg1"/>
                </a:solidFill>
              </a:rPr>
              <a:t>Možnosti využití ekonomického kapitálu v ČR</a:t>
            </a:r>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dissolve">
                                      <p:cBhvr>
                                        <p:cTn id="10" dur="500"/>
                                        <p:tgtEl>
                                          <p:spTgt spid="40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dissolve">
                                      <p:cBhvr>
                                        <p:cTn id="13" dur="500"/>
                                        <p:tgtEl>
                                          <p:spTgt spid="409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dissolve">
                                      <p:cBhvr>
                                        <p:cTn id="16" dur="500"/>
                                        <p:tgtEl>
                                          <p:spTgt spid="409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922114"/>
          </a:xfrm>
        </p:spPr>
        <p:txBody>
          <a:bodyPr/>
          <a:lstStyle/>
          <a:p>
            <a:pPr eaLnBrk="1" hangingPunct="1"/>
            <a:r>
              <a:rPr lang="cs-CZ" dirty="0">
                <a:solidFill>
                  <a:schemeClr val="bg1"/>
                </a:solidFill>
              </a:rPr>
              <a:t>Regulovaný kapitál v ČR</a:t>
            </a:r>
            <a:endParaRPr lang="fr-FR" dirty="0">
              <a:solidFill>
                <a:schemeClr val="bg1"/>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EED26-9E3B-4268-A735-99E1D9ECA34C}"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contenu 2"/>
          <p:cNvSpPr>
            <a:spLocks noGrp="1"/>
          </p:cNvSpPr>
          <p:nvPr>
            <p:ph idx="1"/>
          </p:nvPr>
        </p:nvSpPr>
        <p:spPr>
          <a:xfrm>
            <a:off x="179512" y="1646777"/>
            <a:ext cx="8784976" cy="3438407"/>
          </a:xfrm>
        </p:spPr>
        <p:txBody>
          <a:bodyPr/>
          <a:lstStyle/>
          <a:p>
            <a:pPr eaLnBrk="1" hangingPunct="1">
              <a:lnSpc>
                <a:spcPct val="90000"/>
              </a:lnSpc>
            </a:pPr>
            <a:r>
              <a:rPr lang="cs-CZ" sz="2200" dirty="0">
                <a:solidFill>
                  <a:srgbClr val="42607C"/>
                </a:solidFill>
              </a:rPr>
              <a:t>dle Nařízení Evropského parlamentu a rady č. 575/2013 ze dne 26. června 2013 o </a:t>
            </a:r>
            <a:r>
              <a:rPr lang="cs-CZ" sz="2200" dirty="0" err="1">
                <a:solidFill>
                  <a:srgbClr val="42607C"/>
                </a:solidFill>
              </a:rPr>
              <a:t>obezřetnostních</a:t>
            </a:r>
            <a:r>
              <a:rPr lang="cs-CZ" sz="2200" dirty="0">
                <a:solidFill>
                  <a:srgbClr val="42607C"/>
                </a:solidFill>
              </a:rPr>
              <a:t> požadavcích na úvěrové instituce a investiční podniky:</a:t>
            </a:r>
          </a:p>
          <a:p>
            <a:pPr lvl="1" eaLnBrk="1" hangingPunct="1">
              <a:lnSpc>
                <a:spcPct val="90000"/>
              </a:lnSpc>
              <a:defRPr/>
            </a:pPr>
            <a:r>
              <a:rPr lang="cs-CZ" sz="2000" dirty="0">
                <a:solidFill>
                  <a:srgbClr val="42607C"/>
                </a:solidFill>
              </a:rPr>
              <a:t>kapitál banky = kapitál </a:t>
            </a:r>
            <a:r>
              <a:rPr lang="cs-CZ" sz="2000" dirty="0" err="1">
                <a:solidFill>
                  <a:srgbClr val="42607C"/>
                </a:solidFill>
              </a:rPr>
              <a:t>tier</a:t>
            </a:r>
            <a:r>
              <a:rPr lang="cs-CZ" sz="2000" dirty="0">
                <a:solidFill>
                  <a:srgbClr val="42607C"/>
                </a:solidFill>
              </a:rPr>
              <a:t> 1 + kapitál </a:t>
            </a:r>
            <a:r>
              <a:rPr lang="cs-CZ" sz="2000" dirty="0" err="1">
                <a:solidFill>
                  <a:srgbClr val="42607C"/>
                </a:solidFill>
              </a:rPr>
              <a:t>tier</a:t>
            </a:r>
            <a:r>
              <a:rPr lang="cs-CZ" sz="2000" dirty="0">
                <a:solidFill>
                  <a:srgbClr val="42607C"/>
                </a:solidFill>
              </a:rPr>
              <a:t> 2 </a:t>
            </a:r>
          </a:p>
          <a:p>
            <a:pPr lvl="2" eaLnBrk="1" hangingPunct="1">
              <a:lnSpc>
                <a:spcPct val="90000"/>
              </a:lnSpc>
              <a:defRPr/>
            </a:pPr>
            <a:r>
              <a:rPr lang="cs-CZ" sz="1800" dirty="0">
                <a:solidFill>
                  <a:srgbClr val="42607C"/>
                </a:solidFill>
              </a:rPr>
              <a:t>pro účely limitů úvěrové angažovanosti se pracuje s pojmem použitelný kapitál, kde platí limit: kapitál </a:t>
            </a:r>
            <a:r>
              <a:rPr lang="cs-CZ" sz="1800" dirty="0" err="1">
                <a:solidFill>
                  <a:srgbClr val="42607C"/>
                </a:solidFill>
              </a:rPr>
              <a:t>tier</a:t>
            </a:r>
            <a:r>
              <a:rPr lang="cs-CZ" sz="1800" dirty="0">
                <a:solidFill>
                  <a:srgbClr val="42607C"/>
                </a:solidFill>
              </a:rPr>
              <a:t> 2 lze uplatnit maximálně do 1/3 kapitálu </a:t>
            </a:r>
            <a:r>
              <a:rPr lang="cs-CZ" sz="1800" dirty="0" err="1">
                <a:solidFill>
                  <a:srgbClr val="42607C"/>
                </a:solidFill>
              </a:rPr>
              <a:t>tier</a:t>
            </a:r>
            <a:r>
              <a:rPr lang="cs-CZ" sz="1800" dirty="0">
                <a:solidFill>
                  <a:srgbClr val="42607C"/>
                </a:solidFill>
              </a:rPr>
              <a:t> 1</a:t>
            </a:r>
          </a:p>
          <a:p>
            <a:pPr lvl="2" eaLnBrk="1" hangingPunct="1">
              <a:lnSpc>
                <a:spcPct val="90000"/>
              </a:lnSpc>
              <a:defRPr/>
            </a:pPr>
            <a:r>
              <a:rPr lang="cs-CZ" sz="1800" dirty="0">
                <a:solidFill>
                  <a:srgbClr val="42607C"/>
                </a:solidFill>
              </a:rPr>
              <a:t>pro kapitálovou přiměřenost tento limit neplatí</a:t>
            </a:r>
          </a:p>
          <a:p>
            <a:pPr lvl="1" eaLnBrk="1" hangingPunct="1">
              <a:lnSpc>
                <a:spcPct val="90000"/>
              </a:lnSpc>
              <a:defRPr/>
            </a:pPr>
            <a:r>
              <a:rPr lang="cs-CZ" sz="2000" dirty="0">
                <a:solidFill>
                  <a:srgbClr val="42607C"/>
                </a:solidFill>
              </a:rPr>
              <a:t>banka musí splňovat tyto požadavky na kapitál:</a:t>
            </a:r>
          </a:p>
          <a:p>
            <a:pPr lvl="2" eaLnBrk="1" hangingPunct="1">
              <a:lnSpc>
                <a:spcPct val="90000"/>
              </a:lnSpc>
              <a:defRPr/>
            </a:pPr>
            <a:r>
              <a:rPr lang="cs-CZ" sz="1800" dirty="0">
                <a:solidFill>
                  <a:srgbClr val="42607C"/>
                </a:solidFill>
              </a:rPr>
              <a:t>poměr kmenového kapitálu </a:t>
            </a:r>
            <a:r>
              <a:rPr lang="cs-CZ" sz="1800" dirty="0" err="1">
                <a:solidFill>
                  <a:srgbClr val="42607C"/>
                </a:solidFill>
              </a:rPr>
              <a:t>tier</a:t>
            </a:r>
            <a:r>
              <a:rPr lang="cs-CZ" sz="1800" dirty="0">
                <a:solidFill>
                  <a:srgbClr val="42607C"/>
                </a:solidFill>
              </a:rPr>
              <a:t> 1 ve výši 4,5 %</a:t>
            </a:r>
          </a:p>
          <a:p>
            <a:pPr lvl="2" eaLnBrk="1" hangingPunct="1">
              <a:lnSpc>
                <a:spcPct val="90000"/>
              </a:lnSpc>
              <a:buClr>
                <a:schemeClr val="accent1"/>
              </a:buClr>
              <a:defRPr/>
            </a:pPr>
            <a:r>
              <a:rPr lang="cs-CZ" sz="1800" dirty="0">
                <a:solidFill>
                  <a:srgbClr val="42607C"/>
                </a:solidFill>
              </a:rPr>
              <a:t>kapitálový poměr </a:t>
            </a:r>
            <a:r>
              <a:rPr lang="cs-CZ" sz="1800" dirty="0" err="1">
                <a:solidFill>
                  <a:srgbClr val="42607C"/>
                </a:solidFill>
              </a:rPr>
              <a:t>tier</a:t>
            </a:r>
            <a:r>
              <a:rPr lang="cs-CZ" sz="1800" dirty="0">
                <a:solidFill>
                  <a:srgbClr val="42607C"/>
                </a:solidFill>
              </a:rPr>
              <a:t> 1 ve výši 6 %</a:t>
            </a:r>
          </a:p>
          <a:p>
            <a:pPr lvl="2" eaLnBrk="1" hangingPunct="1">
              <a:lnSpc>
                <a:spcPct val="90000"/>
              </a:lnSpc>
              <a:buClr>
                <a:schemeClr val="accent1"/>
              </a:buClr>
              <a:defRPr/>
            </a:pPr>
            <a:r>
              <a:rPr lang="cs-CZ" sz="1800" dirty="0">
                <a:solidFill>
                  <a:srgbClr val="42607C"/>
                </a:solidFill>
              </a:rPr>
              <a:t>celkový kapitálový poměr ve výši 8 %</a:t>
            </a:r>
          </a:p>
        </p:txBody>
      </p:sp>
      <p:pic>
        <p:nvPicPr>
          <p:cNvPr id="5" name="Obrázek 4">
            <a:extLst>
              <a:ext uri="{FF2B5EF4-FFF2-40B4-BE49-F238E27FC236}">
                <a16:creationId xmlns:a16="http://schemas.microsoft.com/office/drawing/2014/main" id="{823541E9-45C9-4226-8B3D-47BD8A366A46}"/>
              </a:ext>
            </a:extLst>
          </p:cNvPr>
          <p:cNvPicPr>
            <a:picLocks noChangeAspect="1"/>
          </p:cNvPicPr>
          <p:nvPr/>
        </p:nvPicPr>
        <p:blipFill>
          <a:blip r:embed="rId3"/>
          <a:stretch>
            <a:fillRect/>
          </a:stretch>
        </p:blipFill>
        <p:spPr>
          <a:xfrm>
            <a:off x="-108520" y="5237671"/>
            <a:ext cx="5506212" cy="534924"/>
          </a:xfrm>
          <a:prstGeom prst="rect">
            <a:avLst/>
          </a:prstGeom>
        </p:spPr>
      </p:pic>
      <p:pic>
        <p:nvPicPr>
          <p:cNvPr id="6" name="Obrázek 5">
            <a:extLst>
              <a:ext uri="{FF2B5EF4-FFF2-40B4-BE49-F238E27FC236}">
                <a16:creationId xmlns:a16="http://schemas.microsoft.com/office/drawing/2014/main" id="{1C7F23F8-1DAD-4267-9F45-0754AFD0A0D2}"/>
              </a:ext>
            </a:extLst>
          </p:cNvPr>
          <p:cNvPicPr>
            <a:picLocks noChangeAspect="1"/>
          </p:cNvPicPr>
          <p:nvPr/>
        </p:nvPicPr>
        <p:blipFill>
          <a:blip r:embed="rId4"/>
          <a:stretch>
            <a:fillRect/>
          </a:stretch>
        </p:blipFill>
        <p:spPr>
          <a:xfrm>
            <a:off x="0" y="6307519"/>
            <a:ext cx="5506212" cy="534924"/>
          </a:xfrm>
          <a:prstGeom prst="rect">
            <a:avLst/>
          </a:prstGeom>
        </p:spPr>
      </p:pic>
      <p:pic>
        <p:nvPicPr>
          <p:cNvPr id="8" name="Obrázek 7">
            <a:extLst>
              <a:ext uri="{FF2B5EF4-FFF2-40B4-BE49-F238E27FC236}">
                <a16:creationId xmlns:a16="http://schemas.microsoft.com/office/drawing/2014/main" id="{10795CFE-6A96-452B-9C77-5A01EC632CB4}"/>
              </a:ext>
            </a:extLst>
          </p:cNvPr>
          <p:cNvPicPr>
            <a:picLocks noChangeAspect="1"/>
          </p:cNvPicPr>
          <p:nvPr/>
        </p:nvPicPr>
        <p:blipFill>
          <a:blip r:embed="rId5"/>
          <a:stretch>
            <a:fillRect/>
          </a:stretch>
        </p:blipFill>
        <p:spPr>
          <a:xfrm>
            <a:off x="3637788" y="5772595"/>
            <a:ext cx="5506212" cy="534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dissolve">
                                      <p:cBhvr>
                                        <p:cTn id="13" dur="500"/>
                                        <p:tgtEl>
                                          <p:spTgt spid="7">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dissolve">
                                      <p:cBhvr>
                                        <p:cTn id="16" dur="500"/>
                                        <p:tgtEl>
                                          <p:spTgt spid="7">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dissolve">
                                      <p:cBhvr>
                                        <p:cTn id="19" dur="500"/>
                                        <p:tgtEl>
                                          <p:spTgt spid="7">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dissolve">
                                      <p:cBhvr>
                                        <p:cTn id="22" dur="500"/>
                                        <p:tgtEl>
                                          <p:spTgt spid="7">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Effect transition="in" filter="dissolve">
                                      <p:cBhvr>
                                        <p:cTn id="25" dur="500"/>
                                        <p:tgtEl>
                                          <p:spTgt spid="7">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dissolve">
                                      <p:cBhvr>
                                        <p:cTn id="28" dur="500"/>
                                        <p:tgtEl>
                                          <p:spTgt spid="7">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dissolve">
                                      <p:cBhvr>
                                        <p:cTn id="31" dur="500"/>
                                        <p:tgtEl>
                                          <p:spTgt spid="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29600" cy="922114"/>
          </a:xfrm>
        </p:spPr>
        <p:txBody>
          <a:bodyPr/>
          <a:lstStyle/>
          <a:p>
            <a:pPr eaLnBrk="1" hangingPunct="1"/>
            <a:r>
              <a:rPr lang="cs-CZ" dirty="0">
                <a:solidFill>
                  <a:schemeClr val="bg1"/>
                </a:solidFill>
              </a:rPr>
              <a:t>Regulovaný kapitál v ČR (2)</a:t>
            </a:r>
            <a:endParaRPr lang="fr-FR" dirty="0">
              <a:solidFill>
                <a:schemeClr val="bg1"/>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EED26-9E3B-4268-A735-99E1D9ECA34C}"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contenu 2"/>
          <p:cNvSpPr txBox="1">
            <a:spLocks/>
          </p:cNvSpPr>
          <p:nvPr/>
        </p:nvSpPr>
        <p:spPr bwMode="auto">
          <a:xfrm>
            <a:off x="179512" y="1988840"/>
            <a:ext cx="7200800" cy="46239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cs-CZ" sz="2200" b="0" i="0" u="none" strike="noStrike" kern="1200" cap="none" spc="0" normalizeH="0" baseline="0" noProof="0" dirty="0">
                <a:ln>
                  <a:noFill/>
                </a:ln>
                <a:solidFill>
                  <a:srgbClr val="42607C"/>
                </a:solidFill>
                <a:effectLst/>
                <a:uLnTx/>
                <a:uFillTx/>
                <a:latin typeface="Calibri"/>
                <a:ea typeface="+mn-ea"/>
                <a:cs typeface="+mn-cs"/>
              </a:rPr>
              <a:t>celkový objem rizikové expozice zahrnuje:</a:t>
            </a:r>
          </a:p>
          <a:p>
            <a:pPr marL="1257300" marR="0" lvl="2" indent="-342900" algn="l" defTabSz="914400" rtl="0" eaLnBrk="1" fontAlgn="base" latinLnBrk="0" hangingPunct="1">
              <a:lnSpc>
                <a:spcPct val="90000"/>
              </a:lnSpc>
              <a:spcBef>
                <a:spcPct val="20000"/>
              </a:spcBef>
              <a:spcAft>
                <a:spcPct val="0"/>
              </a:spcAft>
              <a:buClrTx/>
              <a:buSzTx/>
              <a:buFont typeface="+mj-lt"/>
              <a:buAutoNum type="alphaLcParenR"/>
              <a:tabLst/>
              <a:defRPr/>
            </a:pPr>
            <a:r>
              <a:rPr kumimoji="0" lang="cs-CZ" sz="1800" b="0" i="0" u="none" strike="noStrike" kern="1200" cap="none" spc="0" normalizeH="0" baseline="0" noProof="0" dirty="0">
                <a:ln>
                  <a:noFill/>
                </a:ln>
                <a:solidFill>
                  <a:srgbClr val="42607C"/>
                </a:solidFill>
                <a:effectLst/>
                <a:uLnTx/>
                <a:uFillTx/>
                <a:latin typeface="Calibri"/>
                <a:ea typeface="+mn-ea"/>
                <a:cs typeface="+mn-cs"/>
              </a:rPr>
              <a:t>rizikově vážené expozice pro úvěrové riziko a riziko rozmělnění</a:t>
            </a:r>
          </a:p>
          <a:p>
            <a:pPr marL="1257300" marR="0" lvl="2" indent="-342900" algn="l" defTabSz="914400" rtl="0" eaLnBrk="1" fontAlgn="base" latinLnBrk="0" hangingPunct="1">
              <a:lnSpc>
                <a:spcPct val="90000"/>
              </a:lnSpc>
              <a:spcBef>
                <a:spcPct val="20000"/>
              </a:spcBef>
              <a:spcAft>
                <a:spcPct val="0"/>
              </a:spcAft>
              <a:buClrTx/>
              <a:buSzTx/>
              <a:buFont typeface="+mj-lt"/>
              <a:buAutoNum type="alphaLcParenR"/>
              <a:tabLst/>
              <a:defRPr/>
            </a:pPr>
            <a:r>
              <a:rPr kumimoji="0" lang="cs-CZ" sz="1800" b="0" i="0" u="none" strike="noStrike" kern="1200" cap="none" spc="0" normalizeH="0" baseline="0" noProof="0" dirty="0">
                <a:ln>
                  <a:noFill/>
                </a:ln>
                <a:solidFill>
                  <a:srgbClr val="42607C"/>
                </a:solidFill>
                <a:effectLst/>
                <a:uLnTx/>
                <a:uFillTx/>
                <a:latin typeface="Calibri"/>
                <a:ea typeface="+mn-ea"/>
                <a:cs typeface="+mn-cs"/>
              </a:rPr>
              <a:t>požadavky na kapitál pro poziční riziko obchodního portfolia banky a pro velké expozice přesahující limity</a:t>
            </a:r>
          </a:p>
          <a:p>
            <a:pPr marL="1257300" marR="0" lvl="2" indent="-342900" algn="l" defTabSz="914400" rtl="0" eaLnBrk="1" fontAlgn="base" latinLnBrk="0" hangingPunct="1">
              <a:lnSpc>
                <a:spcPct val="90000"/>
              </a:lnSpc>
              <a:spcBef>
                <a:spcPct val="20000"/>
              </a:spcBef>
              <a:spcAft>
                <a:spcPct val="0"/>
              </a:spcAft>
              <a:buClrTx/>
              <a:buSzTx/>
              <a:buFont typeface="+mj-lt"/>
              <a:buAutoNum type="alphaLcParenR"/>
              <a:tabLst/>
              <a:defRPr/>
            </a:pPr>
            <a:r>
              <a:rPr kumimoji="0" lang="cs-CZ" sz="1800" b="0" i="0" u="none" strike="noStrike" kern="1200" cap="none" spc="0" normalizeH="0" baseline="0" noProof="0" dirty="0">
                <a:ln>
                  <a:noFill/>
                </a:ln>
                <a:solidFill>
                  <a:srgbClr val="42607C"/>
                </a:solidFill>
                <a:effectLst/>
                <a:uLnTx/>
                <a:uFillTx/>
                <a:latin typeface="Calibri"/>
                <a:ea typeface="+mn-ea"/>
                <a:cs typeface="+mn-cs"/>
              </a:rPr>
              <a:t>požadavky na kapitál k měnovému, vypořádacímu a komoditnímu riziku</a:t>
            </a:r>
          </a:p>
          <a:p>
            <a:pPr marL="1257300" marR="0" lvl="2" indent="-342900" algn="l" defTabSz="914400" rtl="0" eaLnBrk="1" fontAlgn="base" latinLnBrk="0" hangingPunct="1">
              <a:lnSpc>
                <a:spcPct val="90000"/>
              </a:lnSpc>
              <a:spcBef>
                <a:spcPct val="20000"/>
              </a:spcBef>
              <a:spcAft>
                <a:spcPct val="0"/>
              </a:spcAft>
              <a:buClrTx/>
              <a:buSzTx/>
              <a:buFont typeface="+mj-lt"/>
              <a:buAutoNum type="alphaLcParenR"/>
              <a:tabLst/>
              <a:defRPr/>
            </a:pPr>
            <a:r>
              <a:rPr kumimoji="0" lang="cs-CZ" sz="1800" b="0" i="0" u="none" strike="noStrike" kern="1200" cap="none" spc="0" normalizeH="0" baseline="0" noProof="0" dirty="0">
                <a:ln>
                  <a:noFill/>
                </a:ln>
                <a:solidFill>
                  <a:srgbClr val="42607C"/>
                </a:solidFill>
                <a:effectLst/>
                <a:uLnTx/>
                <a:uFillTx/>
                <a:latin typeface="Calibri"/>
                <a:ea typeface="+mn-ea"/>
                <a:cs typeface="+mn-cs"/>
              </a:rPr>
              <a:t>požadavky na kapitál k riziku úvěrových úprav v ocenění nástrojů OTC derivátů</a:t>
            </a:r>
          </a:p>
          <a:p>
            <a:pPr marL="1257300" marR="0" lvl="2" indent="-342900" algn="l" defTabSz="914400" rtl="0" eaLnBrk="1" fontAlgn="base" latinLnBrk="0" hangingPunct="1">
              <a:lnSpc>
                <a:spcPct val="90000"/>
              </a:lnSpc>
              <a:spcBef>
                <a:spcPct val="20000"/>
              </a:spcBef>
              <a:spcAft>
                <a:spcPct val="0"/>
              </a:spcAft>
              <a:buClrTx/>
              <a:buSzTx/>
              <a:buFont typeface="+mj-lt"/>
              <a:buAutoNum type="alphaLcParenR"/>
              <a:tabLst/>
              <a:defRPr/>
            </a:pPr>
            <a:r>
              <a:rPr kumimoji="0" lang="cs-CZ" sz="1800" b="0" i="0" u="none" strike="noStrike" kern="1200" cap="none" spc="0" normalizeH="0" baseline="0" noProof="0" dirty="0">
                <a:ln>
                  <a:noFill/>
                </a:ln>
                <a:solidFill>
                  <a:srgbClr val="42607C"/>
                </a:solidFill>
                <a:effectLst/>
                <a:uLnTx/>
                <a:uFillTx/>
                <a:latin typeface="Calibri"/>
                <a:ea typeface="+mn-ea"/>
                <a:cs typeface="+mn-cs"/>
              </a:rPr>
              <a:t>požadavky na kapitál k operačnímu riziku</a:t>
            </a:r>
          </a:p>
          <a:p>
            <a:pPr marL="1257300" marR="0" lvl="2" indent="-342900" algn="l" defTabSz="914400" rtl="0" eaLnBrk="1" fontAlgn="base" latinLnBrk="0" hangingPunct="1">
              <a:lnSpc>
                <a:spcPct val="90000"/>
              </a:lnSpc>
              <a:spcBef>
                <a:spcPct val="20000"/>
              </a:spcBef>
              <a:spcAft>
                <a:spcPct val="0"/>
              </a:spcAft>
              <a:buClrTx/>
              <a:buSzTx/>
              <a:buFont typeface="+mj-lt"/>
              <a:buAutoNum type="alphaLcParenR"/>
              <a:tabLst/>
              <a:defRPr/>
            </a:pPr>
            <a:r>
              <a:rPr kumimoji="0" lang="cs-CZ" sz="1800" b="0" i="0" u="none" strike="noStrike" kern="1200" cap="none" spc="0" normalizeH="0" baseline="0" noProof="0" dirty="0">
                <a:ln>
                  <a:noFill/>
                </a:ln>
                <a:solidFill>
                  <a:srgbClr val="42607C"/>
                </a:solidFill>
                <a:effectLst/>
                <a:uLnTx/>
                <a:uFillTx/>
                <a:latin typeface="Calibri"/>
                <a:ea typeface="+mn-ea"/>
                <a:cs typeface="+mn-cs"/>
              </a:rPr>
              <a:t>objemy rizikově vážených expozic pro riziko protistrany</a:t>
            </a:r>
          </a:p>
        </p:txBody>
      </p:sp>
      <p:sp>
        <p:nvSpPr>
          <p:cNvPr id="6" name="Pravá složená závorka 5"/>
          <p:cNvSpPr/>
          <p:nvPr/>
        </p:nvSpPr>
        <p:spPr>
          <a:xfrm>
            <a:off x="7308304" y="3060840"/>
            <a:ext cx="432048" cy="1952335"/>
          </a:xfrm>
          <a:prstGeom prst="rightBrace">
            <a:avLst>
              <a:gd name="adj1" fmla="val 35404"/>
              <a:gd name="adj2" fmla="val 50000"/>
            </a:avLst>
          </a:prstGeom>
          <a:ln>
            <a:solidFill>
              <a:srgbClr val="42607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ovéPole 7"/>
          <p:cNvSpPr txBox="1"/>
          <p:nvPr/>
        </p:nvSpPr>
        <p:spPr>
          <a:xfrm>
            <a:off x="7812360" y="3529175"/>
            <a:ext cx="1224136"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000" b="0" i="0" u="none" strike="noStrike" kern="1200" cap="none" spc="0" normalizeH="0" baseline="0" noProof="0" dirty="0">
                <a:ln>
                  <a:noFill/>
                </a:ln>
                <a:solidFill>
                  <a:srgbClr val="42607C"/>
                </a:solidFill>
                <a:effectLst/>
                <a:uLnTx/>
                <a:uFillTx/>
                <a:latin typeface="Calibri"/>
                <a:ea typeface="+mn-ea"/>
                <a:cs typeface="+mn-cs"/>
              </a:rPr>
              <a:t>násobí se číslem 12,5 (b-e)</a:t>
            </a:r>
          </a:p>
        </p:txBody>
      </p:sp>
    </p:spTree>
    <p:extLst>
      <p:ext uri="{BB962C8B-B14F-4D97-AF65-F5344CB8AC3E}">
        <p14:creationId xmlns:p14="http://schemas.microsoft.com/office/powerpoint/2010/main" val="44881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 grpId="0"/>
      <p:bldP spid="6" grpId="0" animBg="1"/>
      <p:bldP spid="8"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Kapitál tier 1</a:t>
            </a:r>
            <a:endParaRPr lang="fr-FR" dirty="0">
              <a:solidFill>
                <a:schemeClr val="bg1"/>
              </a:solidFill>
            </a:endParaRPr>
          </a:p>
        </p:txBody>
      </p:sp>
      <p:sp>
        <p:nvSpPr>
          <p:cNvPr id="4099" name="Espace réservé du contenu 2"/>
          <p:cNvSpPr>
            <a:spLocks noGrp="1"/>
          </p:cNvSpPr>
          <p:nvPr>
            <p:ph idx="1"/>
          </p:nvPr>
        </p:nvSpPr>
        <p:spPr>
          <a:xfrm>
            <a:off x="457200" y="1844824"/>
            <a:ext cx="8229600" cy="4584551"/>
          </a:xfrm>
        </p:spPr>
        <p:txBody>
          <a:bodyPr/>
          <a:lstStyle/>
          <a:p>
            <a:pPr eaLnBrk="1" hangingPunct="1">
              <a:lnSpc>
                <a:spcPct val="90000"/>
              </a:lnSpc>
              <a:defRPr/>
            </a:pPr>
            <a:r>
              <a:rPr lang="cs-CZ" sz="3000" dirty="0">
                <a:solidFill>
                  <a:srgbClr val="42607C"/>
                </a:solidFill>
              </a:rPr>
              <a:t>kmenový kapitál tier 1</a:t>
            </a:r>
          </a:p>
          <a:p>
            <a:pPr lvl="1" eaLnBrk="1" hangingPunct="1">
              <a:lnSpc>
                <a:spcPct val="90000"/>
              </a:lnSpc>
              <a:defRPr/>
            </a:pPr>
            <a:r>
              <a:rPr lang="cs-CZ" sz="2600" dirty="0">
                <a:solidFill>
                  <a:srgbClr val="42607C"/>
                </a:solidFill>
              </a:rPr>
              <a:t>kapitálové nástroje + emisní ážio + nerozdělený zisk + kumulovaný ostatní úplný výsledek hospodaření + ostatní fondy + rezervní fond na všeobecná bankovní rizika – ztráta běžného účetního roku – nehmotná aktiva – významné investice v subjektech finančního sektoru (tj. investice banky do jiných finančních institucí) – další položky (čl. 36-47)</a:t>
            </a:r>
          </a:p>
          <a:p>
            <a:pPr eaLnBrk="1" hangingPunct="1">
              <a:lnSpc>
                <a:spcPct val="90000"/>
              </a:lnSpc>
              <a:defRPr/>
            </a:pPr>
            <a:r>
              <a:rPr lang="cs-CZ" sz="3000" dirty="0">
                <a:solidFill>
                  <a:srgbClr val="42607C"/>
                </a:solidFill>
              </a:rPr>
              <a:t>vedlejší kapitál tier 1</a:t>
            </a:r>
          </a:p>
          <a:p>
            <a:pPr lvl="1" eaLnBrk="1" hangingPunct="1">
              <a:lnSpc>
                <a:spcPct val="90000"/>
              </a:lnSpc>
              <a:defRPr/>
            </a:pPr>
            <a:r>
              <a:rPr lang="cs-CZ" sz="2600" dirty="0">
                <a:solidFill>
                  <a:srgbClr val="42607C"/>
                </a:solidFill>
              </a:rPr>
              <a:t>kapitálové nástroje po splnění podmínek + s nimi související emisní ážio – stanovené odpočty kapitálových investic do vlastních nástrojů (čl. 56-60)</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23712-A0B4-416F-9796-7E366249806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24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Kapitál tier 2</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defRPr/>
            </a:pPr>
            <a:r>
              <a:rPr lang="cs-CZ" sz="2200" dirty="0">
                <a:solidFill>
                  <a:srgbClr val="42607C"/>
                </a:solidFill>
              </a:rPr>
              <a:t>kapitálové nástroje a podřízené půjčky po splnění podmínek + s nimi související emisní ážio + některé další položky – kapitálové investice</a:t>
            </a:r>
          </a:p>
          <a:p>
            <a:pPr eaLnBrk="1" hangingPunct="1">
              <a:lnSpc>
                <a:spcPct val="90000"/>
              </a:lnSpc>
              <a:defRPr/>
            </a:pPr>
            <a:r>
              <a:rPr lang="cs-CZ" sz="2200" dirty="0">
                <a:solidFill>
                  <a:srgbClr val="42607C"/>
                </a:solidFill>
              </a:rPr>
              <a:t>podmínky pro zahrnutí nástrojů do kapitálu tier 2:</a:t>
            </a:r>
          </a:p>
          <a:p>
            <a:pPr lvl="1"/>
            <a:r>
              <a:rPr lang="cs-CZ" sz="1800" dirty="0">
                <a:solidFill>
                  <a:srgbClr val="42607C"/>
                </a:solidFill>
              </a:rPr>
              <a:t>nástroje jsou vydány, podřízené půjčky jsou získány a plně uhrazeny</a:t>
            </a:r>
          </a:p>
          <a:p>
            <a:pPr lvl="1">
              <a:lnSpc>
                <a:spcPct val="80000"/>
              </a:lnSpc>
              <a:defRPr/>
            </a:pPr>
            <a:r>
              <a:rPr lang="cs-CZ" sz="1800" dirty="0">
                <a:solidFill>
                  <a:srgbClr val="42607C"/>
                </a:solidFill>
              </a:rPr>
              <a:t>prostředky neposkytla banka, její dceřiné podniky ani podniky, v nichž má banka nejméně 20 % podíl, a to ani nepřímo</a:t>
            </a:r>
          </a:p>
          <a:p>
            <a:pPr lvl="1">
              <a:lnSpc>
                <a:spcPct val="80000"/>
              </a:lnSpc>
              <a:defRPr/>
            </a:pPr>
            <a:r>
              <a:rPr lang="cs-CZ" sz="1800" dirty="0">
                <a:solidFill>
                  <a:srgbClr val="42607C"/>
                </a:solidFill>
              </a:rPr>
              <a:t>nárok na jistinu je zcela podřízen pohledávkám všech nepodřízených věřitelů</a:t>
            </a:r>
          </a:p>
          <a:p>
            <a:pPr lvl="1">
              <a:lnSpc>
                <a:spcPct val="80000"/>
              </a:lnSpc>
              <a:defRPr/>
            </a:pPr>
            <a:r>
              <a:rPr lang="cs-CZ" sz="1800" dirty="0">
                <a:solidFill>
                  <a:srgbClr val="42607C"/>
                </a:solidFill>
              </a:rPr>
              <a:t>nástroje nebo podřízené půjčky nejsou zajištěny bankou, dceřinými podniky, mateřskou finanční holdingovou společností nebo jejími dceřinými podniky, podnikem s úzkým propojením</a:t>
            </a:r>
          </a:p>
          <a:p>
            <a:pPr lvl="1">
              <a:lnSpc>
                <a:spcPct val="80000"/>
              </a:lnSpc>
              <a:defRPr/>
            </a:pPr>
            <a:r>
              <a:rPr lang="cs-CZ" sz="1800" dirty="0">
                <a:solidFill>
                  <a:srgbClr val="42607C"/>
                </a:solidFill>
              </a:rPr>
              <a:t>mají dobu splatnosti min. 5 let</a:t>
            </a:r>
          </a:p>
          <a:p>
            <a:pPr lvl="1">
              <a:lnSpc>
                <a:spcPct val="80000"/>
              </a:lnSpc>
              <a:defRPr/>
            </a:pPr>
            <a:r>
              <a:rPr lang="cs-CZ" sz="1800" dirty="0">
                <a:solidFill>
                  <a:srgbClr val="42607C"/>
                </a:solidFill>
              </a:rPr>
              <a:t>mohou být vypovězeny či předčasně splaceny nejdříve 5 let po jejich vydání a po splnění podmínek </a:t>
            </a:r>
          </a:p>
          <a:p>
            <a:pPr lvl="1">
              <a:lnSpc>
                <a:spcPct val="80000"/>
              </a:lnSpc>
              <a:defRPr/>
            </a:pPr>
            <a:r>
              <a:rPr lang="cs-CZ" sz="1800" dirty="0">
                <a:solidFill>
                  <a:srgbClr val="42607C"/>
                </a:solidFill>
              </a:rPr>
              <a:t>v posledních pěti letech se zahrnují v klesající výši</a:t>
            </a:r>
          </a:p>
          <a:p>
            <a:pPr lvl="1">
              <a:lnSpc>
                <a:spcPct val="80000"/>
              </a:lnSpc>
              <a:defRPr/>
            </a:pPr>
            <a:r>
              <a:rPr lang="cs-CZ" sz="1800" dirty="0">
                <a:solidFill>
                  <a:srgbClr val="42607C"/>
                </a:solidFill>
              </a:rPr>
              <a:t>a další…</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AEE05-C2FE-4BC8-B1A2-E4C93658D3AC}"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29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Kapitálový požadavek Pilíře 2 </a:t>
            </a:r>
            <a:br>
              <a:rPr lang="cs-CZ" dirty="0">
                <a:solidFill>
                  <a:schemeClr val="bg1"/>
                </a:solidFill>
              </a:rPr>
            </a:br>
            <a:r>
              <a:rPr lang="cs-CZ" dirty="0">
                <a:solidFill>
                  <a:schemeClr val="bg1"/>
                </a:solidFill>
              </a:rPr>
              <a:t>a kapitálové rezervy</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r>
              <a:rPr lang="cs-CZ" sz="2600" dirty="0">
                <a:solidFill>
                  <a:srgbClr val="42607C"/>
                </a:solidFill>
              </a:rPr>
              <a:t>kapitálový požadavek Pilíře 2</a:t>
            </a:r>
          </a:p>
          <a:p>
            <a:pPr lvl="1"/>
            <a:r>
              <a:rPr lang="cs-CZ" sz="2200" dirty="0" err="1">
                <a:solidFill>
                  <a:srgbClr val="42607C"/>
                </a:solidFill>
              </a:rPr>
              <a:t>mikroobezřetnostní</a:t>
            </a:r>
            <a:r>
              <a:rPr lang="cs-CZ" sz="2200" dirty="0">
                <a:solidFill>
                  <a:srgbClr val="42607C"/>
                </a:solidFill>
              </a:rPr>
              <a:t> nástroj, individuálně pro každou banku</a:t>
            </a:r>
          </a:p>
          <a:p>
            <a:r>
              <a:rPr lang="cs-CZ" sz="2600" dirty="0">
                <a:solidFill>
                  <a:srgbClr val="42607C"/>
                </a:solidFill>
              </a:rPr>
              <a:t>kapitálové rezervy:</a:t>
            </a:r>
          </a:p>
          <a:p>
            <a:pPr lvl="1"/>
            <a:r>
              <a:rPr lang="cs-CZ" sz="2200" dirty="0">
                <a:solidFill>
                  <a:srgbClr val="42607C"/>
                </a:solidFill>
              </a:rPr>
              <a:t>bezpečnostní kapitálová rezerva (2,5 % CORE </a:t>
            </a:r>
            <a:r>
              <a:rPr lang="cs-CZ" sz="2000" dirty="0">
                <a:solidFill>
                  <a:srgbClr val="42607C"/>
                </a:solidFill>
              </a:rPr>
              <a:t>= celkového objemu rizikové expozice</a:t>
            </a:r>
            <a:r>
              <a:rPr lang="cs-CZ" sz="2200" dirty="0">
                <a:solidFill>
                  <a:srgbClr val="42607C"/>
                </a:solidFill>
              </a:rPr>
              <a:t>)</a:t>
            </a:r>
          </a:p>
          <a:p>
            <a:pPr lvl="1"/>
            <a:r>
              <a:rPr lang="cs-CZ" sz="2200" dirty="0" err="1">
                <a:solidFill>
                  <a:srgbClr val="42607C"/>
                </a:solidFill>
              </a:rPr>
              <a:t>proticyklická</a:t>
            </a:r>
            <a:r>
              <a:rPr lang="cs-CZ" sz="2200" dirty="0">
                <a:solidFill>
                  <a:srgbClr val="42607C"/>
                </a:solidFill>
              </a:rPr>
              <a:t> kapitálová rezerva (0 – 2,5 % CORE)</a:t>
            </a:r>
          </a:p>
          <a:p>
            <a:pPr lvl="1"/>
            <a:r>
              <a:rPr lang="cs-CZ" sz="2200" dirty="0">
                <a:solidFill>
                  <a:srgbClr val="42607C"/>
                </a:solidFill>
              </a:rPr>
              <a:t>kapitálová rezerva pro krytí systémového rizika (až 1 % CORE)</a:t>
            </a:r>
          </a:p>
          <a:p>
            <a:pPr lvl="1"/>
            <a:r>
              <a:rPr lang="cs-CZ" sz="2200" dirty="0">
                <a:solidFill>
                  <a:srgbClr val="42607C"/>
                </a:solidFill>
              </a:rPr>
              <a:t>kapitálová rezerva pro G-SVI (1 – 3,5 % CORE)</a:t>
            </a:r>
          </a:p>
          <a:p>
            <a:pPr lvl="1"/>
            <a:r>
              <a:rPr lang="cs-CZ" sz="2200" dirty="0">
                <a:solidFill>
                  <a:srgbClr val="42607C"/>
                </a:solidFill>
              </a:rPr>
              <a:t>kapitálová rezerva pro J-SVI (až 2 % CORE)</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AEE05-C2FE-4BC8-B1A2-E4C93658D3AC}"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29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re 1"/>
          <p:cNvSpPr>
            <a:spLocks noGrp="1"/>
          </p:cNvSpPr>
          <p:nvPr>
            <p:ph type="title"/>
          </p:nvPr>
        </p:nvSpPr>
        <p:spPr>
          <a:xfrm>
            <a:off x="457200" y="274638"/>
            <a:ext cx="8229600" cy="1143000"/>
          </a:xfrm>
        </p:spPr>
        <p:txBody>
          <a:bodyPr/>
          <a:lstStyle/>
          <a:p>
            <a:pPr eaLnBrk="1" hangingPunct="1"/>
            <a:r>
              <a:rPr lang="cs-CZ" dirty="0">
                <a:solidFill>
                  <a:schemeClr val="bg1"/>
                </a:solidFill>
              </a:rPr>
              <a:t>Sazby </a:t>
            </a:r>
            <a:r>
              <a:rPr lang="cs-CZ" dirty="0" err="1">
                <a:solidFill>
                  <a:schemeClr val="bg1"/>
                </a:solidFill>
              </a:rPr>
              <a:t>proticyklické</a:t>
            </a:r>
            <a:r>
              <a:rPr lang="cs-CZ" dirty="0">
                <a:solidFill>
                  <a:schemeClr val="bg1"/>
                </a:solidFill>
              </a:rPr>
              <a:t> kapitálové rezervy (</a:t>
            </a:r>
            <a:r>
              <a:rPr lang="cs-CZ" dirty="0" err="1">
                <a:solidFill>
                  <a:schemeClr val="bg1"/>
                </a:solidFill>
              </a:rPr>
              <a:t>CCyB</a:t>
            </a:r>
            <a:r>
              <a:rPr lang="cs-CZ" dirty="0">
                <a:solidFill>
                  <a:schemeClr val="bg1"/>
                </a:solidFill>
              </a:rPr>
              <a:t>) v Evropě </a:t>
            </a:r>
            <a:endParaRPr lang="fr-FR" dirty="0">
              <a:solidFill>
                <a:schemeClr val="bg1"/>
              </a:solidFill>
            </a:endParaRPr>
          </a:p>
        </p:txBody>
      </p:sp>
      <p:sp>
        <p:nvSpPr>
          <p:cNvPr id="7" name="Espace réservé du contenu 2"/>
          <p:cNvSpPr>
            <a:spLocks noGrp="1"/>
          </p:cNvSpPr>
          <p:nvPr>
            <p:ph idx="1"/>
          </p:nvPr>
        </p:nvSpPr>
        <p:spPr>
          <a:xfrm>
            <a:off x="457200" y="1903413"/>
            <a:ext cx="8229600" cy="4525962"/>
          </a:xfrm>
        </p:spPr>
        <p:txBody>
          <a:bodyPr/>
          <a:lstStyle/>
          <a:p>
            <a:r>
              <a:rPr lang="cs-CZ" dirty="0">
                <a:solidFill>
                  <a:srgbClr val="42607C"/>
                </a:solidFill>
                <a:hlinkClick r:id="rId3"/>
              </a:rPr>
              <a:t>https://www.esrb.europa.eu/national_policy/ccb/applicable/html/index.en.html</a:t>
            </a:r>
            <a:endParaRPr lang="cs-CZ" dirty="0">
              <a:solidFill>
                <a:srgbClr val="42607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Vývoj kapitálové přiměřenosti</a:t>
            </a:r>
            <a:endParaRPr lang="fr-FR" dirty="0">
              <a:solidFill>
                <a:schemeClr val="bg1"/>
              </a:solidFill>
            </a:endParaRPr>
          </a:p>
        </p:txBody>
      </p:sp>
      <p:sp>
        <p:nvSpPr>
          <p:cNvPr id="4099" name="Espace réservé du contenu 2"/>
          <p:cNvSpPr>
            <a:spLocks noGrp="1"/>
          </p:cNvSpPr>
          <p:nvPr>
            <p:ph idx="1"/>
          </p:nvPr>
        </p:nvSpPr>
        <p:spPr>
          <a:xfrm>
            <a:off x="251520" y="1556792"/>
            <a:ext cx="8568952" cy="4813994"/>
          </a:xfrm>
        </p:spPr>
        <p:txBody>
          <a:bodyPr/>
          <a:lstStyle/>
          <a:p>
            <a:pPr eaLnBrk="1" hangingPunct="1">
              <a:lnSpc>
                <a:spcPct val="80000"/>
              </a:lnSpc>
            </a:pPr>
            <a:r>
              <a:rPr lang="cs-CZ" sz="2200" dirty="0">
                <a:solidFill>
                  <a:srgbClr val="42607C"/>
                </a:solidFill>
              </a:rPr>
              <a:t>historie: ukazatel kapitál na celková aktiva</a:t>
            </a:r>
          </a:p>
          <a:p>
            <a:pPr eaLnBrk="1" hangingPunct="1">
              <a:lnSpc>
                <a:spcPct val="80000"/>
              </a:lnSpc>
            </a:pPr>
            <a:r>
              <a:rPr lang="cs-CZ" sz="2200" dirty="0">
                <a:solidFill>
                  <a:srgbClr val="42607C"/>
                </a:solidFill>
              </a:rPr>
              <a:t>v 60. letech zaveden v USA poměr kapitálu požadovaného regulátory a skutečného kapitálu</a:t>
            </a:r>
          </a:p>
          <a:p>
            <a:pPr eaLnBrk="1" hangingPunct="1">
              <a:lnSpc>
                <a:spcPct val="80000"/>
              </a:lnSpc>
            </a:pPr>
            <a:r>
              <a:rPr lang="cs-CZ" sz="2200" dirty="0">
                <a:solidFill>
                  <a:srgbClr val="42607C"/>
                </a:solidFill>
              </a:rPr>
              <a:t>ukazatel kapitál na rizikově vážená aktiva</a:t>
            </a:r>
          </a:p>
          <a:p>
            <a:pPr lvl="1">
              <a:lnSpc>
                <a:spcPct val="90000"/>
              </a:lnSpc>
            </a:pPr>
            <a:r>
              <a:rPr lang="cs-CZ" sz="1900" dirty="0">
                <a:solidFill>
                  <a:srgbClr val="42607C"/>
                </a:solidFill>
              </a:rPr>
              <a:t>r. 1988 – kapitálová přiměřenost dle Basilejského výboru pro bankovní dohled (</a:t>
            </a:r>
            <a:r>
              <a:rPr lang="cs-CZ" sz="1900" dirty="0" err="1">
                <a:solidFill>
                  <a:srgbClr val="42607C"/>
                </a:solidFill>
              </a:rPr>
              <a:t>Capital</a:t>
            </a:r>
            <a:r>
              <a:rPr lang="cs-CZ" sz="1900" dirty="0">
                <a:solidFill>
                  <a:srgbClr val="42607C"/>
                </a:solidFill>
              </a:rPr>
              <a:t> </a:t>
            </a:r>
            <a:r>
              <a:rPr lang="cs-CZ" sz="1900" dirty="0" err="1">
                <a:solidFill>
                  <a:srgbClr val="42607C"/>
                </a:solidFill>
              </a:rPr>
              <a:t>Accord</a:t>
            </a:r>
            <a:r>
              <a:rPr lang="cs-CZ" sz="1900" dirty="0">
                <a:solidFill>
                  <a:srgbClr val="42607C"/>
                </a:solidFill>
              </a:rPr>
              <a:t>) </a:t>
            </a:r>
          </a:p>
          <a:p>
            <a:pPr lvl="1">
              <a:lnSpc>
                <a:spcPct val="90000"/>
              </a:lnSpc>
            </a:pPr>
            <a:r>
              <a:rPr lang="cs-CZ" sz="1900" dirty="0">
                <a:solidFill>
                  <a:srgbClr val="42607C"/>
                </a:solidFill>
              </a:rPr>
              <a:t>r. 1989 - direktivy EU o solventním poměru</a:t>
            </a:r>
          </a:p>
          <a:p>
            <a:pPr eaLnBrk="1" hangingPunct="1">
              <a:lnSpc>
                <a:spcPct val="80000"/>
              </a:lnSpc>
            </a:pPr>
            <a:r>
              <a:rPr lang="cs-CZ" sz="2200" dirty="0">
                <a:solidFill>
                  <a:srgbClr val="42607C"/>
                </a:solidFill>
              </a:rPr>
              <a:t>postupně zahrnuto i tržní riziko</a:t>
            </a:r>
          </a:p>
          <a:p>
            <a:pPr lvl="1">
              <a:lnSpc>
                <a:spcPct val="90000"/>
              </a:lnSpc>
            </a:pPr>
            <a:r>
              <a:rPr lang="cs-CZ" sz="1900" dirty="0">
                <a:solidFill>
                  <a:srgbClr val="42607C"/>
                </a:solidFill>
              </a:rPr>
              <a:t>r. 1993 – direktiva EU o kapitálové přiměřenosti bank a investičních podniků</a:t>
            </a:r>
          </a:p>
          <a:p>
            <a:pPr lvl="1">
              <a:lnSpc>
                <a:spcPct val="90000"/>
              </a:lnSpc>
            </a:pPr>
            <a:r>
              <a:rPr lang="cs-CZ" sz="1900" dirty="0">
                <a:solidFill>
                  <a:srgbClr val="42607C"/>
                </a:solidFill>
              </a:rPr>
              <a:t>r. 1996 – dodatek ke </a:t>
            </a:r>
            <a:r>
              <a:rPr lang="cs-CZ" sz="1900" dirty="0" err="1">
                <a:solidFill>
                  <a:srgbClr val="42607C"/>
                </a:solidFill>
              </a:rPr>
              <a:t>Capital</a:t>
            </a:r>
            <a:r>
              <a:rPr lang="cs-CZ" sz="1900" dirty="0">
                <a:solidFill>
                  <a:srgbClr val="42607C"/>
                </a:solidFill>
              </a:rPr>
              <a:t> </a:t>
            </a:r>
            <a:r>
              <a:rPr lang="cs-CZ" sz="1900" dirty="0" err="1">
                <a:solidFill>
                  <a:srgbClr val="42607C"/>
                </a:solidFill>
              </a:rPr>
              <a:t>Accord</a:t>
            </a:r>
            <a:endParaRPr lang="cs-CZ" sz="1900" dirty="0">
              <a:solidFill>
                <a:srgbClr val="42607C"/>
              </a:solidFill>
            </a:endParaRPr>
          </a:p>
          <a:p>
            <a:pPr eaLnBrk="1" hangingPunct="1">
              <a:lnSpc>
                <a:spcPct val="80000"/>
              </a:lnSpc>
            </a:pPr>
            <a:r>
              <a:rPr lang="cs-CZ" sz="2200" dirty="0">
                <a:solidFill>
                  <a:srgbClr val="42607C"/>
                </a:solidFill>
              </a:rPr>
              <a:t>poté zahrnuto i operační riziko</a:t>
            </a:r>
          </a:p>
          <a:p>
            <a:pPr lvl="1">
              <a:lnSpc>
                <a:spcPct val="90000"/>
              </a:lnSpc>
            </a:pPr>
            <a:r>
              <a:rPr lang="cs-CZ" sz="1900" dirty="0">
                <a:solidFill>
                  <a:srgbClr val="42607C"/>
                </a:solidFill>
              </a:rPr>
              <a:t>Basel II </a:t>
            </a:r>
          </a:p>
          <a:p>
            <a:pPr eaLnBrk="1" hangingPunct="1">
              <a:lnSpc>
                <a:spcPct val="80000"/>
              </a:lnSpc>
            </a:pPr>
            <a:r>
              <a:rPr lang="cs-CZ" sz="2200" dirty="0">
                <a:solidFill>
                  <a:srgbClr val="42607C"/>
                </a:solidFill>
              </a:rPr>
              <a:t>nově kapitálové rezervy</a:t>
            </a:r>
          </a:p>
          <a:p>
            <a:pPr lvl="1">
              <a:lnSpc>
                <a:spcPct val="90000"/>
              </a:lnSpc>
            </a:pPr>
            <a:r>
              <a:rPr lang="cs-CZ" sz="1900" dirty="0" err="1">
                <a:solidFill>
                  <a:srgbClr val="42607C"/>
                </a:solidFill>
              </a:rPr>
              <a:t>Basel</a:t>
            </a:r>
            <a:r>
              <a:rPr lang="cs-CZ" sz="1900" dirty="0">
                <a:solidFill>
                  <a:srgbClr val="42607C"/>
                </a:solidFill>
              </a:rPr>
              <a:t> III</a:t>
            </a:r>
          </a:p>
          <a:p>
            <a:pPr>
              <a:lnSpc>
                <a:spcPct val="90000"/>
              </a:lnSpc>
            </a:pPr>
            <a:r>
              <a:rPr lang="cs-CZ" sz="2200" dirty="0">
                <a:solidFill>
                  <a:srgbClr val="42607C"/>
                </a:solidFill>
              </a:rPr>
              <a:t>další změna pravidel</a:t>
            </a:r>
          </a:p>
          <a:p>
            <a:pPr lvl="1">
              <a:lnSpc>
                <a:spcPct val="90000"/>
              </a:lnSpc>
            </a:pPr>
            <a:r>
              <a:rPr lang="cs-CZ" sz="1900" dirty="0" err="1">
                <a:solidFill>
                  <a:srgbClr val="42607C"/>
                </a:solidFill>
              </a:rPr>
              <a:t>Basel</a:t>
            </a:r>
            <a:r>
              <a:rPr lang="cs-CZ" sz="1900" dirty="0">
                <a:solidFill>
                  <a:srgbClr val="42607C"/>
                </a:solidFill>
              </a:rPr>
              <a:t> IV</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99">
                                            <p:txEl>
                                              <p:pRg st="10" end="10"/>
                                            </p:txEl>
                                          </p:spTgt>
                                        </p:tgtEl>
                                        <p:attrNameLst>
                                          <p:attrName>style.visibility</p:attrName>
                                        </p:attrNameLst>
                                      </p:cBhvr>
                                      <p:to>
                                        <p:strVal val="visible"/>
                                      </p:to>
                                    </p:set>
                                    <p:animEffect transition="in" filter="dissolve">
                                      <p:cBhvr>
                                        <p:cTn id="40" dur="500"/>
                                        <p:tgtEl>
                                          <p:spTgt spid="4099">
                                            <p:txEl>
                                              <p:pRg st="10" end="1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099">
                                            <p:txEl>
                                              <p:pRg st="11" end="11"/>
                                            </p:txEl>
                                          </p:spTgt>
                                        </p:tgtEl>
                                        <p:attrNameLst>
                                          <p:attrName>style.visibility</p:attrName>
                                        </p:attrNameLst>
                                      </p:cBhvr>
                                      <p:to>
                                        <p:strVal val="visible"/>
                                      </p:to>
                                    </p:set>
                                    <p:animEffect transition="in" filter="dissolve">
                                      <p:cBhvr>
                                        <p:cTn id="43" dur="500"/>
                                        <p:tgtEl>
                                          <p:spTgt spid="4099">
                                            <p:txEl>
                                              <p:pRg st="11" end="11"/>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099">
                                            <p:txEl>
                                              <p:pRg st="12" end="12"/>
                                            </p:txEl>
                                          </p:spTgt>
                                        </p:tgtEl>
                                        <p:attrNameLst>
                                          <p:attrName>style.visibility</p:attrName>
                                        </p:attrNameLst>
                                      </p:cBhvr>
                                      <p:to>
                                        <p:strVal val="visible"/>
                                      </p:to>
                                    </p:set>
                                    <p:animEffect transition="in" filter="dissolve">
                                      <p:cBhvr>
                                        <p:cTn id="46" dur="500"/>
                                        <p:tgtEl>
                                          <p:spTgt spid="4099">
                                            <p:txEl>
                                              <p:pRg st="12" end="12"/>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099">
                                            <p:txEl>
                                              <p:pRg st="13" end="13"/>
                                            </p:txEl>
                                          </p:spTgt>
                                        </p:tgtEl>
                                        <p:attrNameLst>
                                          <p:attrName>style.visibility</p:attrName>
                                        </p:attrNameLst>
                                      </p:cBhvr>
                                      <p:to>
                                        <p:strVal val="visible"/>
                                      </p:to>
                                    </p:set>
                                    <p:animEffect transition="in" filter="dissolve">
                                      <p:cBhvr>
                                        <p:cTn id="49" dur="500"/>
                                        <p:tgtEl>
                                          <p:spTgt spid="40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Kapitálová přiměřenost zahrnující úvěrové riziko (1)</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80000"/>
              </a:lnSpc>
            </a:pPr>
            <a:r>
              <a:rPr lang="cs-CZ" dirty="0">
                <a:solidFill>
                  <a:srgbClr val="42607C"/>
                </a:solidFill>
              </a:rPr>
              <a:t>Basel I:</a:t>
            </a:r>
          </a:p>
          <a:p>
            <a:pPr lvl="1">
              <a:lnSpc>
                <a:spcPct val="90000"/>
              </a:lnSpc>
            </a:pPr>
            <a:r>
              <a:rPr lang="cs-CZ" dirty="0">
                <a:solidFill>
                  <a:srgbClr val="42607C"/>
                </a:solidFill>
              </a:rPr>
              <a:t>proč byl vydán</a:t>
            </a:r>
          </a:p>
          <a:p>
            <a:pPr lvl="1">
              <a:lnSpc>
                <a:spcPct val="90000"/>
              </a:lnSpc>
            </a:pPr>
            <a:r>
              <a:rPr lang="cs-CZ" dirty="0">
                <a:solidFill>
                  <a:srgbClr val="42607C"/>
                </a:solidFill>
              </a:rPr>
              <a:t>kapitálová přiměřenost:</a:t>
            </a:r>
          </a:p>
          <a:p>
            <a:pPr lvl="1">
              <a:lnSpc>
                <a:spcPct val="90000"/>
              </a:lnSpc>
              <a:buNone/>
            </a:pPr>
            <a:r>
              <a:rPr lang="cs-CZ" dirty="0">
                <a:solidFill>
                  <a:srgbClr val="42607C"/>
                </a:solidFill>
              </a:rPr>
              <a:t>                 </a:t>
            </a:r>
          </a:p>
          <a:p>
            <a:pPr lvl="1">
              <a:lnSpc>
                <a:spcPct val="90000"/>
              </a:lnSpc>
            </a:pPr>
            <a:endParaRPr lang="cs-CZ" dirty="0">
              <a:solidFill>
                <a:srgbClr val="42607C"/>
              </a:solidFill>
            </a:endParaRPr>
          </a:p>
          <a:p>
            <a:pPr lvl="1">
              <a:lnSpc>
                <a:spcPct val="90000"/>
              </a:lnSpc>
            </a:pPr>
            <a:endParaRPr lang="cs-CZ" dirty="0">
              <a:solidFill>
                <a:srgbClr val="42607C"/>
              </a:solidFill>
            </a:endParaRPr>
          </a:p>
          <a:p>
            <a:pPr lvl="1">
              <a:lnSpc>
                <a:spcPct val="90000"/>
              </a:lnSpc>
            </a:pPr>
            <a:r>
              <a:rPr lang="cs-CZ" dirty="0">
                <a:solidFill>
                  <a:srgbClr val="42607C"/>
                </a:solidFill>
              </a:rPr>
              <a:t>do konce r. 1992 měl poměr dosáhnout min. 8 %</a:t>
            </a:r>
          </a:p>
          <a:p>
            <a:pPr lvl="1">
              <a:lnSpc>
                <a:spcPct val="90000"/>
              </a:lnSpc>
            </a:pPr>
            <a:r>
              <a:rPr lang="cs-CZ" dirty="0">
                <a:solidFill>
                  <a:srgbClr val="42607C"/>
                </a:solidFill>
              </a:rPr>
              <a:t>problémy </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 Box 4"/>
          <p:cNvSpPr txBox="1">
            <a:spLocks noChangeArrowheads="1"/>
          </p:cNvSpPr>
          <p:nvPr/>
        </p:nvSpPr>
        <p:spPr bwMode="auto">
          <a:xfrm>
            <a:off x="1500188" y="3357563"/>
            <a:ext cx="6913562" cy="1081087"/>
          </a:xfrm>
          <a:prstGeom prst="rect">
            <a:avLst/>
          </a:prstGeom>
          <a:solidFill>
            <a:srgbClr val="FFFFFF"/>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zh-CN" sz="1200" b="0"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mn-cs"/>
              </a:rPr>
              <a:t>                            </a:t>
            </a:r>
            <a:r>
              <a:rPr kumimoji="0" lang="cs-CZ" altLang="zh-CN" sz="12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                                      </a:t>
            </a:r>
            <a:r>
              <a:rPr kumimoji="0" lang="cs-CZ" altLang="zh-CN" sz="20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tier 1 + tier 2 – </a:t>
            </a:r>
            <a:r>
              <a:rPr kumimoji="0" lang="cs-CZ" altLang="zh-CN" sz="2000" b="0" i="0" u="none" strike="noStrike" kern="1200" cap="none" spc="0" normalizeH="0" baseline="0" noProof="0" dirty="0" err="1">
                <a:ln>
                  <a:noFill/>
                </a:ln>
                <a:solidFill>
                  <a:prstClr val="black"/>
                </a:solidFill>
                <a:effectLst/>
                <a:uLnTx/>
                <a:uFillTx/>
                <a:latin typeface="Times New Roman" pitchFamily="18" charset="0"/>
                <a:ea typeface="SimSun" pitchFamily="2" charset="-122"/>
                <a:cs typeface="+mn-cs"/>
              </a:rPr>
              <a:t>odč</a:t>
            </a:r>
            <a:r>
              <a:rPr kumimoji="0" lang="cs-CZ" altLang="zh-CN" sz="20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 položky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zh-CN" sz="20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kapitál. přiměřenost  = ------------------------------------- * 100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zh-CN" sz="20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                                           rizikově vážená aktiva</a:t>
            </a:r>
            <a:endParaRPr kumimoji="0" lang="cs-CZ" sz="20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dissolve">
                                      <p:cBhvr>
                                        <p:cTn id="13" dur="500"/>
                                        <p:tgtEl>
                                          <p:spTgt spid="4099">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Effect transition="in" filter="dissolve">
                                      <p:cBhvr>
                                        <p:cTn id="16" dur="500"/>
                                        <p:tgtEl>
                                          <p:spTgt spid="4099">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dissolve">
                                      <p:cBhvr>
                                        <p:cTn id="19" dur="500"/>
                                        <p:tgtEl>
                                          <p:spTgt spid="4099">
                                            <p:txEl>
                                              <p:pRg st="2" end="2"/>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dissolve">
                                      <p:cBhvr>
                                        <p:cTn id="22" dur="500"/>
                                        <p:tgtEl>
                                          <p:spTgt spid="4099">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dissolve">
                                      <p:cBhvr>
                                        <p:cTn id="25" dur="500"/>
                                        <p:tgtEl>
                                          <p:spTgt spid="4099">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dissolve">
                                      <p:cBhvr>
                                        <p:cTn id="28"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Proces prodeje úvěrů</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dirty="0">
                <a:solidFill>
                  <a:srgbClr val="42607C"/>
                </a:solidFill>
              </a:rPr>
              <a:t>velice komplexní záležitost</a:t>
            </a:r>
          </a:p>
          <a:p>
            <a:pPr lvl="1" eaLnBrk="1" hangingPunct="1">
              <a:lnSpc>
                <a:spcPct val="90000"/>
              </a:lnSpc>
            </a:pPr>
            <a:r>
              <a:rPr lang="cs-CZ" dirty="0">
                <a:solidFill>
                  <a:srgbClr val="42607C"/>
                </a:solidFill>
              </a:rPr>
              <a:t>je třeba vyjasnit mnoho problémů (</a:t>
            </a:r>
            <a:r>
              <a:rPr lang="cs-CZ" dirty="0" err="1">
                <a:solidFill>
                  <a:srgbClr val="42607C"/>
                </a:solidFill>
              </a:rPr>
              <a:t>alikvótní</a:t>
            </a:r>
            <a:r>
              <a:rPr lang="cs-CZ" dirty="0">
                <a:solidFill>
                  <a:srgbClr val="42607C"/>
                </a:solidFill>
              </a:rPr>
              <a:t> výnos, změnu vlastníka úvěru, zajistit, aby dlužník splácel tomu, komu má, prověřit úvěrovou smlouvu, převést práva na kolaterál,…)</a:t>
            </a:r>
            <a:endParaRPr lang="cs-CZ" sz="3200" dirty="0">
              <a:sym typeface="Wingdings" pitchFamily="2" charset="2"/>
            </a:endParaRPr>
          </a:p>
          <a:p>
            <a:pPr eaLnBrk="1" hangingPunct="1">
              <a:lnSpc>
                <a:spcPct val="90000"/>
              </a:lnSpc>
              <a:buNone/>
            </a:pPr>
            <a:r>
              <a:rPr lang="cs-CZ" dirty="0">
                <a:solidFill>
                  <a:srgbClr val="42607C"/>
                </a:solidFill>
              </a:rPr>
              <a:t>→ často trvá až 3 měsíce</a:t>
            </a:r>
          </a:p>
          <a:p>
            <a:pPr eaLnBrk="1" hangingPunct="1">
              <a:lnSpc>
                <a:spcPct val="90000"/>
              </a:lnSpc>
              <a:buNone/>
            </a:pPr>
            <a:r>
              <a:rPr lang="cs-CZ" dirty="0">
                <a:solidFill>
                  <a:srgbClr val="42607C"/>
                </a:solidFill>
              </a:rPr>
              <a:t>→ až polovina všech případů nikdy není dokončena</a:t>
            </a:r>
          </a:p>
        </p:txBody>
      </p:sp>
      <p:sp>
        <p:nvSpPr>
          <p:cNvPr id="4" name="Zástupný symbol pro číslo snímku 3"/>
          <p:cNvSpPr>
            <a:spLocks noGrp="1"/>
          </p:cNvSpPr>
          <p:nvPr>
            <p:ph type="sldNum" sz="quarter" idx="12"/>
          </p:nvPr>
        </p:nvSpPr>
        <p:spPr/>
        <p:txBody>
          <a:bodyPr/>
          <a:lstStyle/>
          <a:p>
            <a:pPr>
              <a:defRPr/>
            </a:pPr>
            <a:fld id="{90923E85-530A-45CA-AF14-6A62A8D26809}" type="slidenum">
              <a:rPr lang="fr-FR" smtClean="0"/>
              <a:pPr>
                <a:defRPr/>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Kapitálová přiměřenost zahrnující úvěrové riziko (2)</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80000"/>
              </a:lnSpc>
            </a:pPr>
            <a:r>
              <a:rPr lang="cs-CZ" dirty="0">
                <a:solidFill>
                  <a:srgbClr val="42607C"/>
                </a:solidFill>
              </a:rPr>
              <a:t>direktivy:</a:t>
            </a:r>
          </a:p>
          <a:p>
            <a:pPr lvl="1">
              <a:lnSpc>
                <a:spcPct val="90000"/>
              </a:lnSpc>
            </a:pPr>
            <a:r>
              <a:rPr lang="cs-CZ" dirty="0">
                <a:solidFill>
                  <a:srgbClr val="42607C"/>
                </a:solidFill>
              </a:rPr>
              <a:t>vzápětí po Basel I vydala EU 2 direktivy:</a:t>
            </a:r>
          </a:p>
          <a:p>
            <a:pPr lvl="2">
              <a:lnSpc>
                <a:spcPct val="90000"/>
              </a:lnSpc>
            </a:pPr>
            <a:r>
              <a:rPr lang="cs-CZ" dirty="0">
                <a:solidFill>
                  <a:srgbClr val="42607C"/>
                </a:solidFill>
              </a:rPr>
              <a:t>1989: direktiva o vlastních zdrojích </a:t>
            </a:r>
          </a:p>
          <a:p>
            <a:pPr lvl="2">
              <a:lnSpc>
                <a:spcPct val="90000"/>
              </a:lnSpc>
            </a:pPr>
            <a:r>
              <a:rPr lang="cs-CZ" dirty="0">
                <a:solidFill>
                  <a:srgbClr val="42607C"/>
                </a:solidFill>
              </a:rPr>
              <a:t>1989: direktiva o solventním poměru </a:t>
            </a:r>
          </a:p>
          <a:p>
            <a:pPr lvl="3">
              <a:lnSpc>
                <a:spcPct val="90000"/>
              </a:lnSpc>
            </a:pPr>
            <a:r>
              <a:rPr lang="cs-CZ" dirty="0">
                <a:solidFill>
                  <a:srgbClr val="42607C"/>
                </a:solidFill>
              </a:rPr>
              <a:t>banky v zemích EU měly do konce roku 1992 dosáhnout solventního poměru min. 8 %</a:t>
            </a:r>
          </a:p>
          <a:p>
            <a:pPr lvl="1">
              <a:lnSpc>
                <a:spcPct val="90000"/>
              </a:lnSpc>
            </a:pPr>
            <a:r>
              <a:rPr lang="cs-CZ" dirty="0">
                <a:solidFill>
                  <a:srgbClr val="42607C"/>
                </a:solidFill>
              </a:rPr>
              <a:t>obě direktivy se v podstatě shodují s Basel I a stejným způsobem řeší úvěrové riziko</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Kapitálová přiměřenost zahrnující úvěrové a tržní riziko (1)</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80000"/>
              </a:lnSpc>
            </a:pPr>
            <a:r>
              <a:rPr lang="cs-CZ" dirty="0">
                <a:solidFill>
                  <a:srgbClr val="42607C"/>
                </a:solidFill>
              </a:rPr>
              <a:t>CRD I - direktiva EU o kapitálové přiměřenosti investičních podniků a bank (r. 1993)</a:t>
            </a:r>
          </a:p>
          <a:p>
            <a:pPr lvl="1">
              <a:lnSpc>
                <a:spcPct val="90000"/>
              </a:lnSpc>
            </a:pPr>
            <a:r>
              <a:rPr lang="cs-CZ" dirty="0">
                <a:solidFill>
                  <a:srgbClr val="42607C"/>
                </a:solidFill>
              </a:rPr>
              <a:t>důvody vzniku</a:t>
            </a:r>
          </a:p>
          <a:p>
            <a:pPr lvl="1">
              <a:lnSpc>
                <a:spcPct val="90000"/>
              </a:lnSpc>
            </a:pPr>
            <a:r>
              <a:rPr lang="cs-CZ" dirty="0">
                <a:solidFill>
                  <a:srgbClr val="42607C"/>
                </a:solidFill>
              </a:rPr>
              <a:t>stanoví:</a:t>
            </a:r>
          </a:p>
          <a:p>
            <a:pPr lvl="2">
              <a:lnSpc>
                <a:spcPct val="90000"/>
              </a:lnSpc>
            </a:pPr>
            <a:r>
              <a:rPr lang="cs-CZ" dirty="0">
                <a:solidFill>
                  <a:srgbClr val="42607C"/>
                </a:solidFill>
              </a:rPr>
              <a:t>rámcovou kostru měření a monitorování tržních rizik</a:t>
            </a:r>
          </a:p>
          <a:p>
            <a:pPr lvl="2">
              <a:lnSpc>
                <a:spcPct val="90000"/>
              </a:lnSpc>
            </a:pPr>
            <a:r>
              <a:rPr lang="cs-CZ" dirty="0">
                <a:solidFill>
                  <a:srgbClr val="42607C"/>
                </a:solidFill>
              </a:rPr>
              <a:t>režim úvěrových angažovaností u tržních rizik</a:t>
            </a:r>
          </a:p>
          <a:p>
            <a:pPr lvl="2">
              <a:lnSpc>
                <a:spcPct val="90000"/>
              </a:lnSpc>
            </a:pPr>
            <a:r>
              <a:rPr lang="cs-CZ" dirty="0">
                <a:solidFill>
                  <a:srgbClr val="42607C"/>
                </a:solidFill>
              </a:rPr>
              <a:t>minimální kapitálové požadavky</a:t>
            </a:r>
          </a:p>
          <a:p>
            <a:pPr lvl="1">
              <a:lnSpc>
                <a:spcPct val="90000"/>
              </a:lnSpc>
            </a:pPr>
            <a:r>
              <a:rPr lang="cs-CZ" dirty="0">
                <a:solidFill>
                  <a:srgbClr val="42607C"/>
                </a:solidFill>
              </a:rPr>
              <a:t>rozlišuje bankovní a obchodní portfolio</a:t>
            </a:r>
          </a:p>
          <a:p>
            <a:pPr lvl="1">
              <a:lnSpc>
                <a:spcPct val="90000"/>
              </a:lnSpc>
            </a:pPr>
            <a:r>
              <a:rPr lang="cs-CZ" dirty="0">
                <a:solidFill>
                  <a:srgbClr val="42607C"/>
                </a:solidFill>
              </a:rPr>
              <a:t>novela v r. 1998 – CRD II</a:t>
            </a:r>
          </a:p>
          <a:p>
            <a:pPr lvl="2">
              <a:lnSpc>
                <a:spcPct val="90000"/>
              </a:lnSpc>
            </a:pPr>
            <a:r>
              <a:rPr lang="cs-CZ" dirty="0">
                <a:solidFill>
                  <a:srgbClr val="42607C"/>
                </a:solidFill>
              </a:rPr>
              <a:t>vnitřní modely bank, komoditní riziko</a:t>
            </a:r>
          </a:p>
          <a:p>
            <a:pPr lvl="1">
              <a:lnSpc>
                <a:spcPct val="90000"/>
              </a:lnSpc>
            </a:pPr>
            <a:r>
              <a:rPr lang="cs-CZ" dirty="0">
                <a:solidFill>
                  <a:srgbClr val="42607C"/>
                </a:solidFill>
              </a:rPr>
              <a:t>v aplikaci CRD rozdíly mezi zeměmi EU</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Kapitálová přiměřenost zahrnující úvěrové a tržní riziko (2)</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80000"/>
              </a:lnSpc>
            </a:pPr>
            <a:r>
              <a:rPr lang="cs-CZ" sz="2800" dirty="0">
                <a:solidFill>
                  <a:srgbClr val="42607C"/>
                </a:solidFill>
              </a:rPr>
              <a:t>Basilejský výbor v r. 1996 – dodatek kapitálové přiměřenosti</a:t>
            </a:r>
          </a:p>
          <a:p>
            <a:pPr lvl="1">
              <a:lnSpc>
                <a:spcPct val="90000"/>
              </a:lnSpc>
            </a:pPr>
            <a:r>
              <a:rPr lang="cs-CZ" sz="2400" dirty="0">
                <a:solidFill>
                  <a:srgbClr val="42607C"/>
                </a:solidFill>
              </a:rPr>
              <a:t>obsahuje výpočet kapitálových požadavků na otevřené úrokové, akciové, měnové a komoditní pozice</a:t>
            </a:r>
          </a:p>
          <a:p>
            <a:pPr lvl="1">
              <a:lnSpc>
                <a:spcPct val="90000"/>
              </a:lnSpc>
            </a:pPr>
            <a:r>
              <a:rPr lang="cs-CZ" sz="2400" dirty="0">
                <a:solidFill>
                  <a:srgbClr val="42607C"/>
                </a:solidFill>
              </a:rPr>
              <a:t>rozlišují se dvě portfolia</a:t>
            </a:r>
          </a:p>
          <a:p>
            <a:pPr lvl="1">
              <a:lnSpc>
                <a:spcPct val="90000"/>
              </a:lnSpc>
            </a:pPr>
            <a:r>
              <a:rPr lang="cs-CZ" sz="2400" dirty="0">
                <a:solidFill>
                  <a:srgbClr val="42607C"/>
                </a:solidFill>
              </a:rPr>
              <a:t>kapitálový požadavek k tržnímu riziku je </a:t>
            </a:r>
            <a:r>
              <a:rPr lang="cs-CZ" sz="2400" dirty="0" err="1">
                <a:solidFill>
                  <a:srgbClr val="42607C"/>
                </a:solidFill>
              </a:rPr>
              <a:t>volatilnější</a:t>
            </a:r>
            <a:r>
              <a:rPr lang="cs-CZ" sz="2400" dirty="0">
                <a:solidFill>
                  <a:srgbClr val="42607C"/>
                </a:solidFill>
              </a:rPr>
              <a:t>, proto byl umožněn druh regulačního kapitálu tier 3</a:t>
            </a:r>
          </a:p>
          <a:p>
            <a:pPr lvl="1">
              <a:lnSpc>
                <a:spcPct val="90000"/>
              </a:lnSpc>
            </a:pPr>
            <a:r>
              <a:rPr lang="cs-CZ" sz="2400" dirty="0">
                <a:solidFill>
                  <a:srgbClr val="42607C"/>
                </a:solidFill>
              </a:rPr>
              <a:t>kapitálová přiměřenost:</a:t>
            </a:r>
          </a:p>
          <a:p>
            <a:pPr lvl="1">
              <a:lnSpc>
                <a:spcPct val="90000"/>
              </a:lnSpc>
              <a:buNone/>
            </a:pPr>
            <a:r>
              <a:rPr lang="cs-CZ" sz="2400" dirty="0">
                <a:solidFill>
                  <a:srgbClr val="42607C"/>
                </a:solidFill>
              </a:rPr>
              <a:t>      </a:t>
            </a:r>
          </a:p>
          <a:p>
            <a:pPr lvl="1">
              <a:lnSpc>
                <a:spcPct val="90000"/>
              </a:lnSpc>
            </a:pPr>
            <a:endParaRPr lang="cs-CZ" sz="2400" dirty="0">
              <a:solidFill>
                <a:srgbClr val="42607C"/>
              </a:solidFill>
            </a:endParaRPr>
          </a:p>
          <a:p>
            <a:pPr lvl="1">
              <a:lnSpc>
                <a:spcPct val="90000"/>
              </a:lnSpc>
            </a:pPr>
            <a:endParaRPr lang="cs-CZ" sz="2400" dirty="0">
              <a:solidFill>
                <a:srgbClr val="42607C"/>
              </a:solidFill>
            </a:endParaRPr>
          </a:p>
          <a:p>
            <a:pPr lvl="1">
              <a:lnSpc>
                <a:spcPct val="90000"/>
              </a:lnSpc>
            </a:pPr>
            <a:r>
              <a:rPr lang="cs-CZ" sz="2400" dirty="0">
                <a:solidFill>
                  <a:srgbClr val="42607C"/>
                </a:solidFill>
              </a:rPr>
              <a:t>tržní riziko lze stanovit buď použitím standardní metody nebo na základě vnitřních modelů banky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 Box 4"/>
          <p:cNvSpPr txBox="1">
            <a:spLocks noChangeArrowheads="1"/>
          </p:cNvSpPr>
          <p:nvPr/>
        </p:nvSpPr>
        <p:spPr bwMode="auto">
          <a:xfrm>
            <a:off x="1331640" y="5013176"/>
            <a:ext cx="6335712" cy="914400"/>
          </a:xfrm>
          <a:prstGeom prst="rect">
            <a:avLst/>
          </a:prstGeom>
          <a:solidFill>
            <a:srgbClr val="FFFFFF"/>
          </a:solidFill>
          <a:ln w="9525">
            <a:solidFill>
              <a:srgbClr val="000000"/>
            </a:solid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zh-CN" sz="1200" b="0"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mn-cs"/>
              </a:rPr>
              <a:t>            </a:t>
            </a:r>
            <a:r>
              <a:rPr kumimoji="0" lang="cs-CZ" altLang="zh-CN" sz="12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                       </a:t>
            </a:r>
            <a:r>
              <a:rPr kumimoji="0" lang="cs-CZ" altLang="zh-CN" sz="18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tier 1 + tier 2 – </a:t>
            </a:r>
            <a:r>
              <a:rPr kumimoji="0" lang="cs-CZ" altLang="zh-CN" sz="1800" b="0" i="0" u="none" strike="noStrike" kern="1200" cap="none" spc="0" normalizeH="0" baseline="0" noProof="0" dirty="0" err="1">
                <a:ln>
                  <a:noFill/>
                </a:ln>
                <a:solidFill>
                  <a:prstClr val="black"/>
                </a:solidFill>
                <a:effectLst/>
                <a:uLnTx/>
                <a:uFillTx/>
                <a:latin typeface="Times New Roman" pitchFamily="18" charset="0"/>
                <a:ea typeface="SimSun" pitchFamily="2" charset="-122"/>
                <a:cs typeface="+mn-cs"/>
              </a:rPr>
              <a:t>odč.položky</a:t>
            </a:r>
            <a:r>
              <a:rPr kumimoji="0" lang="cs-CZ" altLang="zh-CN" sz="18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 + využitý tier 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zh-CN" sz="18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kap. přim. = -------------------------------------------------------- * 0,08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zh-CN" sz="18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                                  kapitálový požadavek A + B</a:t>
            </a:r>
            <a:endParaRPr kumimoji="0" lang="cs-CZ" sz="18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dissolve">
                                      <p:cBhvr>
                                        <p:cTn id="13" dur="500"/>
                                        <p:tgtEl>
                                          <p:spTgt spid="4099">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Effect transition="in" filter="dissolve">
                                      <p:cBhvr>
                                        <p:cTn id="16" dur="500"/>
                                        <p:tgtEl>
                                          <p:spTgt spid="4099">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dissolve">
                                      <p:cBhvr>
                                        <p:cTn id="19" dur="500"/>
                                        <p:tgtEl>
                                          <p:spTgt spid="4099">
                                            <p:txEl>
                                              <p:pRg st="2" end="2"/>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dissolve">
                                      <p:cBhvr>
                                        <p:cTn id="22" dur="500"/>
                                        <p:tgtEl>
                                          <p:spTgt spid="4099">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dissolve">
                                      <p:cBhvr>
                                        <p:cTn id="25" dur="500"/>
                                        <p:tgtEl>
                                          <p:spTgt spid="4099">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5" end="5"/>
                                            </p:txEl>
                                          </p:spTgt>
                                        </p:tgtEl>
                                        <p:attrNameLst>
                                          <p:attrName>style.visibility</p:attrName>
                                        </p:attrNameLst>
                                      </p:cBhvr>
                                      <p:to>
                                        <p:strVal val="visible"/>
                                      </p:to>
                                    </p:set>
                                    <p:animEffect transition="in" filter="dissolve">
                                      <p:cBhvr>
                                        <p:cTn id="28" dur="500"/>
                                        <p:tgtEl>
                                          <p:spTgt spid="4099">
                                            <p:txEl>
                                              <p:pRg st="5" end="5"/>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8" end="8"/>
                                            </p:txEl>
                                          </p:spTgt>
                                        </p:tgtEl>
                                        <p:attrNameLst>
                                          <p:attrName>style.visibility</p:attrName>
                                        </p:attrNameLst>
                                      </p:cBhvr>
                                      <p:to>
                                        <p:strVal val="visible"/>
                                      </p:to>
                                    </p:set>
                                    <p:animEffect transition="in" filter="dissolve">
                                      <p:cBhvr>
                                        <p:cTn id="31"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Basel II (1)</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80000"/>
              </a:lnSpc>
            </a:pPr>
            <a:r>
              <a:rPr lang="cs-CZ" sz="3000" dirty="0">
                <a:solidFill>
                  <a:srgbClr val="42607C"/>
                </a:solidFill>
              </a:rPr>
              <a:t>zahájení implementace NBCA v jednotlivých zemích: leden 2007 (v ČR červenec 2007)</a:t>
            </a:r>
          </a:p>
          <a:p>
            <a:pPr eaLnBrk="1" hangingPunct="1">
              <a:lnSpc>
                <a:spcPct val="80000"/>
              </a:lnSpc>
            </a:pPr>
            <a:r>
              <a:rPr lang="cs-CZ" sz="3000" dirty="0">
                <a:solidFill>
                  <a:srgbClr val="42607C"/>
                </a:solidFill>
              </a:rPr>
              <a:t>v EU pravidla promítnuta do direktivy (CRD III)</a:t>
            </a:r>
          </a:p>
          <a:p>
            <a:pPr eaLnBrk="1" hangingPunct="1">
              <a:lnSpc>
                <a:spcPct val="80000"/>
              </a:lnSpc>
            </a:pPr>
            <a:r>
              <a:rPr lang="cs-CZ" sz="3000" dirty="0">
                <a:solidFill>
                  <a:srgbClr val="42607C"/>
                </a:solidFill>
              </a:rPr>
              <a:t>kapitálová přiměřenost:</a:t>
            </a:r>
          </a:p>
          <a:p>
            <a:pPr eaLnBrk="1" hangingPunct="1">
              <a:lnSpc>
                <a:spcPct val="80000"/>
              </a:lnSpc>
            </a:pPr>
            <a:endParaRPr lang="cs-CZ" sz="3000" dirty="0">
              <a:solidFill>
                <a:srgbClr val="42607C"/>
              </a:solidFill>
            </a:endParaRPr>
          </a:p>
          <a:p>
            <a:pPr lvl="1">
              <a:lnSpc>
                <a:spcPct val="90000"/>
              </a:lnSpc>
            </a:pPr>
            <a:endParaRPr lang="cs-CZ" dirty="0">
              <a:solidFill>
                <a:srgbClr val="42607C"/>
              </a:solidFill>
            </a:endParaRPr>
          </a:p>
          <a:p>
            <a:pPr lvl="1">
              <a:lnSpc>
                <a:spcPct val="90000"/>
              </a:lnSpc>
            </a:pPr>
            <a:endParaRPr lang="cs-CZ" dirty="0">
              <a:solidFill>
                <a:srgbClr val="42607C"/>
              </a:solidFill>
            </a:endParaRPr>
          </a:p>
          <a:p>
            <a:pPr lvl="8">
              <a:lnSpc>
                <a:spcPct val="90000"/>
              </a:lnSpc>
            </a:pPr>
            <a:endParaRPr lang="cs-CZ" dirty="0">
              <a:solidFill>
                <a:srgbClr val="42607C"/>
              </a:solidFill>
            </a:endParaRPr>
          </a:p>
          <a:p>
            <a:pPr eaLnBrk="1" hangingPunct="1">
              <a:lnSpc>
                <a:spcPct val="80000"/>
              </a:lnSpc>
            </a:pPr>
            <a:r>
              <a:rPr lang="cs-CZ" sz="3000" dirty="0">
                <a:solidFill>
                  <a:srgbClr val="42607C"/>
                </a:solidFill>
              </a:rPr>
              <a:t>kapitálový požadavek k úvěrovému riziku</a:t>
            </a:r>
          </a:p>
          <a:p>
            <a:pPr lvl="1">
              <a:lnSpc>
                <a:spcPct val="90000"/>
              </a:lnSpc>
            </a:pPr>
            <a:r>
              <a:rPr lang="cs-CZ" sz="2600" dirty="0">
                <a:solidFill>
                  <a:srgbClr val="42607C"/>
                </a:solidFill>
              </a:rPr>
              <a:t>standardizovaný přístup</a:t>
            </a:r>
          </a:p>
          <a:p>
            <a:pPr lvl="1">
              <a:lnSpc>
                <a:spcPct val="90000"/>
              </a:lnSpc>
            </a:pPr>
            <a:r>
              <a:rPr lang="cs-CZ" sz="2600" dirty="0">
                <a:solidFill>
                  <a:srgbClr val="42607C"/>
                </a:solidFill>
              </a:rPr>
              <a:t>přístup IRB</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 Box 4"/>
          <p:cNvSpPr txBox="1">
            <a:spLocks noChangeArrowheads="1"/>
          </p:cNvSpPr>
          <p:nvPr/>
        </p:nvSpPr>
        <p:spPr bwMode="auto">
          <a:xfrm>
            <a:off x="827584" y="3789040"/>
            <a:ext cx="8126872" cy="1241143"/>
          </a:xfrm>
          <a:prstGeom prst="rect">
            <a:avLst/>
          </a:prstGeom>
          <a:solidFill>
            <a:srgbClr val="FFFFFF"/>
          </a:solidFill>
          <a:ln w="9525">
            <a:solidFill>
              <a:srgbClr val="000000"/>
            </a:solidFill>
            <a:miter lim="800000"/>
            <a:headEnd/>
            <a:tailEnd/>
          </a:ln>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cs-CZ" altLang="zh-CN" sz="1200" b="0" i="0" u="none" strike="noStrike" kern="1200" cap="none" spc="0" normalizeH="0" baseline="0" noProof="0" dirty="0">
                <a:ln>
                  <a:noFill/>
                </a:ln>
                <a:solidFill>
                  <a:prstClr val="black"/>
                </a:solidFill>
                <a:effectLst/>
                <a:uLnTx/>
                <a:uFillTx/>
                <a:latin typeface="Times New Roman" pitchFamily="18" charset="0"/>
                <a:ea typeface="宋体" panose="02010600030101010101" pitchFamily="2" charset="-122"/>
                <a:cs typeface="+mn-cs"/>
              </a:rPr>
              <a:t>                                        </a:t>
            </a:r>
            <a:r>
              <a:rPr kumimoji="0" lang="cs-CZ" altLang="zh-CN" sz="12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                                               </a:t>
            </a:r>
            <a:r>
              <a:rPr kumimoji="0" lang="cs-CZ" altLang="zh-CN" sz="24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tier 1 + tier 2 – </a:t>
            </a:r>
            <a:r>
              <a:rPr kumimoji="0" lang="cs-CZ" altLang="zh-CN" sz="2400" b="0" i="0" u="none" strike="noStrike" kern="1200" cap="none" spc="0" normalizeH="0" baseline="0" noProof="0" dirty="0" err="1">
                <a:ln>
                  <a:noFill/>
                </a:ln>
                <a:solidFill>
                  <a:prstClr val="black"/>
                </a:solidFill>
                <a:effectLst/>
                <a:uLnTx/>
                <a:uFillTx/>
                <a:latin typeface="Times New Roman" pitchFamily="18" charset="0"/>
                <a:ea typeface="SimSun" pitchFamily="2" charset="-122"/>
                <a:cs typeface="+mn-cs"/>
              </a:rPr>
              <a:t>odč.pol</a:t>
            </a:r>
            <a:r>
              <a:rPr kumimoji="0" lang="cs-CZ" altLang="zh-CN" sz="24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 + tier 3</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cs-CZ" altLang="zh-CN" sz="24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Kap.přiměř. =  0,08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zh-CN" sz="2400" b="0" i="0" u="none" strike="noStrike" kern="1200" cap="none" spc="0" normalizeH="0" baseline="0" noProof="0" dirty="0">
                <a:ln>
                  <a:noFill/>
                </a:ln>
                <a:solidFill>
                  <a:prstClr val="black"/>
                </a:solidFill>
                <a:effectLst/>
                <a:uLnTx/>
                <a:uFillTx/>
                <a:latin typeface="Times New Roman" pitchFamily="18" charset="0"/>
                <a:ea typeface="SimSun" pitchFamily="2" charset="-122"/>
                <a:cs typeface="+mn-cs"/>
              </a:rPr>
              <a:t>                                        kap.požadavek k úvěr.,trž.,oper.riziku</a:t>
            </a:r>
            <a:endParaRPr kumimoji="0" lang="cs-CZ" sz="24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animEffect transition="in" filter="dissolve">
                                      <p:cBhvr>
                                        <p:cTn id="19" dur="500"/>
                                        <p:tgtEl>
                                          <p:spTgt spid="4099">
                                            <p:txEl>
                                              <p:pRg st="7" end="7"/>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8" end="8"/>
                                            </p:txEl>
                                          </p:spTgt>
                                        </p:tgtEl>
                                        <p:attrNameLst>
                                          <p:attrName>style.visibility</p:attrName>
                                        </p:attrNameLst>
                                      </p:cBhvr>
                                      <p:to>
                                        <p:strVal val="visible"/>
                                      </p:to>
                                    </p:set>
                                    <p:animEffect transition="in" filter="dissolve">
                                      <p:cBhvr>
                                        <p:cTn id="22" dur="500"/>
                                        <p:tgtEl>
                                          <p:spTgt spid="4099">
                                            <p:txEl>
                                              <p:pRg st="8" end="8"/>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9" end="9"/>
                                            </p:txEl>
                                          </p:spTgt>
                                        </p:tgtEl>
                                        <p:attrNameLst>
                                          <p:attrName>style.visibility</p:attrName>
                                        </p:attrNameLst>
                                      </p:cBhvr>
                                      <p:to>
                                        <p:strVal val="visible"/>
                                      </p:to>
                                    </p:set>
                                    <p:animEffect transition="in" filter="dissolve">
                                      <p:cBhvr>
                                        <p:cTn id="25" dur="500"/>
                                        <p:tgtEl>
                                          <p:spTgt spid="4099">
                                            <p:txEl>
                                              <p:pRg st="9" end="9"/>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Basel II (2)</a:t>
            </a:r>
            <a:endParaRPr lang="fr-FR" dirty="0">
              <a:solidFill>
                <a:schemeClr val="bg1"/>
              </a:solidFill>
            </a:endParaRPr>
          </a:p>
        </p:txBody>
      </p:sp>
      <p:sp>
        <p:nvSpPr>
          <p:cNvPr id="4099" name="Espace réservé du contenu 2"/>
          <p:cNvSpPr>
            <a:spLocks noGrp="1"/>
          </p:cNvSpPr>
          <p:nvPr>
            <p:ph idx="1"/>
          </p:nvPr>
        </p:nvSpPr>
        <p:spPr>
          <a:xfrm>
            <a:off x="467544" y="1844824"/>
            <a:ext cx="8229600" cy="4597970"/>
          </a:xfrm>
        </p:spPr>
        <p:txBody>
          <a:bodyPr/>
          <a:lstStyle/>
          <a:p>
            <a:pPr eaLnBrk="1" hangingPunct="1">
              <a:lnSpc>
                <a:spcPct val="80000"/>
              </a:lnSpc>
            </a:pPr>
            <a:r>
              <a:rPr lang="cs-CZ" sz="2800" dirty="0">
                <a:solidFill>
                  <a:srgbClr val="42607C"/>
                </a:solidFill>
              </a:rPr>
              <a:t>kapitálový požadavek k tržnímu riziku</a:t>
            </a:r>
          </a:p>
          <a:p>
            <a:pPr lvl="1">
              <a:lnSpc>
                <a:spcPct val="90000"/>
              </a:lnSpc>
            </a:pPr>
            <a:r>
              <a:rPr lang="cs-CZ" sz="2400" dirty="0">
                <a:solidFill>
                  <a:srgbClr val="42607C"/>
                </a:solidFill>
              </a:rPr>
              <a:t>standardní metoda</a:t>
            </a:r>
          </a:p>
          <a:p>
            <a:pPr lvl="1">
              <a:lnSpc>
                <a:spcPct val="90000"/>
              </a:lnSpc>
            </a:pPr>
            <a:r>
              <a:rPr lang="cs-CZ" sz="2400" dirty="0">
                <a:solidFill>
                  <a:srgbClr val="42607C"/>
                </a:solidFill>
              </a:rPr>
              <a:t>vlastní modely banky</a:t>
            </a:r>
          </a:p>
          <a:p>
            <a:pPr eaLnBrk="1" hangingPunct="1">
              <a:lnSpc>
                <a:spcPct val="80000"/>
              </a:lnSpc>
            </a:pPr>
            <a:r>
              <a:rPr lang="cs-CZ" sz="2800" dirty="0">
                <a:solidFill>
                  <a:srgbClr val="42607C"/>
                </a:solidFill>
              </a:rPr>
              <a:t>kapitálový požadavek k operačnímu riziku</a:t>
            </a:r>
          </a:p>
          <a:p>
            <a:pPr lvl="1">
              <a:lnSpc>
                <a:spcPct val="90000"/>
              </a:lnSpc>
            </a:pPr>
            <a:r>
              <a:rPr lang="cs-CZ" sz="2400" dirty="0">
                <a:solidFill>
                  <a:srgbClr val="42607C"/>
                </a:solidFill>
              </a:rPr>
              <a:t>přístup základního indikátoru</a:t>
            </a:r>
          </a:p>
          <a:p>
            <a:pPr lvl="1">
              <a:lnSpc>
                <a:spcPct val="90000"/>
              </a:lnSpc>
            </a:pPr>
            <a:r>
              <a:rPr lang="cs-CZ" sz="2400" dirty="0">
                <a:solidFill>
                  <a:srgbClr val="42607C"/>
                </a:solidFill>
              </a:rPr>
              <a:t>standardizovaný přístup</a:t>
            </a:r>
          </a:p>
          <a:p>
            <a:pPr lvl="1">
              <a:lnSpc>
                <a:spcPct val="90000"/>
              </a:lnSpc>
            </a:pPr>
            <a:r>
              <a:rPr lang="cs-CZ" sz="2400" dirty="0">
                <a:solidFill>
                  <a:srgbClr val="42607C"/>
                </a:solidFill>
              </a:rPr>
              <a:t>alternativní standardizovaný přístup</a:t>
            </a:r>
          </a:p>
          <a:p>
            <a:pPr lvl="1">
              <a:lnSpc>
                <a:spcPct val="90000"/>
              </a:lnSpc>
            </a:pPr>
            <a:r>
              <a:rPr lang="cs-CZ" sz="2400" dirty="0">
                <a:solidFill>
                  <a:srgbClr val="42607C"/>
                </a:solidFill>
              </a:rPr>
              <a:t>pokročilý přístup</a:t>
            </a:r>
          </a:p>
          <a:p>
            <a:pPr eaLnBrk="1" hangingPunct="1">
              <a:lnSpc>
                <a:spcPct val="80000"/>
              </a:lnSpc>
            </a:pPr>
            <a:r>
              <a:rPr lang="cs-CZ" sz="2800" dirty="0">
                <a:solidFill>
                  <a:srgbClr val="42607C"/>
                </a:solidFill>
              </a:rPr>
              <a:t>výhody:</a:t>
            </a:r>
          </a:p>
          <a:p>
            <a:pPr lvl="1">
              <a:lnSpc>
                <a:spcPct val="90000"/>
              </a:lnSpc>
            </a:pPr>
            <a:r>
              <a:rPr lang="cs-CZ" sz="2400" dirty="0">
                <a:solidFill>
                  <a:srgbClr val="42607C"/>
                </a:solidFill>
              </a:rPr>
              <a:t>lépe řízeným bankám mělo stačit méně kapitálu</a:t>
            </a:r>
          </a:p>
          <a:p>
            <a:pPr lvl="1">
              <a:lnSpc>
                <a:spcPct val="90000"/>
              </a:lnSpc>
            </a:pPr>
            <a:r>
              <a:rPr lang="cs-CZ" sz="2400" dirty="0">
                <a:solidFill>
                  <a:srgbClr val="42607C"/>
                </a:solidFill>
              </a:rPr>
              <a:t>Basel I požadoval leckdy více kapitálu než by požadoval trh</a:t>
            </a:r>
          </a:p>
          <a:p>
            <a:pPr marL="342900" lvl="1" indent="-342900" eaLnBrk="1" hangingPunct="1">
              <a:lnSpc>
                <a:spcPct val="80000"/>
              </a:lnSpc>
              <a:buFont typeface="Arial" charset="0"/>
              <a:buChar char="•"/>
            </a:pPr>
            <a:r>
              <a:rPr lang="cs-CZ" dirty="0">
                <a:solidFill>
                  <a:srgbClr val="42607C"/>
                </a:solidFill>
              </a:rPr>
              <a:t>problémy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99">
                                            <p:txEl>
                                              <p:pRg st="10" end="10"/>
                                            </p:txEl>
                                          </p:spTgt>
                                        </p:tgtEl>
                                        <p:attrNameLst>
                                          <p:attrName>style.visibility</p:attrName>
                                        </p:attrNameLst>
                                      </p:cBhvr>
                                      <p:to>
                                        <p:strVal val="visible"/>
                                      </p:to>
                                    </p:set>
                                    <p:animEffect transition="in" filter="dissolve">
                                      <p:cBhvr>
                                        <p:cTn id="40" dur="500"/>
                                        <p:tgtEl>
                                          <p:spTgt spid="4099">
                                            <p:txEl>
                                              <p:pRg st="10" end="1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099">
                                            <p:txEl>
                                              <p:pRg st="11" end="11"/>
                                            </p:txEl>
                                          </p:spTgt>
                                        </p:tgtEl>
                                        <p:attrNameLst>
                                          <p:attrName>style.visibility</p:attrName>
                                        </p:attrNameLst>
                                      </p:cBhvr>
                                      <p:to>
                                        <p:strVal val="visible"/>
                                      </p:to>
                                    </p:set>
                                    <p:animEffect transition="in" filter="dissolve">
                                      <p:cBhvr>
                                        <p:cTn id="43" dur="5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Basel III</a:t>
            </a:r>
            <a:endParaRPr lang="fr-FR" dirty="0">
              <a:solidFill>
                <a:schemeClr val="bg1"/>
              </a:solidFill>
            </a:endParaRPr>
          </a:p>
        </p:txBody>
      </p:sp>
      <p:sp>
        <p:nvSpPr>
          <p:cNvPr id="4099" name="Espace réservé du contenu 2"/>
          <p:cNvSpPr>
            <a:spLocks noGrp="1"/>
          </p:cNvSpPr>
          <p:nvPr>
            <p:ph idx="1"/>
          </p:nvPr>
        </p:nvSpPr>
        <p:spPr>
          <a:xfrm>
            <a:off x="457200" y="1903413"/>
            <a:ext cx="8363272" cy="4525962"/>
          </a:xfrm>
        </p:spPr>
        <p:txBody>
          <a:bodyPr/>
          <a:lstStyle/>
          <a:p>
            <a:pPr eaLnBrk="1" hangingPunct="1">
              <a:lnSpc>
                <a:spcPct val="80000"/>
              </a:lnSpc>
            </a:pPr>
            <a:r>
              <a:rPr lang="cs-CZ" sz="2500" dirty="0">
                <a:solidFill>
                  <a:srgbClr val="42607C"/>
                </a:solidFill>
              </a:rPr>
              <a:t>zaveden s cílem ještě více zlepšit odolnost bank v krizových situacích prostřednictvím dalšího zpřísnění požadavků na kap. přiměřenost a na kvalitativní prvky řízení bank</a:t>
            </a:r>
          </a:p>
          <a:p>
            <a:pPr eaLnBrk="1" hangingPunct="1">
              <a:lnSpc>
                <a:spcPct val="80000"/>
              </a:lnSpc>
            </a:pPr>
            <a:r>
              <a:rPr lang="cs-CZ" sz="2500" dirty="0">
                <a:solidFill>
                  <a:srgbClr val="42607C"/>
                </a:solidFill>
              </a:rPr>
              <a:t>zaváděno postupně od ledna 2014</a:t>
            </a:r>
          </a:p>
          <a:p>
            <a:pPr eaLnBrk="1" hangingPunct="1">
              <a:lnSpc>
                <a:spcPct val="80000"/>
              </a:lnSpc>
            </a:pPr>
            <a:r>
              <a:rPr lang="cs-CZ" sz="2500" dirty="0">
                <a:solidFill>
                  <a:srgbClr val="42607C"/>
                </a:solidFill>
              </a:rPr>
              <a:t>v EU pravidla promítnuta do direktivy CRD IV </a:t>
            </a:r>
            <a:r>
              <a:rPr lang="cs-CZ" sz="2200" dirty="0">
                <a:solidFill>
                  <a:srgbClr val="42607C"/>
                </a:solidFill>
              </a:rPr>
              <a:t>(Směrnice Evropského parlamentu a Rady 2013/36/EU ze dne 26. června 2013 o přístupu k činnosti úvěrových institucí a o obezřetnostním dohledu nad úvěrovými institucemi a investičními podniky)</a:t>
            </a:r>
          </a:p>
          <a:p>
            <a:pPr eaLnBrk="1" hangingPunct="1">
              <a:lnSpc>
                <a:spcPct val="80000"/>
              </a:lnSpc>
            </a:pPr>
            <a:r>
              <a:rPr lang="cs-CZ" sz="2600" dirty="0">
                <a:solidFill>
                  <a:srgbClr val="42607C"/>
                </a:solidFill>
              </a:rPr>
              <a:t>hlavní změny:</a:t>
            </a:r>
          </a:p>
          <a:p>
            <a:pPr lvl="1"/>
            <a:r>
              <a:rPr lang="cs-CZ" sz="2200" dirty="0">
                <a:solidFill>
                  <a:srgbClr val="42607C"/>
                </a:solidFill>
              </a:rPr>
              <a:t>původní kapitál tier 1 tvoří nejdůležitější část kapitálu</a:t>
            </a:r>
          </a:p>
          <a:p>
            <a:pPr lvl="1"/>
            <a:r>
              <a:rPr lang="cs-CZ" sz="2200" dirty="0">
                <a:solidFill>
                  <a:srgbClr val="42607C"/>
                </a:solidFill>
              </a:rPr>
              <a:t>zrušila se složka kapitálu určeného pro krytí tržního rizika tier 3</a:t>
            </a:r>
          </a:p>
          <a:p>
            <a:pPr lvl="1"/>
            <a:r>
              <a:rPr lang="cs-CZ" sz="2200" dirty="0">
                <a:solidFill>
                  <a:srgbClr val="42607C"/>
                </a:solidFill>
              </a:rPr>
              <a:t>kapitálové polštáře (rezervy)</a:t>
            </a:r>
          </a:p>
          <a:p>
            <a:pPr lvl="1"/>
            <a:r>
              <a:rPr lang="cs-CZ" sz="2200" dirty="0">
                <a:solidFill>
                  <a:srgbClr val="42607C"/>
                </a:solidFill>
              </a:rPr>
              <a:t>pákový poměr</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err="1">
                <a:solidFill>
                  <a:schemeClr val="bg1"/>
                </a:solidFill>
              </a:rPr>
              <a:t>Basel</a:t>
            </a:r>
            <a:r>
              <a:rPr lang="cs-CZ" dirty="0">
                <a:solidFill>
                  <a:schemeClr val="bg1"/>
                </a:solidFill>
              </a:rPr>
              <a:t> IV</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defRPr/>
            </a:pPr>
            <a:r>
              <a:rPr lang="cs-CZ" sz="2800" dirty="0">
                <a:solidFill>
                  <a:srgbClr val="42607C"/>
                </a:solidFill>
              </a:rPr>
              <a:t>nová pravidla pro výpočet kapitálu na krytí operačního rizika (revidovaný standardizovaný přístup) a úvěrového rizika</a:t>
            </a:r>
          </a:p>
          <a:p>
            <a:pPr eaLnBrk="1" hangingPunct="1">
              <a:defRPr/>
            </a:pPr>
            <a:r>
              <a:rPr lang="cs-CZ" sz="2800" dirty="0">
                <a:solidFill>
                  <a:srgbClr val="42607C"/>
                </a:solidFill>
              </a:rPr>
              <a:t>pravidla by měla platit od 1. ledna 2023</a:t>
            </a:r>
          </a:p>
          <a:p>
            <a:pPr eaLnBrk="1" hangingPunct="1">
              <a:defRPr/>
            </a:pPr>
            <a:r>
              <a:rPr lang="cs-CZ" sz="2800" dirty="0">
                <a:solidFill>
                  <a:srgbClr val="42607C"/>
                </a:solidFill>
              </a:rPr>
              <a:t>pro úvěrové riziko to znamená:</a:t>
            </a:r>
          </a:p>
          <a:p>
            <a:pPr lvl="1" eaLnBrk="1" hangingPunct="1">
              <a:defRPr/>
            </a:pPr>
            <a:r>
              <a:rPr lang="cs-CZ" sz="2400" dirty="0">
                <a:solidFill>
                  <a:srgbClr val="42607C"/>
                </a:solidFill>
              </a:rPr>
              <a:t>standardizovaný přístup:</a:t>
            </a:r>
          </a:p>
          <a:p>
            <a:pPr lvl="2" eaLnBrk="1" hangingPunct="1">
              <a:defRPr/>
            </a:pPr>
            <a:r>
              <a:rPr lang="cs-CZ" sz="2000" dirty="0">
                <a:solidFill>
                  <a:srgbClr val="42607C"/>
                </a:solidFill>
              </a:rPr>
              <a:t>zavádí více druhů protistran, pozice u hypoték zohledňují LTV, úvěry z kreditních karet zohledňují chování zákazníka,…</a:t>
            </a:r>
          </a:p>
          <a:p>
            <a:pPr lvl="1" eaLnBrk="1" hangingPunct="1">
              <a:defRPr/>
            </a:pPr>
            <a:r>
              <a:rPr lang="cs-CZ" sz="2400" dirty="0">
                <a:solidFill>
                  <a:srgbClr val="42607C"/>
                </a:solidFill>
              </a:rPr>
              <a:t>IRB přístup:</a:t>
            </a:r>
          </a:p>
          <a:p>
            <a:pPr lvl="2" eaLnBrk="1" hangingPunct="1">
              <a:defRPr/>
            </a:pPr>
            <a:r>
              <a:rPr lang="cs-CZ" sz="2000" dirty="0">
                <a:solidFill>
                  <a:srgbClr val="42607C"/>
                </a:solidFill>
              </a:rPr>
              <a:t>zavádí restrikce, kdy lze IRB přístup použít a kdy ne; zavádí hraniční hodnoty PD a LGD pro vybraná portfolia</a:t>
            </a:r>
          </a:p>
          <a:p>
            <a:pPr eaLnBrk="1" hangingPunct="1">
              <a:defRPr/>
            </a:pPr>
            <a:endParaRPr lang="cs-CZ" dirty="0">
              <a:solidFill>
                <a:srgbClr val="42607C"/>
              </a:solidFill>
            </a:endParaRPr>
          </a:p>
          <a:p>
            <a:pPr eaLnBrk="1" hangingPunct="1">
              <a:defRPr/>
            </a:pPr>
            <a:endParaRPr lang="cs-CZ" dirty="0">
              <a:solidFill>
                <a:srgbClr val="42607C"/>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Makroekonomické dopady kapitálové přiměřenosti</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defRPr/>
            </a:pPr>
            <a:r>
              <a:rPr lang="cs-CZ" dirty="0">
                <a:solidFill>
                  <a:srgbClr val="42607C"/>
                </a:solidFill>
              </a:rPr>
              <a:t>reakce bank na kapitálovou přiměřenost</a:t>
            </a:r>
          </a:p>
          <a:p>
            <a:pPr eaLnBrk="1" hangingPunct="1">
              <a:defRPr/>
            </a:pPr>
            <a:r>
              <a:rPr lang="cs-CZ" dirty="0">
                <a:solidFill>
                  <a:srgbClr val="42607C"/>
                </a:solidFill>
              </a:rPr>
              <a:t>dopad kapitálové přiměřenosti na HDP</a:t>
            </a:r>
          </a:p>
          <a:p>
            <a:pPr eaLnBrk="1" hangingPunct="1">
              <a:defRPr/>
            </a:pPr>
            <a:r>
              <a:rPr lang="cs-CZ" dirty="0">
                <a:solidFill>
                  <a:srgbClr val="42607C"/>
                </a:solidFill>
              </a:rPr>
              <a:t>dopad kapitálové přiměřenosti na dlouhodobou konkurenceschopnost bank</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846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Reakce bank na kapitálovou přiměřenost</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defRPr/>
            </a:pPr>
            <a:r>
              <a:rPr lang="cs-CZ" sz="2800" dirty="0">
                <a:solidFill>
                  <a:srgbClr val="42607C"/>
                </a:solidFill>
              </a:rPr>
              <a:t>reakce bank na kapitálové požadavky závisí na:</a:t>
            </a:r>
          </a:p>
          <a:p>
            <a:pPr lvl="1" eaLnBrk="1" hangingPunct="1">
              <a:lnSpc>
                <a:spcPct val="90000"/>
              </a:lnSpc>
              <a:defRPr/>
            </a:pPr>
            <a:r>
              <a:rPr lang="cs-CZ" sz="2400" dirty="0">
                <a:solidFill>
                  <a:srgbClr val="42607C"/>
                </a:solidFill>
              </a:rPr>
              <a:t>fázi ekonomického cyklu</a:t>
            </a:r>
          </a:p>
          <a:p>
            <a:pPr lvl="1" eaLnBrk="1" hangingPunct="1">
              <a:lnSpc>
                <a:spcPct val="90000"/>
              </a:lnSpc>
              <a:defRPr/>
            </a:pPr>
            <a:r>
              <a:rPr lang="cs-CZ" sz="2400" dirty="0">
                <a:solidFill>
                  <a:srgbClr val="42607C"/>
                </a:solidFill>
              </a:rPr>
              <a:t>finanční situaci banky</a:t>
            </a:r>
          </a:p>
          <a:p>
            <a:pPr eaLnBrk="1" hangingPunct="1">
              <a:lnSpc>
                <a:spcPct val="90000"/>
              </a:lnSpc>
              <a:defRPr/>
            </a:pPr>
            <a:r>
              <a:rPr lang="cs-CZ" sz="2800" dirty="0">
                <a:solidFill>
                  <a:srgbClr val="42607C"/>
                </a:solidFill>
              </a:rPr>
              <a:t>po zavedení kapitálové přiměřenosti došlo ke značnému zvýšení kapitálové přiměřenosti – průměr v zemích G-10 se zvýšil z 9,3 % v r. 1988 na 9,6 % v r. 1992 a 11,2 % v r. 1996</a:t>
            </a:r>
          </a:p>
          <a:p>
            <a:pPr eaLnBrk="1" hangingPunct="1">
              <a:lnSpc>
                <a:spcPct val="90000"/>
              </a:lnSpc>
              <a:defRPr/>
            </a:pPr>
            <a:r>
              <a:rPr lang="cs-CZ" sz="2800" dirty="0">
                <a:solidFill>
                  <a:srgbClr val="42607C"/>
                </a:solidFill>
              </a:rPr>
              <a:t>rozdílné závěry při zkoumání toho, jak banky korigují své rozvahy při zavedení regulace kapitálu</a:t>
            </a:r>
          </a:p>
          <a:p>
            <a:pPr eaLnBrk="1" hangingPunct="1">
              <a:lnSpc>
                <a:spcPct val="90000"/>
              </a:lnSpc>
              <a:defRPr/>
            </a:pPr>
            <a:r>
              <a:rPr lang="cs-CZ" sz="2800" dirty="0">
                <a:solidFill>
                  <a:srgbClr val="42607C"/>
                </a:solidFill>
              </a:rPr>
              <a:t>kapitálová přiměřenost působí procyklicky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Dopad kapitálové přiměřenosti na HDP</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80000"/>
              </a:lnSpc>
              <a:defRPr/>
            </a:pPr>
            <a:r>
              <a:rPr lang="cs-CZ" dirty="0">
                <a:solidFill>
                  <a:srgbClr val="42607C"/>
                </a:solidFill>
              </a:rPr>
              <a:t>kapitálové požadavky někdy snižují růst úvěrů nebo dokonce jejich objem, čímž způsobují credit crunch a tím negativně působí na reálnou ekonomiku</a:t>
            </a:r>
          </a:p>
          <a:p>
            <a:pPr eaLnBrk="1" hangingPunct="1">
              <a:lnSpc>
                <a:spcPct val="80000"/>
              </a:lnSpc>
              <a:defRPr/>
            </a:pPr>
            <a:r>
              <a:rPr lang="cs-CZ" dirty="0">
                <a:solidFill>
                  <a:srgbClr val="42607C"/>
                </a:solidFill>
              </a:rPr>
              <a:t>nejvíc jsou omezovány kapitálem v době recese</a:t>
            </a:r>
          </a:p>
          <a:p>
            <a:pPr eaLnBrk="1" hangingPunct="1">
              <a:lnSpc>
                <a:spcPct val="80000"/>
              </a:lnSpc>
              <a:defRPr/>
            </a:pPr>
            <a:r>
              <a:rPr lang="cs-CZ" dirty="0">
                <a:solidFill>
                  <a:srgbClr val="42607C"/>
                </a:solidFill>
              </a:rPr>
              <a:t>problém, pokud snížení bankovních úvěrů není zcela kompenzováno jinými zdroji financování</a:t>
            </a:r>
          </a:p>
          <a:p>
            <a:pPr eaLnBrk="1" hangingPunct="1">
              <a:lnSpc>
                <a:spcPct val="80000"/>
              </a:lnSpc>
              <a:defRPr/>
            </a:pPr>
            <a:r>
              <a:rPr lang="cs-CZ" dirty="0">
                <a:solidFill>
                  <a:srgbClr val="42607C"/>
                </a:solidFill>
              </a:rPr>
              <a:t>hlavně malé a střední firmy jsou vysoce závislé na úvěrech</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Motivy pro prodej úvěrů</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dirty="0">
                <a:solidFill>
                  <a:srgbClr val="42607C"/>
                </a:solidFill>
              </a:rPr>
              <a:t>úvěrové riziko</a:t>
            </a:r>
          </a:p>
          <a:p>
            <a:pPr eaLnBrk="1" hangingPunct="1">
              <a:lnSpc>
                <a:spcPct val="90000"/>
              </a:lnSpc>
            </a:pPr>
            <a:r>
              <a:rPr lang="cs-CZ" dirty="0">
                <a:solidFill>
                  <a:srgbClr val="42607C"/>
                </a:solidFill>
              </a:rPr>
              <a:t>poplatky</a:t>
            </a:r>
          </a:p>
          <a:p>
            <a:pPr eaLnBrk="1" hangingPunct="1">
              <a:lnSpc>
                <a:spcPct val="90000"/>
              </a:lnSpc>
            </a:pPr>
            <a:r>
              <a:rPr lang="cs-CZ" dirty="0">
                <a:solidFill>
                  <a:srgbClr val="42607C"/>
                </a:solidFill>
              </a:rPr>
              <a:t>kapitálová přiměřenost</a:t>
            </a:r>
          </a:p>
          <a:p>
            <a:pPr eaLnBrk="1" hangingPunct="1">
              <a:lnSpc>
                <a:spcPct val="90000"/>
              </a:lnSpc>
            </a:pPr>
            <a:r>
              <a:rPr lang="cs-CZ" dirty="0">
                <a:solidFill>
                  <a:srgbClr val="42607C"/>
                </a:solidFill>
              </a:rPr>
              <a:t>riziko likvidity</a:t>
            </a:r>
          </a:p>
          <a:p>
            <a:pPr eaLnBrk="1" hangingPunct="1">
              <a:lnSpc>
                <a:spcPct val="90000"/>
              </a:lnSpc>
            </a:pPr>
            <a:r>
              <a:rPr lang="cs-CZ" dirty="0">
                <a:solidFill>
                  <a:srgbClr val="42607C"/>
                </a:solidFill>
              </a:rPr>
              <a:t>úrokové riziko</a:t>
            </a:r>
          </a:p>
        </p:txBody>
      </p:sp>
      <p:sp>
        <p:nvSpPr>
          <p:cNvPr id="4" name="Zástupný symbol pro číslo snímku 3"/>
          <p:cNvSpPr>
            <a:spLocks noGrp="1"/>
          </p:cNvSpPr>
          <p:nvPr>
            <p:ph type="sldNum" sz="quarter" idx="12"/>
          </p:nvPr>
        </p:nvSpPr>
        <p:spPr/>
        <p:txBody>
          <a:bodyPr/>
          <a:lstStyle/>
          <a:p>
            <a:pPr>
              <a:defRPr/>
            </a:pPr>
            <a:fld id="{90923E85-530A-45CA-AF14-6A62A8D26809}" type="slidenum">
              <a:rPr lang="fr-FR" smtClean="0"/>
              <a:pPr>
                <a:defRPr/>
              </a:pPr>
              <a:t>12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Dopad kap. přiměřenosti na </a:t>
            </a:r>
            <a:r>
              <a:rPr lang="cs-CZ" dirty="0" err="1">
                <a:solidFill>
                  <a:schemeClr val="bg1"/>
                </a:solidFill>
              </a:rPr>
              <a:t>dldob</a:t>
            </a:r>
            <a:r>
              <a:rPr lang="cs-CZ" dirty="0">
                <a:solidFill>
                  <a:schemeClr val="bg1"/>
                </a:solidFill>
              </a:rPr>
              <a:t>. konkurenceschopnost bank</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defRPr/>
            </a:pPr>
            <a:r>
              <a:rPr lang="cs-CZ" dirty="0">
                <a:solidFill>
                  <a:srgbClr val="42607C"/>
                </a:solidFill>
              </a:rPr>
              <a:t>jde hlavně o to:</a:t>
            </a:r>
          </a:p>
          <a:p>
            <a:pPr lvl="1" eaLnBrk="1" hangingPunct="1">
              <a:lnSpc>
                <a:spcPct val="90000"/>
              </a:lnSpc>
              <a:defRPr/>
            </a:pPr>
            <a:r>
              <a:rPr lang="cs-CZ" dirty="0">
                <a:solidFill>
                  <a:srgbClr val="42607C"/>
                </a:solidFill>
              </a:rPr>
              <a:t>zda banky nejsou znevýhodněny v porovnání s investičními podniky</a:t>
            </a:r>
          </a:p>
          <a:p>
            <a:pPr lvl="1" eaLnBrk="1" hangingPunct="1">
              <a:lnSpc>
                <a:spcPct val="90000"/>
              </a:lnSpc>
              <a:defRPr/>
            </a:pPr>
            <a:r>
              <a:rPr lang="cs-CZ" dirty="0">
                <a:solidFill>
                  <a:srgbClr val="42607C"/>
                </a:solidFill>
              </a:rPr>
              <a:t>zda není ovlivněna celková ziskovost bank</a:t>
            </a:r>
          </a:p>
          <a:p>
            <a:pPr lvl="1" eaLnBrk="1" hangingPunct="1">
              <a:lnSpc>
                <a:spcPct val="90000"/>
              </a:lnSpc>
              <a:defRPr/>
            </a:pPr>
            <a:r>
              <a:rPr lang="cs-CZ" dirty="0">
                <a:solidFill>
                  <a:srgbClr val="42607C"/>
                </a:solidFill>
              </a:rPr>
              <a:t>zda kapitálová přiměřenost vyrovnává podmínky působení bank na mezinárodním trhu </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1FC128-AE55-4309-8F0B-D5D4DD4F4EF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cs-CZ" dirty="0">
                <a:solidFill>
                  <a:schemeClr val="bg1"/>
                </a:solidFill>
              </a:rPr>
              <a:t>Řízení výše kapitálu finanční skupiny</a:t>
            </a:r>
            <a:endParaRPr lang="fr-FR" dirty="0">
              <a:solidFill>
                <a:schemeClr val="bg1"/>
              </a:solidFill>
            </a:endParaRPr>
          </a:p>
        </p:txBody>
      </p:sp>
      <p:sp>
        <p:nvSpPr>
          <p:cNvPr id="2051" name="Sous-titre 2"/>
          <p:cNvSpPr>
            <a:spLocks noGrp="1"/>
          </p:cNvSpPr>
          <p:nvPr>
            <p:ph type="subTitle" idx="1"/>
          </p:nvPr>
        </p:nvSpPr>
        <p:spPr>
          <a:xfrm>
            <a:off x="1258888" y="3716338"/>
            <a:ext cx="6400800" cy="1752600"/>
          </a:xfrm>
        </p:spPr>
        <p:txBody>
          <a:bodyPr/>
          <a:lstStyle/>
          <a:p>
            <a:pPr eaLnBrk="1" hangingPunct="1"/>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785151-37F5-49F3-B43F-7C047132BB3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8DF7414-A85D-4075-A817-DBB5DC5FC791}"/>
              </a:ext>
            </a:extLst>
          </p:cNvPr>
          <p:cNvSpPr>
            <a:spLocks noGrp="1"/>
          </p:cNvSpPr>
          <p:nvPr>
            <p:ph idx="1"/>
          </p:nvPr>
        </p:nvSpPr>
        <p:spPr/>
        <p:txBody>
          <a:bodyPr/>
          <a:lstStyle/>
          <a:p>
            <a:pPr marL="0" indent="0">
              <a:buNone/>
            </a:pPr>
            <a:r>
              <a:rPr lang="cs-CZ" sz="2800" dirty="0"/>
              <a:t>Řízení výše kapitálu finanční skupiny z pohledu řízení finančních a bankovních rizik zahrnuje strategie a postupy, které finanční skupina využívá k optimalizaci kapitálové struktury, tedy správného poměru mezi kapitálem a dluhem, a k zajištění, že má dostatek kapitálu k pokrytí různých rizik spojených s jejími operacemi. Cílem je udržet finanční stabilitu skupiny a zajistit, aby splňovala regulační požadavky a standardy, a zároveň byla schopna financovat svůj růst a vyplácet případné dividendy akcionářům.</a:t>
            </a:r>
          </a:p>
        </p:txBody>
      </p:sp>
      <p:sp>
        <p:nvSpPr>
          <p:cNvPr id="4" name="Zástupný symbol pro číslo snímku 3">
            <a:extLst>
              <a:ext uri="{FF2B5EF4-FFF2-40B4-BE49-F238E27FC236}">
                <a16:creationId xmlns:a16="http://schemas.microsoft.com/office/drawing/2014/main" id="{C7FC21BA-ADF6-49A9-AC6D-F62D528F1A7F}"/>
              </a:ext>
            </a:extLst>
          </p:cNvPr>
          <p:cNvSpPr>
            <a:spLocks noGrp="1"/>
          </p:cNvSpPr>
          <p:nvPr>
            <p:ph type="sldNum" sz="quarter" idx="12"/>
          </p:nvPr>
        </p:nvSpPr>
        <p:spPr/>
        <p:txBody>
          <a:bodyPr/>
          <a:lstStyle/>
          <a:p>
            <a:pPr>
              <a:defRPr/>
            </a:pPr>
            <a:fld id="{8F5BB20C-6342-402D-81BE-74C09D2E1320}" type="slidenum">
              <a:rPr lang="fr-FR" smtClean="0"/>
              <a:pPr>
                <a:defRPr/>
              </a:pPr>
              <a:t>122</a:t>
            </a:fld>
            <a:endParaRPr lang="fr-FR"/>
          </a:p>
        </p:txBody>
      </p:sp>
    </p:spTree>
    <p:extLst>
      <p:ext uri="{BB962C8B-B14F-4D97-AF65-F5344CB8AC3E}">
        <p14:creationId xmlns:p14="http://schemas.microsoft.com/office/powerpoint/2010/main" val="11106381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EAB34B-69D8-491C-BDD7-5B3212AA7058}"/>
              </a:ext>
            </a:extLst>
          </p:cNvPr>
          <p:cNvSpPr>
            <a:spLocks noGrp="1"/>
          </p:cNvSpPr>
          <p:nvPr>
            <p:ph type="title"/>
          </p:nvPr>
        </p:nvSpPr>
        <p:spPr/>
        <p:txBody>
          <a:bodyPr/>
          <a:lstStyle/>
          <a:p>
            <a:r>
              <a:rPr lang="cs-CZ" sz="3200" dirty="0"/>
              <a:t>Klíčové aspekty řízení výše kapitálu finanční skupiny zahrnují:</a:t>
            </a:r>
            <a:br>
              <a:rPr lang="cs-CZ" dirty="0"/>
            </a:br>
            <a:endParaRPr lang="cs-CZ" dirty="0"/>
          </a:p>
        </p:txBody>
      </p:sp>
      <p:sp>
        <p:nvSpPr>
          <p:cNvPr id="3" name="Zástupný symbol pro obsah 2">
            <a:extLst>
              <a:ext uri="{FF2B5EF4-FFF2-40B4-BE49-F238E27FC236}">
                <a16:creationId xmlns:a16="http://schemas.microsoft.com/office/drawing/2014/main" id="{FBFDEC2C-FFFA-497E-A7F0-80A24B1DB4C2}"/>
              </a:ext>
            </a:extLst>
          </p:cNvPr>
          <p:cNvSpPr>
            <a:spLocks noGrp="1"/>
          </p:cNvSpPr>
          <p:nvPr>
            <p:ph idx="1"/>
          </p:nvPr>
        </p:nvSpPr>
        <p:spPr/>
        <p:txBody>
          <a:bodyPr/>
          <a:lstStyle/>
          <a:p>
            <a:pPr>
              <a:buFont typeface="+mj-lt"/>
              <a:buAutoNum type="arabicPeriod"/>
            </a:pPr>
            <a:r>
              <a:rPr lang="cs-CZ" sz="2400" b="1" dirty="0"/>
              <a:t>Stanovení kapitálových cílů</a:t>
            </a:r>
            <a:r>
              <a:rPr lang="cs-CZ" sz="2400" dirty="0"/>
              <a:t>: Určení optimálního množství kapitálu.</a:t>
            </a:r>
          </a:p>
          <a:p>
            <a:pPr>
              <a:buFont typeface="+mj-lt"/>
              <a:buAutoNum type="arabicPeriod"/>
            </a:pPr>
            <a:r>
              <a:rPr lang="cs-CZ" sz="2400" b="1" dirty="0"/>
              <a:t>Kapitálové plánování</a:t>
            </a:r>
            <a:r>
              <a:rPr lang="cs-CZ" sz="2400" dirty="0"/>
              <a:t>: Vytváření dlouhodobých plánů pro zajištění, že skupina bude mít dostatek kapitálu k podpoře svého růstu a k odolání potenciálním finančním šokům.</a:t>
            </a:r>
          </a:p>
          <a:p>
            <a:pPr>
              <a:buFont typeface="+mj-lt"/>
              <a:buAutoNum type="arabicPeriod"/>
            </a:pPr>
            <a:r>
              <a:rPr lang="cs-CZ" sz="2400" b="1" dirty="0"/>
              <a:t>Dodržování regulačních požadavků</a:t>
            </a:r>
            <a:r>
              <a:rPr lang="cs-CZ" sz="2400" dirty="0"/>
              <a:t>: </a:t>
            </a:r>
            <a:r>
              <a:rPr lang="cs-CZ" sz="2400" dirty="0" err="1"/>
              <a:t>Ujistění</a:t>
            </a:r>
            <a:r>
              <a:rPr lang="cs-CZ" sz="2400" dirty="0"/>
              <a:t> se, že kapitálová struktura skupiny vyhovuje místním i mezinárodním regulačním standardům, jako jsou požadavky </a:t>
            </a:r>
            <a:r>
              <a:rPr lang="cs-CZ" sz="2400" dirty="0" err="1"/>
              <a:t>Basel</a:t>
            </a:r>
            <a:r>
              <a:rPr lang="cs-CZ" sz="2400" dirty="0"/>
              <a:t> III.</a:t>
            </a:r>
          </a:p>
          <a:p>
            <a:pPr>
              <a:buFont typeface="+mj-lt"/>
              <a:buAutoNum type="arabicPeriod"/>
            </a:pPr>
            <a:r>
              <a:rPr lang="cs-CZ" sz="2400" b="1" dirty="0"/>
              <a:t>Hodnocení rizik</a:t>
            </a:r>
            <a:r>
              <a:rPr lang="cs-CZ" sz="2400" dirty="0"/>
              <a:t>: Identifikace a kvantifikace rizik, kterým skupina čelí, a výpočet potřebného kapitálu k jejich krytí.</a:t>
            </a:r>
          </a:p>
          <a:p>
            <a:pPr marL="0" indent="0">
              <a:buNone/>
            </a:pPr>
            <a:endParaRPr lang="cs-CZ" dirty="0"/>
          </a:p>
        </p:txBody>
      </p:sp>
      <p:sp>
        <p:nvSpPr>
          <p:cNvPr id="4" name="Zástupný symbol pro číslo snímku 3">
            <a:extLst>
              <a:ext uri="{FF2B5EF4-FFF2-40B4-BE49-F238E27FC236}">
                <a16:creationId xmlns:a16="http://schemas.microsoft.com/office/drawing/2014/main" id="{1388196E-C3D2-41C2-99A9-7380BC60FC73}"/>
              </a:ext>
            </a:extLst>
          </p:cNvPr>
          <p:cNvSpPr>
            <a:spLocks noGrp="1"/>
          </p:cNvSpPr>
          <p:nvPr>
            <p:ph type="sldNum" sz="quarter" idx="12"/>
          </p:nvPr>
        </p:nvSpPr>
        <p:spPr/>
        <p:txBody>
          <a:bodyPr/>
          <a:lstStyle/>
          <a:p>
            <a:pPr>
              <a:defRPr/>
            </a:pPr>
            <a:fld id="{8F5BB20C-6342-402D-81BE-74C09D2E1320}" type="slidenum">
              <a:rPr lang="fr-FR" smtClean="0"/>
              <a:pPr>
                <a:defRPr/>
              </a:pPr>
              <a:t>123</a:t>
            </a:fld>
            <a:endParaRPr lang="fr-FR"/>
          </a:p>
        </p:txBody>
      </p:sp>
    </p:spTree>
    <p:extLst>
      <p:ext uri="{BB962C8B-B14F-4D97-AF65-F5344CB8AC3E}">
        <p14:creationId xmlns:p14="http://schemas.microsoft.com/office/powerpoint/2010/main" val="25445491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2C368E-C9ED-46BC-8D3D-68C826E855A8}"/>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6A139892-DE87-405B-9326-2B1A1E01210B}"/>
              </a:ext>
            </a:extLst>
          </p:cNvPr>
          <p:cNvSpPr>
            <a:spLocks noGrp="1"/>
          </p:cNvSpPr>
          <p:nvPr>
            <p:ph idx="1"/>
          </p:nvPr>
        </p:nvSpPr>
        <p:spPr/>
        <p:txBody>
          <a:bodyPr/>
          <a:lstStyle/>
          <a:p>
            <a:pPr marL="0" lvl="0" indent="0">
              <a:buNone/>
            </a:pPr>
            <a:r>
              <a:rPr lang="cs-CZ" sz="2400" b="1" dirty="0">
                <a:solidFill>
                  <a:prstClr val="black"/>
                </a:solidFill>
              </a:rPr>
              <a:t>5. Alokace kapitálu</a:t>
            </a:r>
            <a:r>
              <a:rPr lang="cs-CZ" sz="2400" dirty="0">
                <a:solidFill>
                  <a:prstClr val="black"/>
                </a:solidFill>
              </a:rPr>
              <a:t>: Rozdělení kapitálu mezi různé jednotky nebo divize skupiny tak, aby bylo dosaženo optimálního výnosu vzhledem k podstoupenému riziku.</a:t>
            </a:r>
          </a:p>
          <a:p>
            <a:pPr marL="0" lvl="0" indent="0">
              <a:buNone/>
            </a:pPr>
            <a:r>
              <a:rPr lang="cs-CZ" sz="2400" b="1" dirty="0">
                <a:solidFill>
                  <a:prstClr val="black"/>
                </a:solidFill>
              </a:rPr>
              <a:t>6. Stresové testování</a:t>
            </a:r>
            <a:r>
              <a:rPr lang="cs-CZ" sz="2400" dirty="0">
                <a:solidFill>
                  <a:prstClr val="black"/>
                </a:solidFill>
              </a:rPr>
              <a:t>: Simulace různých nepříznivých scénářů pro ověření, zda má skupina dostatečný kapitál pro pokrytí neočekávaných ztrát.</a:t>
            </a:r>
          </a:p>
          <a:p>
            <a:pPr marL="0" lvl="0" indent="0">
              <a:buNone/>
            </a:pPr>
            <a:r>
              <a:rPr lang="cs-CZ" sz="2400" b="1" dirty="0">
                <a:solidFill>
                  <a:prstClr val="black"/>
                </a:solidFill>
              </a:rPr>
              <a:t>7. Kapitálové nástroje</a:t>
            </a:r>
            <a:r>
              <a:rPr lang="cs-CZ" sz="2400" dirty="0">
                <a:solidFill>
                  <a:prstClr val="black"/>
                </a:solidFill>
              </a:rPr>
              <a:t>: Použití různých nástrojů pro zvýšení kapitálu, jako jsou vydávání nových akcií, dluhopisů, nebo dalších kapitálových instrumentů.</a:t>
            </a:r>
          </a:p>
          <a:p>
            <a:endParaRPr lang="cs-CZ" dirty="0"/>
          </a:p>
        </p:txBody>
      </p:sp>
      <p:sp>
        <p:nvSpPr>
          <p:cNvPr id="4" name="Zástupný symbol pro číslo snímku 3">
            <a:extLst>
              <a:ext uri="{FF2B5EF4-FFF2-40B4-BE49-F238E27FC236}">
                <a16:creationId xmlns:a16="http://schemas.microsoft.com/office/drawing/2014/main" id="{18B0B9F6-3C27-44AF-93E6-C7C2F7658983}"/>
              </a:ext>
            </a:extLst>
          </p:cNvPr>
          <p:cNvSpPr>
            <a:spLocks noGrp="1"/>
          </p:cNvSpPr>
          <p:nvPr>
            <p:ph type="sldNum" sz="quarter" idx="12"/>
          </p:nvPr>
        </p:nvSpPr>
        <p:spPr/>
        <p:txBody>
          <a:bodyPr/>
          <a:lstStyle/>
          <a:p>
            <a:pPr>
              <a:defRPr/>
            </a:pPr>
            <a:fld id="{8F5BB20C-6342-402D-81BE-74C09D2E1320}" type="slidenum">
              <a:rPr lang="fr-FR" smtClean="0"/>
              <a:pPr>
                <a:defRPr/>
              </a:pPr>
              <a:t>124</a:t>
            </a:fld>
            <a:endParaRPr lang="fr-FR"/>
          </a:p>
        </p:txBody>
      </p:sp>
    </p:spTree>
    <p:extLst>
      <p:ext uri="{BB962C8B-B14F-4D97-AF65-F5344CB8AC3E}">
        <p14:creationId xmlns:p14="http://schemas.microsoft.com/office/powerpoint/2010/main" val="267237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Kapitálová přiměřenost finančních konglomerátů</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700" dirty="0">
                <a:solidFill>
                  <a:srgbClr val="42607C"/>
                </a:solidFill>
              </a:rPr>
              <a:t>finanční konglomerát dle IOSCO = jakákoli skupina společností pod společným rozhodujícím vlivem, jejíž výhradní či převažující aktivity spočívají v poskytování významných služeb alespoň ve dvou finančních sektorech </a:t>
            </a:r>
          </a:p>
          <a:p>
            <a:pPr eaLnBrk="1" hangingPunct="1">
              <a:lnSpc>
                <a:spcPct val="90000"/>
              </a:lnSpc>
            </a:pPr>
            <a:r>
              <a:rPr lang="cs-CZ" sz="2700" dirty="0">
                <a:solidFill>
                  <a:srgbClr val="42607C"/>
                </a:solidFill>
              </a:rPr>
              <a:t>problémy pro dohled:</a:t>
            </a:r>
          </a:p>
          <a:p>
            <a:pPr lvl="1" eaLnBrk="1" hangingPunct="1">
              <a:lnSpc>
                <a:spcPct val="90000"/>
              </a:lnSpc>
            </a:pPr>
            <a:r>
              <a:rPr lang="cs-CZ" sz="2300" dirty="0">
                <a:solidFill>
                  <a:srgbClr val="42607C"/>
                </a:solidFill>
              </a:rPr>
              <a:t>riziko nákazy</a:t>
            </a:r>
          </a:p>
          <a:p>
            <a:pPr lvl="1" eaLnBrk="1" hangingPunct="1">
              <a:lnSpc>
                <a:spcPct val="90000"/>
              </a:lnSpc>
            </a:pPr>
            <a:r>
              <a:rPr lang="cs-CZ" sz="2300" dirty="0">
                <a:solidFill>
                  <a:srgbClr val="42607C"/>
                </a:solidFill>
              </a:rPr>
              <a:t>angažovanost skupiny vůči některým partnerům</a:t>
            </a:r>
          </a:p>
          <a:p>
            <a:pPr lvl="1" eaLnBrk="1" hangingPunct="1">
              <a:lnSpc>
                <a:spcPct val="90000"/>
              </a:lnSpc>
            </a:pPr>
            <a:r>
              <a:rPr lang="cs-CZ" sz="2300" dirty="0">
                <a:solidFill>
                  <a:srgbClr val="42607C"/>
                </a:solidFill>
              </a:rPr>
              <a:t>transparentnost právních a manažerských struktur</a:t>
            </a:r>
          </a:p>
          <a:p>
            <a:pPr lvl="1" eaLnBrk="1" hangingPunct="1">
              <a:lnSpc>
                <a:spcPct val="90000"/>
              </a:lnSpc>
            </a:pPr>
            <a:r>
              <a:rPr lang="cs-CZ" sz="2300" dirty="0">
                <a:solidFill>
                  <a:srgbClr val="42607C"/>
                </a:solidFill>
              </a:rPr>
              <a:t>kvalita vedení</a:t>
            </a:r>
          </a:p>
          <a:p>
            <a:pPr lvl="1" eaLnBrk="1" hangingPunct="1">
              <a:lnSpc>
                <a:spcPct val="90000"/>
              </a:lnSpc>
            </a:pPr>
            <a:r>
              <a:rPr lang="cs-CZ" sz="2300" dirty="0">
                <a:solidFill>
                  <a:srgbClr val="42607C"/>
                </a:solidFill>
              </a:rPr>
              <a:t>právo na přístup k obezřetnostním informacím </a:t>
            </a:r>
          </a:p>
          <a:p>
            <a:pPr lvl="1" eaLnBrk="1" hangingPunct="1">
              <a:lnSpc>
                <a:spcPct val="90000"/>
              </a:lnSpc>
            </a:pPr>
            <a:r>
              <a:rPr lang="cs-CZ" sz="2300" dirty="0">
                <a:solidFill>
                  <a:srgbClr val="42607C"/>
                </a:solidFill>
              </a:rPr>
              <a:t>morální hazard</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30010-7B54-42CD-A38A-9BBD8383DA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Principy kapitálové přiměřenosti skupiny (1)</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600" dirty="0">
                <a:solidFill>
                  <a:srgbClr val="42607C"/>
                </a:solidFill>
              </a:rPr>
              <a:t>detekce situací s dvojnásobným použitím kapitálu, tj. kdy se stejný kapitál používá současně jako „nárazník“ proti rizikům ve dvou nebo více právních subjektech</a:t>
            </a:r>
          </a:p>
          <a:p>
            <a:pPr lvl="1" eaLnBrk="1" hangingPunct="1">
              <a:lnSpc>
                <a:spcPct val="90000"/>
              </a:lnSpc>
            </a:pPr>
            <a:r>
              <a:rPr lang="cs-CZ" sz="2200" dirty="0">
                <a:solidFill>
                  <a:srgbClr val="42607C"/>
                </a:solidFill>
              </a:rPr>
              <a:t>dvojnásobné použití kapitálu</a:t>
            </a:r>
          </a:p>
          <a:p>
            <a:pPr lvl="1" eaLnBrk="1" hangingPunct="1">
              <a:lnSpc>
                <a:spcPct val="90000"/>
              </a:lnSpc>
            </a:pPr>
            <a:r>
              <a:rPr lang="cs-CZ" sz="2200" dirty="0">
                <a:solidFill>
                  <a:srgbClr val="42607C"/>
                </a:solidFill>
              </a:rPr>
              <a:t>vícenásobné použití kapitálu </a:t>
            </a:r>
          </a:p>
          <a:p>
            <a:pPr lvl="2" eaLnBrk="1" hangingPunct="1">
              <a:lnSpc>
                <a:spcPct val="90000"/>
              </a:lnSpc>
            </a:pPr>
            <a:r>
              <a:rPr lang="cs-CZ" sz="2000" dirty="0">
                <a:solidFill>
                  <a:srgbClr val="42607C"/>
                </a:solidFill>
              </a:rPr>
              <a:t>směrem dolů</a:t>
            </a:r>
          </a:p>
          <a:p>
            <a:pPr lvl="2" eaLnBrk="1" hangingPunct="1">
              <a:lnSpc>
                <a:spcPct val="90000"/>
              </a:lnSpc>
            </a:pPr>
            <a:r>
              <a:rPr lang="cs-CZ" sz="2000" dirty="0">
                <a:solidFill>
                  <a:srgbClr val="42607C"/>
                </a:solidFill>
              </a:rPr>
              <a:t>směrem nahoru</a:t>
            </a:r>
          </a:p>
          <a:p>
            <a:pPr eaLnBrk="1" hangingPunct="1">
              <a:lnSpc>
                <a:spcPct val="90000"/>
              </a:lnSpc>
            </a:pPr>
            <a:r>
              <a:rPr lang="cs-CZ" sz="2600" dirty="0">
                <a:solidFill>
                  <a:srgbClr val="42607C"/>
                </a:solidFill>
              </a:rPr>
              <a:t>detekce situací, kdy mateřská společnost emituje dluh a odpovídající výnosy poskytuje směrem dolů ve formě akciového kapitálu, což může vést ke vzniku nadměrného pákového mechanismu (</a:t>
            </a:r>
            <a:r>
              <a:rPr lang="cs-CZ" sz="2600" dirty="0" err="1">
                <a:solidFill>
                  <a:srgbClr val="42607C"/>
                </a:solidFill>
              </a:rPr>
              <a:t>leverage</a:t>
            </a:r>
            <a:r>
              <a:rPr lang="cs-CZ" sz="2600" dirty="0">
                <a:solidFill>
                  <a:srgbClr val="42607C"/>
                </a:solidFill>
              </a:rPr>
              <a:t>)</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30010-7B54-42CD-A38A-9BBD8383DA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Principy kapitálové přiměřenosti skupiny (2)</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700" dirty="0">
                <a:solidFill>
                  <a:srgbClr val="42607C"/>
                </a:solidFill>
              </a:rPr>
              <a:t>detekce situací dvojnásobného a vícenásobného použití kapitálu prostřednictvím neregulovaných zprostředkujících holdingových společností, které mají účasti v dceřiných společnostech nebo přidružených společnostech</a:t>
            </a:r>
          </a:p>
          <a:p>
            <a:pPr eaLnBrk="1" hangingPunct="1">
              <a:lnSpc>
                <a:spcPct val="90000"/>
              </a:lnSpc>
            </a:pPr>
            <a:r>
              <a:rPr lang="cs-CZ" sz="2700" dirty="0">
                <a:solidFill>
                  <a:srgbClr val="42607C"/>
                </a:solidFill>
              </a:rPr>
              <a:t>určení rizik neregulovaných subjektů, např. leasingových, faktoringových či zajišťovacích podniků v rámci finančního konglomerátu, které provádějí aktivity, podobné aktivitám regulovaných subjektů</a:t>
            </a:r>
          </a:p>
          <a:p>
            <a:pPr lvl="1" eaLnBrk="1" hangingPunct="1">
              <a:lnSpc>
                <a:spcPct val="90000"/>
              </a:lnSpc>
            </a:pPr>
            <a:r>
              <a:rPr lang="cs-CZ" sz="2300" dirty="0">
                <a:solidFill>
                  <a:srgbClr val="42607C"/>
                </a:solidFill>
              </a:rPr>
              <a:t>dohled má některé analytické alternativy, jak stanovit náhradní kapitálový požadavek neregulovaným subjektům</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30010-7B54-42CD-A38A-9BBD8383DA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Principy kapitálové přiměřenosti skupiny (3)</a:t>
            </a:r>
            <a:endParaRPr lang="fr-FR" dirty="0">
              <a:solidFill>
                <a:schemeClr val="bg1"/>
              </a:solidFill>
            </a:endParaRPr>
          </a:p>
        </p:txBody>
      </p:sp>
      <p:sp>
        <p:nvSpPr>
          <p:cNvPr id="4099" name="Espace réservé du contenu 2"/>
          <p:cNvSpPr>
            <a:spLocks noGrp="1"/>
          </p:cNvSpPr>
          <p:nvPr>
            <p:ph idx="1"/>
          </p:nvPr>
        </p:nvSpPr>
        <p:spPr>
          <a:xfrm>
            <a:off x="323528" y="1844824"/>
            <a:ext cx="8568952" cy="4584551"/>
          </a:xfrm>
        </p:spPr>
        <p:txBody>
          <a:bodyPr/>
          <a:lstStyle/>
          <a:p>
            <a:pPr eaLnBrk="1" hangingPunct="1">
              <a:lnSpc>
                <a:spcPct val="90000"/>
              </a:lnSpc>
            </a:pPr>
            <a:r>
              <a:rPr lang="cs-CZ" sz="2500" dirty="0">
                <a:solidFill>
                  <a:srgbClr val="42607C"/>
                </a:solidFill>
              </a:rPr>
              <a:t>určení rizik účastí v regulovaných a neregulovaných subjektech a zajištění, aby zacházení s menšinovými a majoritními účastmi bylo obezřetně zdravé</a:t>
            </a:r>
          </a:p>
          <a:p>
            <a:pPr lvl="1" eaLnBrk="1" hangingPunct="1">
              <a:lnSpc>
                <a:spcPct val="90000"/>
              </a:lnSpc>
            </a:pPr>
            <a:r>
              <a:rPr lang="cs-CZ" sz="2100" dirty="0">
                <a:solidFill>
                  <a:srgbClr val="42607C"/>
                </a:solidFill>
              </a:rPr>
              <a:t>kapitál skupiny musí zohlednit vztahy ve skupině:</a:t>
            </a:r>
          </a:p>
          <a:p>
            <a:pPr lvl="2" eaLnBrk="1" hangingPunct="1">
              <a:lnSpc>
                <a:spcPct val="90000"/>
              </a:lnSpc>
            </a:pPr>
            <a:r>
              <a:rPr lang="cs-CZ" sz="1800" dirty="0">
                <a:solidFill>
                  <a:srgbClr val="42607C"/>
                </a:solidFill>
              </a:rPr>
              <a:t>skupina nemá podstatný vliv na regulovanou společnost:</a:t>
            </a:r>
          </a:p>
          <a:p>
            <a:pPr lvl="2" eaLnBrk="1" hangingPunct="1">
              <a:lnSpc>
                <a:spcPct val="90000"/>
              </a:lnSpc>
            </a:pPr>
            <a:r>
              <a:rPr lang="cs-CZ" sz="1800" dirty="0">
                <a:solidFill>
                  <a:srgbClr val="42607C"/>
                </a:solidFill>
              </a:rPr>
              <a:t>rozhodující vliv skupiny nad regulovanou společností</a:t>
            </a:r>
          </a:p>
          <a:p>
            <a:pPr lvl="3" eaLnBrk="1" hangingPunct="1">
              <a:lnSpc>
                <a:spcPct val="90000"/>
              </a:lnSpc>
            </a:pPr>
            <a:r>
              <a:rPr lang="cs-CZ" sz="1600" dirty="0">
                <a:solidFill>
                  <a:srgbClr val="42607C"/>
                </a:solidFill>
              </a:rPr>
              <a:t>obvykle u účastí od 20 % do 50 %</a:t>
            </a:r>
          </a:p>
          <a:p>
            <a:pPr lvl="2" eaLnBrk="1" hangingPunct="1">
              <a:lnSpc>
                <a:spcPct val="90000"/>
              </a:lnSpc>
            </a:pPr>
            <a:r>
              <a:rPr lang="cs-CZ" sz="1800" dirty="0">
                <a:solidFill>
                  <a:srgbClr val="42607C"/>
                </a:solidFill>
              </a:rPr>
              <a:t>účasti, které představují rozhodující vliv a splňují definici dceřiných společností</a:t>
            </a:r>
          </a:p>
          <a:p>
            <a:pPr lvl="3" eaLnBrk="1" hangingPunct="1">
              <a:lnSpc>
                <a:spcPct val="90000"/>
              </a:lnSpc>
            </a:pPr>
            <a:r>
              <a:rPr lang="cs-CZ" sz="1600" dirty="0">
                <a:solidFill>
                  <a:srgbClr val="42607C"/>
                </a:solidFill>
              </a:rPr>
              <a:t>u účastí skupiny nad 50 % včetně 100 % účasti</a:t>
            </a:r>
          </a:p>
          <a:p>
            <a:pPr lvl="1" eaLnBrk="1" hangingPunct="1">
              <a:lnSpc>
                <a:spcPct val="90000"/>
              </a:lnSpc>
            </a:pPr>
            <a:r>
              <a:rPr lang="cs-CZ" sz="2100" dirty="0">
                <a:solidFill>
                  <a:srgbClr val="42607C"/>
                </a:solidFill>
              </a:rPr>
              <a:t>dohled musí stanovit, zda ve skupině existuje správné rozdělení kapitálu</a:t>
            </a:r>
          </a:p>
          <a:p>
            <a:pPr lvl="1" eaLnBrk="1" hangingPunct="1">
              <a:lnSpc>
                <a:spcPct val="90000"/>
              </a:lnSpc>
            </a:pPr>
            <a:r>
              <a:rPr lang="cs-CZ" sz="2100" dirty="0">
                <a:solidFill>
                  <a:srgbClr val="42607C"/>
                </a:solidFill>
              </a:rPr>
              <a:t>musí být zajištěno, že prostředky, odpovídající přebytku kapitálu nad kapitálovým požadavkem závislého subjektu a zahrnuté do stanovení kapitálové přiměřenosti skupiny, mohou být v případě potřeby některého subjektu skupiny na tento subjekt převedeny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30010-7B54-42CD-A38A-9BBD8383DA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Metody stanovení kapitálové přiměřenosti skupiny</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marL="342900" lvl="1" indent="-342900" eaLnBrk="1" hangingPunct="1">
              <a:lnSpc>
                <a:spcPct val="90000"/>
              </a:lnSpc>
              <a:buFont typeface="Arial" charset="0"/>
              <a:buChar char="•"/>
            </a:pPr>
            <a:r>
              <a:rPr lang="cs-CZ" sz="3200" dirty="0">
                <a:solidFill>
                  <a:srgbClr val="42607C"/>
                </a:solidFill>
              </a:rPr>
              <a:t>metoda stavebních bloků</a:t>
            </a:r>
          </a:p>
          <a:p>
            <a:pPr marL="342900" lvl="1" indent="-342900" eaLnBrk="1" hangingPunct="1">
              <a:lnSpc>
                <a:spcPct val="90000"/>
              </a:lnSpc>
              <a:buFont typeface="Arial" charset="0"/>
              <a:buChar char="•"/>
            </a:pPr>
            <a:r>
              <a:rPr lang="cs-CZ" sz="3200" dirty="0">
                <a:solidFill>
                  <a:srgbClr val="42607C"/>
                </a:solidFill>
              </a:rPr>
              <a:t>metoda rizikové agregace</a:t>
            </a:r>
          </a:p>
          <a:p>
            <a:pPr marL="342900" lvl="1" indent="-342900" eaLnBrk="1" hangingPunct="1">
              <a:lnSpc>
                <a:spcPct val="90000"/>
              </a:lnSpc>
              <a:buFont typeface="Arial" charset="0"/>
              <a:buChar char="•"/>
            </a:pPr>
            <a:r>
              <a:rPr lang="cs-CZ" sz="3200" dirty="0">
                <a:solidFill>
                  <a:srgbClr val="42607C"/>
                </a:solidFill>
              </a:rPr>
              <a:t>metoda rizikového odpočtu</a:t>
            </a:r>
          </a:p>
          <a:p>
            <a:pPr marL="342900" lvl="1" indent="-342900" eaLnBrk="1" hangingPunct="1">
              <a:lnSpc>
                <a:spcPct val="90000"/>
              </a:lnSpc>
              <a:buFont typeface="Arial" charset="0"/>
              <a:buChar char="•"/>
            </a:pPr>
            <a:r>
              <a:rPr lang="cs-CZ" sz="3200" dirty="0">
                <a:solidFill>
                  <a:srgbClr val="42607C"/>
                </a:solidFill>
              </a:rPr>
              <a:t>metoda plného odpočtu</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30010-7B54-42CD-A38A-9BBD8383DA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Rizika prodeje úvěrů</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dirty="0">
                <a:solidFill>
                  <a:srgbClr val="42607C"/>
                </a:solidFill>
              </a:rPr>
              <a:t>nejlépe se prodávají kvalitní úvěry</a:t>
            </a:r>
          </a:p>
          <a:p>
            <a:pPr eaLnBrk="1" hangingPunct="1">
              <a:lnSpc>
                <a:spcPct val="90000"/>
              </a:lnSpc>
            </a:pPr>
            <a:r>
              <a:rPr lang="cs-CZ" dirty="0">
                <a:solidFill>
                  <a:srgbClr val="42607C"/>
                </a:solidFill>
              </a:rPr>
              <a:t>prodej úvěru s rekurzem </a:t>
            </a:r>
            <a:r>
              <a:rPr lang="cs-CZ" dirty="0">
                <a:solidFill>
                  <a:srgbClr val="42607C"/>
                </a:solidFill>
                <a:latin typeface="Times New Roman" pitchFamily="18" charset="0"/>
                <a:cs typeface="Times New Roman" pitchFamily="18" charset="0"/>
              </a:rPr>
              <a:t> </a:t>
            </a:r>
            <a:endParaRPr lang="cs-CZ" dirty="0">
              <a:solidFill>
                <a:srgbClr val="42607C"/>
              </a:solidFill>
            </a:endParaRPr>
          </a:p>
          <a:p>
            <a:pPr eaLnBrk="1" hangingPunct="1">
              <a:lnSpc>
                <a:spcPct val="90000"/>
              </a:lnSpc>
            </a:pPr>
            <a:r>
              <a:rPr lang="cs-CZ" dirty="0">
                <a:solidFill>
                  <a:srgbClr val="42607C"/>
                </a:solidFill>
              </a:rPr>
              <a:t>získávání zdrojů prodejem úvěrů je vysoce cyklické</a:t>
            </a:r>
          </a:p>
        </p:txBody>
      </p:sp>
      <p:sp>
        <p:nvSpPr>
          <p:cNvPr id="4" name="Zástupný symbol pro číslo snímku 3"/>
          <p:cNvSpPr>
            <a:spLocks noGrp="1"/>
          </p:cNvSpPr>
          <p:nvPr>
            <p:ph type="sldNum" sz="quarter" idx="12"/>
          </p:nvPr>
        </p:nvSpPr>
        <p:spPr/>
        <p:txBody>
          <a:bodyPr/>
          <a:lstStyle/>
          <a:p>
            <a:pPr>
              <a:defRPr/>
            </a:pPr>
            <a:fld id="{90923E85-530A-45CA-AF14-6A62A8D26809}" type="slidenum">
              <a:rPr lang="fr-FR" smtClean="0"/>
              <a:pPr>
                <a:defRPr/>
              </a:pPr>
              <a:t>13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Metoda stavebních bloků (1)</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3000" dirty="0">
                <a:solidFill>
                  <a:srgbClr val="42607C"/>
                </a:solidFill>
              </a:rPr>
              <a:t>postup:</a:t>
            </a:r>
          </a:p>
          <a:p>
            <a:pPr marL="857250" lvl="2" indent="-457200" eaLnBrk="1" hangingPunct="1">
              <a:lnSpc>
                <a:spcPct val="90000"/>
              </a:lnSpc>
              <a:buFont typeface="Calibri" pitchFamily="34" charset="0"/>
              <a:buAutoNum type="arabicPeriod"/>
            </a:pPr>
            <a:r>
              <a:rPr lang="cs-CZ" sz="2600" dirty="0">
                <a:solidFill>
                  <a:srgbClr val="42607C"/>
                </a:solidFill>
              </a:rPr>
              <a:t>konsolidovaná rozvaha skupiny se rozdělí podle sektorů či subjektů</a:t>
            </a:r>
          </a:p>
          <a:p>
            <a:pPr marL="857250" lvl="2" indent="-457200" eaLnBrk="1" hangingPunct="1">
              <a:lnSpc>
                <a:spcPct val="90000"/>
              </a:lnSpc>
              <a:buFont typeface="Calibri" pitchFamily="34" charset="0"/>
              <a:buAutoNum type="arabicPeriod"/>
            </a:pPr>
            <a:r>
              <a:rPr lang="cs-CZ" sz="2600" dirty="0">
                <a:solidFill>
                  <a:srgbClr val="42607C"/>
                </a:solidFill>
              </a:rPr>
              <a:t>pro každý sektor či subjekt se stanoví sólo KP či náhradní KP</a:t>
            </a:r>
          </a:p>
          <a:p>
            <a:pPr marL="857250" lvl="2" indent="-457200" eaLnBrk="1" hangingPunct="1">
              <a:lnSpc>
                <a:spcPct val="90000"/>
              </a:lnSpc>
              <a:buFont typeface="Calibri" pitchFamily="34" charset="0"/>
              <a:buAutoNum type="arabicPeriod"/>
            </a:pPr>
            <a:r>
              <a:rPr lang="cs-CZ" sz="2600" dirty="0">
                <a:solidFill>
                  <a:srgbClr val="42607C"/>
                </a:solidFill>
              </a:rPr>
              <a:t>od kapitálu každého sektoru či subjektu se odpočte sólo KP či náhradní KP, čímž se stanoví jeho kapitálový přebytek či nedostatek</a:t>
            </a:r>
          </a:p>
          <a:p>
            <a:pPr marL="857250" lvl="2" indent="-457200" eaLnBrk="1" hangingPunct="1">
              <a:lnSpc>
                <a:spcPct val="90000"/>
              </a:lnSpc>
              <a:buFont typeface="Calibri" pitchFamily="34" charset="0"/>
              <a:buAutoNum type="arabicPeriod"/>
            </a:pPr>
            <a:r>
              <a:rPr lang="cs-CZ" sz="2600" dirty="0">
                <a:solidFill>
                  <a:srgbClr val="42607C"/>
                </a:solidFill>
              </a:rPr>
              <a:t>kapitálové přebytky a nedostatky sektorů a subjektů se sečtou, čímž se obdrží kapitálový přebytek nebo nedostatek skupiny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30010-7B54-42CD-A38A-9BBD8383DA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Metoda rizikové agregace (1)</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defRPr/>
            </a:pPr>
            <a:r>
              <a:rPr lang="cs-CZ" sz="2900" dirty="0">
                <a:solidFill>
                  <a:srgbClr val="42607C"/>
                </a:solidFill>
              </a:rPr>
              <a:t>postup:</a:t>
            </a:r>
          </a:p>
          <a:p>
            <a:pPr marL="914400" lvl="1" indent="-457200" eaLnBrk="1" hangingPunct="1">
              <a:lnSpc>
                <a:spcPct val="90000"/>
              </a:lnSpc>
              <a:buFont typeface="+mj-lt"/>
              <a:buAutoNum type="arabicPeriod"/>
              <a:defRPr/>
            </a:pPr>
            <a:r>
              <a:rPr lang="cs-CZ" altLang="zh-CN" sz="2500" dirty="0">
                <a:solidFill>
                  <a:srgbClr val="42607C"/>
                </a:solidFill>
              </a:rPr>
              <a:t>podle nekonsolidovaných finančních výkazů subjektů se stanoví sólo KP či náhradní KP, jejich součtem obdržíme KP skupiny</a:t>
            </a:r>
          </a:p>
          <a:p>
            <a:pPr marL="914400" lvl="1" indent="-457200" eaLnBrk="1" hangingPunct="1">
              <a:lnSpc>
                <a:spcPct val="90000"/>
              </a:lnSpc>
              <a:buFont typeface="+mj-lt"/>
              <a:buAutoNum type="arabicPeriod"/>
              <a:defRPr/>
            </a:pPr>
            <a:r>
              <a:rPr lang="cs-CZ" altLang="zh-CN" sz="2500" dirty="0">
                <a:solidFill>
                  <a:srgbClr val="42607C"/>
                </a:solidFill>
              </a:rPr>
              <a:t>stanoví se součet kapitálu každého člena skupiny</a:t>
            </a:r>
          </a:p>
          <a:p>
            <a:pPr marL="914400" lvl="1" indent="-457200" eaLnBrk="1" hangingPunct="1">
              <a:lnSpc>
                <a:spcPct val="90000"/>
              </a:lnSpc>
              <a:buFont typeface="+mj-lt"/>
              <a:buAutoNum type="arabicPeriod"/>
              <a:defRPr/>
            </a:pPr>
            <a:r>
              <a:rPr lang="cs-CZ" altLang="zh-CN" sz="2500" dirty="0">
                <a:solidFill>
                  <a:srgbClr val="42607C"/>
                </a:solidFill>
              </a:rPr>
              <a:t>odečtou se kapitály, směřující nahoru i dolů v rámci skupiny, aby se eliminovalo dvojnásobné držení kapitálu</a:t>
            </a:r>
          </a:p>
          <a:p>
            <a:pPr marL="914400" lvl="1" indent="-457200" eaLnBrk="1" hangingPunct="1">
              <a:lnSpc>
                <a:spcPct val="90000"/>
              </a:lnSpc>
              <a:buFont typeface="+mj-lt"/>
              <a:buAutoNum type="arabicPeriod"/>
              <a:defRPr/>
            </a:pPr>
            <a:r>
              <a:rPr lang="cs-CZ" altLang="zh-CN" sz="2500" dirty="0">
                <a:solidFill>
                  <a:srgbClr val="42607C"/>
                </a:solidFill>
              </a:rPr>
              <a:t>eliminují se nepřevoditelné položky</a:t>
            </a:r>
          </a:p>
          <a:p>
            <a:pPr marL="914400" lvl="1" indent="-457200" eaLnBrk="1" hangingPunct="1">
              <a:lnSpc>
                <a:spcPct val="90000"/>
              </a:lnSpc>
              <a:buFont typeface="+mj-lt"/>
              <a:buAutoNum type="arabicPeriod"/>
              <a:defRPr/>
            </a:pPr>
            <a:r>
              <a:rPr lang="cs-CZ" altLang="zh-CN" sz="2500" dirty="0">
                <a:solidFill>
                  <a:srgbClr val="42607C"/>
                </a:solidFill>
              </a:rPr>
              <a:t>KP skupiny se porovná s kapitálem skupiny, čímž se stanoví přebytek či nedostatek kapitálu skupiny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30010-7B54-42CD-A38A-9BBD8383DA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Metoda rizikového odpočtu (1)</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defRPr/>
            </a:pPr>
            <a:r>
              <a:rPr lang="cs-CZ" sz="3000" dirty="0">
                <a:solidFill>
                  <a:srgbClr val="42607C"/>
                </a:solidFill>
              </a:rPr>
              <a:t>postup:</a:t>
            </a:r>
            <a:endParaRPr lang="cs-CZ" sz="3000" b="1" dirty="0">
              <a:solidFill>
                <a:srgbClr val="42607C"/>
              </a:solidFill>
            </a:endParaRPr>
          </a:p>
          <a:p>
            <a:pPr marL="914400" lvl="1" indent="-457200" eaLnBrk="1" hangingPunct="1">
              <a:lnSpc>
                <a:spcPct val="90000"/>
              </a:lnSpc>
              <a:buFont typeface="+mj-lt"/>
              <a:buAutoNum type="arabicPeriod"/>
              <a:defRPr/>
            </a:pPr>
            <a:r>
              <a:rPr lang="cs-CZ" altLang="zh-CN" sz="2600" dirty="0">
                <a:solidFill>
                  <a:srgbClr val="42607C"/>
                </a:solidFill>
              </a:rPr>
              <a:t>metoda používá nekonsolidované finanční výkazy a vychází se z mateřské společnosti - z kapitálu mateřské společnosti se odpočtou investice do závislých subjektů</a:t>
            </a:r>
          </a:p>
          <a:p>
            <a:pPr marL="914400" lvl="1" indent="-457200" eaLnBrk="1" hangingPunct="1">
              <a:lnSpc>
                <a:spcPct val="90000"/>
              </a:lnSpc>
              <a:buFont typeface="+mj-lt"/>
              <a:buAutoNum type="arabicPeriod"/>
              <a:defRPr/>
            </a:pPr>
            <a:r>
              <a:rPr lang="cs-CZ" altLang="zh-CN" sz="2600" dirty="0">
                <a:solidFill>
                  <a:srgbClr val="42607C"/>
                </a:solidFill>
              </a:rPr>
              <a:t>ke korigovanému kapitálu se přičte přebytek či nedostatek u každé závislé společnosti, přitom se vezmou v úvahu omezení na převoditelnost kapitálu</a:t>
            </a:r>
          </a:p>
          <a:p>
            <a:pPr marL="914400" lvl="1" indent="-457200" eaLnBrk="1" hangingPunct="1">
              <a:lnSpc>
                <a:spcPct val="90000"/>
              </a:lnSpc>
              <a:buFont typeface="+mj-lt"/>
              <a:buAutoNum type="arabicPeriod"/>
              <a:defRPr/>
            </a:pPr>
            <a:r>
              <a:rPr lang="cs-CZ" altLang="zh-CN" sz="2600" dirty="0">
                <a:solidFill>
                  <a:srgbClr val="42607C"/>
                </a:solidFill>
              </a:rPr>
              <a:t>od korigovaného kapitálu se odečte sólo kapitálový požadavek mateřské společnosti a dostaneme přebytek či nedostatek kapitálu skupiny</a:t>
            </a:r>
          </a:p>
          <a:p>
            <a:pPr lvl="1" eaLnBrk="1" hangingPunct="1">
              <a:lnSpc>
                <a:spcPct val="90000"/>
              </a:lnSpc>
              <a:defRPr/>
            </a:pPr>
            <a:endParaRPr lang="cs-CZ" altLang="zh-CN" sz="2200" dirty="0">
              <a:solidFill>
                <a:srgbClr val="42607C"/>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30010-7B54-42CD-A38A-9BBD8383DA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Metoda plného odpočtu (1)</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r>
              <a:rPr lang="cs-CZ" dirty="0">
                <a:solidFill>
                  <a:srgbClr val="42607C"/>
                </a:solidFill>
              </a:rPr>
              <a:t>postup:</a:t>
            </a:r>
          </a:p>
          <a:p>
            <a:pPr marL="971550" lvl="1" indent="-514350" eaLnBrk="1" hangingPunct="1">
              <a:lnSpc>
                <a:spcPct val="90000"/>
              </a:lnSpc>
              <a:buFont typeface="Calibri" pitchFamily="34" charset="0"/>
              <a:buAutoNum type="arabicPeriod"/>
            </a:pPr>
            <a:r>
              <a:rPr lang="cs-CZ" altLang="zh-CN" dirty="0">
                <a:solidFill>
                  <a:srgbClr val="42607C"/>
                </a:solidFill>
              </a:rPr>
              <a:t>investice do závislých subjektů se plně odpočítávají od kapitálu mateřské společnosti</a:t>
            </a:r>
          </a:p>
          <a:p>
            <a:pPr marL="971550" lvl="1" indent="-514350" eaLnBrk="1" hangingPunct="1">
              <a:lnSpc>
                <a:spcPct val="90000"/>
              </a:lnSpc>
              <a:buFont typeface="Calibri" pitchFamily="34" charset="0"/>
              <a:buAutoNum type="arabicPeriod"/>
            </a:pPr>
            <a:r>
              <a:rPr lang="cs-CZ" altLang="zh-CN" dirty="0">
                <a:solidFill>
                  <a:srgbClr val="42607C"/>
                </a:solidFill>
              </a:rPr>
              <a:t>odpočtou se také kapitálové nedostatky závislých subjektů</a:t>
            </a:r>
          </a:p>
          <a:p>
            <a:pPr marL="971550" lvl="1" indent="-514350" eaLnBrk="1" hangingPunct="1">
              <a:lnSpc>
                <a:spcPct val="90000"/>
              </a:lnSpc>
              <a:buFont typeface="Calibri" pitchFamily="34" charset="0"/>
              <a:buAutoNum type="arabicPeriod"/>
            </a:pPr>
            <a:r>
              <a:rPr lang="cs-CZ" altLang="zh-CN" dirty="0">
                <a:solidFill>
                  <a:srgbClr val="42607C"/>
                </a:solidFill>
              </a:rPr>
              <a:t>korigovaný kapitál se porovná s kapitálovým požadavkem mateřské společnosti</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30010-7B54-42CD-A38A-9BBD8383DA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a:solidFill>
                  <a:schemeClr val="bg1"/>
                </a:solidFill>
              </a:rPr>
              <a:t>Kapitálová arbitráž</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a:solidFill>
                  <a:srgbClr val="42607C"/>
                </a:solidFill>
              </a:rPr>
              <a:t>kapitálovou přiměřenost banky mohou zvýšit:</a:t>
            </a:r>
          </a:p>
          <a:p>
            <a:pPr lvl="1" eaLnBrk="1" hangingPunct="1">
              <a:lnSpc>
                <a:spcPct val="90000"/>
              </a:lnSpc>
            </a:pPr>
            <a:r>
              <a:rPr lang="cs-CZ" sz="2400">
                <a:solidFill>
                  <a:srgbClr val="42607C"/>
                </a:solidFill>
              </a:rPr>
              <a:t>zvýšením kapitálu</a:t>
            </a:r>
          </a:p>
          <a:p>
            <a:pPr lvl="1" eaLnBrk="1" hangingPunct="1">
              <a:lnSpc>
                <a:spcPct val="90000"/>
              </a:lnSpc>
            </a:pPr>
            <a:r>
              <a:rPr lang="cs-CZ" sz="2400">
                <a:solidFill>
                  <a:srgbClr val="42607C"/>
                </a:solidFill>
              </a:rPr>
              <a:t>snížením rizikově vážených aktiv</a:t>
            </a:r>
          </a:p>
          <a:p>
            <a:pPr lvl="2" eaLnBrk="1" hangingPunct="1">
              <a:lnSpc>
                <a:spcPct val="90000"/>
              </a:lnSpc>
            </a:pPr>
            <a:r>
              <a:rPr lang="cs-CZ" sz="2000">
                <a:solidFill>
                  <a:srgbClr val="42607C"/>
                </a:solidFill>
              </a:rPr>
              <a:t>přesunem aktiv z vyšší rizikové kategorie do nižší</a:t>
            </a:r>
          </a:p>
          <a:p>
            <a:pPr lvl="2" eaLnBrk="1" hangingPunct="1">
              <a:lnSpc>
                <a:spcPct val="90000"/>
              </a:lnSpc>
            </a:pPr>
            <a:r>
              <a:rPr lang="cs-CZ" sz="2000">
                <a:solidFill>
                  <a:srgbClr val="42607C"/>
                </a:solidFill>
              </a:rPr>
              <a:t>kapitálovou arbitráží</a:t>
            </a:r>
          </a:p>
          <a:p>
            <a:pPr eaLnBrk="1" hangingPunct="1">
              <a:lnSpc>
                <a:spcPct val="90000"/>
              </a:lnSpc>
            </a:pPr>
            <a:r>
              <a:rPr lang="cs-CZ" sz="2800">
                <a:solidFill>
                  <a:srgbClr val="42607C"/>
                </a:solidFill>
              </a:rPr>
              <a:t>může existovat rozpor mezi nižším ekonomickým a vyšším regulačním kapitálem</a:t>
            </a:r>
          </a:p>
          <a:p>
            <a:pPr eaLnBrk="1" hangingPunct="1">
              <a:lnSpc>
                <a:spcPct val="90000"/>
              </a:lnSpc>
            </a:pPr>
            <a:r>
              <a:rPr lang="cs-CZ" sz="2800">
                <a:solidFill>
                  <a:srgbClr val="42607C"/>
                </a:solidFill>
              </a:rPr>
              <a:t>kapitálová arbitráž využívá tohoto rozdílu a umožňuje bankám provádět arbitráž mezi těmito dvěmi částkami, čímž se regulační kapitál přibližuje ekonomickému a zvyšuje se hodnota kapitálové přiměřenosti</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30010-7B54-42CD-A38A-9BBD8383DA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410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Druhy kapitálové arbitráže</a:t>
            </a:r>
            <a:endParaRPr lang="fr-FR">
              <a:solidFill>
                <a:schemeClr val="bg1"/>
              </a:solidFill>
            </a:endParaRPr>
          </a:p>
        </p:txBody>
      </p:sp>
      <p:sp>
        <p:nvSpPr>
          <p:cNvPr id="4099" name="Espace réservé du contenu 2"/>
          <p:cNvSpPr>
            <a:spLocks noGrp="1"/>
          </p:cNvSpPr>
          <p:nvPr>
            <p:ph idx="1"/>
          </p:nvPr>
        </p:nvSpPr>
        <p:spPr>
          <a:xfrm>
            <a:off x="457200" y="1773238"/>
            <a:ext cx="8229600" cy="4656137"/>
          </a:xfrm>
        </p:spPr>
        <p:txBody>
          <a:bodyPr/>
          <a:lstStyle/>
          <a:p>
            <a:pPr eaLnBrk="1" hangingPunct="1">
              <a:lnSpc>
                <a:spcPct val="90000"/>
              </a:lnSpc>
            </a:pPr>
            <a:r>
              <a:rPr lang="cs-CZ">
                <a:solidFill>
                  <a:srgbClr val="42607C"/>
                </a:solidFill>
              </a:rPr>
              <a:t>vybírání rozinek (cherry-picking)</a:t>
            </a:r>
          </a:p>
          <a:p>
            <a:pPr lvl="1" eaLnBrk="1" hangingPunct="1">
              <a:lnSpc>
                <a:spcPct val="90000"/>
              </a:lnSpc>
            </a:pPr>
            <a:r>
              <a:rPr lang="cs-CZ">
                <a:solidFill>
                  <a:srgbClr val="42607C"/>
                </a:solidFill>
              </a:rPr>
              <a:t>v rámci určité rizikové kategorie dochází k přesunu aktiv směrem k aktivům s nižší kvalitou</a:t>
            </a:r>
          </a:p>
          <a:p>
            <a:pPr lvl="1" eaLnBrk="1" hangingPunct="1">
              <a:lnSpc>
                <a:spcPct val="90000"/>
              </a:lnSpc>
            </a:pPr>
            <a:r>
              <a:rPr lang="cs-CZ">
                <a:solidFill>
                  <a:srgbClr val="42607C"/>
                </a:solidFill>
              </a:rPr>
              <a:t>kapitálová přiměřenost nemění, ačkoliv skutečná rizikovost se zvyšuje</a:t>
            </a:r>
          </a:p>
          <a:p>
            <a:pPr eaLnBrk="1" hangingPunct="1">
              <a:lnSpc>
                <a:spcPct val="90000"/>
              </a:lnSpc>
            </a:pPr>
            <a:r>
              <a:rPr lang="cs-CZ">
                <a:solidFill>
                  <a:srgbClr val="42607C"/>
                </a:solidFill>
              </a:rPr>
              <a:t>sekuritizace s částečným rekurzem</a:t>
            </a:r>
          </a:p>
          <a:p>
            <a:pPr eaLnBrk="1" hangingPunct="1">
              <a:lnSpc>
                <a:spcPct val="90000"/>
              </a:lnSpc>
            </a:pPr>
            <a:r>
              <a:rPr lang="cs-CZ">
                <a:solidFill>
                  <a:srgbClr val="42607C"/>
                </a:solidFill>
              </a:rPr>
              <a:t>odlehlý vznik</a:t>
            </a:r>
          </a:p>
          <a:p>
            <a:pPr eaLnBrk="1" hangingPunct="1">
              <a:lnSpc>
                <a:spcPct val="90000"/>
              </a:lnSpc>
            </a:pPr>
            <a:r>
              <a:rPr lang="cs-CZ">
                <a:solidFill>
                  <a:srgbClr val="42607C"/>
                </a:solidFill>
              </a:rPr>
              <a:t>nepřímé úvěrové posílení</a:t>
            </a:r>
          </a:p>
          <a:p>
            <a:pPr lvl="4" eaLnBrk="1" hangingPunct="1">
              <a:lnSpc>
                <a:spcPct val="80000"/>
              </a:lnSpc>
            </a:pPr>
            <a:endParaRPr lang="cs-CZ" sz="800"/>
          </a:p>
          <a:p>
            <a:pPr eaLnBrk="1" hangingPunct="1">
              <a:lnSpc>
                <a:spcPct val="80000"/>
              </a:lnSpc>
              <a:buFont typeface="Wingdings" pitchFamily="2" charset="2"/>
              <a:buNone/>
            </a:pPr>
            <a:r>
              <a:rPr lang="cs-CZ" sz="2000"/>
              <a:t> </a:t>
            </a:r>
            <a:endParaRPr lang="cs-CZ" altLang="zh-CN" sz="2400">
              <a:solidFill>
                <a:srgbClr val="42607C"/>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44097-B998-4970-81F7-AA7CB5E49CF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dissolve">
                                      <p:cBhvr>
                                        <p:cTn id="28"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Sekuritizace s částečným rekurzem (1)</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000">
                <a:solidFill>
                  <a:srgbClr val="42607C"/>
                </a:solidFill>
              </a:rPr>
              <a:t>pro účely bankrotu, regulace a účetnictví se SPV obvykle považuje za právně oddělený subjekt od banky</a:t>
            </a:r>
          </a:p>
          <a:p>
            <a:pPr eaLnBrk="1" hangingPunct="1">
              <a:lnSpc>
                <a:spcPct val="90000"/>
              </a:lnSpc>
            </a:pPr>
            <a:r>
              <a:rPr lang="cs-CZ" sz="2000">
                <a:solidFill>
                  <a:srgbClr val="42607C"/>
                </a:solidFill>
              </a:rPr>
              <a:t>banka se snaží zlepšit úvěrové hodnocení ABS tím, že poskytuje investorům úvěrové posílení - na investory ABS se proto přenáší velice malé či žádné úvěrové riziko</a:t>
            </a:r>
          </a:p>
          <a:p>
            <a:pPr eaLnBrk="1" hangingPunct="1">
              <a:lnSpc>
                <a:spcPct val="90000"/>
              </a:lnSpc>
            </a:pPr>
            <a:r>
              <a:rPr lang="cs-CZ" sz="2000">
                <a:solidFill>
                  <a:srgbClr val="42607C"/>
                </a:solidFill>
              </a:rPr>
              <a:t>na mírný rekurz se implementuje navýšení, které se stanoví podle vztahu:</a:t>
            </a:r>
          </a:p>
          <a:p>
            <a:pPr eaLnBrk="1" hangingPunct="1">
              <a:lnSpc>
                <a:spcPct val="90000"/>
              </a:lnSpc>
            </a:pPr>
            <a:endParaRPr lang="cs-CZ" sz="2000">
              <a:solidFill>
                <a:srgbClr val="42607C"/>
              </a:solidFill>
            </a:endParaRPr>
          </a:p>
          <a:p>
            <a:pPr eaLnBrk="1" hangingPunct="1">
              <a:lnSpc>
                <a:spcPct val="90000"/>
              </a:lnSpc>
            </a:pPr>
            <a:endParaRPr lang="cs-CZ" sz="2000">
              <a:solidFill>
                <a:srgbClr val="42607C"/>
              </a:solidFill>
            </a:endParaRPr>
          </a:p>
          <a:p>
            <a:pPr eaLnBrk="1" hangingPunct="1">
              <a:lnSpc>
                <a:spcPct val="90000"/>
              </a:lnSpc>
            </a:pPr>
            <a:endParaRPr lang="cs-CZ" sz="2000">
              <a:solidFill>
                <a:srgbClr val="42607C"/>
              </a:solidFill>
            </a:endParaRPr>
          </a:p>
          <a:p>
            <a:pPr eaLnBrk="1" hangingPunct="1">
              <a:lnSpc>
                <a:spcPct val="90000"/>
              </a:lnSpc>
            </a:pPr>
            <a:r>
              <a:rPr lang="cs-CZ" sz="2000">
                <a:solidFill>
                  <a:srgbClr val="42607C"/>
                </a:solidFill>
              </a:rPr>
              <a:t>i přes převod malého (nebo žádného) úvěrového rizika sekuritizace zvyšuje kapitálovou přiměřenost, a to díky „koncentraci“ úvěrového rizika sekuritizovaných úvěrů do jiného finančního nástroje, u něhož je maximální potenciální ztráta podstatně nižší než u podkladových úvěrů sekuritizace</a:t>
            </a:r>
          </a:p>
          <a:p>
            <a:pPr eaLnBrk="1" hangingPunct="1">
              <a:lnSpc>
                <a:spcPct val="90000"/>
              </a:lnSpc>
            </a:pPr>
            <a:r>
              <a:rPr lang="cs-CZ" sz="2000">
                <a:solidFill>
                  <a:srgbClr val="42607C"/>
                </a:solidFill>
              </a:rPr>
              <a:t>současné pojetí kapitálové přiměřenosti podporuje, aby banky sekuritizovaly úvěry s co nejvyšší kvalitou</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51EA4C-B6A8-4EC7-B555-B6ACB8A762F0}"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3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91140" name="Object 4"/>
          <p:cNvGraphicFramePr>
            <a:graphicFrameLocks noChangeAspect="1"/>
          </p:cNvGraphicFramePr>
          <p:nvPr/>
        </p:nvGraphicFramePr>
        <p:xfrm>
          <a:off x="1187450" y="3933825"/>
          <a:ext cx="2879725" cy="576263"/>
        </p:xfrm>
        <a:graphic>
          <a:graphicData uri="http://schemas.openxmlformats.org/presentationml/2006/ole">
            <mc:AlternateContent xmlns:mc="http://schemas.openxmlformats.org/markup-compatibility/2006">
              <mc:Choice xmlns:v="urn:schemas-microsoft-com:vml" Requires="v">
                <p:oleObj spid="_x0000_s18435" name="Rovnice" r:id="rId4" imgW="1282700" imgH="393700" progId="Equation.3">
                  <p:embed/>
                </p:oleObj>
              </mc:Choice>
              <mc:Fallback>
                <p:oleObj name="Rovnice" r:id="rId4" imgW="1282700" imgH="393700" progId="Equation.3">
                  <p:embed/>
                  <p:pic>
                    <p:nvPicPr>
                      <p:cNvPr id="911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3933825"/>
                        <a:ext cx="2879725" cy="576263"/>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animEffect transition="in" filter="dissolve">
                                      <p:cBhvr>
                                        <p:cTn id="19" dur="500"/>
                                        <p:tgtEl>
                                          <p:spTgt spid="4099">
                                            <p:txEl>
                                              <p:pRg st="6" end="6"/>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7" end="7"/>
                                            </p:txEl>
                                          </p:spTgt>
                                        </p:tgtEl>
                                        <p:attrNameLst>
                                          <p:attrName>style.visibility</p:attrName>
                                        </p:attrNameLst>
                                      </p:cBhvr>
                                      <p:to>
                                        <p:strVal val="visible"/>
                                      </p:to>
                                    </p:set>
                                    <p:animEffect transition="in" filter="dissolve">
                                      <p:cBhvr>
                                        <p:cTn id="22" dur="500"/>
                                        <p:tgtEl>
                                          <p:spTgt spid="4099">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91140"/>
                                        </p:tgtEl>
                                        <p:attrNameLst>
                                          <p:attrName>style.visibility</p:attrName>
                                        </p:attrNameLst>
                                      </p:cBhvr>
                                      <p:to>
                                        <p:strVal val="visible"/>
                                      </p:to>
                                    </p:set>
                                    <p:animEffect transition="in" filter="dissolve">
                                      <p:cBhvr>
                                        <p:cTn id="25"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Nepřímé úvěrové posílení</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nepřímé úvěrové posílení není zachyceno jako finanční nástroj pro výpočet kapitálového požadavku, proto klesá kapitálový požadavek vzhledem k sekuritizovaným aktivům</a:t>
            </a:r>
          </a:p>
          <a:p>
            <a:pPr eaLnBrk="1" hangingPunct="1">
              <a:lnSpc>
                <a:spcPct val="90000"/>
              </a:lnSpc>
              <a:buFont typeface="Arial" charset="0"/>
              <a:buNone/>
            </a:pPr>
            <a:endParaRPr lang="cs-CZ">
              <a:solidFill>
                <a:srgbClr val="42607C"/>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DE6B3B-3678-4A74-99C7-CE5B85359DE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434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9" name="Espace réservé du contenu 2"/>
          <p:cNvSpPr>
            <a:spLocks noGrp="1"/>
          </p:cNvSpPr>
          <p:nvPr>
            <p:ph idx="1"/>
          </p:nvPr>
        </p:nvSpPr>
        <p:spPr>
          <a:xfrm>
            <a:off x="457200" y="1903413"/>
            <a:ext cx="8229600" cy="4525962"/>
          </a:xfrm>
        </p:spPr>
        <p:txBody>
          <a:bodyPr/>
          <a:lstStyle/>
          <a:p>
            <a:pPr algn="ctr" eaLnBrk="1" hangingPunct="1">
              <a:buFont typeface="Arial" charset="0"/>
              <a:buNone/>
            </a:pPr>
            <a:endParaRPr lang="cs-CZ" sz="4400">
              <a:solidFill>
                <a:srgbClr val="42607C"/>
              </a:solidFill>
            </a:endParaRPr>
          </a:p>
          <a:p>
            <a:pPr algn="ctr" eaLnBrk="1" hangingPunct="1">
              <a:buFont typeface="Arial" charset="0"/>
              <a:buNone/>
            </a:pPr>
            <a:r>
              <a:rPr lang="cs-CZ" sz="4400">
                <a:solidFill>
                  <a:srgbClr val="42607C"/>
                </a:solidFill>
              </a:rPr>
              <a:t>M Ě J T E   S E   H E Z K Y</a:t>
            </a:r>
          </a:p>
          <a:p>
            <a:pPr algn="ctr" eaLnBrk="1" hangingPunct="1">
              <a:buFont typeface="Arial" charset="0"/>
              <a:buNone/>
            </a:pPr>
            <a:r>
              <a:rPr lang="cs-CZ" sz="6000">
                <a:solidFill>
                  <a:srgbClr val="42607C"/>
                </a:solidFill>
                <a:sym typeface="Wingdings" pitchFamily="2" charset="2"/>
              </a:rPr>
              <a:t></a:t>
            </a:r>
          </a:p>
        </p:txBody>
      </p:sp>
      <p:sp>
        <p:nvSpPr>
          <p:cNvPr id="3" name="Zástupný symbol pro číslo snímk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6134-4F9D-417E-B3D6-23741BF83D57}"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dissolve">
                                      <p:cBhvr>
                                        <p:cTn id="7" dur="500"/>
                                        <p:tgtEl>
                                          <p:spTgt spid="4099">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2" end="2"/>
                                            </p:txEl>
                                          </p:spTgt>
                                        </p:tgtEl>
                                        <p:attrNameLst>
                                          <p:attrName>style.visibility</p:attrName>
                                        </p:attrNameLst>
                                      </p:cBhvr>
                                      <p:to>
                                        <p:strVal val="visible"/>
                                      </p:to>
                                    </p:set>
                                    <p:animEffect transition="in" filter="dissolve">
                                      <p:cBhvr>
                                        <p:cTn id="10"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Sekuritizace</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r>
              <a:rPr lang="cs-CZ">
                <a:solidFill>
                  <a:srgbClr val="42607C"/>
                </a:solidFill>
              </a:rPr>
              <a:t>transformace úvěrů či jiných aktiv na cenné papíry zajištěné aktivy </a:t>
            </a:r>
          </a:p>
          <a:p>
            <a:pPr marL="342900" lvl="1" indent="-342900" eaLnBrk="1" hangingPunct="1">
              <a:buFont typeface="Arial" charset="0"/>
              <a:buNone/>
            </a:pPr>
            <a:r>
              <a:rPr lang="cs-CZ" sz="3200">
                <a:solidFill>
                  <a:srgbClr val="42607C"/>
                </a:solidFill>
              </a:rPr>
              <a:t>	(ABS = asset-backed securities )</a:t>
            </a:r>
          </a:p>
          <a:p>
            <a:pPr eaLnBrk="1" hangingPunct="1"/>
            <a:r>
              <a:rPr lang="cs-CZ" altLang="zh-CN">
                <a:solidFill>
                  <a:srgbClr val="42607C"/>
                </a:solidFill>
              </a:rPr>
              <a:t>převzetí relativně nelikvidních aktiv, která vytvořila finanční instituce, a jejich přeměna na cenné papíry, které je možné na kapitálovém trhu prodat investorům</a:t>
            </a:r>
            <a:endParaRPr lang="cs-CZ">
              <a:solidFill>
                <a:srgbClr val="42607C"/>
              </a:solidFill>
            </a:endParaRPr>
          </a:p>
          <a:p>
            <a:pPr eaLnBrk="1" hangingPunct="1"/>
            <a:r>
              <a:rPr lang="cs-CZ">
                <a:solidFill>
                  <a:srgbClr val="42607C"/>
                </a:solidFill>
              </a:rPr>
              <a:t>vznik v 70. letech v USA, populární zejména u hypoték</a:t>
            </a:r>
          </a:p>
        </p:txBody>
      </p:sp>
      <p:sp>
        <p:nvSpPr>
          <p:cNvPr id="4" name="Zástupný symbol pro číslo snímku 3"/>
          <p:cNvSpPr>
            <a:spLocks noGrp="1"/>
          </p:cNvSpPr>
          <p:nvPr>
            <p:ph type="sldNum" sz="quarter" idx="12"/>
          </p:nvPr>
        </p:nvSpPr>
        <p:spPr/>
        <p:txBody>
          <a:bodyPr/>
          <a:lstStyle/>
          <a:p>
            <a:pPr>
              <a:defRPr/>
            </a:pPr>
            <a:fld id="{82B5BBDD-D8F0-4563-924A-7A4F88220D9A}" type="slidenum">
              <a:rPr lang="fr-FR" smtClean="0"/>
              <a:pPr>
                <a:defRPr/>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Proces sekuritizace</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marL="514350" indent="-514350" eaLnBrk="1" hangingPunct="1">
              <a:lnSpc>
                <a:spcPct val="90000"/>
              </a:lnSpc>
              <a:buFont typeface="Calibri" pitchFamily="34" charset="0"/>
              <a:buAutoNum type="arabicPeriod"/>
            </a:pPr>
            <a:r>
              <a:rPr lang="cs-CZ">
                <a:solidFill>
                  <a:srgbClr val="42607C"/>
                </a:solidFill>
              </a:rPr>
              <a:t>banka shromáždí homogenní úvěry</a:t>
            </a:r>
          </a:p>
          <a:p>
            <a:pPr marL="514350" indent="-514350" eaLnBrk="1" hangingPunct="1">
              <a:lnSpc>
                <a:spcPct val="90000"/>
              </a:lnSpc>
              <a:buFont typeface="Calibri" pitchFamily="34" charset="0"/>
              <a:buAutoNum type="arabicPeriod"/>
            </a:pPr>
            <a:r>
              <a:rPr lang="cs-CZ">
                <a:solidFill>
                  <a:srgbClr val="42607C"/>
                </a:solidFill>
              </a:rPr>
              <a:t>banka převede aktiva na SPV proti přijetí průchozích cenných papírů </a:t>
            </a:r>
          </a:p>
          <a:p>
            <a:pPr marL="514350" indent="-514350" eaLnBrk="1" hangingPunct="1">
              <a:lnSpc>
                <a:spcPct val="90000"/>
              </a:lnSpc>
              <a:buFont typeface="Calibri" pitchFamily="34" charset="0"/>
              <a:buAutoNum type="arabicPeriod"/>
            </a:pPr>
            <a:r>
              <a:rPr lang="cs-CZ">
                <a:solidFill>
                  <a:srgbClr val="42607C"/>
                </a:solidFill>
              </a:rPr>
              <a:t>úvěrový posilovatel poskytne úvěrové posílení </a:t>
            </a:r>
          </a:p>
          <a:p>
            <a:pPr marL="514350" indent="-514350" eaLnBrk="1" hangingPunct="1">
              <a:lnSpc>
                <a:spcPct val="90000"/>
              </a:lnSpc>
              <a:buFont typeface="Calibri" pitchFamily="34" charset="0"/>
              <a:buAutoNum type="arabicPeriod"/>
            </a:pPr>
            <a:r>
              <a:rPr lang="cs-CZ">
                <a:solidFill>
                  <a:srgbClr val="42607C"/>
                </a:solidFill>
              </a:rPr>
              <a:t>původní držitel aktiv (banka) pak prodá všechny nebo některé ABS upisovateli podle dohody o úpisu nebo prodeji</a:t>
            </a:r>
          </a:p>
          <a:p>
            <a:pPr marL="514350" indent="-514350" eaLnBrk="1" hangingPunct="1">
              <a:lnSpc>
                <a:spcPct val="90000"/>
              </a:lnSpc>
              <a:buFont typeface="Calibri" pitchFamily="34" charset="0"/>
              <a:buAutoNum type="arabicPeriod"/>
            </a:pPr>
            <a:r>
              <a:rPr lang="cs-CZ">
                <a:solidFill>
                  <a:srgbClr val="42607C"/>
                </a:solidFill>
              </a:rPr>
              <a:t>upisovatelé dále prodávají ABS konečným investorům</a:t>
            </a:r>
          </a:p>
        </p:txBody>
      </p:sp>
      <p:sp>
        <p:nvSpPr>
          <p:cNvPr id="4" name="Zástupný symbol pro číslo snímku 3"/>
          <p:cNvSpPr>
            <a:spLocks noGrp="1"/>
          </p:cNvSpPr>
          <p:nvPr>
            <p:ph type="sldNum" sz="quarter" idx="12"/>
          </p:nvPr>
        </p:nvSpPr>
        <p:spPr/>
        <p:txBody>
          <a:bodyPr/>
          <a:lstStyle/>
          <a:p>
            <a:pPr>
              <a:defRPr/>
            </a:pPr>
            <a:fld id="{68524128-05BC-46A4-8A04-61A0FD0F1FDD}" type="slidenum">
              <a:rPr lang="fr-FR" smtClean="0"/>
              <a:pPr>
                <a:defRPr/>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Druhy sekuritizace</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dle cash-flow:</a:t>
            </a:r>
          </a:p>
          <a:p>
            <a:pPr lvl="1" eaLnBrk="1" hangingPunct="1">
              <a:lnSpc>
                <a:spcPct val="90000"/>
              </a:lnSpc>
            </a:pPr>
            <a:r>
              <a:rPr lang="cs-CZ" altLang="zh-CN">
                <a:solidFill>
                  <a:srgbClr val="42607C"/>
                </a:solidFill>
              </a:rPr>
              <a:t>založená na peněžních tocích (</a:t>
            </a:r>
            <a:r>
              <a:rPr lang="cs-CZ">
                <a:solidFill>
                  <a:srgbClr val="42607C"/>
                </a:solidFill>
              </a:rPr>
              <a:t>pass-through) </a:t>
            </a:r>
          </a:p>
          <a:p>
            <a:pPr lvl="2" eaLnBrk="1" hangingPunct="1">
              <a:lnSpc>
                <a:spcPct val="90000"/>
              </a:lnSpc>
            </a:pPr>
            <a:r>
              <a:rPr lang="cs-CZ">
                <a:solidFill>
                  <a:srgbClr val="42607C"/>
                </a:solidFill>
              </a:rPr>
              <a:t>splátky a úvěrové hodnocení CP závisí na peněžních tocích z úvěrů</a:t>
            </a:r>
          </a:p>
          <a:p>
            <a:pPr lvl="1" eaLnBrk="1" hangingPunct="1">
              <a:lnSpc>
                <a:spcPct val="90000"/>
              </a:lnSpc>
            </a:pPr>
            <a:r>
              <a:rPr lang="cs-CZ" altLang="zh-CN">
                <a:solidFill>
                  <a:srgbClr val="42607C"/>
                </a:solidFill>
              </a:rPr>
              <a:t>založená na tržní hodnotě (</a:t>
            </a:r>
            <a:r>
              <a:rPr lang="cs-CZ">
                <a:solidFill>
                  <a:srgbClr val="42607C"/>
                </a:solidFill>
              </a:rPr>
              <a:t>pay-through) </a:t>
            </a:r>
          </a:p>
          <a:p>
            <a:pPr lvl="2" eaLnBrk="1" hangingPunct="1">
              <a:lnSpc>
                <a:spcPct val="90000"/>
              </a:lnSpc>
            </a:pPr>
            <a:r>
              <a:rPr lang="cs-CZ">
                <a:solidFill>
                  <a:srgbClr val="42607C"/>
                </a:solidFill>
              </a:rPr>
              <a:t>cash flow z CP má vlastní režim, odlišný od režimu cash flow z úvěrů</a:t>
            </a:r>
          </a:p>
          <a:p>
            <a:pPr eaLnBrk="1" hangingPunct="1">
              <a:lnSpc>
                <a:spcPct val="90000"/>
              </a:lnSpc>
            </a:pPr>
            <a:r>
              <a:rPr lang="cs-CZ">
                <a:solidFill>
                  <a:srgbClr val="42607C"/>
                </a:solidFill>
              </a:rPr>
              <a:t>dle rizika:</a:t>
            </a:r>
          </a:p>
          <a:p>
            <a:pPr lvl="1" eaLnBrk="1" hangingPunct="1">
              <a:lnSpc>
                <a:spcPct val="90000"/>
              </a:lnSpc>
            </a:pPr>
            <a:r>
              <a:rPr lang="cs-CZ" altLang="zh-CN">
                <a:solidFill>
                  <a:srgbClr val="42607C"/>
                </a:solidFill>
              </a:rPr>
              <a:t>bez rekurzu</a:t>
            </a:r>
          </a:p>
          <a:p>
            <a:pPr lvl="1" eaLnBrk="1" hangingPunct="1">
              <a:lnSpc>
                <a:spcPct val="90000"/>
              </a:lnSpc>
            </a:pPr>
            <a:r>
              <a:rPr lang="cs-CZ" altLang="zh-CN">
                <a:solidFill>
                  <a:srgbClr val="42607C"/>
                </a:solidFill>
              </a:rPr>
              <a:t>s rekurzem</a:t>
            </a:r>
            <a:endParaRPr lang="en-US" altLang="zh-CN">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46F4F298-46DE-462F-8570-0CE089341F16}" type="slidenum">
              <a:rPr lang="fr-FR" smtClean="0"/>
              <a:pPr>
                <a:defRPr/>
              </a:pPr>
              <a:t>16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Podněty pro sekuritizaci</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přesun úvěrového rizika </a:t>
            </a:r>
            <a:r>
              <a:rPr lang="cs-CZ">
                <a:solidFill>
                  <a:srgbClr val="42607C"/>
                </a:solidFill>
                <a:sym typeface="Wingdings" pitchFamily="2" charset="2"/>
              </a:rPr>
              <a:t>→ </a:t>
            </a:r>
            <a:r>
              <a:rPr lang="cs-CZ">
                <a:solidFill>
                  <a:srgbClr val="42607C"/>
                </a:solidFill>
              </a:rPr>
              <a:t>uvolnění kapitálových zdrojů na poskytování nových úvěrů</a:t>
            </a:r>
          </a:p>
          <a:p>
            <a:pPr eaLnBrk="1" hangingPunct="1">
              <a:lnSpc>
                <a:spcPct val="90000"/>
              </a:lnSpc>
            </a:pPr>
            <a:r>
              <a:rPr lang="cs-CZ">
                <a:solidFill>
                  <a:srgbClr val="42607C"/>
                </a:solidFill>
              </a:rPr>
              <a:t>vyřešení rizika likvidity</a:t>
            </a:r>
          </a:p>
          <a:p>
            <a:pPr eaLnBrk="1" hangingPunct="1">
              <a:lnSpc>
                <a:spcPct val="90000"/>
              </a:lnSpc>
            </a:pPr>
            <a:r>
              <a:rPr lang="cs-CZ">
                <a:solidFill>
                  <a:srgbClr val="42607C"/>
                </a:solidFill>
              </a:rPr>
              <a:t>úrokové riziko přechází na držitele cenných papírů</a:t>
            </a:r>
          </a:p>
          <a:p>
            <a:pPr eaLnBrk="1" hangingPunct="1">
              <a:lnSpc>
                <a:spcPct val="90000"/>
              </a:lnSpc>
            </a:pPr>
            <a:r>
              <a:rPr lang="cs-CZ">
                <a:solidFill>
                  <a:srgbClr val="42607C"/>
                </a:solidFill>
              </a:rPr>
              <a:t>může zajistit úsporu nákladů banky</a:t>
            </a:r>
          </a:p>
          <a:p>
            <a:pPr eaLnBrk="1" hangingPunct="1">
              <a:lnSpc>
                <a:spcPct val="90000"/>
              </a:lnSpc>
            </a:pPr>
            <a:r>
              <a:rPr lang="cs-CZ">
                <a:solidFill>
                  <a:srgbClr val="42607C"/>
                </a:solidFill>
              </a:rPr>
              <a:t>růst rentability vlastního kapitálu</a:t>
            </a:r>
          </a:p>
        </p:txBody>
      </p:sp>
      <p:sp>
        <p:nvSpPr>
          <p:cNvPr id="4" name="Zástupný symbol pro číslo snímku 3"/>
          <p:cNvSpPr>
            <a:spLocks noGrp="1"/>
          </p:cNvSpPr>
          <p:nvPr>
            <p:ph type="sldNum" sz="quarter" idx="12"/>
          </p:nvPr>
        </p:nvSpPr>
        <p:spPr/>
        <p:txBody>
          <a:bodyPr/>
          <a:lstStyle/>
          <a:p>
            <a:pPr>
              <a:defRPr/>
            </a:pPr>
            <a:fld id="{E03C6945-2B02-4C72-A68C-ECDD518A7A6E}" type="slidenum">
              <a:rPr lang="fr-FR" smtClean="0"/>
              <a:pPr>
                <a:defRPr/>
              </a:pPr>
              <a:t>17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Dopady sekuritizace (1)</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a:solidFill>
                  <a:srgbClr val="42607C"/>
                </a:solidFill>
              </a:rPr>
              <a:t>na rizika bank</a:t>
            </a:r>
          </a:p>
          <a:p>
            <a:pPr lvl="1" eaLnBrk="1" hangingPunct="1">
              <a:lnSpc>
                <a:spcPct val="90000"/>
              </a:lnSpc>
            </a:pPr>
            <a:r>
              <a:rPr lang="cs-CZ" sz="2200">
                <a:solidFill>
                  <a:srgbClr val="42607C"/>
                </a:solidFill>
              </a:rPr>
              <a:t>není-li dosaženo skutečného prodeje, banka může pocítit ztráty, nekryté kapitálem</a:t>
            </a:r>
          </a:p>
          <a:p>
            <a:pPr lvl="1" eaLnBrk="1" hangingPunct="1">
              <a:lnSpc>
                <a:spcPct val="90000"/>
              </a:lnSpc>
            </a:pPr>
            <a:r>
              <a:rPr lang="cs-CZ" sz="2200">
                <a:solidFill>
                  <a:srgbClr val="42607C"/>
                </a:solidFill>
              </a:rPr>
              <a:t>riziko financování </a:t>
            </a:r>
            <a:r>
              <a:rPr lang="cs-CZ" sz="1800">
                <a:solidFill>
                  <a:srgbClr val="42607C"/>
                </a:solidFill>
              </a:rPr>
              <a:t>– když na trhu není možné prodat CP</a:t>
            </a:r>
          </a:p>
          <a:p>
            <a:pPr lvl="1" eaLnBrk="1" hangingPunct="1">
              <a:lnSpc>
                <a:spcPct val="90000"/>
              </a:lnSpc>
            </a:pPr>
            <a:r>
              <a:rPr lang="cs-CZ" sz="2200">
                <a:solidFill>
                  <a:srgbClr val="42607C"/>
                </a:solidFill>
              </a:rPr>
              <a:t>konflikt zájmů </a:t>
            </a:r>
            <a:r>
              <a:rPr lang="cs-CZ" sz="1800">
                <a:solidFill>
                  <a:srgbClr val="42607C"/>
                </a:solidFill>
              </a:rPr>
              <a:t>– je-li banka prodávajícím, obsluhovatelem i upisovatelem</a:t>
            </a:r>
          </a:p>
          <a:p>
            <a:pPr lvl="1" eaLnBrk="1" hangingPunct="1">
              <a:lnSpc>
                <a:spcPct val="90000"/>
              </a:lnSpc>
            </a:pPr>
            <a:r>
              <a:rPr lang="cs-CZ" sz="2200">
                <a:solidFill>
                  <a:srgbClr val="42607C"/>
                </a:solidFill>
              </a:rPr>
              <a:t>morální tlak na banku na zpětný nákup </a:t>
            </a:r>
            <a:r>
              <a:rPr lang="cs-CZ" sz="1800">
                <a:solidFill>
                  <a:srgbClr val="42607C"/>
                </a:solidFill>
              </a:rPr>
              <a:t>– když se zhorší aktiva</a:t>
            </a:r>
          </a:p>
          <a:p>
            <a:pPr lvl="1" eaLnBrk="1" hangingPunct="1">
              <a:lnSpc>
                <a:spcPct val="90000"/>
              </a:lnSpc>
            </a:pPr>
            <a:r>
              <a:rPr lang="cs-CZ" sz="2200">
                <a:solidFill>
                  <a:srgbClr val="42607C"/>
                </a:solidFill>
              </a:rPr>
              <a:t>tendence prodávat nejkvalitnější aktiva </a:t>
            </a:r>
            <a:r>
              <a:rPr lang="cs-CZ" sz="1800">
                <a:solidFill>
                  <a:srgbClr val="42607C"/>
                </a:solidFill>
              </a:rPr>
              <a:t>→ roste riziko zbývajícího portfolia</a:t>
            </a:r>
          </a:p>
          <a:p>
            <a:pPr lvl="1" eaLnBrk="1" hangingPunct="1">
              <a:lnSpc>
                <a:spcPct val="90000"/>
              </a:lnSpc>
            </a:pPr>
            <a:r>
              <a:rPr lang="cs-CZ" sz="2200">
                <a:solidFill>
                  <a:srgbClr val="42607C"/>
                </a:solidFill>
              </a:rPr>
              <a:t>sekuritizační programy vyžadují velká portfolia</a:t>
            </a:r>
          </a:p>
          <a:p>
            <a:pPr eaLnBrk="1" hangingPunct="1">
              <a:lnSpc>
                <a:spcPct val="90000"/>
              </a:lnSpc>
            </a:pPr>
            <a:r>
              <a:rPr lang="cs-CZ" sz="2800">
                <a:solidFill>
                  <a:srgbClr val="42607C"/>
                </a:solidFill>
              </a:rPr>
              <a:t>na finanční systém</a:t>
            </a:r>
          </a:p>
          <a:p>
            <a:pPr lvl="1" eaLnBrk="1" hangingPunct="1">
              <a:lnSpc>
                <a:spcPct val="90000"/>
              </a:lnSpc>
            </a:pPr>
            <a:r>
              <a:rPr lang="cs-CZ" sz="2200">
                <a:solidFill>
                  <a:srgbClr val="42607C"/>
                </a:solidFill>
              </a:rPr>
              <a:t>může zlepšit efektivnost finančního systému </a:t>
            </a:r>
          </a:p>
          <a:p>
            <a:pPr lvl="1" eaLnBrk="1" hangingPunct="1">
              <a:lnSpc>
                <a:spcPct val="90000"/>
              </a:lnSpc>
            </a:pPr>
            <a:r>
              <a:rPr lang="cs-CZ" sz="2200">
                <a:solidFill>
                  <a:srgbClr val="42607C"/>
                </a:solidFill>
              </a:rPr>
              <a:t>může vést k poklesu významu bank v procesu zprostředkování</a:t>
            </a:r>
          </a:p>
          <a:p>
            <a:pPr lvl="1" eaLnBrk="1" hangingPunct="1">
              <a:lnSpc>
                <a:spcPct val="90000"/>
              </a:lnSpc>
            </a:pPr>
            <a:r>
              <a:rPr lang="cs-CZ" sz="2200">
                <a:solidFill>
                  <a:srgbClr val="42607C"/>
                </a:solidFill>
              </a:rPr>
              <a:t>vede k poklesu kapitálových požadavků bankovního sektoru</a:t>
            </a:r>
          </a:p>
        </p:txBody>
      </p:sp>
      <p:sp>
        <p:nvSpPr>
          <p:cNvPr id="4" name="Zástupný symbol pro číslo snímku 3"/>
          <p:cNvSpPr>
            <a:spLocks noGrp="1"/>
          </p:cNvSpPr>
          <p:nvPr>
            <p:ph type="sldNum" sz="quarter" idx="12"/>
          </p:nvPr>
        </p:nvSpPr>
        <p:spPr/>
        <p:txBody>
          <a:bodyPr/>
          <a:lstStyle/>
          <a:p>
            <a:pPr>
              <a:defRPr/>
            </a:pPr>
            <a:fld id="{9C6C7B78-DFD4-4452-890D-B705854A1A2B}" type="slidenum">
              <a:rPr lang="fr-FR" smtClean="0"/>
              <a:pPr>
                <a:defRPr/>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99">
                                            <p:txEl>
                                              <p:pRg st="10" end="10"/>
                                            </p:txEl>
                                          </p:spTgt>
                                        </p:tgtEl>
                                        <p:attrNameLst>
                                          <p:attrName>style.visibility</p:attrName>
                                        </p:attrNameLst>
                                      </p:cBhvr>
                                      <p:to>
                                        <p:strVal val="visible"/>
                                      </p:to>
                                    </p:set>
                                    <p:animEffect transition="in" filter="dissolve">
                                      <p:cBhvr>
                                        <p:cTn id="40"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Dopady sekuritizace (2)</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a:solidFill>
                  <a:srgbClr val="42607C"/>
                </a:solidFill>
              </a:rPr>
              <a:t>na regulaci</a:t>
            </a:r>
          </a:p>
          <a:p>
            <a:pPr lvl="1" eaLnBrk="1" hangingPunct="1">
              <a:lnSpc>
                <a:spcPct val="90000"/>
              </a:lnSpc>
            </a:pPr>
            <a:r>
              <a:rPr lang="cs-CZ" sz="2400">
                <a:solidFill>
                  <a:srgbClr val="42607C"/>
                </a:solidFill>
              </a:rPr>
              <a:t>regulátor musí kontrolovat, zda došlo ke skutečnému prodeji</a:t>
            </a:r>
          </a:p>
          <a:p>
            <a:pPr lvl="1" eaLnBrk="1" hangingPunct="1">
              <a:lnSpc>
                <a:spcPct val="90000"/>
              </a:lnSpc>
            </a:pPr>
            <a:r>
              <a:rPr lang="cs-CZ" sz="2400">
                <a:solidFill>
                  <a:srgbClr val="42607C"/>
                </a:solidFill>
              </a:rPr>
              <a:t>o skutečný prodej se nejedná: </a:t>
            </a:r>
          </a:p>
          <a:p>
            <a:pPr lvl="2" eaLnBrk="1" hangingPunct="1">
              <a:lnSpc>
                <a:spcPct val="90000"/>
              </a:lnSpc>
            </a:pPr>
            <a:r>
              <a:rPr lang="cs-CZ" sz="2000">
                <a:solidFill>
                  <a:srgbClr val="42607C"/>
                </a:solidFill>
              </a:rPr>
              <a:t>když na bance zůstane jakýkoliv závazek</a:t>
            </a:r>
          </a:p>
          <a:p>
            <a:pPr lvl="2" eaLnBrk="1" hangingPunct="1">
              <a:lnSpc>
                <a:spcPct val="90000"/>
              </a:lnSpc>
            </a:pPr>
            <a:r>
              <a:rPr lang="cs-CZ" sz="2000">
                <a:solidFill>
                  <a:srgbClr val="42607C"/>
                </a:solidFill>
              </a:rPr>
              <a:t>když existují vazby mezi prodávající bankou a SPV</a:t>
            </a:r>
          </a:p>
          <a:p>
            <a:pPr lvl="2" eaLnBrk="1" hangingPunct="1">
              <a:lnSpc>
                <a:spcPct val="90000"/>
              </a:lnSpc>
            </a:pPr>
            <a:r>
              <a:rPr lang="cs-CZ" sz="2000">
                <a:solidFill>
                  <a:srgbClr val="42607C"/>
                </a:solidFill>
              </a:rPr>
              <a:t>když prodávající banka poskytla jakékoliv úvěrové posílení</a:t>
            </a:r>
          </a:p>
          <a:p>
            <a:pPr lvl="1" eaLnBrk="1" hangingPunct="1">
              <a:lnSpc>
                <a:spcPct val="90000"/>
              </a:lnSpc>
            </a:pPr>
            <a:r>
              <a:rPr lang="cs-CZ" sz="2400">
                <a:solidFill>
                  <a:srgbClr val="42607C"/>
                </a:solidFill>
              </a:rPr>
              <a:t>pokud nešlo o skutečný prodej </a:t>
            </a:r>
            <a:r>
              <a:rPr lang="cs-CZ" sz="2400">
                <a:solidFill>
                  <a:srgbClr val="42607C"/>
                </a:solidFill>
                <a:sym typeface="Wingdings" pitchFamily="2" charset="2"/>
              </a:rPr>
              <a:t>→ </a:t>
            </a:r>
            <a:r>
              <a:rPr lang="cs-CZ" sz="2400">
                <a:solidFill>
                  <a:srgbClr val="42607C"/>
                </a:solidFill>
              </a:rPr>
              <a:t>i nadále počítat u aktiv kapitálový požadavek</a:t>
            </a:r>
          </a:p>
        </p:txBody>
      </p:sp>
      <p:sp>
        <p:nvSpPr>
          <p:cNvPr id="4" name="Zástupný symbol pro číslo snímku 3"/>
          <p:cNvSpPr>
            <a:spLocks noGrp="1"/>
          </p:cNvSpPr>
          <p:nvPr>
            <p:ph type="sldNum" sz="quarter" idx="12"/>
          </p:nvPr>
        </p:nvSpPr>
        <p:spPr/>
        <p:txBody>
          <a:bodyPr/>
          <a:lstStyle/>
          <a:p>
            <a:pPr>
              <a:defRPr/>
            </a:pPr>
            <a:fld id="{FF572AC1-0CE6-4ABF-BBCF-F0F12CC100BF}" type="slidenum">
              <a:rPr lang="fr-FR" smtClean="0"/>
              <a:pPr>
                <a:defRPr/>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A24A45-E836-4691-93E8-5778397C4D82}"/>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302FAC4-A0FC-458F-8CE3-9F183E08AE03}"/>
              </a:ext>
            </a:extLst>
          </p:cNvPr>
          <p:cNvSpPr>
            <a:spLocks noGrp="1"/>
          </p:cNvSpPr>
          <p:nvPr>
            <p:ph idx="1"/>
          </p:nvPr>
        </p:nvSpPr>
        <p:spPr/>
        <p:txBody>
          <a:bodyPr/>
          <a:lstStyle/>
          <a:p>
            <a:pPr marL="0" indent="0">
              <a:buNone/>
            </a:pPr>
            <a:r>
              <a:rPr lang="cs-CZ" dirty="0"/>
              <a:t>Transfer úvěrového rizika je proces, kdy se riziko nesplacení úvěru přenáší od původního věřitele na třetí stranu. Toto se často děje pomocí úvěrových derivátů jako </a:t>
            </a:r>
            <a:r>
              <a:rPr lang="cs-CZ" dirty="0" err="1"/>
              <a:t>credit</a:t>
            </a:r>
            <a:r>
              <a:rPr lang="cs-CZ" dirty="0"/>
              <a:t> default </a:t>
            </a:r>
            <a:r>
              <a:rPr lang="cs-CZ" dirty="0" err="1"/>
              <a:t>swaps</a:t>
            </a:r>
            <a:r>
              <a:rPr lang="cs-CZ" dirty="0"/>
              <a:t>, </a:t>
            </a:r>
            <a:r>
              <a:rPr lang="cs-CZ" dirty="0" err="1"/>
              <a:t>sekuritizací</a:t>
            </a:r>
            <a:r>
              <a:rPr lang="cs-CZ" dirty="0"/>
              <a:t> (když se dluhy transformují na cenné papíry a prodávají investorům), zajištěním, nebo prodejem dluhu. Cílem je snížit riziko pro věřitele a zvýšit finanční stabilitu.</a:t>
            </a:r>
          </a:p>
        </p:txBody>
      </p:sp>
      <p:sp>
        <p:nvSpPr>
          <p:cNvPr id="4" name="Zástupný symbol pro číslo snímku 3">
            <a:extLst>
              <a:ext uri="{FF2B5EF4-FFF2-40B4-BE49-F238E27FC236}">
                <a16:creationId xmlns:a16="http://schemas.microsoft.com/office/drawing/2014/main" id="{D884E8AE-EFC0-45F3-ABC2-111E797FB737}"/>
              </a:ext>
            </a:extLst>
          </p:cNvPr>
          <p:cNvSpPr>
            <a:spLocks noGrp="1"/>
          </p:cNvSpPr>
          <p:nvPr>
            <p:ph type="sldNum" sz="quarter" idx="12"/>
          </p:nvPr>
        </p:nvSpPr>
        <p:spPr/>
        <p:txBody>
          <a:bodyPr/>
          <a:lstStyle/>
          <a:p>
            <a:pPr>
              <a:defRPr/>
            </a:pPr>
            <a:fld id="{6849B6B5-1144-4E41-8BD7-ECBF30F6A6E9}" type="slidenum">
              <a:rPr lang="fr-FR" smtClean="0"/>
              <a:pPr>
                <a:defRPr/>
              </a:pPr>
              <a:t>2</a:t>
            </a:fld>
            <a:endParaRPr lang="fr-FR"/>
          </a:p>
        </p:txBody>
      </p:sp>
    </p:spTree>
    <p:extLst>
      <p:ext uri="{BB962C8B-B14F-4D97-AF65-F5344CB8AC3E}">
        <p14:creationId xmlns:p14="http://schemas.microsoft.com/office/powerpoint/2010/main" val="647881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Sekuritizace a finanční krize</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a:solidFill>
                  <a:srgbClr val="42607C"/>
                </a:solidFill>
              </a:rPr>
              <a:t>sekuritizace jednou z příčin vzniku hypoteční krize v USA</a:t>
            </a:r>
          </a:p>
          <a:p>
            <a:pPr eaLnBrk="1" hangingPunct="1">
              <a:lnSpc>
                <a:spcPct val="90000"/>
              </a:lnSpc>
            </a:pPr>
            <a:r>
              <a:rPr lang="cs-CZ" sz="2800">
                <a:solidFill>
                  <a:srgbClr val="42607C"/>
                </a:solidFill>
              </a:rPr>
              <a:t>role ratingových agentur</a:t>
            </a:r>
          </a:p>
          <a:p>
            <a:pPr eaLnBrk="1" hangingPunct="1">
              <a:lnSpc>
                <a:spcPct val="90000"/>
              </a:lnSpc>
            </a:pPr>
            <a:r>
              <a:rPr lang="cs-CZ" sz="2800">
                <a:solidFill>
                  <a:srgbClr val="42607C"/>
                </a:solidFill>
              </a:rPr>
              <a:t>ABS aj. cenné papíry se navíc staly podkladem pro další kolo sekuritizací</a:t>
            </a:r>
          </a:p>
          <a:p>
            <a:pPr eaLnBrk="1" hangingPunct="1">
              <a:lnSpc>
                <a:spcPct val="90000"/>
              </a:lnSpc>
            </a:pPr>
            <a:r>
              <a:rPr lang="cs-CZ" sz="2800">
                <a:solidFill>
                  <a:srgbClr val="42607C"/>
                </a:solidFill>
              </a:rPr>
              <a:t>propad cen na trhu nemovitostí </a:t>
            </a:r>
            <a:r>
              <a:rPr lang="cs-CZ" sz="2800">
                <a:solidFill>
                  <a:srgbClr val="42607C"/>
                </a:solidFill>
                <a:sym typeface="Wingdings" pitchFamily="2" charset="2"/>
              </a:rPr>
              <a:t>→ …?</a:t>
            </a:r>
            <a:endParaRPr lang="cs-CZ" sz="280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1AA92A22-772A-412F-A2D5-058021E0F453}" type="slidenum">
              <a:rPr lang="fr-FR" smtClean="0"/>
              <a:pPr>
                <a:defRPr/>
              </a:pPr>
              <a:t>20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Dopad sekuritizace na ROE</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dopad sekuritizace na ROE je výsledkem nižšího kapitálu v kombinaci s nižšími náklady financování pomocí sekuritizace</a:t>
            </a:r>
          </a:p>
          <a:p>
            <a:pPr eaLnBrk="1" hangingPunct="1">
              <a:lnSpc>
                <a:spcPct val="90000"/>
              </a:lnSpc>
            </a:pPr>
            <a:r>
              <a:rPr lang="cs-CZ">
                <a:solidFill>
                  <a:srgbClr val="42607C"/>
                </a:solidFill>
              </a:rPr>
              <a:t>čím víc sekuritizujeme, tím větší zvýšení ROE (za podmínky, že náklady financování pomocí sekuritizace jsou nižší než náklady kapitálu před sekuritizací)</a:t>
            </a:r>
          </a:p>
        </p:txBody>
      </p:sp>
      <p:sp>
        <p:nvSpPr>
          <p:cNvPr id="4" name="Zástupný symbol pro číslo snímku 3"/>
          <p:cNvSpPr>
            <a:spLocks noGrp="1"/>
          </p:cNvSpPr>
          <p:nvPr>
            <p:ph type="sldNum" sz="quarter" idx="12"/>
          </p:nvPr>
        </p:nvSpPr>
        <p:spPr/>
        <p:txBody>
          <a:bodyPr/>
          <a:lstStyle/>
          <a:p>
            <a:pPr>
              <a:defRPr/>
            </a:pPr>
            <a:fld id="{3A7B7EB7-3DCD-49BA-A602-A5CB306DC855}" type="slidenum">
              <a:rPr lang="fr-FR" smtClean="0"/>
              <a:pPr>
                <a:defRPr/>
              </a:pPr>
              <a:t>21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Úvěrové deriváty</a:t>
            </a:r>
            <a:endParaRPr lang="fr-FR" dirty="0">
              <a:solidFill>
                <a:schemeClr val="bg1"/>
              </a:solidFill>
            </a:endParaRPr>
          </a:p>
        </p:txBody>
      </p:sp>
      <p:sp>
        <p:nvSpPr>
          <p:cNvPr id="4099" name="Espace réservé du contenu 2"/>
          <p:cNvSpPr>
            <a:spLocks noGrp="1"/>
          </p:cNvSpPr>
          <p:nvPr>
            <p:ph idx="1"/>
          </p:nvPr>
        </p:nvSpPr>
        <p:spPr>
          <a:xfrm>
            <a:off x="457200" y="1556792"/>
            <a:ext cx="8291264" cy="4872583"/>
          </a:xfrm>
        </p:spPr>
        <p:txBody>
          <a:bodyPr/>
          <a:lstStyle/>
          <a:p>
            <a:pPr eaLnBrk="1" hangingPunct="1">
              <a:lnSpc>
                <a:spcPct val="90000"/>
              </a:lnSpc>
              <a:defRPr/>
            </a:pPr>
            <a:r>
              <a:rPr lang="cs-CZ" sz="2400" dirty="0">
                <a:solidFill>
                  <a:srgbClr val="42607C"/>
                </a:solidFill>
              </a:rPr>
              <a:t>k zajišťování i spekulaci</a:t>
            </a:r>
          </a:p>
          <a:p>
            <a:pPr eaLnBrk="1" hangingPunct="1">
              <a:lnSpc>
                <a:spcPct val="90000"/>
              </a:lnSpc>
              <a:defRPr/>
            </a:pPr>
            <a:r>
              <a:rPr lang="cs-CZ" sz="2400" dirty="0">
                <a:solidFill>
                  <a:srgbClr val="42607C"/>
                </a:solidFill>
              </a:rPr>
              <a:t>nástroj pro převod úvěrového rizika jedné strany (prodávajícího úvěrového rizika) na jinou stranu (kupujícího úvěrové riziko)</a:t>
            </a:r>
          </a:p>
          <a:p>
            <a:pPr lvl="1" eaLnBrk="1" hangingPunct="1">
              <a:lnSpc>
                <a:spcPct val="90000"/>
              </a:lnSpc>
              <a:defRPr/>
            </a:pPr>
            <a:r>
              <a:rPr lang="cs-CZ" sz="2000" dirty="0">
                <a:solidFill>
                  <a:srgbClr val="42607C"/>
                </a:solidFill>
              </a:rPr>
              <a:t>platby: </a:t>
            </a:r>
          </a:p>
          <a:p>
            <a:pPr lvl="2" eaLnBrk="1" hangingPunct="1">
              <a:lnSpc>
                <a:spcPct val="90000"/>
              </a:lnSpc>
              <a:defRPr/>
            </a:pPr>
            <a:r>
              <a:rPr lang="cs-CZ" sz="1600" dirty="0">
                <a:solidFill>
                  <a:srgbClr val="42607C"/>
                </a:solidFill>
              </a:rPr>
              <a:t>prémie nebo úrokové platby </a:t>
            </a:r>
          </a:p>
          <a:p>
            <a:pPr lvl="2" eaLnBrk="1" hangingPunct="1">
              <a:lnSpc>
                <a:spcPct val="90000"/>
              </a:lnSpc>
              <a:defRPr/>
            </a:pPr>
            <a:r>
              <a:rPr lang="cs-CZ" sz="1600" dirty="0">
                <a:solidFill>
                  <a:srgbClr val="42607C"/>
                </a:solidFill>
              </a:rPr>
              <a:t>kontraktační platby</a:t>
            </a:r>
          </a:p>
          <a:p>
            <a:pPr marL="342900" lvl="1" indent="-342900" eaLnBrk="1" hangingPunct="1">
              <a:lnSpc>
                <a:spcPct val="90000"/>
              </a:lnSpc>
              <a:buFont typeface="Arial" charset="0"/>
              <a:buChar char="•"/>
              <a:defRPr/>
            </a:pPr>
            <a:r>
              <a:rPr lang="cs-CZ" sz="2400" dirty="0">
                <a:solidFill>
                  <a:srgbClr val="42607C"/>
                </a:solidFill>
              </a:rPr>
              <a:t>úvěrová událost</a:t>
            </a:r>
          </a:p>
          <a:p>
            <a:pPr eaLnBrk="1" hangingPunct="1">
              <a:lnSpc>
                <a:spcPct val="90000"/>
              </a:lnSpc>
              <a:defRPr/>
            </a:pPr>
            <a:r>
              <a:rPr lang="cs-CZ" sz="2400" dirty="0">
                <a:solidFill>
                  <a:srgbClr val="42607C"/>
                </a:solidFill>
              </a:rPr>
              <a:t>druhy úvěrových derivátů:</a:t>
            </a:r>
          </a:p>
          <a:p>
            <a:pPr lvl="1" eaLnBrk="1" hangingPunct="1">
              <a:lnSpc>
                <a:spcPct val="90000"/>
              </a:lnSpc>
              <a:defRPr/>
            </a:pPr>
            <a:r>
              <a:rPr lang="cs-CZ" sz="2000" dirty="0">
                <a:solidFill>
                  <a:srgbClr val="42607C"/>
                </a:solidFill>
              </a:rPr>
              <a:t>financované</a:t>
            </a:r>
          </a:p>
          <a:p>
            <a:pPr lvl="2" eaLnBrk="1" hangingPunct="1">
              <a:lnSpc>
                <a:spcPct val="90000"/>
              </a:lnSpc>
              <a:defRPr/>
            </a:pPr>
            <a:r>
              <a:rPr lang="cs-CZ" sz="1600" dirty="0">
                <a:solidFill>
                  <a:srgbClr val="42607C"/>
                </a:solidFill>
              </a:rPr>
              <a:t>úvěrový dluhopis (credit-</a:t>
            </a:r>
            <a:r>
              <a:rPr lang="cs-CZ" sz="1600" dirty="0" err="1">
                <a:solidFill>
                  <a:srgbClr val="42607C"/>
                </a:solidFill>
              </a:rPr>
              <a:t>linked</a:t>
            </a:r>
            <a:r>
              <a:rPr lang="cs-CZ" sz="1600" dirty="0">
                <a:solidFill>
                  <a:srgbClr val="42607C"/>
                </a:solidFill>
              </a:rPr>
              <a:t> </a:t>
            </a:r>
            <a:r>
              <a:rPr lang="cs-CZ" sz="1600" dirty="0" err="1">
                <a:solidFill>
                  <a:srgbClr val="42607C"/>
                </a:solidFill>
              </a:rPr>
              <a:t>note</a:t>
            </a:r>
            <a:r>
              <a:rPr lang="cs-CZ" sz="1600" dirty="0">
                <a:solidFill>
                  <a:srgbClr val="42607C"/>
                </a:solidFill>
              </a:rPr>
              <a:t>)</a:t>
            </a:r>
          </a:p>
          <a:p>
            <a:pPr lvl="1" eaLnBrk="1" hangingPunct="1">
              <a:lnSpc>
                <a:spcPct val="90000"/>
              </a:lnSpc>
              <a:defRPr/>
            </a:pPr>
            <a:r>
              <a:rPr lang="cs-CZ" sz="2000" dirty="0">
                <a:solidFill>
                  <a:srgbClr val="42607C"/>
                </a:solidFill>
              </a:rPr>
              <a:t>nefinancované</a:t>
            </a:r>
          </a:p>
          <a:p>
            <a:pPr lvl="2" eaLnBrk="1" hangingPunct="1">
              <a:lnSpc>
                <a:spcPct val="90000"/>
              </a:lnSpc>
              <a:defRPr/>
            </a:pPr>
            <a:r>
              <a:rPr lang="cs-CZ" sz="1600" dirty="0">
                <a:solidFill>
                  <a:srgbClr val="42607C"/>
                </a:solidFill>
              </a:rPr>
              <a:t>swap úvěrového selhání (credit default swap)</a:t>
            </a:r>
          </a:p>
          <a:p>
            <a:pPr lvl="2" eaLnBrk="1" hangingPunct="1">
              <a:lnSpc>
                <a:spcPct val="90000"/>
              </a:lnSpc>
              <a:defRPr/>
            </a:pPr>
            <a:r>
              <a:rPr lang="cs-CZ" sz="1600" dirty="0">
                <a:solidFill>
                  <a:srgbClr val="42607C"/>
                </a:solidFill>
              </a:rPr>
              <a:t>swap veškerých výnosů (</a:t>
            </a:r>
            <a:r>
              <a:rPr lang="cs-CZ" sz="1600" dirty="0" err="1">
                <a:solidFill>
                  <a:srgbClr val="42607C"/>
                </a:solidFill>
              </a:rPr>
              <a:t>total</a:t>
            </a:r>
            <a:r>
              <a:rPr lang="cs-CZ" sz="1600" dirty="0">
                <a:solidFill>
                  <a:srgbClr val="42607C"/>
                </a:solidFill>
              </a:rPr>
              <a:t> </a:t>
            </a:r>
            <a:r>
              <a:rPr lang="cs-CZ" sz="1600" dirty="0" err="1">
                <a:solidFill>
                  <a:srgbClr val="42607C"/>
                </a:solidFill>
              </a:rPr>
              <a:t>return</a:t>
            </a:r>
            <a:r>
              <a:rPr lang="cs-CZ" sz="1600" dirty="0">
                <a:solidFill>
                  <a:srgbClr val="42607C"/>
                </a:solidFill>
              </a:rPr>
              <a:t> swap)</a:t>
            </a:r>
          </a:p>
          <a:p>
            <a:pPr lvl="2" eaLnBrk="1" hangingPunct="1">
              <a:lnSpc>
                <a:spcPct val="90000"/>
              </a:lnSpc>
              <a:defRPr/>
            </a:pPr>
            <a:r>
              <a:rPr lang="cs-CZ" sz="1600" dirty="0">
                <a:solidFill>
                  <a:srgbClr val="42607C"/>
                </a:solidFill>
              </a:rPr>
              <a:t>opce selhání (</a:t>
            </a:r>
            <a:r>
              <a:rPr lang="cs-CZ" sz="1600" dirty="0" err="1">
                <a:solidFill>
                  <a:srgbClr val="42607C"/>
                </a:solidFill>
              </a:rPr>
              <a:t>digital</a:t>
            </a:r>
            <a:r>
              <a:rPr lang="cs-CZ" sz="1600" dirty="0">
                <a:solidFill>
                  <a:srgbClr val="42607C"/>
                </a:solidFill>
              </a:rPr>
              <a:t> default </a:t>
            </a:r>
            <a:r>
              <a:rPr lang="cs-CZ" sz="1600" dirty="0" err="1">
                <a:solidFill>
                  <a:srgbClr val="42607C"/>
                </a:solidFill>
              </a:rPr>
              <a:t>option</a:t>
            </a:r>
            <a:r>
              <a:rPr lang="cs-CZ" sz="1600" dirty="0">
                <a:solidFill>
                  <a:srgbClr val="42607C"/>
                </a:solidFill>
              </a:rPr>
              <a:t>)</a:t>
            </a:r>
          </a:p>
          <a:p>
            <a:pPr lvl="2" eaLnBrk="1" hangingPunct="1">
              <a:lnSpc>
                <a:spcPct val="90000"/>
              </a:lnSpc>
              <a:defRPr/>
            </a:pPr>
            <a:r>
              <a:rPr lang="cs-CZ" sz="1600" dirty="0">
                <a:solidFill>
                  <a:srgbClr val="42607C"/>
                </a:solidFill>
              </a:rPr>
              <a:t>opce úvěrového rozpětí (credit </a:t>
            </a:r>
            <a:r>
              <a:rPr lang="cs-CZ" sz="1600" dirty="0" err="1">
                <a:solidFill>
                  <a:srgbClr val="42607C"/>
                </a:solidFill>
              </a:rPr>
              <a:t>spread</a:t>
            </a:r>
            <a:r>
              <a:rPr lang="cs-CZ" sz="1600" dirty="0">
                <a:solidFill>
                  <a:srgbClr val="42607C"/>
                </a:solidFill>
              </a:rPr>
              <a:t> </a:t>
            </a:r>
            <a:r>
              <a:rPr lang="cs-CZ" sz="1600" dirty="0" err="1">
                <a:solidFill>
                  <a:srgbClr val="42607C"/>
                </a:solidFill>
              </a:rPr>
              <a:t>option</a:t>
            </a:r>
            <a:r>
              <a:rPr lang="cs-CZ" sz="1600" dirty="0">
                <a:solidFill>
                  <a:srgbClr val="42607C"/>
                </a:solidFill>
              </a:rPr>
              <a:t>)</a:t>
            </a:r>
            <a:endParaRPr lang="cs-CZ" sz="2400" dirty="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DCD68A0B-3FF4-4CCE-AA6B-E29121EA6D46}" type="slidenum">
              <a:rPr lang="fr-FR" smtClean="0"/>
              <a:pPr>
                <a:defRPr/>
              </a:pPr>
              <a:t>22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99">
                                            <p:txEl>
                                              <p:pRg st="10" end="10"/>
                                            </p:txEl>
                                          </p:spTgt>
                                        </p:tgtEl>
                                        <p:attrNameLst>
                                          <p:attrName>style.visibility</p:attrName>
                                        </p:attrNameLst>
                                      </p:cBhvr>
                                      <p:to>
                                        <p:strVal val="visible"/>
                                      </p:to>
                                    </p:set>
                                    <p:animEffect transition="in" filter="dissolve">
                                      <p:cBhvr>
                                        <p:cTn id="40" dur="500"/>
                                        <p:tgtEl>
                                          <p:spTgt spid="4099">
                                            <p:txEl>
                                              <p:pRg st="10" end="1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099">
                                            <p:txEl>
                                              <p:pRg st="11" end="11"/>
                                            </p:txEl>
                                          </p:spTgt>
                                        </p:tgtEl>
                                        <p:attrNameLst>
                                          <p:attrName>style.visibility</p:attrName>
                                        </p:attrNameLst>
                                      </p:cBhvr>
                                      <p:to>
                                        <p:strVal val="visible"/>
                                      </p:to>
                                    </p:set>
                                    <p:animEffect transition="in" filter="dissolve">
                                      <p:cBhvr>
                                        <p:cTn id="43" dur="500"/>
                                        <p:tgtEl>
                                          <p:spTgt spid="4099">
                                            <p:txEl>
                                              <p:pRg st="11" end="11"/>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4099">
                                            <p:txEl>
                                              <p:pRg st="12" end="12"/>
                                            </p:txEl>
                                          </p:spTgt>
                                        </p:tgtEl>
                                        <p:attrNameLst>
                                          <p:attrName>style.visibility</p:attrName>
                                        </p:attrNameLst>
                                      </p:cBhvr>
                                      <p:to>
                                        <p:strVal val="visible"/>
                                      </p:to>
                                    </p:set>
                                    <p:animEffect transition="in" filter="dissolve">
                                      <p:cBhvr>
                                        <p:cTn id="46" dur="500"/>
                                        <p:tgtEl>
                                          <p:spTgt spid="4099">
                                            <p:txEl>
                                              <p:pRg st="12" end="12"/>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099">
                                            <p:txEl>
                                              <p:pRg st="13" end="13"/>
                                            </p:txEl>
                                          </p:spTgt>
                                        </p:tgtEl>
                                        <p:attrNameLst>
                                          <p:attrName>style.visibility</p:attrName>
                                        </p:attrNameLst>
                                      </p:cBhvr>
                                      <p:to>
                                        <p:strVal val="visible"/>
                                      </p:to>
                                    </p:set>
                                    <p:animEffect transition="in" filter="dissolve">
                                      <p:cBhvr>
                                        <p:cTn id="49" dur="500"/>
                                        <p:tgtEl>
                                          <p:spTgt spid="40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Swap celkových výnosů</a:t>
            </a:r>
            <a:endParaRPr lang="fr-FR" dirty="0">
              <a:solidFill>
                <a:schemeClr val="bg1"/>
              </a:solidFill>
            </a:endParaRPr>
          </a:p>
        </p:txBody>
      </p:sp>
      <p:sp>
        <p:nvSpPr>
          <p:cNvPr id="4099" name="Espace réservé du contenu 2"/>
          <p:cNvSpPr>
            <a:spLocks noGrp="1"/>
          </p:cNvSpPr>
          <p:nvPr>
            <p:ph idx="1"/>
          </p:nvPr>
        </p:nvSpPr>
        <p:spPr>
          <a:xfrm>
            <a:off x="457200" y="1916832"/>
            <a:ext cx="8291264" cy="4512543"/>
          </a:xfrm>
        </p:spPr>
        <p:txBody>
          <a:bodyPr/>
          <a:lstStyle/>
          <a:p>
            <a:pPr eaLnBrk="1" hangingPunct="1">
              <a:lnSpc>
                <a:spcPct val="90000"/>
              </a:lnSpc>
            </a:pPr>
            <a:r>
              <a:rPr lang="cs-CZ" dirty="0">
                <a:solidFill>
                  <a:srgbClr val="42607C"/>
                </a:solidFill>
              </a:rPr>
              <a:t>dohoda mezi dvěma smluvními stranami, že swap bude zahrnovat periodické platby:</a:t>
            </a:r>
          </a:p>
          <a:p>
            <a:pPr lvl="1" eaLnBrk="1" hangingPunct="1">
              <a:lnSpc>
                <a:spcPct val="90000"/>
              </a:lnSpc>
            </a:pPr>
            <a:r>
              <a:rPr lang="cs-CZ" dirty="0">
                <a:solidFill>
                  <a:srgbClr val="42607C"/>
                </a:solidFill>
              </a:rPr>
              <a:t>platby založené na celkových výnosech z úvěru</a:t>
            </a:r>
          </a:p>
          <a:p>
            <a:pPr lvl="1" eaLnBrk="1" hangingPunct="1">
              <a:lnSpc>
                <a:spcPct val="90000"/>
              </a:lnSpc>
            </a:pPr>
            <a:r>
              <a:rPr lang="cs-CZ" dirty="0">
                <a:solidFill>
                  <a:srgbClr val="42607C"/>
                </a:solidFill>
              </a:rPr>
              <a:t>platby založené na referenční úrokové sazbě + určitá rizikovou prémii (+ platby v případě kapitálových ztrát)</a:t>
            </a:r>
          </a:p>
          <a:p>
            <a:pPr eaLnBrk="1" hangingPunct="1">
              <a:lnSpc>
                <a:spcPct val="90000"/>
              </a:lnSpc>
            </a:pPr>
            <a:r>
              <a:rPr lang="cs-CZ" dirty="0">
                <a:solidFill>
                  <a:srgbClr val="42607C"/>
                </a:solidFill>
              </a:rPr>
              <a:t>podkladovým aktivem může být jakékoliv aktivum, index nebo portfolio aktiv</a:t>
            </a:r>
          </a:p>
          <a:p>
            <a:pPr eaLnBrk="1" hangingPunct="1">
              <a:lnSpc>
                <a:spcPct val="90000"/>
              </a:lnSpc>
            </a:pPr>
            <a:r>
              <a:rPr lang="cs-CZ" dirty="0">
                <a:solidFill>
                  <a:srgbClr val="42607C"/>
                </a:solidFill>
              </a:rPr>
              <a:t>důsledek: druhá strana plně přejímá úvěrové riziko strany první</a:t>
            </a:r>
          </a:p>
        </p:txBody>
      </p:sp>
      <p:sp>
        <p:nvSpPr>
          <p:cNvPr id="4" name="Zástupný symbol pro číslo snímku 3"/>
          <p:cNvSpPr>
            <a:spLocks noGrp="1"/>
          </p:cNvSpPr>
          <p:nvPr>
            <p:ph type="sldNum" sz="quarter" idx="12"/>
          </p:nvPr>
        </p:nvSpPr>
        <p:spPr/>
        <p:txBody>
          <a:bodyPr/>
          <a:lstStyle/>
          <a:p>
            <a:pPr>
              <a:defRPr/>
            </a:pPr>
            <a:fld id="{DCD68A0B-3FF4-4CCE-AA6B-E29121EA6D46}" type="slidenum">
              <a:rPr lang="fr-FR" smtClean="0"/>
              <a:pPr>
                <a:defRPr/>
              </a:pPr>
              <a:t>23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Úvěrový dluhopis</a:t>
            </a:r>
            <a:endParaRPr lang="fr-FR" dirty="0">
              <a:solidFill>
                <a:schemeClr val="bg1"/>
              </a:solidFill>
            </a:endParaRPr>
          </a:p>
        </p:txBody>
      </p:sp>
      <p:sp>
        <p:nvSpPr>
          <p:cNvPr id="4099" name="Espace réservé du contenu 2"/>
          <p:cNvSpPr>
            <a:spLocks noGrp="1"/>
          </p:cNvSpPr>
          <p:nvPr>
            <p:ph idx="1"/>
          </p:nvPr>
        </p:nvSpPr>
        <p:spPr>
          <a:xfrm>
            <a:off x="457200" y="1916832"/>
            <a:ext cx="8291264" cy="4512543"/>
          </a:xfrm>
        </p:spPr>
        <p:txBody>
          <a:bodyPr/>
          <a:lstStyle/>
          <a:p>
            <a:pPr eaLnBrk="1" hangingPunct="1">
              <a:lnSpc>
                <a:spcPct val="90000"/>
              </a:lnSpc>
            </a:pPr>
            <a:r>
              <a:rPr lang="cs-CZ" sz="2600" dirty="0">
                <a:solidFill>
                  <a:srgbClr val="42607C"/>
                </a:solidFill>
              </a:rPr>
              <a:t>podstata: banka prodávající riziko emituje úvěrový dluhopis, ten odkoupí banka kupující riziko </a:t>
            </a:r>
          </a:p>
          <a:p>
            <a:pPr eaLnBrk="1" hangingPunct="1">
              <a:lnSpc>
                <a:spcPct val="90000"/>
              </a:lnSpc>
            </a:pPr>
            <a:r>
              <a:rPr lang="cs-CZ" sz="2600" dirty="0">
                <a:solidFill>
                  <a:srgbClr val="42607C"/>
                </a:solidFill>
              </a:rPr>
              <a:t>platby:</a:t>
            </a:r>
          </a:p>
          <a:p>
            <a:pPr lvl="1" eaLnBrk="1" hangingPunct="1">
              <a:lnSpc>
                <a:spcPct val="90000"/>
              </a:lnSpc>
            </a:pPr>
            <a:r>
              <a:rPr lang="cs-CZ" sz="2200" dirty="0">
                <a:solidFill>
                  <a:srgbClr val="42607C"/>
                </a:solidFill>
              </a:rPr>
              <a:t>banka kupující riziko získává kuponové platby a v době splatnosti nominální hodnotu</a:t>
            </a:r>
          </a:p>
          <a:p>
            <a:pPr lvl="1" eaLnBrk="1" hangingPunct="1">
              <a:lnSpc>
                <a:spcPct val="90000"/>
              </a:lnSpc>
            </a:pPr>
            <a:r>
              <a:rPr lang="cs-CZ" sz="2200" dirty="0">
                <a:solidFill>
                  <a:srgbClr val="42607C"/>
                </a:solidFill>
              </a:rPr>
              <a:t>pokud ale dojde k úvěrové události, bude dluhopis odkoupen zpět za cenu a v termínu stanoveném v kontraktu</a:t>
            </a:r>
          </a:p>
          <a:p>
            <a:pPr eaLnBrk="1" hangingPunct="1">
              <a:lnSpc>
                <a:spcPct val="90000"/>
              </a:lnSpc>
            </a:pPr>
            <a:r>
              <a:rPr lang="cs-CZ" sz="2600" dirty="0">
                <a:solidFill>
                  <a:srgbClr val="42607C"/>
                </a:solidFill>
              </a:rPr>
              <a:t>do transakce může navíc vstoupit SPV:</a:t>
            </a:r>
          </a:p>
          <a:p>
            <a:pPr lvl="1" eaLnBrk="1" hangingPunct="1">
              <a:lnSpc>
                <a:spcPct val="90000"/>
              </a:lnSpc>
            </a:pPr>
            <a:r>
              <a:rPr lang="cs-CZ" sz="2200" dirty="0">
                <a:solidFill>
                  <a:srgbClr val="42607C"/>
                </a:solidFill>
              </a:rPr>
              <a:t>SPV vydá úvěrový dluhopis, který prodá bance kupující úvěrové riziko </a:t>
            </a:r>
          </a:p>
          <a:p>
            <a:pPr lvl="1" eaLnBrk="1" hangingPunct="1">
              <a:lnSpc>
                <a:spcPct val="90000"/>
              </a:lnSpc>
            </a:pPr>
            <a:r>
              <a:rPr lang="cs-CZ" sz="2200" dirty="0">
                <a:solidFill>
                  <a:srgbClr val="42607C"/>
                </a:solidFill>
              </a:rPr>
              <a:t>prostředky takto získané pak investuje do kolaterálu </a:t>
            </a:r>
          </a:p>
          <a:p>
            <a:pPr lvl="1" eaLnBrk="1" hangingPunct="1">
              <a:lnSpc>
                <a:spcPct val="90000"/>
              </a:lnSpc>
              <a:buNone/>
            </a:pPr>
            <a:r>
              <a:rPr lang="cs-CZ" sz="2200" dirty="0">
                <a:solidFill>
                  <a:srgbClr val="42607C"/>
                </a:solidFill>
                <a:sym typeface="Wingdings" pitchFamily="2" charset="2"/>
              </a:rPr>
              <a:t>→ </a:t>
            </a:r>
            <a:r>
              <a:rPr lang="cs-CZ" sz="2200" dirty="0">
                <a:solidFill>
                  <a:srgbClr val="42607C"/>
                </a:solidFill>
              </a:rPr>
              <a:t>úvěrový dluhopis je pak kombinací dluhopisu a swapu úvěrového selhání</a:t>
            </a:r>
          </a:p>
        </p:txBody>
      </p:sp>
      <p:sp>
        <p:nvSpPr>
          <p:cNvPr id="4" name="Zástupný symbol pro číslo snímku 3"/>
          <p:cNvSpPr>
            <a:spLocks noGrp="1"/>
          </p:cNvSpPr>
          <p:nvPr>
            <p:ph type="sldNum" sz="quarter" idx="12"/>
          </p:nvPr>
        </p:nvSpPr>
        <p:spPr/>
        <p:txBody>
          <a:bodyPr/>
          <a:lstStyle/>
          <a:p>
            <a:pPr>
              <a:defRPr/>
            </a:pPr>
            <a:fld id="{DCD68A0B-3FF4-4CCE-AA6B-E29121EA6D46}" type="slidenum">
              <a:rPr lang="fr-FR" smtClean="0"/>
              <a:pPr>
                <a:defRPr/>
              </a:pPr>
              <a:t>24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Opce</a:t>
            </a:r>
            <a:endParaRPr lang="fr-FR" dirty="0">
              <a:solidFill>
                <a:schemeClr val="bg1"/>
              </a:solidFill>
            </a:endParaRPr>
          </a:p>
        </p:txBody>
      </p:sp>
      <p:sp>
        <p:nvSpPr>
          <p:cNvPr id="4099" name="Espace réservé du contenu 2"/>
          <p:cNvSpPr>
            <a:spLocks noGrp="1"/>
          </p:cNvSpPr>
          <p:nvPr>
            <p:ph idx="1"/>
          </p:nvPr>
        </p:nvSpPr>
        <p:spPr>
          <a:xfrm>
            <a:off x="457200" y="1772816"/>
            <a:ext cx="8291264" cy="4656559"/>
          </a:xfrm>
        </p:spPr>
        <p:txBody>
          <a:bodyPr/>
          <a:lstStyle/>
          <a:p>
            <a:pPr eaLnBrk="1" hangingPunct="1">
              <a:lnSpc>
                <a:spcPct val="90000"/>
              </a:lnSpc>
            </a:pPr>
            <a:r>
              <a:rPr lang="cs-CZ" dirty="0">
                <a:solidFill>
                  <a:srgbClr val="42607C"/>
                </a:solidFill>
              </a:rPr>
              <a:t>opce umožňují:</a:t>
            </a:r>
          </a:p>
          <a:p>
            <a:pPr lvl="1" eaLnBrk="1" hangingPunct="1">
              <a:lnSpc>
                <a:spcPct val="90000"/>
              </a:lnSpc>
            </a:pPr>
            <a:r>
              <a:rPr lang="cs-CZ" dirty="0">
                <a:solidFill>
                  <a:srgbClr val="42607C"/>
                </a:solidFill>
                <a:cs typeface="Times New Roman" pitchFamily="18" charset="0"/>
              </a:rPr>
              <a:t>poskytují </a:t>
            </a:r>
            <a:r>
              <a:rPr lang="en-US" dirty="0" err="1">
                <a:solidFill>
                  <a:srgbClr val="42607C"/>
                </a:solidFill>
                <a:cs typeface="Times New Roman" pitchFamily="18" charset="0"/>
              </a:rPr>
              <a:t>ochranu</a:t>
            </a:r>
            <a:r>
              <a:rPr lang="en-US" dirty="0">
                <a:solidFill>
                  <a:srgbClr val="42607C"/>
                </a:solidFill>
                <a:cs typeface="Times New Roman" pitchFamily="18" charset="0"/>
              </a:rPr>
              <a:t> </a:t>
            </a:r>
            <a:r>
              <a:rPr lang="en-US" dirty="0" err="1">
                <a:solidFill>
                  <a:srgbClr val="42607C"/>
                </a:solidFill>
                <a:cs typeface="Times New Roman" pitchFamily="18" charset="0"/>
              </a:rPr>
              <a:t>proti</a:t>
            </a:r>
            <a:r>
              <a:rPr lang="en-US" dirty="0">
                <a:solidFill>
                  <a:srgbClr val="42607C"/>
                </a:solidFill>
                <a:cs typeface="Times New Roman" pitchFamily="18" charset="0"/>
              </a:rPr>
              <a:t> </a:t>
            </a:r>
            <a:r>
              <a:rPr lang="en-US" dirty="0" err="1">
                <a:solidFill>
                  <a:srgbClr val="42607C"/>
                </a:solidFill>
                <a:cs typeface="Times New Roman" pitchFamily="18" charset="0"/>
              </a:rPr>
              <a:t>ztrátám</a:t>
            </a:r>
            <a:r>
              <a:rPr lang="en-US" dirty="0">
                <a:solidFill>
                  <a:srgbClr val="42607C"/>
                </a:solidFill>
                <a:cs typeface="Times New Roman" pitchFamily="18" charset="0"/>
              </a:rPr>
              <a:t> </a:t>
            </a:r>
            <a:r>
              <a:rPr lang="en-US" dirty="0" err="1">
                <a:solidFill>
                  <a:srgbClr val="42607C"/>
                </a:solidFill>
                <a:cs typeface="Times New Roman" pitchFamily="18" charset="0"/>
              </a:rPr>
              <a:t>hodnoty</a:t>
            </a:r>
            <a:r>
              <a:rPr lang="en-US" dirty="0">
                <a:solidFill>
                  <a:srgbClr val="42607C"/>
                </a:solidFill>
                <a:cs typeface="Times New Roman" pitchFamily="18" charset="0"/>
              </a:rPr>
              <a:t> </a:t>
            </a:r>
            <a:r>
              <a:rPr lang="en-US" dirty="0" err="1">
                <a:solidFill>
                  <a:srgbClr val="42607C"/>
                </a:solidFill>
                <a:cs typeface="Times New Roman" pitchFamily="18" charset="0"/>
              </a:rPr>
              <a:t>úvěru</a:t>
            </a:r>
            <a:r>
              <a:rPr lang="en-US" dirty="0">
                <a:solidFill>
                  <a:srgbClr val="42607C"/>
                </a:solidFill>
                <a:cs typeface="Times New Roman" pitchFamily="18" charset="0"/>
              </a:rPr>
              <a:t> →</a:t>
            </a:r>
            <a:r>
              <a:rPr lang="cs-CZ" dirty="0">
                <a:solidFill>
                  <a:srgbClr val="42607C"/>
                </a:solidFill>
                <a:cs typeface="Times New Roman" pitchFamily="18" charset="0"/>
              </a:rPr>
              <a:t> </a:t>
            </a:r>
            <a:r>
              <a:rPr lang="cs-CZ" b="1" dirty="0">
                <a:solidFill>
                  <a:srgbClr val="42607C"/>
                </a:solidFill>
                <a:cs typeface="Times New Roman" pitchFamily="18" charset="0"/>
              </a:rPr>
              <a:t>o</a:t>
            </a:r>
            <a:r>
              <a:rPr lang="en-US" b="1" dirty="0" err="1">
                <a:solidFill>
                  <a:srgbClr val="42607C"/>
                </a:solidFill>
                <a:cs typeface="Times New Roman" pitchFamily="18" charset="0"/>
              </a:rPr>
              <a:t>pce</a:t>
            </a:r>
            <a:r>
              <a:rPr lang="en-US" b="1" dirty="0">
                <a:solidFill>
                  <a:srgbClr val="42607C"/>
                </a:solidFill>
                <a:cs typeface="Times New Roman" pitchFamily="18" charset="0"/>
              </a:rPr>
              <a:t> </a:t>
            </a:r>
            <a:r>
              <a:rPr lang="en-US" b="1" dirty="0" err="1">
                <a:solidFill>
                  <a:srgbClr val="42607C"/>
                </a:solidFill>
                <a:cs typeface="Times New Roman" pitchFamily="18" charset="0"/>
              </a:rPr>
              <a:t>selhání</a:t>
            </a:r>
            <a:r>
              <a:rPr lang="en-US" b="1" dirty="0">
                <a:solidFill>
                  <a:srgbClr val="42607C"/>
                </a:solidFill>
                <a:cs typeface="Times New Roman" pitchFamily="18" charset="0"/>
              </a:rPr>
              <a:t> </a:t>
            </a:r>
            <a:r>
              <a:rPr lang="en-US" dirty="0">
                <a:solidFill>
                  <a:srgbClr val="42607C"/>
                </a:solidFill>
                <a:cs typeface="Times New Roman" pitchFamily="18" charset="0"/>
              </a:rPr>
              <a:t>(</a:t>
            </a:r>
            <a:r>
              <a:rPr lang="cs-CZ" dirty="0" err="1">
                <a:solidFill>
                  <a:srgbClr val="42607C"/>
                </a:solidFill>
                <a:cs typeface="Times New Roman" pitchFamily="18" charset="0"/>
              </a:rPr>
              <a:t>digital</a:t>
            </a:r>
            <a:r>
              <a:rPr lang="cs-CZ" dirty="0">
                <a:solidFill>
                  <a:srgbClr val="42607C"/>
                </a:solidFill>
                <a:cs typeface="Times New Roman" pitchFamily="18" charset="0"/>
              </a:rPr>
              <a:t> </a:t>
            </a:r>
            <a:r>
              <a:rPr lang="en-US" dirty="0">
                <a:solidFill>
                  <a:srgbClr val="42607C"/>
                </a:solidFill>
                <a:cs typeface="Times New Roman" pitchFamily="18" charset="0"/>
              </a:rPr>
              <a:t>default option)</a:t>
            </a:r>
            <a:endParaRPr lang="cs-CZ" dirty="0">
              <a:solidFill>
                <a:srgbClr val="42607C"/>
              </a:solidFill>
              <a:cs typeface="Times New Roman" pitchFamily="18" charset="0"/>
            </a:endParaRPr>
          </a:p>
          <a:p>
            <a:pPr lvl="1" eaLnBrk="1" hangingPunct="1">
              <a:lnSpc>
                <a:spcPct val="90000"/>
              </a:lnSpc>
            </a:pPr>
            <a:r>
              <a:rPr lang="cs-CZ" altLang="zh-CN" dirty="0">
                <a:solidFill>
                  <a:srgbClr val="42607C"/>
                </a:solidFill>
                <a:cs typeface="Times New Roman" pitchFamily="18" charset="0"/>
              </a:rPr>
              <a:t>pomáhají kompenzovat vyšší náklady úvěru, které mohou nastat v důsledku změny ratingu → </a:t>
            </a:r>
            <a:r>
              <a:rPr lang="cs-CZ" altLang="zh-CN" b="1" dirty="0">
                <a:solidFill>
                  <a:srgbClr val="42607C"/>
                </a:solidFill>
                <a:cs typeface="Times New Roman" pitchFamily="18" charset="0"/>
              </a:rPr>
              <a:t>opce úvěrového rozpětí</a:t>
            </a:r>
            <a:r>
              <a:rPr lang="cs-CZ" altLang="zh-CN" dirty="0">
                <a:solidFill>
                  <a:srgbClr val="42607C"/>
                </a:solidFill>
                <a:cs typeface="Times New Roman" pitchFamily="18" charset="0"/>
              </a:rPr>
              <a:t> (credit </a:t>
            </a:r>
            <a:r>
              <a:rPr lang="cs-CZ" altLang="zh-CN" dirty="0" err="1">
                <a:solidFill>
                  <a:srgbClr val="42607C"/>
                </a:solidFill>
                <a:cs typeface="Times New Roman" pitchFamily="18" charset="0"/>
              </a:rPr>
              <a:t>spread</a:t>
            </a:r>
            <a:r>
              <a:rPr lang="cs-CZ" altLang="zh-CN" dirty="0">
                <a:solidFill>
                  <a:srgbClr val="42607C"/>
                </a:solidFill>
                <a:cs typeface="Times New Roman" pitchFamily="18" charset="0"/>
              </a:rPr>
              <a:t> </a:t>
            </a:r>
            <a:r>
              <a:rPr lang="cs-CZ" altLang="zh-CN" dirty="0" err="1">
                <a:solidFill>
                  <a:srgbClr val="42607C"/>
                </a:solidFill>
                <a:cs typeface="Times New Roman" pitchFamily="18" charset="0"/>
              </a:rPr>
              <a:t>option</a:t>
            </a:r>
            <a:r>
              <a:rPr lang="cs-CZ" altLang="zh-CN" dirty="0">
                <a:solidFill>
                  <a:srgbClr val="42607C"/>
                </a:solidFill>
                <a:cs typeface="Times New Roman" pitchFamily="18" charset="0"/>
              </a:rPr>
              <a:t>)</a:t>
            </a:r>
            <a:r>
              <a:rPr lang="en-US" altLang="zh-CN" dirty="0">
                <a:solidFill>
                  <a:srgbClr val="42607C"/>
                </a:solidFill>
                <a:cs typeface="Times New Roman" pitchFamily="18" charset="0"/>
              </a:rPr>
              <a:t> </a:t>
            </a:r>
            <a:endParaRPr lang="cs-CZ" dirty="0">
              <a:solidFill>
                <a:srgbClr val="42607C"/>
              </a:solidFill>
              <a:cs typeface="Times New Roman" pitchFamily="18" charset="0"/>
            </a:endParaRPr>
          </a:p>
          <a:p>
            <a:pPr lvl="2" eaLnBrk="1" hangingPunct="1">
              <a:lnSpc>
                <a:spcPct val="90000"/>
              </a:lnSpc>
              <a:defRPr/>
            </a:pPr>
            <a:endParaRPr lang="cs-CZ" sz="2400" dirty="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DCD68A0B-3FF4-4CCE-AA6B-E29121EA6D46}" type="slidenum">
              <a:rPr lang="fr-FR" smtClean="0"/>
              <a:pPr>
                <a:defRPr/>
              </a:pPr>
              <a:t>25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Důvody pro použití úvěrových derivátů</a:t>
            </a:r>
            <a:endParaRPr lang="fr-FR" dirty="0">
              <a:solidFill>
                <a:schemeClr val="bg1"/>
              </a:solidFill>
            </a:endParaRPr>
          </a:p>
        </p:txBody>
      </p:sp>
      <p:sp>
        <p:nvSpPr>
          <p:cNvPr id="4099" name="Espace réservé du contenu 2"/>
          <p:cNvSpPr>
            <a:spLocks noGrp="1"/>
          </p:cNvSpPr>
          <p:nvPr>
            <p:ph idx="1"/>
          </p:nvPr>
        </p:nvSpPr>
        <p:spPr>
          <a:xfrm>
            <a:off x="457200" y="1844824"/>
            <a:ext cx="8291264" cy="4584551"/>
          </a:xfrm>
        </p:spPr>
        <p:txBody>
          <a:bodyPr/>
          <a:lstStyle/>
          <a:p>
            <a:pPr eaLnBrk="1" hangingPunct="1"/>
            <a:r>
              <a:rPr lang="cs-CZ" dirty="0">
                <a:solidFill>
                  <a:srgbClr val="42607C"/>
                </a:solidFill>
              </a:rPr>
              <a:t>snížení kapitálových požadavků</a:t>
            </a:r>
          </a:p>
          <a:p>
            <a:pPr eaLnBrk="1" hangingPunct="1"/>
            <a:r>
              <a:rPr lang="cs-CZ" dirty="0">
                <a:solidFill>
                  <a:srgbClr val="42607C"/>
                </a:solidFill>
              </a:rPr>
              <a:t>snížení úvěrové angažovanosti</a:t>
            </a:r>
          </a:p>
          <a:p>
            <a:pPr eaLnBrk="1" hangingPunct="1"/>
            <a:r>
              <a:rPr lang="cs-CZ" dirty="0">
                <a:solidFill>
                  <a:srgbClr val="42607C"/>
                </a:solidFill>
              </a:rPr>
              <a:t>uvolnění úvěrových linek</a:t>
            </a:r>
          </a:p>
          <a:p>
            <a:pPr eaLnBrk="1" hangingPunct="1"/>
            <a:r>
              <a:rPr lang="cs-CZ" dirty="0">
                <a:solidFill>
                  <a:srgbClr val="42607C"/>
                </a:solidFill>
              </a:rPr>
              <a:t>tvorba nových aktiv a syntetických aktiv s cílem uspokojení poptávky investorů</a:t>
            </a:r>
          </a:p>
          <a:p>
            <a:pPr eaLnBrk="1" hangingPunct="1"/>
            <a:r>
              <a:rPr lang="cs-CZ" dirty="0">
                <a:solidFill>
                  <a:srgbClr val="42607C"/>
                </a:solidFill>
              </a:rPr>
              <a:t>řízení aktiv na portfoliovém základě</a:t>
            </a:r>
          </a:p>
        </p:txBody>
      </p:sp>
      <p:sp>
        <p:nvSpPr>
          <p:cNvPr id="4" name="Zástupný symbol pro číslo snímku 3"/>
          <p:cNvSpPr>
            <a:spLocks noGrp="1"/>
          </p:cNvSpPr>
          <p:nvPr>
            <p:ph type="sldNum" sz="quarter" idx="12"/>
          </p:nvPr>
        </p:nvSpPr>
        <p:spPr/>
        <p:txBody>
          <a:bodyPr/>
          <a:lstStyle/>
          <a:p>
            <a:pPr>
              <a:defRPr/>
            </a:pPr>
            <a:fld id="{DCD68A0B-3FF4-4CCE-AA6B-E29121EA6D46}" type="slidenum">
              <a:rPr lang="fr-FR" smtClean="0"/>
              <a:pPr>
                <a:defRPr/>
              </a:pPr>
              <a:t>26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Rizika spojená s úvěrovými deriváty</a:t>
            </a:r>
            <a:endParaRPr lang="fr-FR" dirty="0">
              <a:solidFill>
                <a:schemeClr val="bg1"/>
              </a:solidFill>
            </a:endParaRPr>
          </a:p>
        </p:txBody>
      </p:sp>
      <p:sp>
        <p:nvSpPr>
          <p:cNvPr id="4099" name="Espace réservé du contenu 2"/>
          <p:cNvSpPr>
            <a:spLocks noGrp="1"/>
          </p:cNvSpPr>
          <p:nvPr>
            <p:ph idx="1"/>
          </p:nvPr>
        </p:nvSpPr>
        <p:spPr>
          <a:xfrm>
            <a:off x="457200" y="1988840"/>
            <a:ext cx="8291264" cy="4440535"/>
          </a:xfrm>
        </p:spPr>
        <p:txBody>
          <a:bodyPr/>
          <a:lstStyle/>
          <a:p>
            <a:pPr eaLnBrk="1" hangingPunct="1"/>
            <a:r>
              <a:rPr lang="cs-CZ" dirty="0">
                <a:solidFill>
                  <a:srgbClr val="42607C"/>
                </a:solidFill>
              </a:rPr>
              <a:t>riziko úpadku protistrany úvěrového derivátu</a:t>
            </a:r>
          </a:p>
          <a:p>
            <a:pPr eaLnBrk="1" hangingPunct="1"/>
            <a:r>
              <a:rPr lang="cs-CZ" dirty="0">
                <a:solidFill>
                  <a:srgbClr val="42607C"/>
                </a:solidFill>
              </a:rPr>
              <a:t>právní riziko</a:t>
            </a:r>
          </a:p>
          <a:p>
            <a:pPr eaLnBrk="1" hangingPunct="1"/>
            <a:r>
              <a:rPr lang="cs-CZ" dirty="0">
                <a:solidFill>
                  <a:srgbClr val="42607C"/>
                </a:solidFill>
              </a:rPr>
              <a:t>regulační riziko</a:t>
            </a:r>
          </a:p>
        </p:txBody>
      </p:sp>
      <p:sp>
        <p:nvSpPr>
          <p:cNvPr id="4" name="Zástupný symbol pro číslo snímku 3"/>
          <p:cNvSpPr>
            <a:spLocks noGrp="1"/>
          </p:cNvSpPr>
          <p:nvPr>
            <p:ph type="sldNum" sz="quarter" idx="12"/>
          </p:nvPr>
        </p:nvSpPr>
        <p:spPr/>
        <p:txBody>
          <a:bodyPr/>
          <a:lstStyle/>
          <a:p>
            <a:pPr>
              <a:defRPr/>
            </a:pPr>
            <a:fld id="{DCD68A0B-3FF4-4CCE-AA6B-E29121EA6D46}" type="slidenum">
              <a:rPr lang="fr-FR" smtClean="0"/>
              <a:pPr>
                <a:defRPr/>
              </a:pPr>
              <a:t>27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cs-CZ" dirty="0">
                <a:solidFill>
                  <a:schemeClr val="bg1"/>
                </a:solidFill>
              </a:rPr>
              <a:t>Operační riziko</a:t>
            </a:r>
            <a:endParaRPr lang="fr-FR" dirty="0">
              <a:solidFill>
                <a:schemeClr val="bg1"/>
              </a:solidFill>
            </a:endParaRPr>
          </a:p>
        </p:txBody>
      </p:sp>
      <p:sp>
        <p:nvSpPr>
          <p:cNvPr id="2051" name="Sous-titre 2"/>
          <p:cNvSpPr>
            <a:spLocks noGrp="1"/>
          </p:cNvSpPr>
          <p:nvPr>
            <p:ph type="subTitle" idx="1"/>
          </p:nvPr>
        </p:nvSpPr>
        <p:spPr>
          <a:xfrm>
            <a:off x="1258888" y="3716338"/>
            <a:ext cx="6400800" cy="1752600"/>
          </a:xfrm>
        </p:spPr>
        <p:txBody>
          <a:bodyPr/>
          <a:lstStyle/>
          <a:p>
            <a:pPr eaLnBrk="1" hangingPunct="1"/>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75D8C-5CC6-4FC8-AB82-D496A70D75F4}"/>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B0BD28E7-794C-4072-8509-1B0D970024EA}"/>
              </a:ext>
            </a:extLst>
          </p:cNvPr>
          <p:cNvSpPr>
            <a:spLocks noGrp="1"/>
          </p:cNvSpPr>
          <p:nvPr>
            <p:ph idx="1"/>
          </p:nvPr>
        </p:nvSpPr>
        <p:spPr/>
        <p:txBody>
          <a:bodyPr/>
          <a:lstStyle/>
          <a:p>
            <a:pPr marL="0" indent="0">
              <a:buNone/>
            </a:pPr>
            <a:r>
              <a:rPr lang="cs-CZ" sz="2800" dirty="0"/>
              <a:t>Operační riziko v kontextu řízení finančních a bankovních rizik se týká rizika ztráty vzniklé v důsledku selhání interních procesů, lidí a systémů, nebo z externích událostí. </a:t>
            </a:r>
          </a:p>
          <a:p>
            <a:pPr marL="0" indent="0">
              <a:buNone/>
            </a:pPr>
            <a:r>
              <a:rPr lang="cs-CZ" sz="2800" dirty="0"/>
              <a:t>Toto zahrnuje řadu potenciálních problémů, jako jsou chyby v interních systémech, chyby zaměstnanců, selhání v technologické infrastruktuře, a dokonce i události jako jsou přírodní katastrofy nebo úmyslné škodlivé činy, jako je podvod nebo krádež.</a:t>
            </a:r>
          </a:p>
        </p:txBody>
      </p:sp>
      <p:sp>
        <p:nvSpPr>
          <p:cNvPr id="4" name="Zástupný symbol pro číslo snímku 3">
            <a:extLst>
              <a:ext uri="{FF2B5EF4-FFF2-40B4-BE49-F238E27FC236}">
                <a16:creationId xmlns:a16="http://schemas.microsoft.com/office/drawing/2014/main" id="{F314E9EA-DEF1-44EC-A0C4-A126147AAC76}"/>
              </a:ext>
            </a:extLst>
          </p:cNvPr>
          <p:cNvSpPr>
            <a:spLocks noGrp="1"/>
          </p:cNvSpPr>
          <p:nvPr>
            <p:ph type="sldNum" sz="quarter" idx="12"/>
          </p:nvPr>
        </p:nvSpPr>
        <p:spPr/>
        <p:txBody>
          <a:bodyPr/>
          <a:lstStyle/>
          <a:p>
            <a:pPr>
              <a:defRPr/>
            </a:pPr>
            <a:fld id="{6849B6B5-1144-4E41-8BD7-ECBF30F6A6E9}" type="slidenum">
              <a:rPr lang="fr-FR" smtClean="0"/>
              <a:pPr>
                <a:defRPr/>
              </a:pPr>
              <a:t>29</a:t>
            </a:fld>
            <a:endParaRPr lang="fr-FR"/>
          </a:p>
        </p:txBody>
      </p:sp>
    </p:spTree>
    <p:extLst>
      <p:ext uri="{BB962C8B-B14F-4D97-AF65-F5344CB8AC3E}">
        <p14:creationId xmlns:p14="http://schemas.microsoft.com/office/powerpoint/2010/main" val="58724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Účastníci na trhu CRT</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3000" dirty="0">
                <a:solidFill>
                  <a:srgbClr val="42607C"/>
                </a:solidFill>
              </a:rPr>
              <a:t>subjekt prodávající riziko (kupující zajištění/prodejce rizika)</a:t>
            </a:r>
          </a:p>
          <a:p>
            <a:pPr lvl="1" eaLnBrk="1" hangingPunct="1">
              <a:lnSpc>
                <a:spcPct val="90000"/>
              </a:lnSpc>
            </a:pPr>
            <a:r>
              <a:rPr lang="en-US" sz="2600" dirty="0">
                <a:solidFill>
                  <a:srgbClr val="42607C"/>
                </a:solidFill>
              </a:rPr>
              <a:t>risk shedder, protection buyer, risk seller, insured</a:t>
            </a:r>
            <a:endParaRPr lang="en-US" altLang="zh-CN" sz="2600" dirty="0">
              <a:solidFill>
                <a:srgbClr val="42607C"/>
              </a:solidFill>
            </a:endParaRPr>
          </a:p>
          <a:p>
            <a:pPr eaLnBrk="1" hangingPunct="1">
              <a:lnSpc>
                <a:spcPct val="90000"/>
              </a:lnSpc>
            </a:pPr>
            <a:r>
              <a:rPr lang="cs-CZ" altLang="zh-CN" sz="3000" dirty="0">
                <a:solidFill>
                  <a:srgbClr val="42607C"/>
                </a:solidFill>
              </a:rPr>
              <a:t>subjekt kupující riziko (prodejce zajištění/kupující rizika)</a:t>
            </a:r>
          </a:p>
          <a:p>
            <a:pPr lvl="1" eaLnBrk="1" hangingPunct="1">
              <a:lnSpc>
                <a:spcPct val="90000"/>
              </a:lnSpc>
            </a:pPr>
            <a:r>
              <a:rPr lang="en-US" altLang="zh-CN" sz="2600" dirty="0">
                <a:solidFill>
                  <a:srgbClr val="42607C"/>
                </a:solidFill>
              </a:rPr>
              <a:t>risk taker, protection seller, risk buyer, insurer, guarantor</a:t>
            </a:r>
            <a:endParaRPr lang="en-US" sz="2600" dirty="0">
              <a:solidFill>
                <a:srgbClr val="42607C"/>
              </a:solidFill>
            </a:endParaRPr>
          </a:p>
        </p:txBody>
      </p:sp>
      <p:sp>
        <p:nvSpPr>
          <p:cNvPr id="4" name="Zástupný symbol pro číslo snímku 3"/>
          <p:cNvSpPr>
            <a:spLocks noGrp="1"/>
          </p:cNvSpPr>
          <p:nvPr>
            <p:ph type="sldNum" sz="quarter" idx="12"/>
          </p:nvPr>
        </p:nvSpPr>
        <p:spPr/>
        <p:txBody>
          <a:bodyPr/>
          <a:lstStyle/>
          <a:p>
            <a:pPr>
              <a:defRPr/>
            </a:pPr>
            <a:fld id="{58BD6D60-FB3D-4416-B0F1-47119B8121E8}" type="slidenum">
              <a:rPr lang="fr-FR" smtClean="0"/>
              <a:pPr>
                <a:defRPr/>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DA26A3-4554-4049-A9D3-EB946662372C}"/>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598A485-1581-4E7A-86C5-4E1DC4FF8B35}"/>
              </a:ext>
            </a:extLst>
          </p:cNvPr>
          <p:cNvSpPr>
            <a:spLocks noGrp="1"/>
          </p:cNvSpPr>
          <p:nvPr>
            <p:ph idx="1"/>
          </p:nvPr>
        </p:nvSpPr>
        <p:spPr/>
        <p:txBody>
          <a:bodyPr/>
          <a:lstStyle/>
          <a:p>
            <a:r>
              <a:rPr lang="cs-CZ" sz="2400" dirty="0"/>
              <a:t>Zde jsou některé příklady operačního rizika v bankovním sektoru:</a:t>
            </a:r>
          </a:p>
          <a:p>
            <a:pPr>
              <a:buFont typeface="+mj-lt"/>
              <a:buAutoNum type="arabicPeriod"/>
            </a:pPr>
            <a:r>
              <a:rPr lang="cs-CZ" sz="2400" b="1" dirty="0"/>
              <a:t>Systémové selhání</a:t>
            </a:r>
            <a:r>
              <a:rPr lang="cs-CZ" sz="2400" dirty="0"/>
              <a:t>: Například selhání v IT systémech může vést k neschopnosti provádět transakce, přístupu k datům nebo ke ztrátě dat.</a:t>
            </a:r>
          </a:p>
          <a:p>
            <a:pPr>
              <a:buFont typeface="+mj-lt"/>
              <a:buAutoNum type="arabicPeriod"/>
            </a:pPr>
            <a:r>
              <a:rPr lang="cs-CZ" sz="2400" b="1" dirty="0"/>
              <a:t>Lidské chyby</a:t>
            </a:r>
            <a:r>
              <a:rPr lang="cs-CZ" sz="2400" dirty="0"/>
              <a:t>: Chyby způsobené zaměstnanci, jako jsou nesprávné výpočty, špatné investiční rozhodnutí, nebo nedostatečný dohled.</a:t>
            </a:r>
          </a:p>
          <a:p>
            <a:pPr>
              <a:buFont typeface="+mj-lt"/>
              <a:buAutoNum type="arabicPeriod"/>
            </a:pPr>
            <a:r>
              <a:rPr lang="cs-CZ" sz="2400" b="1" dirty="0"/>
              <a:t>Procesní selhání</a:t>
            </a:r>
            <a:r>
              <a:rPr lang="cs-CZ" sz="2400" dirty="0"/>
              <a:t>: Nedostatky ve vnitřních procesech, jako jsou nedostatečné interní kontroly nebo neefektivní procedury.</a:t>
            </a:r>
          </a:p>
          <a:p>
            <a:pPr>
              <a:buFont typeface="+mj-lt"/>
              <a:buAutoNum type="arabicPeriod"/>
            </a:pPr>
            <a:r>
              <a:rPr lang="cs-CZ" sz="2400" b="1" dirty="0"/>
              <a:t>Externí události</a:t>
            </a:r>
            <a:r>
              <a:rPr lang="cs-CZ" sz="2400" dirty="0"/>
              <a:t>: Přírodní katastrofy, teroristické útoky nebo právní rizika, která mohou negativně ovlivnit operace banky.</a:t>
            </a:r>
          </a:p>
          <a:p>
            <a:pPr marL="0" indent="0">
              <a:buNone/>
            </a:pPr>
            <a:endParaRPr lang="cs-CZ" dirty="0"/>
          </a:p>
        </p:txBody>
      </p:sp>
      <p:sp>
        <p:nvSpPr>
          <p:cNvPr id="4" name="Zástupný symbol pro číslo snímku 3">
            <a:extLst>
              <a:ext uri="{FF2B5EF4-FFF2-40B4-BE49-F238E27FC236}">
                <a16:creationId xmlns:a16="http://schemas.microsoft.com/office/drawing/2014/main" id="{0DC25706-8D0A-417B-828D-6822D0A29CB6}"/>
              </a:ext>
            </a:extLst>
          </p:cNvPr>
          <p:cNvSpPr>
            <a:spLocks noGrp="1"/>
          </p:cNvSpPr>
          <p:nvPr>
            <p:ph type="sldNum" sz="quarter" idx="12"/>
          </p:nvPr>
        </p:nvSpPr>
        <p:spPr/>
        <p:txBody>
          <a:bodyPr/>
          <a:lstStyle/>
          <a:p>
            <a:pPr>
              <a:defRPr/>
            </a:pPr>
            <a:fld id="{6849B6B5-1144-4E41-8BD7-ECBF30F6A6E9}" type="slidenum">
              <a:rPr lang="fr-FR" smtClean="0"/>
              <a:pPr>
                <a:defRPr/>
              </a:pPr>
              <a:t>30</a:t>
            </a:fld>
            <a:endParaRPr lang="fr-FR"/>
          </a:p>
        </p:txBody>
      </p:sp>
    </p:spTree>
    <p:extLst>
      <p:ext uri="{BB962C8B-B14F-4D97-AF65-F5344CB8AC3E}">
        <p14:creationId xmlns:p14="http://schemas.microsoft.com/office/powerpoint/2010/main" val="3462968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Operační riziko</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eaLnBrk="1" hangingPunct="1">
              <a:lnSpc>
                <a:spcPct val="90000"/>
              </a:lnSpc>
            </a:pPr>
            <a:r>
              <a:rPr lang="cs-CZ" sz="2800" dirty="0">
                <a:solidFill>
                  <a:srgbClr val="42607C"/>
                </a:solidFill>
              </a:rPr>
              <a:t>riziko ztráty banky vlivem nedostatků či selhání vnitřních procesů, lidského faktoru nebo systémů či riziko ztráty banky vlivem vnějších událostí, včetně rizika ztráty banky v důsledku porušení či nenaplnění právní normy </a:t>
            </a:r>
          </a:p>
          <a:p>
            <a:pPr eaLnBrk="1" hangingPunct="1">
              <a:lnSpc>
                <a:spcPct val="90000"/>
              </a:lnSpc>
            </a:pPr>
            <a:r>
              <a:rPr lang="cs-CZ" sz="2800" dirty="0">
                <a:solidFill>
                  <a:srgbClr val="42607C"/>
                </a:solidFill>
              </a:rPr>
              <a:t>nepřímá definice</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Složky operačního rizika</a:t>
            </a:r>
            <a:endParaRPr lang="fr-FR" dirty="0">
              <a:solidFill>
                <a:schemeClr val="bg1"/>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ovéPole 5"/>
          <p:cNvSpPr txBox="1">
            <a:spLocks noChangeArrowheads="1"/>
          </p:cNvSpPr>
          <p:nvPr/>
        </p:nvSpPr>
        <p:spPr bwMode="auto">
          <a:xfrm>
            <a:off x="3143250" y="1714500"/>
            <a:ext cx="2786063" cy="461963"/>
          </a:xfrm>
          <a:prstGeom prst="rect">
            <a:avLst/>
          </a:prstGeom>
          <a:solidFill>
            <a:srgbClr val="002060"/>
          </a:solidFill>
          <a:ln w="9525">
            <a:solidFill>
              <a:schemeClr val="tx1"/>
            </a:solid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dirty="0">
                <a:ln>
                  <a:noFill/>
                </a:ln>
                <a:solidFill>
                  <a:prstClr val="white"/>
                </a:solidFill>
                <a:effectLst/>
                <a:uLnTx/>
                <a:uFillTx/>
                <a:latin typeface="Arial" charset="0"/>
                <a:ea typeface="+mn-ea"/>
                <a:cs typeface="+mn-cs"/>
              </a:rPr>
              <a:t>Operační riziko</a:t>
            </a:r>
          </a:p>
        </p:txBody>
      </p:sp>
      <p:sp>
        <p:nvSpPr>
          <p:cNvPr id="7" name="TextovéPole 6"/>
          <p:cNvSpPr txBox="1">
            <a:spLocks noChangeArrowheads="1"/>
          </p:cNvSpPr>
          <p:nvPr/>
        </p:nvSpPr>
        <p:spPr bwMode="auto">
          <a:xfrm>
            <a:off x="214313" y="2643188"/>
            <a:ext cx="1571625" cy="830262"/>
          </a:xfrm>
          <a:prstGeom prst="rect">
            <a:avLst/>
          </a:prstGeom>
          <a:solidFill>
            <a:schemeClr val="tx2">
              <a:lumMod val="60000"/>
              <a:lumOff val="40000"/>
            </a:schemeClr>
          </a:solidFill>
          <a:ln w="9525">
            <a:solidFill>
              <a:schemeClr val="tx1"/>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a:ln>
                  <a:noFill/>
                </a:ln>
                <a:solidFill>
                  <a:prstClr val="black"/>
                </a:solidFill>
                <a:effectLst/>
                <a:uLnTx/>
                <a:uFillTx/>
                <a:latin typeface="Arial" charset="0"/>
                <a:ea typeface="+mn-ea"/>
                <a:cs typeface="+mn-cs"/>
              </a:rPr>
              <a:t>Riziko operací</a:t>
            </a:r>
          </a:p>
        </p:txBody>
      </p:sp>
      <p:sp>
        <p:nvSpPr>
          <p:cNvPr id="8" name="TextovéPole 7"/>
          <p:cNvSpPr txBox="1">
            <a:spLocks noChangeArrowheads="1"/>
          </p:cNvSpPr>
          <p:nvPr/>
        </p:nvSpPr>
        <p:spPr bwMode="auto">
          <a:xfrm>
            <a:off x="2286000" y="2643188"/>
            <a:ext cx="1571625" cy="830262"/>
          </a:xfrm>
          <a:prstGeom prst="rect">
            <a:avLst/>
          </a:prstGeom>
          <a:solidFill>
            <a:schemeClr val="tx2">
              <a:lumMod val="60000"/>
              <a:lumOff val="40000"/>
            </a:schemeClr>
          </a:solidFill>
          <a:ln w="9525">
            <a:solidFill>
              <a:schemeClr val="tx1"/>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dirty="0">
                <a:ln>
                  <a:noFill/>
                </a:ln>
                <a:solidFill>
                  <a:prstClr val="black"/>
                </a:solidFill>
                <a:effectLst/>
                <a:uLnTx/>
                <a:uFillTx/>
                <a:latin typeface="Arial" charset="0"/>
                <a:ea typeface="+mn-ea"/>
                <a:cs typeface="+mn-cs"/>
              </a:rPr>
              <a:t>Právní riziko</a:t>
            </a:r>
          </a:p>
        </p:txBody>
      </p:sp>
      <p:sp>
        <p:nvSpPr>
          <p:cNvPr id="9" name="TextovéPole 8"/>
          <p:cNvSpPr txBox="1">
            <a:spLocks noChangeArrowheads="1"/>
          </p:cNvSpPr>
          <p:nvPr/>
        </p:nvSpPr>
        <p:spPr bwMode="auto">
          <a:xfrm>
            <a:off x="4357688" y="2643188"/>
            <a:ext cx="1643062" cy="830262"/>
          </a:xfrm>
          <a:prstGeom prst="rect">
            <a:avLst/>
          </a:prstGeom>
          <a:solidFill>
            <a:schemeClr val="tx2">
              <a:lumMod val="60000"/>
              <a:lumOff val="40000"/>
            </a:schemeClr>
          </a:solidFill>
          <a:ln w="9525">
            <a:solidFill>
              <a:schemeClr val="tx1"/>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dirty="0">
                <a:ln>
                  <a:noFill/>
                </a:ln>
                <a:solidFill>
                  <a:prstClr val="black"/>
                </a:solidFill>
                <a:effectLst/>
                <a:uLnTx/>
                <a:uFillTx/>
                <a:latin typeface="Arial" charset="0"/>
                <a:ea typeface="+mn-ea"/>
                <a:cs typeface="+mn-cs"/>
              </a:rPr>
              <a:t>Reputační riziko</a:t>
            </a:r>
          </a:p>
        </p:txBody>
      </p:sp>
      <p:sp>
        <p:nvSpPr>
          <p:cNvPr id="10" name="TextovéPole 9"/>
          <p:cNvSpPr txBox="1">
            <a:spLocks noChangeArrowheads="1"/>
          </p:cNvSpPr>
          <p:nvPr/>
        </p:nvSpPr>
        <p:spPr bwMode="auto">
          <a:xfrm>
            <a:off x="6500813" y="2643188"/>
            <a:ext cx="2143125" cy="830262"/>
          </a:xfrm>
          <a:prstGeom prst="rect">
            <a:avLst/>
          </a:prstGeom>
          <a:solidFill>
            <a:schemeClr val="tx2">
              <a:lumMod val="60000"/>
              <a:lumOff val="40000"/>
            </a:schemeClr>
          </a:solidFill>
          <a:ln w="9525">
            <a:solidFill>
              <a:schemeClr val="tx1"/>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dirty="0">
                <a:ln>
                  <a:noFill/>
                </a:ln>
                <a:solidFill>
                  <a:prstClr val="black"/>
                </a:solidFill>
                <a:effectLst/>
                <a:uLnTx/>
                <a:uFillTx/>
                <a:latin typeface="Arial" charset="0"/>
                <a:ea typeface="+mn-ea"/>
                <a:cs typeface="+mn-cs"/>
              </a:rPr>
              <a:t>Podnikatelské riziko</a:t>
            </a:r>
          </a:p>
        </p:txBody>
      </p:sp>
      <p:sp>
        <p:nvSpPr>
          <p:cNvPr id="11" name="TextovéPole 10"/>
          <p:cNvSpPr txBox="1">
            <a:spLocks noChangeArrowheads="1"/>
          </p:cNvSpPr>
          <p:nvPr/>
        </p:nvSpPr>
        <p:spPr bwMode="auto">
          <a:xfrm>
            <a:off x="285750" y="4214813"/>
            <a:ext cx="1857375" cy="830262"/>
          </a:xfrm>
          <a:prstGeom prst="rect">
            <a:avLst/>
          </a:prstGeom>
          <a:solidFill>
            <a:schemeClr val="tx2">
              <a:lumMod val="20000"/>
              <a:lumOff val="80000"/>
            </a:schemeClr>
          </a:solidFill>
          <a:ln w="9525">
            <a:solidFill>
              <a:schemeClr val="tx1"/>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dirty="0">
                <a:ln>
                  <a:noFill/>
                </a:ln>
                <a:solidFill>
                  <a:prstClr val="black"/>
                </a:solidFill>
                <a:effectLst/>
                <a:uLnTx/>
                <a:uFillTx/>
                <a:latin typeface="Arial" charset="0"/>
                <a:ea typeface="+mn-ea"/>
                <a:cs typeface="+mn-cs"/>
              </a:rPr>
              <a:t>Riziko defraudace</a:t>
            </a:r>
          </a:p>
        </p:txBody>
      </p:sp>
      <p:sp>
        <p:nvSpPr>
          <p:cNvPr id="12" name="TextovéPole 11"/>
          <p:cNvSpPr txBox="1">
            <a:spLocks noChangeArrowheads="1"/>
          </p:cNvSpPr>
          <p:nvPr/>
        </p:nvSpPr>
        <p:spPr bwMode="auto">
          <a:xfrm>
            <a:off x="2357438" y="4214813"/>
            <a:ext cx="2071687" cy="830262"/>
          </a:xfrm>
          <a:prstGeom prst="rect">
            <a:avLst/>
          </a:prstGeom>
          <a:solidFill>
            <a:schemeClr val="tx2">
              <a:lumMod val="20000"/>
              <a:lumOff val="80000"/>
            </a:schemeClr>
          </a:solidFill>
          <a:ln w="9525">
            <a:solidFill>
              <a:schemeClr val="tx1"/>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dirty="0" err="1">
                <a:ln>
                  <a:noFill/>
                </a:ln>
                <a:solidFill>
                  <a:prstClr val="black"/>
                </a:solidFill>
                <a:effectLst/>
                <a:uLnTx/>
                <a:uFillTx/>
                <a:latin typeface="Arial" charset="0"/>
                <a:ea typeface="+mn-ea"/>
                <a:cs typeface="+mn-cs"/>
              </a:rPr>
              <a:t>R.fyz.poškoz</a:t>
            </a:r>
            <a:r>
              <a:rPr kumimoji="0" lang="cs-CZ" sz="2400" b="0" i="0" u="none" strike="noStrike" kern="1200" cap="none" spc="0" normalizeH="0" baseline="0" noProof="0" dirty="0">
                <a:ln>
                  <a:noFill/>
                </a:ln>
                <a:solidFill>
                  <a:prstClr val="black"/>
                </a:solidFill>
                <a:effectLst/>
                <a:uLnTx/>
                <a:uFillTx/>
                <a:latin typeface="Arial" charset="0"/>
                <a:ea typeface="+mn-ea"/>
                <a:cs typeface="+mn-cs"/>
              </a:rPr>
              <a:t>. hmot.aktiv</a:t>
            </a:r>
          </a:p>
        </p:txBody>
      </p:sp>
      <p:sp>
        <p:nvSpPr>
          <p:cNvPr id="13" name="TextovéPole 12"/>
          <p:cNvSpPr txBox="1">
            <a:spLocks noChangeArrowheads="1"/>
          </p:cNvSpPr>
          <p:nvPr/>
        </p:nvSpPr>
        <p:spPr bwMode="auto">
          <a:xfrm>
            <a:off x="4714875" y="4214813"/>
            <a:ext cx="2357438" cy="830262"/>
          </a:xfrm>
          <a:prstGeom prst="rect">
            <a:avLst/>
          </a:prstGeom>
          <a:solidFill>
            <a:schemeClr val="tx2">
              <a:lumMod val="20000"/>
              <a:lumOff val="80000"/>
            </a:schemeClr>
          </a:solidFill>
          <a:ln w="9525">
            <a:solidFill>
              <a:schemeClr val="tx1"/>
            </a:solid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2400" b="0" i="0" u="none" strike="noStrike" kern="1200" cap="none" spc="0" normalizeH="0" baseline="0" noProof="0" dirty="0" err="1">
                <a:ln>
                  <a:noFill/>
                </a:ln>
                <a:solidFill>
                  <a:prstClr val="black"/>
                </a:solidFill>
                <a:effectLst/>
                <a:uLnTx/>
                <a:uFillTx/>
                <a:latin typeface="Arial" charset="0"/>
                <a:ea typeface="+mn-ea"/>
                <a:cs typeface="+mn-cs"/>
              </a:rPr>
              <a:t>R.nesprávných</a:t>
            </a:r>
            <a:r>
              <a:rPr kumimoji="0" lang="cs-CZ" sz="2400" b="0" i="0" u="none" strike="noStrike" kern="1200" cap="none" spc="0" normalizeH="0" baseline="0" noProof="0" dirty="0">
                <a:ln>
                  <a:noFill/>
                </a:ln>
                <a:solidFill>
                  <a:prstClr val="black"/>
                </a:solidFill>
                <a:effectLst/>
                <a:uLnTx/>
                <a:uFillTx/>
                <a:latin typeface="Arial" charset="0"/>
                <a:ea typeface="+mn-ea"/>
                <a:cs typeface="+mn-cs"/>
              </a:rPr>
              <a:t> informací</a:t>
            </a:r>
          </a:p>
        </p:txBody>
      </p:sp>
      <p:sp>
        <p:nvSpPr>
          <p:cNvPr id="14" name="Line 14"/>
          <p:cNvSpPr>
            <a:spLocks noChangeShapeType="1"/>
          </p:cNvSpPr>
          <p:nvPr/>
        </p:nvSpPr>
        <p:spPr bwMode="auto">
          <a:xfrm flipH="1">
            <a:off x="1714500" y="2143125"/>
            <a:ext cx="1428750" cy="500063"/>
          </a:xfrm>
          <a:prstGeom prst="line">
            <a:avLst/>
          </a:prstGeom>
          <a:noFill/>
          <a:ln w="9525">
            <a:solidFill>
              <a:srgbClr val="00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5" name="Line 14"/>
          <p:cNvSpPr>
            <a:spLocks noChangeShapeType="1"/>
          </p:cNvSpPr>
          <p:nvPr/>
        </p:nvSpPr>
        <p:spPr bwMode="auto">
          <a:xfrm flipH="1">
            <a:off x="3500438" y="2214563"/>
            <a:ext cx="357187" cy="428625"/>
          </a:xfrm>
          <a:prstGeom prst="line">
            <a:avLst/>
          </a:prstGeom>
          <a:noFill/>
          <a:ln w="9525">
            <a:solidFill>
              <a:srgbClr val="00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6" name="Line 14"/>
          <p:cNvSpPr>
            <a:spLocks noChangeShapeType="1"/>
          </p:cNvSpPr>
          <p:nvPr/>
        </p:nvSpPr>
        <p:spPr bwMode="auto">
          <a:xfrm>
            <a:off x="4786313" y="2214563"/>
            <a:ext cx="357187" cy="428625"/>
          </a:xfrm>
          <a:prstGeom prst="line">
            <a:avLst/>
          </a:prstGeom>
          <a:noFill/>
          <a:ln w="9525">
            <a:solidFill>
              <a:srgbClr val="00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7" name="Line 14"/>
          <p:cNvSpPr>
            <a:spLocks noChangeShapeType="1"/>
          </p:cNvSpPr>
          <p:nvPr/>
        </p:nvSpPr>
        <p:spPr bwMode="auto">
          <a:xfrm>
            <a:off x="5929313" y="2143125"/>
            <a:ext cx="928687" cy="500063"/>
          </a:xfrm>
          <a:prstGeom prst="line">
            <a:avLst/>
          </a:prstGeom>
          <a:noFill/>
          <a:ln w="9525">
            <a:solidFill>
              <a:srgbClr val="00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 name="Line 14"/>
          <p:cNvSpPr>
            <a:spLocks noChangeShapeType="1"/>
          </p:cNvSpPr>
          <p:nvPr/>
        </p:nvSpPr>
        <p:spPr bwMode="auto">
          <a:xfrm flipH="1">
            <a:off x="571500" y="3500438"/>
            <a:ext cx="142875" cy="642937"/>
          </a:xfrm>
          <a:prstGeom prst="line">
            <a:avLst/>
          </a:prstGeom>
          <a:noFill/>
          <a:ln w="9525">
            <a:solidFill>
              <a:srgbClr val="00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9" name="Line 14"/>
          <p:cNvSpPr>
            <a:spLocks noChangeShapeType="1"/>
          </p:cNvSpPr>
          <p:nvPr/>
        </p:nvSpPr>
        <p:spPr bwMode="auto">
          <a:xfrm>
            <a:off x="857250" y="3500438"/>
            <a:ext cx="1714500" cy="714375"/>
          </a:xfrm>
          <a:prstGeom prst="line">
            <a:avLst/>
          </a:prstGeom>
          <a:noFill/>
          <a:ln w="9525">
            <a:solidFill>
              <a:srgbClr val="00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20" name="Line 14"/>
          <p:cNvSpPr>
            <a:spLocks noChangeShapeType="1"/>
          </p:cNvSpPr>
          <p:nvPr/>
        </p:nvSpPr>
        <p:spPr bwMode="auto">
          <a:xfrm>
            <a:off x="1285875" y="3500438"/>
            <a:ext cx="3643313" cy="714375"/>
          </a:xfrm>
          <a:prstGeom prst="line">
            <a:avLst/>
          </a:prstGeom>
          <a:noFill/>
          <a:ln w="9525">
            <a:solidFill>
              <a:srgbClr val="00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dissolve">
                                      <p:cBhvr>
                                        <p:cTn id="34" dur="500"/>
                                        <p:tgtEl>
                                          <p:spTgt spid="1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dissolve">
                                      <p:cBhvr>
                                        <p:cTn id="43" dur="500"/>
                                        <p:tgtEl>
                                          <p:spTgt spid="19"/>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dissolve">
                                      <p:cBhvr>
                                        <p:cTn id="46" dur="500"/>
                                        <p:tgtEl>
                                          <p:spTgt spid="20"/>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dissolve">
                                      <p:cBhvr>
                                        <p:cTn id="49" dur="500"/>
                                        <p:tgtEl>
                                          <p:spTgt spid="1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dissolv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Riziko operací</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eaLnBrk="1" hangingPunct="1">
              <a:lnSpc>
                <a:spcPct val="90000"/>
              </a:lnSpc>
              <a:defRPr/>
            </a:pPr>
            <a:r>
              <a:rPr lang="cs-CZ" dirty="0">
                <a:solidFill>
                  <a:srgbClr val="42607C"/>
                </a:solidFill>
              </a:rPr>
              <a:t>riziko fyzického poškození hmotných aktiv</a:t>
            </a:r>
          </a:p>
          <a:p>
            <a:pPr eaLnBrk="1" hangingPunct="1">
              <a:lnSpc>
                <a:spcPct val="90000"/>
              </a:lnSpc>
              <a:defRPr/>
            </a:pPr>
            <a:r>
              <a:rPr lang="cs-CZ" dirty="0">
                <a:solidFill>
                  <a:srgbClr val="42607C"/>
                </a:solidFill>
              </a:rPr>
              <a:t>riziko defraudace</a:t>
            </a:r>
          </a:p>
          <a:p>
            <a:pPr eaLnBrk="1" hangingPunct="1">
              <a:lnSpc>
                <a:spcPct val="90000"/>
              </a:lnSpc>
              <a:defRPr/>
            </a:pPr>
            <a:r>
              <a:rPr lang="cs-CZ" dirty="0">
                <a:solidFill>
                  <a:srgbClr val="42607C"/>
                </a:solidFill>
              </a:rPr>
              <a:t>riziko nesprávných informací</a:t>
            </a:r>
          </a:p>
          <a:p>
            <a:pPr lvl="1" eaLnBrk="1" hangingPunct="1">
              <a:lnSpc>
                <a:spcPct val="90000"/>
              </a:lnSpc>
              <a:defRPr/>
            </a:pPr>
            <a:r>
              <a:rPr lang="cs-CZ" dirty="0">
                <a:solidFill>
                  <a:srgbClr val="42607C"/>
                </a:solidFill>
              </a:rPr>
              <a:t>neúmyslné selhání osob</a:t>
            </a:r>
          </a:p>
          <a:p>
            <a:pPr lvl="1" eaLnBrk="1" hangingPunct="1">
              <a:lnSpc>
                <a:spcPct val="90000"/>
              </a:lnSpc>
              <a:defRPr/>
            </a:pPr>
            <a:r>
              <a:rPr lang="cs-CZ" dirty="0">
                <a:solidFill>
                  <a:srgbClr val="42607C"/>
                </a:solidFill>
              </a:rPr>
              <a:t>selhání systémů - oblasti datové bezpečnosti:</a:t>
            </a:r>
          </a:p>
          <a:p>
            <a:pPr lvl="2" eaLnBrk="1" hangingPunct="1">
              <a:lnSpc>
                <a:spcPct val="90000"/>
              </a:lnSpc>
              <a:defRPr/>
            </a:pPr>
            <a:r>
              <a:rPr lang="cs-CZ" dirty="0">
                <a:solidFill>
                  <a:srgbClr val="42607C"/>
                </a:solidFill>
              </a:rPr>
              <a:t>oblast přístupu do datové sítě, identifikační systém (AAA procedura: </a:t>
            </a:r>
            <a:r>
              <a:rPr lang="cs-CZ" dirty="0" err="1">
                <a:solidFill>
                  <a:srgbClr val="42607C"/>
                </a:solidFill>
              </a:rPr>
              <a:t>Autentikace</a:t>
            </a:r>
            <a:r>
              <a:rPr lang="cs-CZ" dirty="0">
                <a:solidFill>
                  <a:srgbClr val="42607C"/>
                </a:solidFill>
              </a:rPr>
              <a:t>, Autorizace, Audit), bezpečný transport dat, sledování provozu datové sítě a detekce útoků, aktivní ochrana datové sítě a centrální správa bezpečnostní politiky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err="1">
                <a:solidFill>
                  <a:schemeClr val="bg1"/>
                </a:solidFill>
              </a:rPr>
              <a:t>Phishing</a:t>
            </a:r>
            <a:r>
              <a:rPr lang="cs-CZ" dirty="0">
                <a:solidFill>
                  <a:schemeClr val="bg1"/>
                </a:solidFill>
              </a:rPr>
              <a:t> – jak poznat podvodný mail?</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eaLnBrk="1" hangingPunct="1">
              <a:lnSpc>
                <a:spcPct val="90000"/>
              </a:lnSpc>
              <a:defRPr/>
            </a:pPr>
            <a:r>
              <a:rPr lang="cs-CZ" dirty="0">
                <a:solidFill>
                  <a:srgbClr val="42607C"/>
                </a:solidFill>
              </a:rPr>
              <a:t>text e-mailu</a:t>
            </a:r>
          </a:p>
          <a:p>
            <a:pPr eaLnBrk="1" hangingPunct="1">
              <a:lnSpc>
                <a:spcPct val="90000"/>
              </a:lnSpc>
              <a:defRPr/>
            </a:pPr>
            <a:r>
              <a:rPr lang="cs-CZ" dirty="0">
                <a:solidFill>
                  <a:srgbClr val="42607C"/>
                </a:solidFill>
              </a:rPr>
              <a:t>„Ověřte svůj účet“</a:t>
            </a:r>
          </a:p>
          <a:p>
            <a:pPr eaLnBrk="1" hangingPunct="1">
              <a:lnSpc>
                <a:spcPct val="90000"/>
              </a:lnSpc>
              <a:defRPr/>
            </a:pPr>
            <a:r>
              <a:rPr lang="cs-CZ" dirty="0">
                <a:solidFill>
                  <a:srgbClr val="42607C"/>
                </a:solidFill>
              </a:rPr>
              <a:t>„Pokud neodpovíte do 48 hodin, váš účet bude zrušen“</a:t>
            </a:r>
          </a:p>
          <a:p>
            <a:pPr eaLnBrk="1" hangingPunct="1">
              <a:lnSpc>
                <a:spcPct val="90000"/>
              </a:lnSpc>
              <a:defRPr/>
            </a:pPr>
            <a:r>
              <a:rPr lang="cs-CZ" dirty="0">
                <a:solidFill>
                  <a:srgbClr val="42607C"/>
                </a:solidFill>
              </a:rPr>
              <a:t>„Vážený a milý zákazníku.“</a:t>
            </a:r>
          </a:p>
          <a:p>
            <a:pPr eaLnBrk="1" hangingPunct="1">
              <a:lnSpc>
                <a:spcPct val="90000"/>
              </a:lnSpc>
              <a:defRPr/>
            </a:pPr>
            <a:r>
              <a:rPr lang="cs-CZ" dirty="0">
                <a:solidFill>
                  <a:srgbClr val="42607C"/>
                </a:solidFill>
              </a:rPr>
              <a:t>„Klepnutím na níže uvedený odkaz získáte přístup ke svému účtu.“</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descr="Příklad maskované adresy URL"/>
          <p:cNvPicPr>
            <a:picLocks noChangeAspect="1" noChangeArrowheads="1"/>
          </p:cNvPicPr>
          <p:nvPr/>
        </p:nvPicPr>
        <p:blipFill>
          <a:blip r:embed="rId3" cstate="print"/>
          <a:srcRect/>
          <a:stretch>
            <a:fillRect/>
          </a:stretch>
        </p:blipFill>
        <p:spPr bwMode="auto">
          <a:xfrm>
            <a:off x="2483768" y="5517232"/>
            <a:ext cx="5256213" cy="12239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dissolve">
                                      <p:cBhvr>
                                        <p:cTn id="13" dur="500"/>
                                        <p:tgtEl>
                                          <p:spTgt spid="4099">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1" end="1"/>
                                            </p:txEl>
                                          </p:spTgt>
                                        </p:tgtEl>
                                        <p:attrNameLst>
                                          <p:attrName>style.visibility</p:attrName>
                                        </p:attrNameLst>
                                      </p:cBhvr>
                                      <p:to>
                                        <p:strVal val="visible"/>
                                      </p:to>
                                    </p:set>
                                    <p:animEffect transition="in" filter="dissolve">
                                      <p:cBhvr>
                                        <p:cTn id="16" dur="500"/>
                                        <p:tgtEl>
                                          <p:spTgt spid="4099">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dissolve">
                                      <p:cBhvr>
                                        <p:cTn id="19" dur="500"/>
                                        <p:tgtEl>
                                          <p:spTgt spid="4099">
                                            <p:txEl>
                                              <p:pRg st="2" end="2"/>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dissolve">
                                      <p:cBhvr>
                                        <p:cTn id="22" dur="500"/>
                                        <p:tgtEl>
                                          <p:spTgt spid="4099">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dissolve">
                                      <p:cBhvr>
                                        <p:cTn id="25"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Právní riziko</a:t>
            </a:r>
            <a:endParaRPr lang="fr-FR" dirty="0">
              <a:solidFill>
                <a:schemeClr val="bg1"/>
              </a:solidFill>
            </a:endParaRPr>
          </a:p>
        </p:txBody>
      </p:sp>
      <p:sp>
        <p:nvSpPr>
          <p:cNvPr id="4099" name="Espace réservé du contenu 2"/>
          <p:cNvSpPr>
            <a:spLocks noGrp="1"/>
          </p:cNvSpPr>
          <p:nvPr>
            <p:ph idx="1"/>
          </p:nvPr>
        </p:nvSpPr>
        <p:spPr>
          <a:xfrm>
            <a:off x="179512" y="1988840"/>
            <a:ext cx="8712968" cy="4680519"/>
          </a:xfrm>
        </p:spPr>
        <p:txBody>
          <a:bodyPr/>
          <a:lstStyle/>
          <a:p>
            <a:pPr eaLnBrk="1" hangingPunct="1">
              <a:lnSpc>
                <a:spcPct val="90000"/>
              </a:lnSpc>
              <a:defRPr/>
            </a:pPr>
            <a:r>
              <a:rPr lang="cs-CZ" dirty="0">
                <a:solidFill>
                  <a:srgbClr val="42607C"/>
                </a:solidFill>
              </a:rPr>
              <a:t>riziko, že plnění podmínek kontraktu bude nevymahatelné v důsledku neúplné či chybné dokumentace nebo procedur</a:t>
            </a:r>
          </a:p>
          <a:p>
            <a:pPr eaLnBrk="1" hangingPunct="1">
              <a:lnSpc>
                <a:spcPct val="90000"/>
              </a:lnSpc>
              <a:defRPr/>
            </a:pPr>
            <a:endParaRPr lang="cs-CZ" dirty="0">
              <a:solidFill>
                <a:srgbClr val="42607C"/>
              </a:solidFill>
            </a:endParaRPr>
          </a:p>
          <a:p>
            <a:pPr eaLnBrk="1" hangingPunct="1">
              <a:lnSpc>
                <a:spcPct val="90000"/>
              </a:lnSpc>
              <a:defRPr/>
            </a:pPr>
            <a:r>
              <a:rPr lang="cs-CZ" dirty="0">
                <a:solidFill>
                  <a:srgbClr val="42607C"/>
                </a:solidFill>
              </a:rPr>
              <a:t>zahrnuje i regulační (regulatorní) riziko </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dissolve">
                                      <p:cBhvr>
                                        <p:cTn id="13"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Reputační riziko</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marL="342900" lvl="1" indent="-342900" eaLnBrk="1" hangingPunct="1">
              <a:lnSpc>
                <a:spcPct val="90000"/>
              </a:lnSpc>
              <a:buFont typeface="Arial" charset="0"/>
              <a:buChar char="•"/>
              <a:defRPr/>
            </a:pPr>
            <a:r>
              <a:rPr lang="cs-CZ" sz="3200" dirty="0">
                <a:solidFill>
                  <a:srgbClr val="42607C"/>
                </a:solidFill>
              </a:rPr>
              <a:t>riziko, že vymáhání kontraktu bude pro banku příliš nákladné, protože poškodí reputaci banky </a:t>
            </a:r>
          </a:p>
          <a:p>
            <a:pPr marL="342900" lvl="1" indent="-342900" eaLnBrk="1" hangingPunct="1">
              <a:lnSpc>
                <a:spcPct val="90000"/>
              </a:lnSpc>
              <a:buFont typeface="Arial" charset="0"/>
              <a:buChar char="•"/>
              <a:defRPr/>
            </a:pPr>
            <a:r>
              <a:rPr lang="cs-CZ" sz="3200" dirty="0">
                <a:solidFill>
                  <a:srgbClr val="42607C"/>
                </a:solidFill>
              </a:rPr>
              <a:t>např. pokud podmínky smlouvy se zdají být neférové nebo nevýhodné pro klienta nebo jsou tak nejasně formulované, že je klient mohl pochopit jen stěží</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Podnikatelské riziko</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marL="342900" lvl="1" indent="-342900" eaLnBrk="1" hangingPunct="1">
              <a:lnSpc>
                <a:spcPct val="90000"/>
              </a:lnSpc>
              <a:buFont typeface="Arial" charset="0"/>
              <a:buChar char="•"/>
              <a:defRPr/>
            </a:pPr>
            <a:r>
              <a:rPr lang="cs-CZ" sz="3200" dirty="0">
                <a:solidFill>
                  <a:srgbClr val="42607C"/>
                </a:solidFill>
              </a:rPr>
              <a:t>riziko, že v důsledku změn celkového podnikatelského klimatu (potřeby zákazníků, nové akce konkurentů, technologický pokrok) poklesne objem obchodů a výnosy z nich nebudou stačit ani na pokrytí fixních nákladů banky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Operačnímu riziku je v současnosti věnována značná pozornost:</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lnSpc>
                <a:spcPct val="90000"/>
              </a:lnSpc>
              <a:defRPr/>
            </a:pPr>
            <a:r>
              <a:rPr lang="cs-CZ" sz="2800" dirty="0">
                <a:solidFill>
                  <a:srgbClr val="42607C"/>
                </a:solidFill>
              </a:rPr>
              <a:t>roste počet a rozsah operací na finančním trhu</a:t>
            </a:r>
          </a:p>
          <a:p>
            <a:pPr eaLnBrk="1" hangingPunct="1">
              <a:lnSpc>
                <a:spcPct val="90000"/>
              </a:lnSpc>
              <a:defRPr/>
            </a:pPr>
            <a:r>
              <a:rPr lang="cs-CZ" sz="2800" dirty="0">
                <a:solidFill>
                  <a:srgbClr val="42607C"/>
                </a:solidFill>
              </a:rPr>
              <a:t>zvyšuje se závislost dosahování zisku podnikatelských subjektů na nových technologiích</a:t>
            </a:r>
          </a:p>
          <a:p>
            <a:pPr eaLnBrk="1" hangingPunct="1">
              <a:lnSpc>
                <a:spcPct val="90000"/>
              </a:lnSpc>
              <a:defRPr/>
            </a:pPr>
            <a:r>
              <a:rPr lang="cs-CZ" sz="2800" dirty="0">
                <a:solidFill>
                  <a:srgbClr val="42607C"/>
                </a:solidFill>
              </a:rPr>
              <a:t>většina velkých obchodních operací se v současnosti uskutečňuje na globální bázi nebo prochází vícenásobnou jurisdikcí</a:t>
            </a:r>
          </a:p>
          <a:p>
            <a:pPr eaLnBrk="1" hangingPunct="1">
              <a:lnSpc>
                <a:spcPct val="90000"/>
              </a:lnSpc>
              <a:defRPr/>
            </a:pPr>
            <a:r>
              <a:rPr lang="cs-CZ" sz="2800" dirty="0">
                <a:solidFill>
                  <a:srgbClr val="42607C"/>
                </a:solidFill>
              </a:rPr>
              <a:t>složitost produktů roste</a:t>
            </a:r>
          </a:p>
          <a:p>
            <a:pPr eaLnBrk="1" hangingPunct="1">
              <a:lnSpc>
                <a:spcPct val="90000"/>
              </a:lnSpc>
              <a:defRPr/>
            </a:pPr>
            <a:r>
              <a:rPr lang="cs-CZ" sz="2800" dirty="0">
                <a:solidFill>
                  <a:srgbClr val="42607C"/>
                </a:solidFill>
              </a:rPr>
              <a:t>závislost na klíčových zaměstnancích</a:t>
            </a:r>
          </a:p>
          <a:p>
            <a:pPr eaLnBrk="1" hangingPunct="1">
              <a:lnSpc>
                <a:spcPct val="90000"/>
              </a:lnSpc>
              <a:defRPr/>
            </a:pPr>
            <a:r>
              <a:rPr lang="cs-CZ" sz="2800" dirty="0">
                <a:solidFill>
                  <a:srgbClr val="42607C"/>
                </a:solidFill>
              </a:rPr>
              <a:t>a další</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Měření operačního rizika</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marL="342900" lvl="1" indent="-342900" eaLnBrk="1" hangingPunct="1">
              <a:lnSpc>
                <a:spcPct val="90000"/>
              </a:lnSpc>
              <a:buFont typeface="Arial" charset="0"/>
              <a:buChar char="•"/>
              <a:defRPr/>
            </a:pPr>
            <a:r>
              <a:rPr lang="cs-CZ" sz="3200" dirty="0">
                <a:solidFill>
                  <a:srgbClr val="42607C"/>
                </a:solidFill>
              </a:rPr>
              <a:t>je třeba znát:</a:t>
            </a:r>
          </a:p>
          <a:p>
            <a:pPr lvl="1" eaLnBrk="1" hangingPunct="1">
              <a:lnSpc>
                <a:spcPct val="90000"/>
              </a:lnSpc>
              <a:defRPr/>
            </a:pPr>
            <a:r>
              <a:rPr lang="cs-CZ" dirty="0">
                <a:solidFill>
                  <a:srgbClr val="42607C"/>
                </a:solidFill>
                <a:sym typeface="Wingdings" pitchFamily="2" charset="2"/>
              </a:rPr>
              <a:t>pravděpodobnost dosažení ztráty</a:t>
            </a:r>
          </a:p>
          <a:p>
            <a:pPr lvl="1" eaLnBrk="1" hangingPunct="1">
              <a:lnSpc>
                <a:spcPct val="90000"/>
              </a:lnSpc>
              <a:defRPr/>
            </a:pPr>
            <a:r>
              <a:rPr lang="cs-CZ" dirty="0">
                <a:solidFill>
                  <a:srgbClr val="42607C"/>
                </a:solidFill>
                <a:sym typeface="Wingdings" pitchFamily="2" charset="2"/>
              </a:rPr>
              <a:t>výši ztráty</a:t>
            </a:r>
          </a:p>
          <a:p>
            <a:pPr lvl="2" eaLnBrk="1" hangingPunct="1">
              <a:lnSpc>
                <a:spcPct val="90000"/>
              </a:lnSpc>
              <a:defRPr/>
            </a:pPr>
            <a:r>
              <a:rPr lang="cs-CZ" dirty="0">
                <a:solidFill>
                  <a:srgbClr val="42607C"/>
                </a:solidFill>
                <a:sym typeface="Wingdings" pitchFamily="2" charset="2"/>
              </a:rPr>
              <a:t>přímá ztráta</a:t>
            </a:r>
          </a:p>
          <a:p>
            <a:pPr lvl="3" eaLnBrk="1" hangingPunct="1">
              <a:lnSpc>
                <a:spcPct val="90000"/>
              </a:lnSpc>
              <a:defRPr/>
            </a:pPr>
            <a:r>
              <a:rPr lang="cs-CZ" sz="2200" dirty="0">
                <a:solidFill>
                  <a:srgbClr val="42607C"/>
                </a:solidFill>
                <a:sym typeface="Wingdings" pitchFamily="2" charset="2"/>
              </a:rPr>
              <a:t>finanční ztráty vznikající přímo na základě operačního selhání:</a:t>
            </a:r>
          </a:p>
          <a:p>
            <a:pPr lvl="4" eaLnBrk="1" hangingPunct="1">
              <a:lnSpc>
                <a:spcPct val="90000"/>
              </a:lnSpc>
              <a:defRPr/>
            </a:pPr>
            <a:r>
              <a:rPr lang="cs-CZ" dirty="0">
                <a:solidFill>
                  <a:srgbClr val="42607C"/>
                </a:solidFill>
                <a:sym typeface="Wingdings" pitchFamily="2" charset="2"/>
              </a:rPr>
              <a:t>ztráty v obchodním styku</a:t>
            </a:r>
          </a:p>
          <a:p>
            <a:pPr lvl="4" eaLnBrk="1" hangingPunct="1">
              <a:lnSpc>
                <a:spcPct val="90000"/>
              </a:lnSpc>
              <a:defRPr/>
            </a:pPr>
            <a:r>
              <a:rPr lang="cs-CZ" dirty="0">
                <a:solidFill>
                  <a:srgbClr val="42607C"/>
                </a:solidFill>
                <a:sym typeface="Wingdings" pitchFamily="2" charset="2"/>
              </a:rPr>
              <a:t>zvýšení nákladů</a:t>
            </a:r>
          </a:p>
          <a:p>
            <a:pPr lvl="2" eaLnBrk="1" hangingPunct="1">
              <a:lnSpc>
                <a:spcPct val="90000"/>
              </a:lnSpc>
              <a:defRPr/>
            </a:pPr>
            <a:r>
              <a:rPr lang="cs-CZ" dirty="0">
                <a:solidFill>
                  <a:srgbClr val="42607C"/>
                </a:solidFill>
                <a:sym typeface="Wingdings" pitchFamily="2" charset="2"/>
              </a:rPr>
              <a:t>nepřímá ztráta</a:t>
            </a:r>
          </a:p>
          <a:p>
            <a:pPr lvl="3" eaLnBrk="1" hangingPunct="1">
              <a:lnSpc>
                <a:spcPct val="90000"/>
              </a:lnSpc>
              <a:defRPr/>
            </a:pPr>
            <a:r>
              <a:rPr lang="cs-CZ" sz="2200" dirty="0">
                <a:solidFill>
                  <a:srgbClr val="42607C"/>
                </a:solidFill>
                <a:sym typeface="Wingdings" pitchFamily="2" charset="2"/>
              </a:rPr>
              <a:t>souvisí s dopadem operačního rizika na jiné druhy rizik</a:t>
            </a:r>
            <a:r>
              <a:rPr lang="en-US" sz="2200" dirty="0">
                <a:solidFill>
                  <a:srgbClr val="42607C"/>
                </a:solidFill>
                <a:sym typeface="Wingdings" pitchFamily="2" charset="2"/>
              </a:rPr>
              <a:t> </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a:defRPr/>
            </a:pPr>
            <a:fld id="{CD82AD50-36D3-4D68-84A0-B7004FBBDDB0}" type="slidenum">
              <a:rPr lang="fr-FR" smtClean="0"/>
              <a:pPr>
                <a:defRPr/>
              </a:pPr>
              <a:t>4</a:t>
            </a:fld>
            <a:endParaRPr lang="fr-FR"/>
          </a:p>
        </p:txBody>
      </p:sp>
      <p:pic>
        <p:nvPicPr>
          <p:cNvPr id="7" name="Picture 4"/>
          <p:cNvPicPr>
            <a:picLocks noGrp="1" noChangeAspect="1" noChangeArrowheads="1"/>
          </p:cNvPicPr>
          <p:nvPr>
            <p:ph idx="1"/>
          </p:nvPr>
        </p:nvPicPr>
        <p:blipFill>
          <a:blip r:embed="rId3" cstate="print"/>
          <a:srcRect/>
          <a:stretch>
            <a:fillRect/>
          </a:stretch>
        </p:blipFill>
        <p:spPr>
          <a:xfrm>
            <a:off x="0" y="1412875"/>
            <a:ext cx="9128125" cy="42068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291264" cy="706090"/>
          </a:xfrm>
        </p:spPr>
        <p:txBody>
          <a:bodyPr/>
          <a:lstStyle/>
          <a:p>
            <a:pPr eaLnBrk="1" hangingPunct="1"/>
            <a:r>
              <a:rPr lang="cs-CZ" sz="3600" dirty="0"/>
              <a:t>Příklady nepřímých ztrát z operačního rizika</a:t>
            </a:r>
            <a:endParaRPr lang="fr-FR" sz="3600" dirty="0"/>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Tabulka 6"/>
          <p:cNvGraphicFramePr>
            <a:graphicFrameLocks noGrp="1"/>
          </p:cNvGraphicFramePr>
          <p:nvPr/>
        </p:nvGraphicFramePr>
        <p:xfrm>
          <a:off x="0" y="1093152"/>
          <a:ext cx="9144000" cy="5764848"/>
        </p:xfrm>
        <a:graphic>
          <a:graphicData uri="http://schemas.openxmlformats.org/drawingml/2006/table">
            <a:tbl>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128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a:ln>
                            <a:noFill/>
                          </a:ln>
                          <a:solidFill>
                            <a:schemeClr val="tx1"/>
                          </a:solidFill>
                          <a:effectLst/>
                          <a:latin typeface="Times New Roman" pitchFamily="18" charset="0"/>
                          <a:cs typeface="Times New Roman" pitchFamily="18" charset="0"/>
                        </a:rPr>
                        <a:t>Operační selhání</a:t>
                      </a:r>
                      <a:endParaRPr kumimoji="0" lang="cs-CZ" sz="1400" b="0" i="0" u="none" strike="noStrike" cap="none" normalizeH="0" baseline="0" dirty="0">
                        <a:ln>
                          <a:noFill/>
                        </a:ln>
                        <a:solidFill>
                          <a:schemeClr val="tx1"/>
                        </a:solidFill>
                        <a:effectLst/>
                        <a:latin typeface="Times New Roman" pitchFamily="18" charset="0"/>
                        <a:cs typeface="Times New Roman" pitchFamily="18" charset="0"/>
                      </a:endParaRP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Tržní riziko</a:t>
                      </a:r>
                      <a:endParaRPr kumimoji="0" lang="cs-CZ" sz="1400" b="0" i="0" u="none" strike="noStrike" cap="none" normalizeH="0" baseline="0">
                        <a:ln>
                          <a:noFill/>
                        </a:ln>
                        <a:solidFill>
                          <a:schemeClr val="tx1"/>
                        </a:solidFill>
                        <a:effectLst/>
                        <a:latin typeface="Times New Roman" pitchFamily="18" charset="0"/>
                        <a:cs typeface="Times New Roman" pitchFamily="18" charset="0"/>
                      </a:endParaRP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Úvěrové riziko</a:t>
                      </a:r>
                      <a:endParaRPr kumimoji="0" lang="cs-CZ" sz="1400" b="0" i="0" u="none" strike="noStrike" cap="none" normalizeH="0" baseline="0">
                        <a:ln>
                          <a:noFill/>
                        </a:ln>
                        <a:solidFill>
                          <a:schemeClr val="tx1"/>
                        </a:solidFill>
                        <a:effectLst/>
                        <a:latin typeface="Times New Roman" pitchFamily="18" charset="0"/>
                        <a:cs typeface="Times New Roman" pitchFamily="18" charset="0"/>
                      </a:endParaRP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Times New Roman" pitchFamily="18" charset="0"/>
                          <a:cs typeface="Times New Roman" pitchFamily="18" charset="0"/>
                        </a:rPr>
                        <a:t>Riziko likvidity</a:t>
                      </a:r>
                      <a:endParaRPr kumimoji="0" lang="cs-CZ" sz="1400" b="0" i="0" u="none" strike="noStrike" cap="none" normalizeH="0" baseline="0">
                        <a:ln>
                          <a:noFill/>
                        </a:ln>
                        <a:solidFill>
                          <a:schemeClr val="tx1"/>
                        </a:solidFill>
                        <a:effectLst/>
                        <a:latin typeface="Times New Roman" pitchFamily="18" charset="0"/>
                        <a:cs typeface="Times New Roman" pitchFamily="18" charset="0"/>
                      </a:endParaRP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4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Nesprávné zaznamenání údajů (zúčtování transakcí)</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Nesprávné pozice vedoucí k:</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nesprávným odhadům trž. rizika,</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možným překročením limitů,</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chybám při zpětném testování</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Nesprávné riziko protistrany zahrnuje:</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nesprávné měření angažovanosti,</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možné překročení limitů</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Nesprávné pozice vedou k chybám v odhadech rizika likvidity</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5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Nesprávné tržní hodnoty, které vznikly jako výsledek tržního ocenění</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Nesprávné pozice vedoucí k:</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nesprávnému hodnocení,</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nesprávnému měření rizika</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Nesprávný odhad rizika protistrany obsahuje:</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nesprávné měření angažovanosti,</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možné překročení limitů,</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nesprávné vyčíslení kolaterálu</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Nesprávné pozice vedou k chybám v odhadech rizika likvidity</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5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Nesprávná dokumentace</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Nesprávné pozice vedoucí k:</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chybám v zajištění,</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překročení limitů stanovených pro obchodování</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Nesprávný odhad rizika protistrany obsahuje:</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nesprávné měření angažovanosti,</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možné překročení limitů,</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nesprávné vyčíslení kolaterálu</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Nesprávné pozice vedou k chybám v odhadech rizika likvidity</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27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Chyby při monitorování limitů, chyby v reportech</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Neschopnost monitorovat:</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dodržování limitů,</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pPr>
                      <a:r>
                        <a:rPr kumimoji="0" lang="cs-CZ" sz="1400" b="0" i="0" u="none" strike="noStrike" cap="none" normalizeH="0" baseline="0">
                          <a:ln>
                            <a:noFill/>
                          </a:ln>
                          <a:solidFill>
                            <a:schemeClr val="tx1"/>
                          </a:solidFill>
                          <a:effectLst/>
                          <a:latin typeface="Times New Roman" pitchFamily="18" charset="0"/>
                          <a:cs typeface="Times New Roman" pitchFamily="18" charset="0"/>
                        </a:rPr>
                        <a:t>překročení limitů stanovených pro obchodování (včetně toho, co ztrátu vyvolalo)</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0338" algn="l"/>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Neschopnost monitorovat:</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dodržování limitů,</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překročení limitů,</a:t>
                      </a:r>
                    </a:p>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60338" algn="l"/>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dodržování zlepšování požadavků na bonitu klienta</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dirty="0">
                          <a:ln>
                            <a:noFill/>
                          </a:ln>
                          <a:solidFill>
                            <a:schemeClr val="tx1"/>
                          </a:solidFill>
                          <a:effectLst/>
                          <a:latin typeface="Times New Roman" pitchFamily="18" charset="0"/>
                          <a:cs typeface="Times New Roman" pitchFamily="18" charset="0"/>
                        </a:rPr>
                        <a:t>Nesprávná informace vede k chybám v odhadech rizika likvidity</a:t>
                      </a:r>
                    </a:p>
                  </a:txBody>
                  <a:tcPr marL="49427" marR="4942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Cíl měření operačního rizika</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defRPr/>
            </a:pPr>
            <a:r>
              <a:rPr lang="cs-CZ" sz="2800" dirty="0">
                <a:solidFill>
                  <a:srgbClr val="42607C"/>
                </a:solidFill>
              </a:rPr>
              <a:t>identifikovat riziko finanční ztráty při operačních selháních s cílem:</a:t>
            </a:r>
            <a:r>
              <a:rPr lang="en-US" sz="2800" dirty="0">
                <a:solidFill>
                  <a:srgbClr val="42607C"/>
                </a:solidFill>
              </a:rPr>
              <a:t> </a:t>
            </a:r>
            <a:endParaRPr lang="cs-CZ" sz="2800" dirty="0">
              <a:solidFill>
                <a:srgbClr val="42607C"/>
              </a:solidFill>
            </a:endParaRPr>
          </a:p>
          <a:p>
            <a:pPr lvl="1" eaLnBrk="1" hangingPunct="1">
              <a:defRPr/>
            </a:pPr>
            <a:r>
              <a:rPr lang="cs-CZ" sz="2400" dirty="0">
                <a:solidFill>
                  <a:srgbClr val="42607C"/>
                </a:solidFill>
              </a:rPr>
              <a:t>snížit ztráty vznikající v důsledku operačního rizika</a:t>
            </a:r>
          </a:p>
          <a:p>
            <a:pPr lvl="1" eaLnBrk="1" hangingPunct="1">
              <a:defRPr/>
            </a:pPr>
            <a:r>
              <a:rPr lang="cs-CZ" sz="2400" dirty="0">
                <a:solidFill>
                  <a:srgbClr val="42607C"/>
                </a:solidFill>
              </a:rPr>
              <a:t>zlepšit měření výkonu</a:t>
            </a:r>
          </a:p>
          <a:p>
            <a:pPr lvl="1" eaLnBrk="1" hangingPunct="1">
              <a:defRPr/>
            </a:pPr>
            <a:r>
              <a:rPr lang="cs-CZ" sz="2400" dirty="0">
                <a:solidFill>
                  <a:srgbClr val="42607C"/>
                </a:solidFill>
              </a:rPr>
              <a:t>ulehčit hodnocení investování</a:t>
            </a:r>
          </a:p>
          <a:p>
            <a:pPr lvl="1" eaLnBrk="1" hangingPunct="1">
              <a:defRPr/>
            </a:pPr>
            <a:r>
              <a:rPr lang="cs-CZ" sz="2400" dirty="0">
                <a:solidFill>
                  <a:srgbClr val="42607C"/>
                </a:solidFill>
              </a:rPr>
              <a:t>zlepšit kontrolu</a:t>
            </a:r>
          </a:p>
          <a:p>
            <a:pPr lvl="1" eaLnBrk="1" hangingPunct="1">
              <a:defRPr/>
            </a:pPr>
            <a:r>
              <a:rPr lang="cs-CZ" sz="2400" dirty="0">
                <a:solidFill>
                  <a:srgbClr val="42607C"/>
                </a:solidFill>
              </a:rPr>
              <a:t>přesně rozmístit kapitál</a:t>
            </a:r>
          </a:p>
          <a:p>
            <a:pPr lvl="2" eaLnBrk="1" hangingPunct="1">
              <a:defRPr/>
            </a:pPr>
            <a:r>
              <a:rPr lang="cs-CZ" sz="2000" dirty="0">
                <a:solidFill>
                  <a:srgbClr val="42607C"/>
                </a:solidFill>
              </a:rPr>
              <a:t>ekonomický kapitál</a:t>
            </a:r>
          </a:p>
          <a:p>
            <a:pPr lvl="2" eaLnBrk="1" hangingPunct="1">
              <a:defRPr/>
            </a:pPr>
            <a:r>
              <a:rPr lang="cs-CZ" sz="2000" dirty="0">
                <a:solidFill>
                  <a:srgbClr val="42607C"/>
                </a:solidFill>
              </a:rPr>
              <a:t>regulatorní kapitál</a:t>
            </a:r>
          </a:p>
          <a:p>
            <a:pPr lvl="1" eaLnBrk="1" hangingPunct="1">
              <a:defRPr/>
            </a:pPr>
            <a:r>
              <a:rPr lang="cs-CZ" sz="2400" dirty="0">
                <a:solidFill>
                  <a:srgbClr val="42607C"/>
                </a:solidFill>
              </a:rPr>
              <a:t>transfer rizika</a:t>
            </a:r>
            <a:r>
              <a:rPr lang="en-US" sz="2400" dirty="0">
                <a:solidFill>
                  <a:srgbClr val="42607C"/>
                </a:solidFill>
              </a:rPr>
              <a:t> </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Metody měření operačního rizika</a:t>
            </a:r>
            <a:endParaRPr lang="fr-FR" dirty="0">
              <a:solidFill>
                <a:schemeClr val="bg1"/>
              </a:solidFill>
            </a:endParaRPr>
          </a:p>
        </p:txBody>
      </p:sp>
      <p:sp>
        <p:nvSpPr>
          <p:cNvPr id="4099" name="Espace réservé du contenu 2"/>
          <p:cNvSpPr>
            <a:spLocks noGrp="1"/>
          </p:cNvSpPr>
          <p:nvPr>
            <p:ph idx="1"/>
          </p:nvPr>
        </p:nvSpPr>
        <p:spPr>
          <a:xfrm>
            <a:off x="457200" y="1772816"/>
            <a:ext cx="8363272" cy="4896543"/>
          </a:xfrm>
        </p:spPr>
        <p:txBody>
          <a:bodyPr/>
          <a:lstStyle/>
          <a:p>
            <a:pPr eaLnBrk="1" hangingPunct="1">
              <a:lnSpc>
                <a:spcPct val="90000"/>
              </a:lnSpc>
              <a:defRPr/>
            </a:pPr>
            <a:r>
              <a:rPr lang="cs-CZ" sz="2600" dirty="0">
                <a:solidFill>
                  <a:srgbClr val="42607C"/>
                </a:solidFill>
              </a:rPr>
              <a:t>top-</a:t>
            </a:r>
            <a:r>
              <a:rPr lang="cs-CZ" sz="2600" dirty="0" err="1">
                <a:solidFill>
                  <a:srgbClr val="42607C"/>
                </a:solidFill>
              </a:rPr>
              <a:t>down</a:t>
            </a:r>
          </a:p>
          <a:p>
            <a:pPr lvl="1" eaLnBrk="1" hangingPunct="1">
              <a:lnSpc>
                <a:spcPct val="90000"/>
              </a:lnSpc>
              <a:defRPr/>
            </a:pPr>
            <a:r>
              <a:rPr lang="cs-CZ" sz="2200" dirty="0">
                <a:solidFill>
                  <a:srgbClr val="42607C"/>
                </a:solidFill>
              </a:rPr>
              <a:t>přístup základního ukazatele</a:t>
            </a:r>
            <a:r>
              <a:rPr lang="en-US" sz="2200" dirty="0">
                <a:solidFill>
                  <a:srgbClr val="42607C"/>
                </a:solidFill>
              </a:rPr>
              <a:t> </a:t>
            </a:r>
            <a:r>
              <a:rPr lang="cs-CZ" sz="2200" dirty="0">
                <a:solidFill>
                  <a:srgbClr val="42607C"/>
                </a:solidFill>
              </a:rPr>
              <a:t>(BIA)</a:t>
            </a:r>
          </a:p>
          <a:p>
            <a:pPr lvl="1" eaLnBrk="1" hangingPunct="1">
              <a:lnSpc>
                <a:spcPct val="90000"/>
              </a:lnSpc>
              <a:defRPr/>
            </a:pPr>
            <a:r>
              <a:rPr lang="cs-CZ" sz="2200" dirty="0">
                <a:solidFill>
                  <a:srgbClr val="42607C"/>
                </a:solidFill>
              </a:rPr>
              <a:t>standardizovaný přístup (STA)</a:t>
            </a:r>
          </a:p>
          <a:p>
            <a:pPr lvl="1" eaLnBrk="1" hangingPunct="1">
              <a:lnSpc>
                <a:spcPct val="90000"/>
              </a:lnSpc>
              <a:defRPr/>
            </a:pPr>
            <a:r>
              <a:rPr lang="cs-CZ" sz="2200" dirty="0">
                <a:solidFill>
                  <a:srgbClr val="42607C"/>
                </a:solidFill>
              </a:rPr>
              <a:t>alternativní standardizovaný přístup (ASA)</a:t>
            </a:r>
          </a:p>
          <a:p>
            <a:pPr lvl="1" eaLnBrk="1" hangingPunct="1">
              <a:lnSpc>
                <a:spcPct val="90000"/>
              </a:lnSpc>
              <a:defRPr/>
            </a:pPr>
            <a:r>
              <a:rPr lang="cs-CZ" sz="2200" dirty="0">
                <a:solidFill>
                  <a:srgbClr val="42607C"/>
                </a:solidFill>
              </a:rPr>
              <a:t>CAPM přístup</a:t>
            </a:r>
          </a:p>
          <a:p>
            <a:pPr lvl="1" eaLnBrk="1" hangingPunct="1">
              <a:lnSpc>
                <a:spcPct val="90000"/>
              </a:lnSpc>
              <a:defRPr/>
            </a:pPr>
            <a:r>
              <a:rPr lang="cs-CZ" sz="2200" dirty="0">
                <a:solidFill>
                  <a:srgbClr val="42607C"/>
                </a:solidFill>
              </a:rPr>
              <a:t>přístup na základě volatility výnosů</a:t>
            </a:r>
          </a:p>
          <a:p>
            <a:pPr eaLnBrk="1" hangingPunct="1">
              <a:lnSpc>
                <a:spcPct val="90000"/>
              </a:lnSpc>
              <a:defRPr/>
            </a:pPr>
            <a:r>
              <a:rPr lang="cs-CZ" sz="2600" dirty="0" err="1">
                <a:solidFill>
                  <a:srgbClr val="42607C"/>
                </a:solidFill>
              </a:rPr>
              <a:t>bottom</a:t>
            </a:r>
            <a:r>
              <a:rPr lang="cs-CZ" sz="2600" dirty="0">
                <a:solidFill>
                  <a:srgbClr val="42607C"/>
                </a:solidFill>
              </a:rPr>
              <a:t>-</a:t>
            </a:r>
            <a:r>
              <a:rPr lang="cs-CZ" sz="2600" dirty="0" err="1">
                <a:solidFill>
                  <a:srgbClr val="42607C"/>
                </a:solidFill>
              </a:rPr>
              <a:t>up</a:t>
            </a:r>
            <a:endParaRPr lang="cs-CZ" sz="2600" dirty="0">
              <a:solidFill>
                <a:srgbClr val="42607C"/>
              </a:solidFill>
            </a:endParaRPr>
          </a:p>
          <a:p>
            <a:pPr lvl="1" eaLnBrk="1" hangingPunct="1">
              <a:lnSpc>
                <a:spcPct val="90000"/>
              </a:lnSpc>
              <a:defRPr/>
            </a:pPr>
            <a:r>
              <a:rPr lang="cs-CZ" sz="2200" dirty="0">
                <a:solidFill>
                  <a:srgbClr val="42607C"/>
                </a:solidFill>
              </a:rPr>
              <a:t>expertní posouzení</a:t>
            </a:r>
          </a:p>
          <a:p>
            <a:pPr lvl="1" eaLnBrk="1" hangingPunct="1">
              <a:lnSpc>
                <a:spcPct val="90000"/>
              </a:lnSpc>
              <a:defRPr/>
            </a:pPr>
            <a:r>
              <a:rPr lang="cs-CZ" sz="2200" dirty="0">
                <a:solidFill>
                  <a:srgbClr val="42607C"/>
                </a:solidFill>
              </a:rPr>
              <a:t>pokročilý přístup (AMA)</a:t>
            </a:r>
          </a:p>
          <a:p>
            <a:pPr lvl="1" eaLnBrk="1" hangingPunct="1">
              <a:lnSpc>
                <a:spcPct val="90000"/>
              </a:lnSpc>
              <a:defRPr/>
            </a:pPr>
            <a:r>
              <a:rPr lang="cs-CZ" sz="2200" dirty="0">
                <a:solidFill>
                  <a:srgbClr val="42607C"/>
                </a:solidFill>
              </a:rPr>
              <a:t>sebehodnocení</a:t>
            </a:r>
          </a:p>
          <a:p>
            <a:pPr lvl="1" eaLnBrk="1" hangingPunct="1">
              <a:lnSpc>
                <a:spcPct val="90000"/>
              </a:lnSpc>
              <a:defRPr/>
            </a:pPr>
            <a:r>
              <a:rPr lang="en-US" sz="2200" dirty="0" err="1">
                <a:solidFill>
                  <a:srgbClr val="42607C"/>
                </a:solidFill>
              </a:rPr>
              <a:t>rizikové</a:t>
            </a:r>
            <a:r>
              <a:rPr lang="en-US" sz="2200" dirty="0">
                <a:solidFill>
                  <a:srgbClr val="42607C"/>
                </a:solidFill>
              </a:rPr>
              <a:t> </a:t>
            </a:r>
            <a:r>
              <a:rPr lang="en-US" sz="2200" dirty="0" err="1">
                <a:solidFill>
                  <a:srgbClr val="42607C"/>
                </a:solidFill>
              </a:rPr>
              <a:t>indikátory</a:t>
            </a:r>
            <a:endParaRPr lang="cs-CZ" sz="2200" dirty="0">
              <a:solidFill>
                <a:srgbClr val="42607C"/>
              </a:solidFill>
            </a:endParaRPr>
          </a:p>
          <a:p>
            <a:pPr lvl="1" eaLnBrk="1" hangingPunct="1">
              <a:lnSpc>
                <a:spcPct val="90000"/>
              </a:lnSpc>
              <a:defRPr/>
            </a:pPr>
            <a:r>
              <a:rPr lang="cs-CZ" sz="2200" dirty="0">
                <a:solidFill>
                  <a:srgbClr val="42607C"/>
                </a:solidFill>
              </a:rPr>
              <a:t>příčinné modelování</a:t>
            </a:r>
            <a:r>
              <a:rPr lang="en-US" sz="2200" dirty="0">
                <a:solidFill>
                  <a:srgbClr val="42607C"/>
                </a:solidFill>
              </a:rPr>
              <a:t> </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99">
                                            <p:txEl>
                                              <p:pRg st="10" end="10"/>
                                            </p:txEl>
                                          </p:spTgt>
                                        </p:tgtEl>
                                        <p:attrNameLst>
                                          <p:attrName>style.visibility</p:attrName>
                                        </p:attrNameLst>
                                      </p:cBhvr>
                                      <p:to>
                                        <p:strVal val="visible"/>
                                      </p:to>
                                    </p:set>
                                    <p:animEffect transition="in" filter="dissolve">
                                      <p:cBhvr>
                                        <p:cTn id="40" dur="500"/>
                                        <p:tgtEl>
                                          <p:spTgt spid="4099">
                                            <p:txEl>
                                              <p:pRg st="10" end="1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099">
                                            <p:txEl>
                                              <p:pRg st="11" end="11"/>
                                            </p:txEl>
                                          </p:spTgt>
                                        </p:tgtEl>
                                        <p:attrNameLst>
                                          <p:attrName>style.visibility</p:attrName>
                                        </p:attrNameLst>
                                      </p:cBhvr>
                                      <p:to>
                                        <p:strVal val="visible"/>
                                      </p:to>
                                    </p:set>
                                    <p:animEffect transition="in" filter="dissolve">
                                      <p:cBhvr>
                                        <p:cTn id="43" dur="5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Rizikové indikátory</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lnSpc>
                <a:spcPct val="80000"/>
              </a:lnSpc>
              <a:defRPr/>
            </a:pPr>
            <a:r>
              <a:rPr lang="cs-CZ" sz="2800" dirty="0">
                <a:solidFill>
                  <a:srgbClr val="42607C"/>
                </a:solidFill>
              </a:rPr>
              <a:t>jde o identifikaci specifických faktorů, které předpovídají operační selhání</a:t>
            </a:r>
          </a:p>
          <a:p>
            <a:pPr eaLnBrk="1" hangingPunct="1">
              <a:lnSpc>
                <a:spcPct val="80000"/>
              </a:lnSpc>
              <a:defRPr/>
            </a:pPr>
            <a:r>
              <a:rPr lang="cs-CZ" sz="2800" dirty="0">
                <a:solidFill>
                  <a:srgbClr val="42607C"/>
                </a:solidFill>
              </a:rPr>
              <a:t>druhy indikátorů - viz tabulka</a:t>
            </a:r>
          </a:p>
          <a:p>
            <a:pPr eaLnBrk="1" hangingPunct="1">
              <a:lnSpc>
                <a:spcPct val="80000"/>
              </a:lnSpc>
              <a:defRPr/>
            </a:pPr>
            <a:r>
              <a:rPr lang="cs-CZ" sz="2800" dirty="0">
                <a:solidFill>
                  <a:srgbClr val="42607C"/>
                </a:solidFill>
              </a:rPr>
              <a:t>výhody:</a:t>
            </a:r>
          </a:p>
          <a:p>
            <a:pPr lvl="1" eaLnBrk="1" hangingPunct="1">
              <a:lnSpc>
                <a:spcPct val="90000"/>
              </a:lnSpc>
              <a:defRPr/>
            </a:pPr>
            <a:r>
              <a:rPr lang="cs-CZ" sz="2400" dirty="0">
                <a:solidFill>
                  <a:srgbClr val="42607C"/>
                </a:solidFill>
              </a:rPr>
              <a:t>přístup je poměrně jednoduchý</a:t>
            </a:r>
          </a:p>
          <a:p>
            <a:pPr lvl="1" eaLnBrk="1" hangingPunct="1">
              <a:lnSpc>
                <a:spcPct val="90000"/>
              </a:lnSpc>
              <a:defRPr/>
            </a:pPr>
            <a:r>
              <a:rPr lang="cs-CZ" sz="2400" dirty="0">
                <a:solidFill>
                  <a:srgbClr val="42607C"/>
                </a:solidFill>
              </a:rPr>
              <a:t>ukazatele poskytují přehled o povaze rizika</a:t>
            </a:r>
          </a:p>
          <a:p>
            <a:pPr eaLnBrk="1" hangingPunct="1">
              <a:lnSpc>
                <a:spcPct val="80000"/>
              </a:lnSpc>
              <a:defRPr/>
            </a:pPr>
            <a:r>
              <a:rPr lang="cs-CZ" sz="2800" dirty="0">
                <a:solidFill>
                  <a:srgbClr val="42607C"/>
                </a:solidFill>
              </a:rPr>
              <a:t>nevýhody:</a:t>
            </a:r>
          </a:p>
          <a:p>
            <a:pPr lvl="1" eaLnBrk="1" hangingPunct="1">
              <a:lnSpc>
                <a:spcPct val="90000"/>
              </a:lnSpc>
              <a:defRPr/>
            </a:pPr>
            <a:r>
              <a:rPr lang="cs-CZ" sz="2400" dirty="0">
                <a:solidFill>
                  <a:srgbClr val="42607C"/>
                </a:solidFill>
              </a:rPr>
              <a:t>ignoruje mnohé další typy rizika </a:t>
            </a:r>
          </a:p>
          <a:p>
            <a:pPr lvl="1" eaLnBrk="1" hangingPunct="1">
              <a:lnSpc>
                <a:spcPct val="90000"/>
              </a:lnSpc>
              <a:defRPr/>
            </a:pPr>
            <a:r>
              <a:rPr lang="cs-CZ" sz="2400" dirty="0">
                <a:solidFill>
                  <a:srgbClr val="42607C"/>
                </a:solidFill>
              </a:rPr>
              <a:t>nenabízí možné přístupy k zlepšení (kontrole) rizika</a:t>
            </a:r>
          </a:p>
          <a:p>
            <a:pPr lvl="1" eaLnBrk="1" hangingPunct="1">
              <a:lnSpc>
                <a:spcPct val="90000"/>
              </a:lnSpc>
              <a:buNone/>
              <a:defRPr/>
            </a:pPr>
            <a:endParaRPr lang="cs-CZ" sz="2200" dirty="0">
              <a:solidFill>
                <a:srgbClr val="42607C"/>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Group 62"/>
          <p:cNvGraphicFramePr>
            <a:graphicFrameLocks/>
          </p:cNvGraphicFramePr>
          <p:nvPr/>
        </p:nvGraphicFramePr>
        <p:xfrm>
          <a:off x="395288" y="115888"/>
          <a:ext cx="8243887" cy="6746876"/>
        </p:xfrm>
        <a:graphic>
          <a:graphicData uri="http://schemas.openxmlformats.org/drawingml/2006/table">
            <a:tbl>
              <a:tblPr/>
              <a:tblGrid>
                <a:gridCol w="2016125">
                  <a:extLst>
                    <a:ext uri="{9D8B030D-6E8A-4147-A177-3AD203B41FA5}">
                      <a16:colId xmlns:a16="http://schemas.microsoft.com/office/drawing/2014/main" val="20000"/>
                    </a:ext>
                  </a:extLst>
                </a:gridCol>
                <a:gridCol w="6227762">
                  <a:extLst>
                    <a:ext uri="{9D8B030D-6E8A-4147-A177-3AD203B41FA5}">
                      <a16:colId xmlns:a16="http://schemas.microsoft.com/office/drawing/2014/main" val="20001"/>
                    </a:ext>
                  </a:extLst>
                </a:gridCol>
              </a:tblGrid>
              <a:tr h="347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1" i="0" u="none" strike="noStrike" cap="none" normalizeH="0" baseline="0" dirty="0">
                          <a:ln>
                            <a:noFill/>
                          </a:ln>
                          <a:solidFill>
                            <a:schemeClr val="tx1"/>
                          </a:solidFill>
                          <a:effectLst/>
                          <a:latin typeface="Arial" pitchFamily="34" charset="0"/>
                          <a:cs typeface="Arial" pitchFamily="34" charset="0"/>
                        </a:rPr>
                        <a:t>Operační riziko</a:t>
                      </a:r>
                      <a:endParaRPr kumimoji="0" lang="en-US" sz="1800" b="1"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Arial" pitchFamily="34" charset="0"/>
                        </a:rPr>
                        <a:t>Rizikové indikátory</a:t>
                      </a:r>
                      <a:endParaRPr kumimoji="0" lang="en-US" sz="1800" b="1"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Riziko zpracování, systémů</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dirty="0">
                          <a:ln>
                            <a:noFill/>
                          </a:ln>
                          <a:solidFill>
                            <a:schemeClr val="tx1"/>
                          </a:solidFill>
                          <a:effectLst/>
                          <a:latin typeface="Arial" pitchFamily="34" charset="0"/>
                          <a:cs typeface="Arial" pitchFamily="34" charset="0"/>
                        </a:rPr>
                        <a:t>míra chyb</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dirty="0">
                          <a:ln>
                            <a:noFill/>
                          </a:ln>
                          <a:solidFill>
                            <a:schemeClr val="tx1"/>
                          </a:solidFill>
                          <a:effectLst/>
                          <a:latin typeface="Arial" pitchFamily="34" charset="0"/>
                          <a:cs typeface="Arial" pitchFamily="34" charset="0"/>
                        </a:rPr>
                        <a:t>zpožděná (neprovedená) práce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dirty="0">
                          <a:ln>
                            <a:noFill/>
                          </a:ln>
                          <a:solidFill>
                            <a:schemeClr val="tx1"/>
                          </a:solidFill>
                          <a:effectLst/>
                          <a:latin typeface="Arial" pitchFamily="34" charset="0"/>
                          <a:cs typeface="Arial" pitchFamily="34" charset="0"/>
                        </a:rPr>
                        <a:t>neúspěšné transakce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dirty="0">
                          <a:ln>
                            <a:noFill/>
                          </a:ln>
                          <a:solidFill>
                            <a:schemeClr val="tx1"/>
                          </a:solidFill>
                          <a:effectLst/>
                          <a:latin typeface="Arial" pitchFamily="34" charset="0"/>
                          <a:cs typeface="Arial" pitchFamily="34" charset="0"/>
                        </a:rPr>
                        <a:t>chybějící dělba povinností</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dirty="0">
                          <a:ln>
                            <a:noFill/>
                          </a:ln>
                          <a:solidFill>
                            <a:schemeClr val="tx1"/>
                          </a:solidFill>
                          <a:effectLst/>
                          <a:latin typeface="Arial" pitchFamily="34" charset="0"/>
                          <a:cs typeface="Arial" pitchFamily="34" charset="0"/>
                        </a:rPr>
                        <a:t>selhání nebo nedostatečnost revizních procesů</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dirty="0">
                          <a:ln>
                            <a:noFill/>
                          </a:ln>
                          <a:solidFill>
                            <a:schemeClr val="tx1"/>
                          </a:solidFill>
                          <a:effectLst/>
                          <a:latin typeface="Arial" pitchFamily="34" charset="0"/>
                          <a:cs typeface="Arial" pitchFamily="34" charset="0"/>
                        </a:rPr>
                        <a:t>IT údržba, náklady na podporu (v porovnání s průměrným standardem)</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Zaměstnanecká rizika</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-fluktuace personálu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-pracovní zkušenosti zaměstnanců</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-výdaje na vzdělávání zaměstnanců</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dirty="0">
                          <a:ln>
                            <a:noFill/>
                          </a:ln>
                          <a:solidFill>
                            <a:schemeClr val="tx1"/>
                          </a:solidFill>
                          <a:effectLst/>
                          <a:latin typeface="Arial" pitchFamily="34" charset="0"/>
                          <a:cs typeface="Arial" pitchFamily="34" charset="0"/>
                        </a:rPr>
                        <a:t>-zaprotokolované přesčasy; osobní náklady</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Právní rizika (dokumentace)</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-nestandardní dokumentace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a:ln>
                            <a:noFill/>
                          </a:ln>
                          <a:solidFill>
                            <a:schemeClr val="tx1"/>
                          </a:solidFill>
                          <a:effectLst/>
                          <a:latin typeface="Arial" pitchFamily="34" charset="0"/>
                          <a:cs typeface="Arial" pitchFamily="34" charset="0"/>
                        </a:rPr>
                        <a:t>zanedbání dodržování norem</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a:ln>
                            <a:noFill/>
                          </a:ln>
                          <a:solidFill>
                            <a:schemeClr val="tx1"/>
                          </a:solidFill>
                          <a:effectLst/>
                          <a:latin typeface="Arial" pitchFamily="34" charset="0"/>
                          <a:cs typeface="Arial" pitchFamily="34" charset="0"/>
                        </a:rPr>
                        <a:t>transakce s méně známými subjekty</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8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Regulační rizika</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a:ln>
                            <a:noFill/>
                          </a:ln>
                          <a:solidFill>
                            <a:schemeClr val="tx1"/>
                          </a:solidFill>
                          <a:effectLst/>
                          <a:latin typeface="Arial" pitchFamily="34" charset="0"/>
                          <a:cs typeface="Arial" pitchFamily="34" charset="0"/>
                        </a:rPr>
                        <a:t>vyjádření regulátorů</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a:ln>
                            <a:noFill/>
                          </a:ln>
                          <a:solidFill>
                            <a:schemeClr val="tx1"/>
                          </a:solidFill>
                          <a:effectLst/>
                          <a:latin typeface="Arial" pitchFamily="34" charset="0"/>
                          <a:cs typeface="Arial" pitchFamily="34" charset="0"/>
                        </a:rPr>
                        <a:t>revize podnikatelských strategií (regulatorní arbitráž, finanční transakce na bázi daňového zvýhodnění)</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9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Arial" pitchFamily="34" charset="0"/>
                        </a:rPr>
                        <a:t>Všeobecné</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dirty="0">
                          <a:ln>
                            <a:noFill/>
                          </a:ln>
                          <a:solidFill>
                            <a:schemeClr val="tx1"/>
                          </a:solidFill>
                          <a:effectLst/>
                          <a:latin typeface="Arial" pitchFamily="34" charset="0"/>
                          <a:cs typeface="Arial" pitchFamily="34" charset="0"/>
                        </a:rPr>
                        <a:t>interní a externí kontroly auditu</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cs-CZ" sz="1800" b="0" i="0" u="none" strike="noStrike" cap="none" normalizeH="0" baseline="0" dirty="0">
                          <a:ln>
                            <a:noFill/>
                          </a:ln>
                          <a:solidFill>
                            <a:schemeClr val="tx1"/>
                          </a:solidFill>
                          <a:effectLst/>
                          <a:latin typeface="Arial" pitchFamily="34" charset="0"/>
                          <a:cs typeface="Arial" pitchFamily="34" charset="0"/>
                        </a:rPr>
                        <a:t>pověst na trhu</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Příčinné modelování</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lnSpc>
                <a:spcPct val="80000"/>
              </a:lnSpc>
              <a:defRPr/>
            </a:pPr>
            <a:r>
              <a:rPr lang="cs-CZ" sz="2800" dirty="0">
                <a:solidFill>
                  <a:srgbClr val="42607C"/>
                </a:solidFill>
              </a:rPr>
              <a:t>modeluje se chování každé složky operačního procesu v bance</a:t>
            </a:r>
          </a:p>
          <a:p>
            <a:pPr eaLnBrk="1" hangingPunct="1">
              <a:lnSpc>
                <a:spcPct val="80000"/>
              </a:lnSpc>
              <a:defRPr/>
            </a:pPr>
            <a:r>
              <a:rPr lang="cs-CZ" sz="2800" dirty="0">
                <a:solidFill>
                  <a:srgbClr val="42607C"/>
                </a:solidFill>
              </a:rPr>
              <a:t>využívají se scénáře a simulace</a:t>
            </a:r>
          </a:p>
          <a:p>
            <a:pPr eaLnBrk="1" hangingPunct="1">
              <a:lnSpc>
                <a:spcPct val="80000"/>
              </a:lnSpc>
              <a:defRPr/>
            </a:pPr>
            <a:r>
              <a:rPr lang="cs-CZ" sz="2800" dirty="0">
                <a:solidFill>
                  <a:srgbClr val="42607C"/>
                </a:solidFill>
              </a:rPr>
              <a:t>výhoda:</a:t>
            </a:r>
          </a:p>
          <a:p>
            <a:pPr lvl="1" eaLnBrk="1" hangingPunct="1">
              <a:lnSpc>
                <a:spcPct val="80000"/>
              </a:lnSpc>
              <a:defRPr/>
            </a:pPr>
            <a:r>
              <a:rPr lang="cs-CZ" sz="2400" dirty="0">
                <a:solidFill>
                  <a:srgbClr val="42607C"/>
                </a:solidFill>
              </a:rPr>
              <a:t>existuje pravděpodobnost, že modelování pokryje potenciální vazby jednotlivých faktorů a kombinací selhání, jejichž důsledkem vznikají operační ztráty</a:t>
            </a:r>
          </a:p>
          <a:p>
            <a:pPr eaLnBrk="1" hangingPunct="1">
              <a:lnSpc>
                <a:spcPct val="80000"/>
              </a:lnSpc>
              <a:defRPr/>
            </a:pPr>
            <a:r>
              <a:rPr lang="cs-CZ" sz="2800" dirty="0">
                <a:solidFill>
                  <a:srgbClr val="42607C"/>
                </a:solidFill>
              </a:rPr>
              <a:t>nevýhoda:</a:t>
            </a:r>
          </a:p>
          <a:p>
            <a:pPr lvl="1" eaLnBrk="1" hangingPunct="1">
              <a:lnSpc>
                <a:spcPct val="90000"/>
              </a:lnSpc>
              <a:defRPr/>
            </a:pPr>
            <a:r>
              <a:rPr lang="cs-CZ" sz="2400" dirty="0">
                <a:solidFill>
                  <a:srgbClr val="42607C"/>
                </a:solidFill>
              </a:rPr>
              <a:t>vyžaduje přesně specifikovat vztahy a příčinnost v operačním riziku </a:t>
            </a:r>
            <a:r>
              <a:rPr lang="cs-CZ" sz="2400" dirty="0">
                <a:solidFill>
                  <a:srgbClr val="42607C"/>
                </a:solidFill>
                <a:latin typeface="Times New Roman"/>
                <a:cs typeface="Times New Roman"/>
                <a:sym typeface="Wingdings" pitchFamily="2" charset="2"/>
              </a:rPr>
              <a:t>→</a:t>
            </a:r>
            <a:r>
              <a:rPr lang="cs-CZ" sz="2400" dirty="0">
                <a:solidFill>
                  <a:srgbClr val="42607C"/>
                </a:solidFill>
                <a:sym typeface="Wingdings" pitchFamily="2" charset="2"/>
              </a:rPr>
              <a:t> </a:t>
            </a:r>
            <a:r>
              <a:rPr lang="cs-CZ" sz="2400" dirty="0">
                <a:solidFill>
                  <a:srgbClr val="42607C"/>
                </a:solidFill>
              </a:rPr>
              <a:t>je třeba vysoká míra dostupnosti údajů o vstupech a výstupech </a:t>
            </a:r>
          </a:p>
          <a:p>
            <a:pPr lvl="1" eaLnBrk="1" hangingPunct="1">
              <a:lnSpc>
                <a:spcPct val="90000"/>
              </a:lnSpc>
              <a:buNone/>
              <a:defRPr/>
            </a:pPr>
            <a:endParaRPr lang="cs-CZ" sz="2200" dirty="0">
              <a:solidFill>
                <a:srgbClr val="42607C"/>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Přístup základního ukazatele (BIA)</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defRPr/>
            </a:pPr>
            <a:r>
              <a:rPr lang="cs-CZ" dirty="0">
                <a:solidFill>
                  <a:srgbClr val="42607C"/>
                </a:solidFill>
              </a:rPr>
              <a:t>kapitálový požadavek je roven 15 % z tříletého průměru hodnot relevantního ukazatele – tj. následujících sedmi položek:</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6"/>
          <p:cNvPicPr>
            <a:picLocks noChangeAspect="1" noChangeArrowheads="1"/>
          </p:cNvPicPr>
          <p:nvPr/>
        </p:nvPicPr>
        <p:blipFill>
          <a:blip r:embed="rId3" cstate="print"/>
          <a:srcRect/>
          <a:stretch>
            <a:fillRect/>
          </a:stretch>
        </p:blipFill>
        <p:spPr bwMode="auto">
          <a:xfrm>
            <a:off x="1043608" y="3717032"/>
            <a:ext cx="6472237" cy="2657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Effect transition="in" filter="dissolve">
                                      <p:cBhvr>
                                        <p:cTn id="13"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Standardizovaný přístup (STA) (1)</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r>
              <a:rPr lang="cs-CZ" dirty="0">
                <a:solidFill>
                  <a:srgbClr val="42607C"/>
                </a:solidFill>
              </a:rPr>
              <a:t>kapitálový požadavek je roven tříletému průměru součtu ročních kapitálových požadavků k operačnímu riziku jednotlivých linií podnikání (ty mají stanovené rizikové váhy – parametry </a:t>
            </a:r>
            <a:r>
              <a:rPr lang="el-GR" dirty="0">
                <a:solidFill>
                  <a:srgbClr val="42607C"/>
                </a:solidFill>
              </a:rPr>
              <a:t>β) </a:t>
            </a:r>
            <a:endParaRPr lang="cs-CZ" dirty="0">
              <a:solidFill>
                <a:srgbClr val="42607C"/>
              </a:solidFill>
            </a:endParaRPr>
          </a:p>
          <a:p>
            <a:pPr eaLnBrk="1" hangingPunct="1"/>
            <a:r>
              <a:rPr lang="cs-CZ" dirty="0">
                <a:solidFill>
                  <a:srgbClr val="42607C"/>
                </a:solidFill>
              </a:rPr>
              <a:t>linie podnikání a parametry vymezuje Nařízení</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Standardizovaný přístup (STA) (2)</a:t>
            </a:r>
            <a:endParaRPr lang="fr-FR" dirty="0">
              <a:solidFill>
                <a:schemeClr val="bg1"/>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Tabulka 7"/>
          <p:cNvGraphicFramePr>
            <a:graphicFrameLocks noGrp="1"/>
          </p:cNvGraphicFramePr>
          <p:nvPr/>
        </p:nvGraphicFramePr>
        <p:xfrm>
          <a:off x="0" y="1457399"/>
          <a:ext cx="9144000" cy="5400601"/>
        </p:xfrm>
        <a:graphic>
          <a:graphicData uri="http://schemas.openxmlformats.org/drawingml/2006/table">
            <a:tbl>
              <a:tblPr/>
              <a:tblGrid>
                <a:gridCol w="1594052">
                  <a:extLst>
                    <a:ext uri="{9D8B030D-6E8A-4147-A177-3AD203B41FA5}">
                      <a16:colId xmlns:a16="http://schemas.microsoft.com/office/drawing/2014/main" val="20000"/>
                    </a:ext>
                  </a:extLst>
                </a:gridCol>
                <a:gridCol w="6970913">
                  <a:extLst>
                    <a:ext uri="{9D8B030D-6E8A-4147-A177-3AD203B41FA5}">
                      <a16:colId xmlns:a16="http://schemas.microsoft.com/office/drawing/2014/main" val="20001"/>
                    </a:ext>
                  </a:extLst>
                </a:gridCol>
                <a:gridCol w="579035">
                  <a:extLst>
                    <a:ext uri="{9D8B030D-6E8A-4147-A177-3AD203B41FA5}">
                      <a16:colId xmlns:a16="http://schemas.microsoft.com/office/drawing/2014/main" val="20002"/>
                    </a:ext>
                  </a:extLst>
                </a:gridCol>
              </a:tblGrid>
              <a:tr h="284020">
                <a:tc>
                  <a:txBody>
                    <a:bodyPr/>
                    <a:lstStyle/>
                    <a:p>
                      <a:pPr algn="l">
                        <a:spcAft>
                          <a:spcPts val="0"/>
                        </a:spcAft>
                      </a:pPr>
                      <a:r>
                        <a:rPr lang="cs-CZ" sz="1700" b="1" dirty="0">
                          <a:solidFill>
                            <a:srgbClr val="FFFFFF"/>
                          </a:solidFill>
                          <a:latin typeface="Times New Roman"/>
                          <a:ea typeface="Times New Roman"/>
                        </a:rPr>
                        <a:t>Linie podnikání</a:t>
                      </a:r>
                      <a:endParaRPr lang="cs-CZ" sz="17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cs-CZ" sz="1700" b="1" dirty="0">
                          <a:solidFill>
                            <a:srgbClr val="FFFFFF"/>
                          </a:solidFill>
                          <a:latin typeface="Times New Roman"/>
                          <a:ea typeface="Times New Roman"/>
                        </a:rPr>
                        <a:t>Hlavní činnosti</a:t>
                      </a:r>
                      <a:endParaRPr lang="cs-CZ" sz="17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l">
                        <a:spcAft>
                          <a:spcPts val="0"/>
                        </a:spcAft>
                      </a:pPr>
                      <a:r>
                        <a:rPr lang="cs-CZ" sz="1700" b="1">
                          <a:solidFill>
                            <a:srgbClr val="FFFFFF"/>
                          </a:solidFill>
                          <a:latin typeface="Times New Roman"/>
                          <a:ea typeface="Times New Roman"/>
                        </a:rPr>
                        <a:t>β </a:t>
                      </a:r>
                      <a:endParaRPr lang="cs-CZ" sz="17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077174">
                <a:tc>
                  <a:txBody>
                    <a:bodyPr/>
                    <a:lstStyle/>
                    <a:p>
                      <a:pPr algn="l">
                        <a:spcAft>
                          <a:spcPts val="0"/>
                        </a:spcAft>
                      </a:pPr>
                      <a:r>
                        <a:rPr lang="cs-CZ" sz="1700" dirty="0">
                          <a:latin typeface="Times New Roman"/>
                          <a:ea typeface="Times New Roman"/>
                        </a:rPr>
                        <a:t>Podnikové finance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lvl="0" indent="-342900" algn="l">
                        <a:spcAft>
                          <a:spcPts val="0"/>
                        </a:spcAft>
                        <a:buFont typeface="Times New Roman"/>
                        <a:buChar char="-"/>
                        <a:tabLst>
                          <a:tab pos="457200" algn="l"/>
                        </a:tabLst>
                      </a:pPr>
                      <a:r>
                        <a:rPr lang="cs-CZ" sz="1700" dirty="0">
                          <a:latin typeface="Times New Roman"/>
                          <a:ea typeface="Times New Roman"/>
                        </a:rPr>
                        <a:t>upisování a/nebo umísťování </a:t>
                      </a:r>
                      <a:r>
                        <a:rPr lang="cs-CZ" sz="1700" dirty="0" err="1">
                          <a:latin typeface="Times New Roman"/>
                          <a:ea typeface="Times New Roman"/>
                        </a:rPr>
                        <a:t>fin</a:t>
                      </a:r>
                      <a:r>
                        <a:rPr lang="cs-CZ" sz="1700" dirty="0">
                          <a:latin typeface="Times New Roman"/>
                          <a:ea typeface="Times New Roman"/>
                        </a:rPr>
                        <a:t>. nástrojů</a:t>
                      </a:r>
                    </a:p>
                    <a:p>
                      <a:pPr marL="342900" lvl="0" indent="-342900" algn="l">
                        <a:spcAft>
                          <a:spcPts val="0"/>
                        </a:spcAft>
                        <a:buFont typeface="Times New Roman"/>
                        <a:buChar char="-"/>
                        <a:tabLst>
                          <a:tab pos="457200" algn="l"/>
                        </a:tabLst>
                      </a:pPr>
                      <a:r>
                        <a:rPr lang="cs-CZ" sz="1700" dirty="0">
                          <a:latin typeface="Times New Roman"/>
                          <a:ea typeface="Times New Roman"/>
                        </a:rPr>
                        <a:t>investiční poradenství, </a:t>
                      </a:r>
                      <a:r>
                        <a:rPr lang="cs-CZ" sz="1700" dirty="0" err="1">
                          <a:latin typeface="Times New Roman"/>
                          <a:ea typeface="Times New Roman"/>
                        </a:rPr>
                        <a:t>poradenství</a:t>
                      </a:r>
                      <a:r>
                        <a:rPr lang="cs-CZ" sz="1700" dirty="0">
                          <a:latin typeface="Times New Roman"/>
                          <a:ea typeface="Times New Roman"/>
                        </a:rPr>
                        <a:t> ohledně kapitálové struktury, fúzí a akvizic</a:t>
                      </a:r>
                    </a:p>
                    <a:p>
                      <a:pPr marL="342900" lvl="0" indent="-342900" algn="l">
                        <a:spcAft>
                          <a:spcPts val="0"/>
                        </a:spcAft>
                        <a:buFont typeface="Times New Roman"/>
                        <a:buChar char="-"/>
                        <a:tabLst>
                          <a:tab pos="457200" algn="l"/>
                        </a:tabLst>
                      </a:pPr>
                      <a:r>
                        <a:rPr lang="cs-CZ" sz="1700" dirty="0">
                          <a:latin typeface="Times New Roman"/>
                          <a:ea typeface="Times New Roman"/>
                        </a:rPr>
                        <a:t>investiční průzkum a finanční analýza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l">
                        <a:spcAft>
                          <a:spcPts val="0"/>
                        </a:spcAft>
                      </a:pPr>
                      <a:r>
                        <a:rPr lang="cs-CZ" sz="1700">
                          <a:latin typeface="Times New Roman"/>
                          <a:ea typeface="Times New Roman"/>
                        </a:rPr>
                        <a:t>18  %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1"/>
                  </a:ext>
                </a:extLst>
              </a:tr>
              <a:tr h="1077174">
                <a:tc>
                  <a:txBody>
                    <a:bodyPr/>
                    <a:lstStyle/>
                    <a:p>
                      <a:pPr algn="l">
                        <a:spcAft>
                          <a:spcPts val="0"/>
                        </a:spcAft>
                      </a:pPr>
                      <a:r>
                        <a:rPr lang="cs-CZ" sz="1700" dirty="0">
                          <a:latin typeface="Times New Roman"/>
                          <a:ea typeface="Times New Roman"/>
                        </a:rPr>
                        <a:t>Obchodování na finančních trzích</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lvl="0" indent="-342900" algn="l">
                        <a:spcAft>
                          <a:spcPts val="0"/>
                        </a:spcAft>
                        <a:buFont typeface="Times New Roman"/>
                        <a:buChar char="-"/>
                        <a:tabLst>
                          <a:tab pos="457200" algn="l"/>
                        </a:tabLst>
                      </a:pPr>
                      <a:r>
                        <a:rPr lang="cs-CZ" sz="1700">
                          <a:latin typeface="Times New Roman"/>
                          <a:ea typeface="Times New Roman"/>
                        </a:rPr>
                        <a:t>obchodování na vlastní účet</a:t>
                      </a:r>
                    </a:p>
                    <a:p>
                      <a:pPr marL="342900" lvl="0" indent="-342900" algn="l">
                        <a:spcAft>
                          <a:spcPts val="0"/>
                        </a:spcAft>
                        <a:buFont typeface="Times New Roman"/>
                        <a:buChar char="-"/>
                        <a:tabLst>
                          <a:tab pos="457200" algn="l"/>
                        </a:tabLst>
                      </a:pPr>
                      <a:r>
                        <a:rPr lang="cs-CZ" sz="1700">
                          <a:latin typeface="Times New Roman"/>
                          <a:ea typeface="Times New Roman"/>
                        </a:rPr>
                        <a:t>peněžní zprostředkování</a:t>
                      </a:r>
                    </a:p>
                    <a:p>
                      <a:pPr marL="342900" lvl="0" indent="-342900" algn="l">
                        <a:spcAft>
                          <a:spcPts val="0"/>
                        </a:spcAft>
                        <a:buFont typeface="Times New Roman"/>
                        <a:buChar char="-"/>
                        <a:tabLst>
                          <a:tab pos="457200" algn="l"/>
                        </a:tabLst>
                      </a:pPr>
                      <a:r>
                        <a:rPr lang="cs-CZ" sz="1700">
                          <a:latin typeface="Times New Roman"/>
                          <a:ea typeface="Times New Roman"/>
                        </a:rPr>
                        <a:t>provádění klientských pokynů</a:t>
                      </a:r>
                    </a:p>
                    <a:p>
                      <a:pPr marL="342900" lvl="0" indent="-342900" algn="l">
                        <a:spcAft>
                          <a:spcPts val="0"/>
                        </a:spcAft>
                        <a:buFont typeface="Times New Roman"/>
                        <a:buChar char="-"/>
                        <a:tabLst>
                          <a:tab pos="457200" algn="l"/>
                        </a:tabLst>
                      </a:pPr>
                      <a:r>
                        <a:rPr lang="cs-CZ" sz="1700">
                          <a:latin typeface="Times New Roman"/>
                          <a:ea typeface="Times New Roman"/>
                        </a:rPr>
                        <a:t>provozování obchodních systémů</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l">
                        <a:spcAft>
                          <a:spcPts val="0"/>
                        </a:spcAft>
                      </a:pPr>
                      <a:r>
                        <a:rPr lang="cs-CZ" sz="1700" dirty="0">
                          <a:latin typeface="Times New Roman"/>
                          <a:ea typeface="Times New Roman"/>
                        </a:rPr>
                        <a:t>18  %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2"/>
                  </a:ext>
                </a:extLst>
              </a:tr>
              <a:tr h="538588">
                <a:tc>
                  <a:txBody>
                    <a:bodyPr/>
                    <a:lstStyle/>
                    <a:p>
                      <a:pPr algn="l">
                        <a:spcAft>
                          <a:spcPts val="0"/>
                        </a:spcAft>
                      </a:pPr>
                      <a:r>
                        <a:rPr lang="cs-CZ" sz="1700">
                          <a:latin typeface="Times New Roman"/>
                          <a:ea typeface="Times New Roman"/>
                        </a:rPr>
                        <a:t>Retailové makléřství</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lvl="0" indent="-342900" algn="l">
                        <a:spcAft>
                          <a:spcPts val="0"/>
                        </a:spcAft>
                        <a:buFont typeface="Times New Roman"/>
                        <a:buChar char="-"/>
                        <a:tabLst>
                          <a:tab pos="457200" algn="l"/>
                        </a:tabLst>
                      </a:pPr>
                      <a:r>
                        <a:rPr lang="cs-CZ" sz="1700">
                          <a:latin typeface="Times New Roman"/>
                          <a:ea typeface="Times New Roman"/>
                        </a:rPr>
                        <a:t>přijímání, zpracování a provádění klientských pokynů (pokynů fyzických osob a malých a středních podniků)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a:spcAft>
                          <a:spcPts val="0"/>
                        </a:spcAft>
                      </a:pPr>
                      <a:r>
                        <a:rPr lang="cs-CZ" sz="1700">
                          <a:latin typeface="Times New Roman"/>
                          <a:ea typeface="Times New Roman"/>
                        </a:rPr>
                        <a:t>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3"/>
                  </a:ext>
                </a:extLst>
              </a:tr>
              <a:tr h="538588">
                <a:tc>
                  <a:txBody>
                    <a:bodyPr/>
                    <a:lstStyle/>
                    <a:p>
                      <a:pPr algn="l">
                        <a:spcAft>
                          <a:spcPts val="0"/>
                        </a:spcAft>
                      </a:pPr>
                      <a:r>
                        <a:rPr lang="cs-CZ" sz="1700" dirty="0">
                          <a:latin typeface="Times New Roman"/>
                          <a:ea typeface="Times New Roman"/>
                        </a:rPr>
                        <a:t>Komerční</a:t>
                      </a:r>
                      <a:r>
                        <a:rPr lang="cs-CZ" sz="1700" baseline="0" dirty="0">
                          <a:latin typeface="Times New Roman"/>
                          <a:ea typeface="Times New Roman"/>
                        </a:rPr>
                        <a:t> </a:t>
                      </a:r>
                      <a:r>
                        <a:rPr lang="cs-CZ" sz="1700" dirty="0">
                          <a:latin typeface="Times New Roman"/>
                          <a:ea typeface="Times New Roman"/>
                        </a:rPr>
                        <a:t>bankovnictví</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342900" lvl="0" indent="-342900" algn="l">
                        <a:spcAft>
                          <a:spcPts val="0"/>
                        </a:spcAft>
                        <a:buFont typeface="Times New Roman"/>
                        <a:buChar char="-"/>
                        <a:tabLst>
                          <a:tab pos="457200" algn="l"/>
                        </a:tabLst>
                      </a:pPr>
                      <a:r>
                        <a:rPr lang="cs-CZ" sz="1700">
                          <a:latin typeface="Times New Roman"/>
                          <a:ea typeface="Times New Roman"/>
                        </a:rPr>
                        <a:t>přijímání vkladů a poskytování úvěrů</a:t>
                      </a:r>
                    </a:p>
                    <a:p>
                      <a:pPr marL="342900" lvl="0" indent="-342900" algn="l">
                        <a:spcAft>
                          <a:spcPts val="0"/>
                        </a:spcAft>
                        <a:buFont typeface="Times New Roman"/>
                        <a:buChar char="-"/>
                        <a:tabLst>
                          <a:tab pos="457200" algn="l"/>
                        </a:tabLst>
                      </a:pPr>
                      <a:r>
                        <a:rPr lang="cs-CZ" sz="1700">
                          <a:latin typeface="Times New Roman"/>
                          <a:ea typeface="Times New Roman"/>
                        </a:rPr>
                        <a:t>finanční leasing, bank. záruky a úvěr.přísliby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l">
                        <a:spcAft>
                          <a:spcPts val="0"/>
                        </a:spcAft>
                      </a:pPr>
                      <a:r>
                        <a:rPr lang="cs-CZ" sz="1700">
                          <a:latin typeface="Times New Roman"/>
                          <a:ea typeface="Times New Roman"/>
                        </a:rPr>
                        <a:t>15  %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4"/>
                  </a:ext>
                </a:extLst>
              </a:tr>
              <a:tr h="538588">
                <a:tc>
                  <a:txBody>
                    <a:bodyPr/>
                    <a:lstStyle/>
                    <a:p>
                      <a:pPr algn="l">
                        <a:spcAft>
                          <a:spcPts val="0"/>
                        </a:spcAft>
                      </a:pPr>
                      <a:r>
                        <a:rPr lang="cs-CZ" sz="1700">
                          <a:latin typeface="Times New Roman"/>
                          <a:ea typeface="Times New Roman"/>
                        </a:rPr>
                        <a:t>Retailové bankovnictví</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lvl="0" indent="-342900" algn="l">
                        <a:spcAft>
                          <a:spcPts val="0"/>
                        </a:spcAft>
                        <a:buFont typeface="Times New Roman"/>
                        <a:buChar char="-"/>
                        <a:tabLst>
                          <a:tab pos="457200" algn="l"/>
                        </a:tabLst>
                      </a:pPr>
                      <a:r>
                        <a:rPr lang="cs-CZ" sz="1700">
                          <a:latin typeface="Times New Roman"/>
                          <a:ea typeface="Times New Roman"/>
                        </a:rPr>
                        <a:t>totéž co podnikové bankovnictví, ale pro fyzické osoby nebo malé a střední podnikatele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a:spcAft>
                          <a:spcPts val="0"/>
                        </a:spcAft>
                      </a:pPr>
                      <a:r>
                        <a:rPr lang="cs-CZ" sz="1700">
                          <a:latin typeface="Times New Roman"/>
                          <a:ea typeface="Times New Roman"/>
                        </a:rPr>
                        <a:t>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5"/>
                  </a:ext>
                </a:extLst>
              </a:tr>
              <a:tr h="538588">
                <a:tc>
                  <a:txBody>
                    <a:bodyPr/>
                    <a:lstStyle/>
                    <a:p>
                      <a:pPr algn="l">
                        <a:spcAft>
                          <a:spcPts val="0"/>
                        </a:spcAft>
                      </a:pPr>
                      <a:r>
                        <a:rPr lang="cs-CZ" sz="1700" dirty="0">
                          <a:latin typeface="Times New Roman"/>
                          <a:ea typeface="Times New Roman"/>
                        </a:rPr>
                        <a:t>Provádění</a:t>
                      </a:r>
                      <a:r>
                        <a:rPr lang="cs-CZ" sz="1700" baseline="0" dirty="0">
                          <a:latin typeface="Times New Roman"/>
                          <a:ea typeface="Times New Roman"/>
                        </a:rPr>
                        <a:t> plateb a vypořádání</a:t>
                      </a:r>
                      <a:endParaRPr lang="cs-CZ" sz="17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lvl="0" indent="-342900" algn="l">
                        <a:spcAft>
                          <a:spcPts val="0"/>
                        </a:spcAft>
                        <a:buFont typeface="Times New Roman"/>
                        <a:buChar char="-"/>
                        <a:tabLst>
                          <a:tab pos="457200" algn="l"/>
                        </a:tabLst>
                      </a:pPr>
                      <a:r>
                        <a:rPr lang="cs-CZ" sz="1700" dirty="0">
                          <a:latin typeface="Times New Roman"/>
                          <a:ea typeface="Times New Roman"/>
                        </a:rPr>
                        <a:t>služby týkající se převodu peněžních prostředků</a:t>
                      </a:r>
                    </a:p>
                    <a:p>
                      <a:pPr marL="342900" lvl="0" indent="-342900" algn="l">
                        <a:spcAft>
                          <a:spcPts val="0"/>
                        </a:spcAft>
                        <a:buFont typeface="Times New Roman"/>
                        <a:buChar char="-"/>
                        <a:tabLst>
                          <a:tab pos="457200" algn="l"/>
                        </a:tabLst>
                      </a:pPr>
                      <a:r>
                        <a:rPr lang="cs-CZ" sz="1700" dirty="0">
                          <a:latin typeface="Times New Roman"/>
                          <a:ea typeface="Times New Roman"/>
                        </a:rPr>
                        <a:t>vydávání a správa platebních prostředků</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l">
                        <a:spcAft>
                          <a:spcPts val="0"/>
                        </a:spcAft>
                      </a:pPr>
                      <a:r>
                        <a:rPr lang="cs-CZ" sz="1700">
                          <a:latin typeface="Times New Roman"/>
                          <a:ea typeface="Times New Roman"/>
                        </a:rPr>
                        <a:t>18  %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6"/>
                  </a:ext>
                </a:extLst>
              </a:tr>
              <a:tr h="269293">
                <a:tc>
                  <a:txBody>
                    <a:bodyPr/>
                    <a:lstStyle/>
                    <a:p>
                      <a:pPr algn="l">
                        <a:spcAft>
                          <a:spcPts val="0"/>
                        </a:spcAft>
                      </a:pPr>
                      <a:r>
                        <a:rPr lang="cs-CZ" sz="1700">
                          <a:latin typeface="Times New Roman"/>
                          <a:ea typeface="Times New Roman"/>
                        </a:rPr>
                        <a:t>Služby z pověření</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342900" lvl="0" indent="-342900" algn="l">
                        <a:spcAft>
                          <a:spcPts val="0"/>
                        </a:spcAft>
                        <a:buFont typeface="Times New Roman"/>
                        <a:buChar char="-"/>
                        <a:tabLst>
                          <a:tab pos="457200" algn="l"/>
                        </a:tabLst>
                      </a:pPr>
                      <a:r>
                        <a:rPr lang="cs-CZ" sz="1700">
                          <a:latin typeface="Times New Roman"/>
                          <a:ea typeface="Times New Roman"/>
                        </a:rPr>
                        <a:t>úschova, správa a uložení fin. nástrojů na účet klienta, včetně opatrovnictví</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l">
                        <a:spcAft>
                          <a:spcPts val="0"/>
                        </a:spcAft>
                      </a:pPr>
                      <a:r>
                        <a:rPr lang="cs-CZ" sz="1700">
                          <a:latin typeface="Times New Roman"/>
                          <a:ea typeface="Times New Roman"/>
                        </a:rPr>
                        <a:t>15  %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7"/>
                  </a:ext>
                </a:extLst>
              </a:tr>
              <a:tr h="538588">
                <a:tc>
                  <a:txBody>
                    <a:bodyPr/>
                    <a:lstStyle/>
                    <a:p>
                      <a:pPr algn="l">
                        <a:spcAft>
                          <a:spcPts val="0"/>
                        </a:spcAft>
                      </a:pPr>
                      <a:r>
                        <a:rPr lang="cs-CZ" sz="1700" dirty="0">
                          <a:latin typeface="Times New Roman"/>
                          <a:ea typeface="Times New Roman"/>
                        </a:rPr>
                        <a:t>Správa aktiv</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342900" lvl="0" indent="-342900" algn="l">
                        <a:spcAft>
                          <a:spcPts val="0"/>
                        </a:spcAft>
                        <a:buFont typeface="Times New Roman"/>
                        <a:buChar char="-"/>
                        <a:tabLst>
                          <a:tab pos="457200" algn="l"/>
                        </a:tabLst>
                      </a:pPr>
                      <a:r>
                        <a:rPr lang="cs-CZ" sz="1700" dirty="0">
                          <a:latin typeface="Times New Roman"/>
                          <a:ea typeface="Times New Roman"/>
                        </a:rPr>
                        <a:t>správa portfolií, podílů ve fondech kolekt. investování aj. formy správy</a:t>
                      </a:r>
                      <a:r>
                        <a:rPr lang="cs-CZ" sz="1700" baseline="0" dirty="0">
                          <a:latin typeface="Times New Roman"/>
                          <a:ea typeface="Times New Roman"/>
                        </a:rPr>
                        <a:t> aktiv</a:t>
                      </a:r>
                      <a:endParaRPr lang="cs-CZ" sz="17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l">
                        <a:spcAft>
                          <a:spcPts val="0"/>
                        </a:spcAft>
                      </a:pPr>
                      <a:r>
                        <a:rPr lang="cs-CZ" sz="1700" dirty="0">
                          <a:latin typeface="Times New Roman"/>
                          <a:ea typeface="Times New Roman"/>
                        </a:rPr>
                        <a:t>12  %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Alternativní standardizovaný přístup (ASA) (1)</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3000" dirty="0">
                <a:solidFill>
                  <a:srgbClr val="42607C"/>
                </a:solidFill>
              </a:rPr>
              <a:t>kapitálový požadavek jako u standardizovaného přístupu, ale u vybrané linie/vybraných linií se použije alternativní ukazatel</a:t>
            </a:r>
          </a:p>
          <a:p>
            <a:pPr eaLnBrk="1" hangingPunct="1">
              <a:lnSpc>
                <a:spcPct val="90000"/>
              </a:lnSpc>
            </a:pPr>
            <a:r>
              <a:rPr lang="cs-CZ" sz="3000" dirty="0">
                <a:solidFill>
                  <a:srgbClr val="42607C"/>
                </a:solidFill>
              </a:rPr>
              <a:t>lze použít tehdy, pokud naprostá většina činností banky spadá do daných linií podnikání (když hodnota relevantního ukazatele z činností za linii nebo linie je alespoň 90 % hodnoty relevantního ukazatele stanoveného podle přístupu BIA za všechny činnosti)</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F7317-05FE-471D-8FD2-FEB0B2C8067A}"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Nástroje transferu úvěrového rizika</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marL="342900" lvl="1" indent="-342900" eaLnBrk="1" hangingPunct="1">
              <a:lnSpc>
                <a:spcPct val="90000"/>
              </a:lnSpc>
              <a:buFont typeface="Arial" charset="0"/>
              <a:buChar char="•"/>
              <a:defRPr/>
            </a:pPr>
            <a:r>
              <a:rPr lang="cs-CZ" dirty="0">
                <a:solidFill>
                  <a:srgbClr val="42607C"/>
                </a:solidFill>
              </a:rPr>
              <a:t>kritérium poskytování prostředků na krytí rizika:</a:t>
            </a:r>
          </a:p>
          <a:p>
            <a:pPr lvl="1" eaLnBrk="1" hangingPunct="1">
              <a:lnSpc>
                <a:spcPct val="90000"/>
              </a:lnSpc>
              <a:defRPr/>
            </a:pPr>
            <a:r>
              <a:rPr lang="cs-CZ" sz="2400" dirty="0">
                <a:solidFill>
                  <a:srgbClr val="42607C"/>
                </a:solidFill>
              </a:rPr>
              <a:t>financované</a:t>
            </a:r>
          </a:p>
          <a:p>
            <a:pPr lvl="1" eaLnBrk="1" hangingPunct="1">
              <a:lnSpc>
                <a:spcPct val="90000"/>
              </a:lnSpc>
              <a:defRPr/>
            </a:pPr>
            <a:r>
              <a:rPr lang="cs-CZ" sz="2400" dirty="0">
                <a:solidFill>
                  <a:srgbClr val="42607C"/>
                </a:solidFill>
              </a:rPr>
              <a:t>nefinancované</a:t>
            </a:r>
          </a:p>
          <a:p>
            <a:pPr marL="342900" lvl="1" indent="-342900" eaLnBrk="1" hangingPunct="1">
              <a:lnSpc>
                <a:spcPct val="90000"/>
              </a:lnSpc>
              <a:buFont typeface="Arial" charset="0"/>
              <a:buChar char="•"/>
              <a:defRPr/>
            </a:pPr>
            <a:r>
              <a:rPr lang="cs-CZ" dirty="0">
                <a:solidFill>
                  <a:srgbClr val="42607C"/>
                </a:solidFill>
              </a:rPr>
              <a:t>kritérium rozsahu transferu</a:t>
            </a:r>
          </a:p>
          <a:p>
            <a:pPr lvl="1" eaLnBrk="1" hangingPunct="1">
              <a:lnSpc>
                <a:spcPct val="90000"/>
              </a:lnSpc>
              <a:defRPr/>
            </a:pPr>
            <a:r>
              <a:rPr lang="cs-CZ" sz="2400" dirty="0">
                <a:solidFill>
                  <a:srgbClr val="42607C"/>
                </a:solidFill>
              </a:rPr>
              <a:t>jednotlivé aktivum</a:t>
            </a:r>
          </a:p>
          <a:p>
            <a:pPr lvl="1" eaLnBrk="1" hangingPunct="1">
              <a:lnSpc>
                <a:spcPct val="90000"/>
              </a:lnSpc>
              <a:defRPr/>
            </a:pPr>
            <a:r>
              <a:rPr lang="cs-CZ" sz="2400" dirty="0">
                <a:solidFill>
                  <a:srgbClr val="42607C"/>
                </a:solidFill>
              </a:rPr>
              <a:t>portfolio</a:t>
            </a:r>
          </a:p>
          <a:p>
            <a:pPr marL="342900" lvl="1" indent="-342900" eaLnBrk="1" hangingPunct="1">
              <a:lnSpc>
                <a:spcPct val="90000"/>
              </a:lnSpc>
              <a:buFont typeface="Arial" charset="0"/>
              <a:buChar char="•"/>
              <a:defRPr/>
            </a:pPr>
            <a:r>
              <a:rPr lang="cs-CZ" dirty="0">
                <a:solidFill>
                  <a:srgbClr val="42607C"/>
                </a:solidFill>
              </a:rPr>
              <a:t>kritérium způsobu transferu</a:t>
            </a:r>
          </a:p>
          <a:p>
            <a:pPr lvl="1" eaLnBrk="1" hangingPunct="1">
              <a:lnSpc>
                <a:spcPct val="90000"/>
              </a:lnSpc>
              <a:defRPr/>
            </a:pPr>
            <a:r>
              <a:rPr lang="cs-CZ" sz="2400" dirty="0">
                <a:solidFill>
                  <a:srgbClr val="42607C"/>
                </a:solidFill>
              </a:rPr>
              <a:t>přímý transfer</a:t>
            </a:r>
          </a:p>
          <a:p>
            <a:pPr lvl="1" eaLnBrk="1" hangingPunct="1">
              <a:lnSpc>
                <a:spcPct val="90000"/>
              </a:lnSpc>
              <a:defRPr/>
            </a:pPr>
            <a:r>
              <a:rPr lang="cs-CZ" sz="2400" dirty="0">
                <a:solidFill>
                  <a:srgbClr val="42607C"/>
                </a:solidFill>
              </a:rPr>
              <a:t>nepřímý transfer</a:t>
            </a:r>
          </a:p>
          <a:p>
            <a:pPr lvl="2" eaLnBrk="1" hangingPunct="1">
              <a:lnSpc>
                <a:spcPct val="90000"/>
              </a:lnSpc>
              <a:defRPr/>
            </a:pPr>
            <a:r>
              <a:rPr lang="cs-CZ" sz="2200" dirty="0">
                <a:solidFill>
                  <a:srgbClr val="42607C"/>
                </a:solidFill>
              </a:rPr>
              <a:t>speciální jednotka (SPV – </a:t>
            </a:r>
            <a:r>
              <a:rPr lang="en-US" sz="2200" dirty="0">
                <a:solidFill>
                  <a:srgbClr val="42607C"/>
                </a:solidFill>
              </a:rPr>
              <a:t>special purpose vehicle</a:t>
            </a:r>
            <a:r>
              <a:rPr lang="cs-CZ" sz="2200" dirty="0">
                <a:solidFill>
                  <a:srgbClr val="42607C"/>
                </a:solidFill>
              </a:rPr>
              <a:t>)</a:t>
            </a:r>
          </a:p>
        </p:txBody>
      </p:sp>
      <p:sp>
        <p:nvSpPr>
          <p:cNvPr id="4" name="Zástupný symbol pro číslo snímku 3"/>
          <p:cNvSpPr>
            <a:spLocks noGrp="1"/>
          </p:cNvSpPr>
          <p:nvPr>
            <p:ph type="sldNum" sz="quarter" idx="12"/>
          </p:nvPr>
        </p:nvSpPr>
        <p:spPr/>
        <p:txBody>
          <a:bodyPr/>
          <a:lstStyle/>
          <a:p>
            <a:pPr>
              <a:defRPr/>
            </a:pPr>
            <a:fld id="{70EC833A-DE93-4B26-A62E-621850A39B4D}" type="slidenum">
              <a:rPr lang="fr-FR" smtClean="0"/>
              <a:pPr>
                <a:defRPr/>
              </a:pPr>
              <a:t>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Pokročilý přístup (AMA) (1)</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defRPr/>
            </a:pPr>
            <a:r>
              <a:rPr lang="cs-CZ" dirty="0">
                <a:solidFill>
                  <a:srgbClr val="42607C"/>
                </a:solidFill>
              </a:rPr>
              <a:t>umožňuje bankám vytvořit si vlastní spolehlivé metody měření operačního rizika</a:t>
            </a:r>
            <a:r>
              <a:rPr lang="en-US" dirty="0">
                <a:solidFill>
                  <a:srgbClr val="42607C"/>
                </a:solidFill>
              </a:rPr>
              <a:t> </a:t>
            </a:r>
            <a:endParaRPr lang="cs-CZ" dirty="0">
              <a:solidFill>
                <a:srgbClr val="42607C"/>
              </a:solidFill>
            </a:endParaRPr>
          </a:p>
          <a:p>
            <a:pPr eaLnBrk="1" hangingPunct="1">
              <a:lnSpc>
                <a:spcPct val="90000"/>
              </a:lnSpc>
              <a:defRPr/>
            </a:pPr>
            <a:r>
              <a:rPr lang="cs-CZ" dirty="0">
                <a:solidFill>
                  <a:srgbClr val="42607C"/>
                </a:solidFill>
              </a:rPr>
              <a:t>vychází z alespoň pětiletých časových řad a matice operačního rizika, kde jsou kombinovány jednotlivé linie podnikání a jednotlivé typy ztrát</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E5FBC-E347-468D-9AE8-1703A65614CA}"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E5FBC-E347-468D-9AE8-1703A65614CA}"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16737" name="Picture 1"/>
          <p:cNvPicPr>
            <a:picLocks noChangeAspect="1" noChangeArrowheads="1"/>
          </p:cNvPicPr>
          <p:nvPr/>
        </p:nvPicPr>
        <p:blipFill>
          <a:blip r:embed="rId3" cstate="print"/>
          <a:srcRect/>
          <a:stretch>
            <a:fillRect/>
          </a:stretch>
        </p:blipFill>
        <p:spPr bwMode="auto">
          <a:xfrm>
            <a:off x="1259632" y="0"/>
            <a:ext cx="6336723" cy="68846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6737"/>
                                        </p:tgtEl>
                                        <p:attrNameLst>
                                          <p:attrName>style.visibility</p:attrName>
                                        </p:attrNameLst>
                                      </p:cBhvr>
                                      <p:to>
                                        <p:strVal val="visible"/>
                                      </p:to>
                                    </p:set>
                                    <p:animEffect transition="in" filter="dissolve">
                                      <p:cBhvr>
                                        <p:cTn id="7" dur="500"/>
                                        <p:tgtEl>
                                          <p:spTgt spid="116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Pokročilý přístup (AMA) (5)</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defRPr/>
            </a:pPr>
            <a:r>
              <a:rPr lang="cs-CZ" sz="2800" dirty="0">
                <a:solidFill>
                  <a:srgbClr val="42607C"/>
                </a:solidFill>
              </a:rPr>
              <a:t>výhody:</a:t>
            </a:r>
          </a:p>
          <a:p>
            <a:pPr lvl="1" eaLnBrk="1" hangingPunct="1">
              <a:lnSpc>
                <a:spcPct val="90000"/>
              </a:lnSpc>
              <a:buClr>
                <a:srgbClr val="42607C"/>
              </a:buClr>
              <a:buSzPct val="70000"/>
              <a:defRPr/>
            </a:pPr>
            <a:r>
              <a:rPr lang="cs-CZ" sz="2400" dirty="0">
                <a:solidFill>
                  <a:srgbClr val="42607C"/>
                </a:solidFill>
              </a:rPr>
              <a:t>berou se v úvahu interní data banky </a:t>
            </a:r>
            <a:r>
              <a:rPr lang="cs-CZ" sz="2400" dirty="0">
                <a:solidFill>
                  <a:srgbClr val="42607C"/>
                </a:solidFill>
                <a:latin typeface="Times New Roman"/>
                <a:cs typeface="Times New Roman"/>
                <a:sym typeface="Wingdings" pitchFamily="2" charset="2"/>
              </a:rPr>
              <a:t>→ </a:t>
            </a:r>
            <a:r>
              <a:rPr lang="cs-CZ" sz="2400" dirty="0">
                <a:solidFill>
                  <a:srgbClr val="42607C"/>
                </a:solidFill>
              </a:rPr>
              <a:t>pro banku to může být konkurenční výhoda</a:t>
            </a:r>
          </a:p>
          <a:p>
            <a:pPr lvl="1" eaLnBrk="1" hangingPunct="1">
              <a:lnSpc>
                <a:spcPct val="90000"/>
              </a:lnSpc>
              <a:buClr>
                <a:srgbClr val="42607C"/>
              </a:buClr>
              <a:buSzPct val="70000"/>
              <a:defRPr/>
            </a:pPr>
            <a:r>
              <a:rPr lang="cs-CZ" sz="2400" dirty="0">
                <a:solidFill>
                  <a:srgbClr val="42607C"/>
                </a:solidFill>
              </a:rPr>
              <a:t>kapitálový požadavek je jednoznačně odvozen od výše ztrát</a:t>
            </a:r>
          </a:p>
          <a:p>
            <a:pPr lvl="1" eaLnBrk="1" hangingPunct="1">
              <a:lnSpc>
                <a:spcPct val="90000"/>
              </a:lnSpc>
              <a:buClr>
                <a:srgbClr val="42607C"/>
              </a:buClr>
              <a:buSzPct val="70000"/>
              <a:defRPr/>
            </a:pPr>
            <a:r>
              <a:rPr lang="cs-CZ" sz="2400" dirty="0">
                <a:solidFill>
                  <a:srgbClr val="42607C"/>
                </a:solidFill>
              </a:rPr>
              <a:t>vypočtený kapitálový požadavek lze snížit až o 20 %, pokud banka využije pojištění </a:t>
            </a:r>
          </a:p>
          <a:p>
            <a:pPr eaLnBrk="1" hangingPunct="1">
              <a:lnSpc>
                <a:spcPct val="90000"/>
              </a:lnSpc>
              <a:defRPr/>
            </a:pPr>
            <a:r>
              <a:rPr lang="cs-CZ" sz="2800" dirty="0">
                <a:solidFill>
                  <a:srgbClr val="42607C"/>
                </a:solidFill>
              </a:rPr>
              <a:t>nevýhody:</a:t>
            </a:r>
          </a:p>
          <a:p>
            <a:pPr lvl="1" eaLnBrk="1" hangingPunct="1">
              <a:lnSpc>
                <a:spcPct val="90000"/>
              </a:lnSpc>
              <a:buClr>
                <a:srgbClr val="42607C"/>
              </a:buClr>
              <a:buSzPct val="70000"/>
              <a:defRPr/>
            </a:pPr>
            <a:r>
              <a:rPr lang="cs-CZ" sz="2400" dirty="0">
                <a:solidFill>
                  <a:srgbClr val="42607C"/>
                </a:solidFill>
              </a:rPr>
              <a:t>riziko, že stanovené linie podnikání a definované typy rizik nemusí přesně odpovídat podmínkám konkrétní banky</a:t>
            </a:r>
          </a:p>
          <a:p>
            <a:pPr lvl="1" eaLnBrk="1" hangingPunct="1">
              <a:lnSpc>
                <a:spcPct val="90000"/>
              </a:lnSpc>
              <a:buClr>
                <a:srgbClr val="42607C"/>
              </a:buClr>
              <a:buSzPct val="70000"/>
              <a:defRPr/>
            </a:pPr>
            <a:r>
              <a:rPr lang="cs-CZ" sz="2400" dirty="0">
                <a:solidFill>
                  <a:srgbClr val="42607C"/>
                </a:solidFill>
              </a:rPr>
              <a:t>náročnost </a:t>
            </a:r>
          </a:p>
          <a:p>
            <a:pPr lvl="1" eaLnBrk="1" hangingPunct="1">
              <a:lnSpc>
                <a:spcPct val="90000"/>
              </a:lnSpc>
              <a:buClr>
                <a:srgbClr val="42607C"/>
              </a:buClr>
              <a:buSzPct val="70000"/>
              <a:defRPr/>
            </a:pPr>
            <a:r>
              <a:rPr lang="cs-CZ" sz="2400" dirty="0">
                <a:solidFill>
                  <a:srgbClr val="42607C"/>
                </a:solidFill>
              </a:rPr>
              <a:t>vyžaduje schválení regulátorem </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E5FBC-E347-468D-9AE8-1703A65614CA}"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Kapitál na krytí operačního rizika: plánovaná změna dle </a:t>
            </a:r>
            <a:r>
              <a:rPr lang="cs-CZ" dirty="0" err="1">
                <a:solidFill>
                  <a:schemeClr val="bg1"/>
                </a:solidFill>
              </a:rPr>
              <a:t>Basel</a:t>
            </a:r>
            <a:r>
              <a:rPr lang="cs-CZ" dirty="0">
                <a:solidFill>
                  <a:schemeClr val="bg1"/>
                </a:solidFill>
              </a:rPr>
              <a:t> IV</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defRPr/>
            </a:pPr>
            <a:r>
              <a:rPr lang="cs-CZ" sz="2800" dirty="0">
                <a:solidFill>
                  <a:srgbClr val="42607C"/>
                </a:solidFill>
              </a:rPr>
              <a:t>plán od 1. ledna 2023</a:t>
            </a:r>
          </a:p>
          <a:p>
            <a:pPr eaLnBrk="1" hangingPunct="1">
              <a:lnSpc>
                <a:spcPct val="90000"/>
              </a:lnSpc>
              <a:defRPr/>
            </a:pPr>
            <a:r>
              <a:rPr lang="cs-CZ" sz="2800" dirty="0">
                <a:solidFill>
                  <a:srgbClr val="42607C"/>
                </a:solidFill>
              </a:rPr>
              <a:t>pouze 1 metoda výpočtu kapitálu pro krytí operačního rizika: revidovaný standardizovaný přístup (RSA – </a:t>
            </a:r>
            <a:r>
              <a:rPr lang="cs-CZ" sz="2800" dirty="0" err="1">
                <a:solidFill>
                  <a:srgbClr val="42607C"/>
                </a:solidFill>
              </a:rPr>
              <a:t>Revised</a:t>
            </a:r>
            <a:r>
              <a:rPr lang="cs-CZ" sz="2800" dirty="0">
                <a:solidFill>
                  <a:srgbClr val="42607C"/>
                </a:solidFill>
              </a:rPr>
              <a:t> </a:t>
            </a:r>
            <a:r>
              <a:rPr lang="cs-CZ" sz="2800" dirty="0" err="1">
                <a:solidFill>
                  <a:srgbClr val="42607C"/>
                </a:solidFill>
              </a:rPr>
              <a:t>Standardised</a:t>
            </a:r>
            <a:r>
              <a:rPr lang="cs-CZ" sz="2800" dirty="0">
                <a:solidFill>
                  <a:srgbClr val="42607C"/>
                </a:solidFill>
              </a:rPr>
              <a:t> </a:t>
            </a:r>
            <a:r>
              <a:rPr lang="cs-CZ" sz="2800" dirty="0" err="1">
                <a:solidFill>
                  <a:srgbClr val="42607C"/>
                </a:solidFill>
              </a:rPr>
              <a:t>Approach</a:t>
            </a:r>
            <a:r>
              <a:rPr lang="cs-CZ" sz="2800" dirty="0">
                <a:solidFill>
                  <a:srgbClr val="42607C"/>
                </a:solidFill>
              </a:rPr>
              <a:t>, příp. SMA – </a:t>
            </a:r>
            <a:r>
              <a:rPr lang="cs-CZ" sz="2800" dirty="0" err="1">
                <a:solidFill>
                  <a:srgbClr val="42607C"/>
                </a:solidFill>
              </a:rPr>
              <a:t>Standardised</a:t>
            </a:r>
            <a:r>
              <a:rPr lang="cs-CZ" sz="2800" dirty="0">
                <a:solidFill>
                  <a:srgbClr val="42607C"/>
                </a:solidFill>
              </a:rPr>
              <a:t> </a:t>
            </a:r>
            <a:r>
              <a:rPr lang="cs-CZ" sz="2800" dirty="0" err="1">
                <a:solidFill>
                  <a:srgbClr val="42607C"/>
                </a:solidFill>
              </a:rPr>
              <a:t>Measurement</a:t>
            </a:r>
            <a:r>
              <a:rPr lang="cs-CZ" sz="2800" dirty="0">
                <a:solidFill>
                  <a:srgbClr val="42607C"/>
                </a:solidFill>
              </a:rPr>
              <a:t> </a:t>
            </a:r>
            <a:r>
              <a:rPr lang="cs-CZ" sz="2800" dirty="0" err="1">
                <a:solidFill>
                  <a:srgbClr val="42607C"/>
                </a:solidFill>
              </a:rPr>
              <a:t>Approach</a:t>
            </a:r>
            <a:r>
              <a:rPr lang="cs-CZ" sz="2800" dirty="0">
                <a:solidFill>
                  <a:srgbClr val="42607C"/>
                </a:solidFill>
              </a:rPr>
              <a:t>)</a:t>
            </a:r>
          </a:p>
          <a:p>
            <a:pPr lvl="1" eaLnBrk="1" hangingPunct="1">
              <a:lnSpc>
                <a:spcPct val="90000"/>
              </a:lnSpc>
              <a:buClr>
                <a:srgbClr val="42607C"/>
              </a:buClr>
              <a:buSzPct val="70000"/>
              <a:defRPr/>
            </a:pPr>
            <a:r>
              <a:rPr lang="cs-CZ" sz="2600" dirty="0">
                <a:solidFill>
                  <a:srgbClr val="42607C"/>
                </a:solidFill>
              </a:rPr>
              <a:t>používají povinně všechny banky </a:t>
            </a:r>
          </a:p>
          <a:p>
            <a:pPr lvl="1" eaLnBrk="1" hangingPunct="1">
              <a:lnSpc>
                <a:spcPct val="90000"/>
              </a:lnSpc>
              <a:buClr>
                <a:srgbClr val="42607C"/>
              </a:buClr>
              <a:buSzPct val="70000"/>
              <a:defRPr/>
            </a:pPr>
            <a:r>
              <a:rPr lang="cs-CZ" sz="2600" dirty="0">
                <a:solidFill>
                  <a:srgbClr val="42607C"/>
                </a:solidFill>
              </a:rPr>
              <a:t>zcela se mění postup výpočtu</a:t>
            </a:r>
          </a:p>
          <a:p>
            <a:pPr lvl="1" eaLnBrk="1" hangingPunct="1">
              <a:lnSpc>
                <a:spcPct val="90000"/>
              </a:lnSpc>
              <a:buClr>
                <a:srgbClr val="42607C"/>
              </a:buClr>
              <a:buSzPct val="70000"/>
              <a:defRPr/>
            </a:pPr>
            <a:r>
              <a:rPr lang="cs-CZ" sz="2600" dirty="0">
                <a:solidFill>
                  <a:srgbClr val="42607C"/>
                </a:solidFill>
              </a:rPr>
              <a:t>liší se v závislosti na velikosti banky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E5FBC-E347-468D-9AE8-1703A65614CA}"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940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4098"/>
                                        </p:tgtEl>
                                      </p:cBhvr>
                                    </p:animEffect>
                                    <p:set>
                                      <p:cBhvr>
                                        <p:cTn id="7" dur="1" fill="hold">
                                          <p:stCondLst>
                                            <p:cond delay="499"/>
                                          </p:stCondLst>
                                        </p:cTn>
                                        <p:tgtEl>
                                          <p:spTgt spid="409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099">
                                            <p:txEl>
                                              <p:pRg st="0" end="0"/>
                                            </p:txEl>
                                          </p:spTgt>
                                        </p:tgtEl>
                                      </p:cBhvr>
                                    </p:animEffect>
                                    <p:set>
                                      <p:cBhvr>
                                        <p:cTn id="10" dur="1" fill="hold">
                                          <p:stCondLst>
                                            <p:cond delay="499"/>
                                          </p:stCondLst>
                                        </p:cTn>
                                        <p:tgtEl>
                                          <p:spTgt spid="4099">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099">
                                            <p:txEl>
                                              <p:pRg st="1" end="1"/>
                                            </p:txEl>
                                          </p:spTgt>
                                        </p:tgtEl>
                                      </p:cBhvr>
                                    </p:animEffect>
                                    <p:set>
                                      <p:cBhvr>
                                        <p:cTn id="13" dur="1" fill="hold">
                                          <p:stCondLst>
                                            <p:cond delay="499"/>
                                          </p:stCondLst>
                                        </p:cTn>
                                        <p:tgtEl>
                                          <p:spTgt spid="4099">
                                            <p:txEl>
                                              <p:pRg st="1" end="1"/>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099">
                                            <p:txEl>
                                              <p:pRg st="2" end="2"/>
                                            </p:txEl>
                                          </p:spTgt>
                                        </p:tgtEl>
                                      </p:cBhvr>
                                    </p:animEffect>
                                    <p:set>
                                      <p:cBhvr>
                                        <p:cTn id="16" dur="1" fill="hold">
                                          <p:stCondLst>
                                            <p:cond delay="499"/>
                                          </p:stCondLst>
                                        </p:cTn>
                                        <p:tgtEl>
                                          <p:spTgt spid="4099">
                                            <p:txEl>
                                              <p:pRg st="2" end="2"/>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099">
                                            <p:txEl>
                                              <p:pRg st="3" end="3"/>
                                            </p:txEl>
                                          </p:spTgt>
                                        </p:tgtEl>
                                      </p:cBhvr>
                                    </p:animEffect>
                                    <p:set>
                                      <p:cBhvr>
                                        <p:cTn id="19" dur="1" fill="hold">
                                          <p:stCondLst>
                                            <p:cond delay="499"/>
                                          </p:stCondLst>
                                        </p:cTn>
                                        <p:tgtEl>
                                          <p:spTgt spid="4099">
                                            <p:txEl>
                                              <p:pRg st="3" end="3"/>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099">
                                            <p:txEl>
                                              <p:pRg st="4" end="4"/>
                                            </p:txEl>
                                          </p:spTgt>
                                        </p:tgtEl>
                                      </p:cBhvr>
                                    </p:animEffect>
                                    <p:set>
                                      <p:cBhvr>
                                        <p:cTn id="22" dur="1" fill="hold">
                                          <p:stCondLst>
                                            <p:cond delay="499"/>
                                          </p:stCondLst>
                                        </p:cTn>
                                        <p:tgtEl>
                                          <p:spTgt spid="409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cs-CZ" dirty="0">
                <a:solidFill>
                  <a:schemeClr val="bg1"/>
                </a:solidFill>
              </a:rPr>
              <a:t>Tržní riziko</a:t>
            </a:r>
            <a:endParaRPr lang="fr-FR" dirty="0">
              <a:solidFill>
                <a:schemeClr val="bg1"/>
              </a:solidFill>
            </a:endParaRPr>
          </a:p>
        </p:txBody>
      </p:sp>
      <p:sp>
        <p:nvSpPr>
          <p:cNvPr id="2051" name="Sous-titre 2"/>
          <p:cNvSpPr>
            <a:spLocks noGrp="1"/>
          </p:cNvSpPr>
          <p:nvPr>
            <p:ph type="subTitle" idx="1"/>
          </p:nvPr>
        </p:nvSpPr>
        <p:spPr>
          <a:xfrm>
            <a:off x="1258888" y="3716338"/>
            <a:ext cx="6400800" cy="1752600"/>
          </a:xfrm>
        </p:spPr>
        <p:txBody>
          <a:bodyPr/>
          <a:lstStyle/>
          <a:p>
            <a:pPr eaLnBrk="1" hangingPunct="1"/>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0C135C-6983-4024-991A-749F4847D17B}"/>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19B3698C-73EB-4976-903D-5149F0EC3EFF}"/>
              </a:ext>
            </a:extLst>
          </p:cNvPr>
          <p:cNvSpPr>
            <a:spLocks noGrp="1"/>
          </p:cNvSpPr>
          <p:nvPr>
            <p:ph idx="1"/>
          </p:nvPr>
        </p:nvSpPr>
        <p:spPr/>
        <p:txBody>
          <a:bodyPr/>
          <a:lstStyle/>
          <a:p>
            <a:r>
              <a:rPr lang="cs-CZ" dirty="0"/>
              <a:t>Tržní riziko v řízení finančních a bankovních rizik odkazuje na možnost finanční ztráty, která vzniká v důsledku nepříznivých pohybů na finančních trzích. Toto riziko je spojeno s možnými změnami v cenách finančních nástrojů, jako jsou akcie, dluhopisy, komodity, měnové kurzy a úrokové sazby. Tržní riziko je důležité pro banky a finanční instituce, které drží portfolia různých finančních aktiv a pasiv.</a:t>
            </a:r>
          </a:p>
        </p:txBody>
      </p:sp>
      <p:sp>
        <p:nvSpPr>
          <p:cNvPr id="4" name="Zástupný symbol pro číslo snímku 3">
            <a:extLst>
              <a:ext uri="{FF2B5EF4-FFF2-40B4-BE49-F238E27FC236}">
                <a16:creationId xmlns:a16="http://schemas.microsoft.com/office/drawing/2014/main" id="{4D5BBD81-ED83-4626-AC8C-DAED5A583180}"/>
              </a:ext>
            </a:extLst>
          </p:cNvPr>
          <p:cNvSpPr>
            <a:spLocks noGrp="1"/>
          </p:cNvSpPr>
          <p:nvPr>
            <p:ph type="sldNum" sz="quarter" idx="12"/>
          </p:nvPr>
        </p:nvSpPr>
        <p:spPr/>
        <p:txBody>
          <a:bodyPr/>
          <a:lstStyle/>
          <a:p>
            <a:pPr>
              <a:defRPr/>
            </a:pPr>
            <a:fld id="{6849B6B5-1144-4E41-8BD7-ECBF30F6A6E9}" type="slidenum">
              <a:rPr lang="fr-FR" smtClean="0"/>
              <a:pPr>
                <a:defRPr/>
              </a:pPr>
              <a:t>55</a:t>
            </a:fld>
            <a:endParaRPr lang="fr-FR"/>
          </a:p>
        </p:txBody>
      </p:sp>
    </p:spTree>
    <p:extLst>
      <p:ext uri="{BB962C8B-B14F-4D97-AF65-F5344CB8AC3E}">
        <p14:creationId xmlns:p14="http://schemas.microsoft.com/office/powerpoint/2010/main" val="4262178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782875-10A4-46E9-AD7B-0454C18F143F}"/>
              </a:ext>
            </a:extLst>
          </p:cNvPr>
          <p:cNvSpPr>
            <a:spLocks noGrp="1"/>
          </p:cNvSpPr>
          <p:nvPr>
            <p:ph type="title"/>
          </p:nvPr>
        </p:nvSpPr>
        <p:spPr/>
        <p:txBody>
          <a:bodyPr/>
          <a:lstStyle/>
          <a:p>
            <a:r>
              <a:rPr lang="cs-CZ" dirty="0"/>
              <a:t>Hlavní komponenty tržního rizika zahrnují:</a:t>
            </a:r>
            <a:br>
              <a:rPr lang="cs-CZ" dirty="0"/>
            </a:br>
            <a:endParaRPr lang="cs-CZ" dirty="0"/>
          </a:p>
        </p:txBody>
      </p:sp>
      <p:sp>
        <p:nvSpPr>
          <p:cNvPr id="3" name="Zástupný symbol pro obsah 2">
            <a:extLst>
              <a:ext uri="{FF2B5EF4-FFF2-40B4-BE49-F238E27FC236}">
                <a16:creationId xmlns:a16="http://schemas.microsoft.com/office/drawing/2014/main" id="{E286ABDF-635A-4F24-9DA6-34009FBC205B}"/>
              </a:ext>
            </a:extLst>
          </p:cNvPr>
          <p:cNvSpPr>
            <a:spLocks noGrp="1"/>
          </p:cNvSpPr>
          <p:nvPr>
            <p:ph idx="1"/>
          </p:nvPr>
        </p:nvSpPr>
        <p:spPr/>
        <p:txBody>
          <a:bodyPr/>
          <a:lstStyle/>
          <a:p>
            <a:pPr>
              <a:buFont typeface="+mj-lt"/>
              <a:buAutoNum type="arabicPeriod"/>
            </a:pPr>
            <a:r>
              <a:rPr lang="cs-CZ" sz="2400" b="1" dirty="0"/>
              <a:t>Úrokové riziko</a:t>
            </a:r>
            <a:r>
              <a:rPr lang="cs-CZ" sz="2400" dirty="0"/>
              <a:t>: Riziko ztráty způsobené změnami úrokových sazeb, které mohou ovlivnit hodnotu dluhových nástrojů, jako jsou obligace.</a:t>
            </a:r>
          </a:p>
          <a:p>
            <a:pPr>
              <a:buFont typeface="+mj-lt"/>
              <a:buAutoNum type="arabicPeriod"/>
            </a:pPr>
            <a:r>
              <a:rPr lang="cs-CZ" sz="2400" b="1" dirty="0"/>
              <a:t>Měnové riziko</a:t>
            </a:r>
            <a:r>
              <a:rPr lang="cs-CZ" sz="2400" dirty="0"/>
              <a:t>: Riziko vyplývající ze změn měnových kurzů, které mohou ovlivnit hodnotu aktiv a pasiv denominovaných v cizích měnách.</a:t>
            </a:r>
          </a:p>
          <a:p>
            <a:pPr>
              <a:buFont typeface="+mj-lt"/>
              <a:buAutoNum type="arabicPeriod"/>
            </a:pPr>
            <a:r>
              <a:rPr lang="cs-CZ" sz="2400" b="1" dirty="0"/>
              <a:t>Cenové riziko akcií</a:t>
            </a:r>
            <a:r>
              <a:rPr lang="cs-CZ" sz="2400" dirty="0"/>
              <a:t>: Riziko ztráty kvůli pohybům cen akcií, které jsou součástí investičního portfolia.</a:t>
            </a:r>
          </a:p>
          <a:p>
            <a:pPr>
              <a:buFont typeface="+mj-lt"/>
              <a:buAutoNum type="arabicPeriod"/>
            </a:pPr>
            <a:r>
              <a:rPr lang="cs-CZ" sz="2400" b="1" dirty="0"/>
              <a:t>Komoditní riziko</a:t>
            </a:r>
            <a:r>
              <a:rPr lang="cs-CZ" sz="2400" dirty="0"/>
              <a:t>: Riziko ztráty způsobené kolísáním cen komodit, jako je ropa, zlato nebo zemní plyn.</a:t>
            </a:r>
          </a:p>
          <a:p>
            <a:endParaRPr lang="cs-CZ" dirty="0"/>
          </a:p>
        </p:txBody>
      </p:sp>
      <p:sp>
        <p:nvSpPr>
          <p:cNvPr id="4" name="Zástupný symbol pro číslo snímku 3">
            <a:extLst>
              <a:ext uri="{FF2B5EF4-FFF2-40B4-BE49-F238E27FC236}">
                <a16:creationId xmlns:a16="http://schemas.microsoft.com/office/drawing/2014/main" id="{EA76BBF6-6971-469F-A99C-6760DF019E74}"/>
              </a:ext>
            </a:extLst>
          </p:cNvPr>
          <p:cNvSpPr>
            <a:spLocks noGrp="1"/>
          </p:cNvSpPr>
          <p:nvPr>
            <p:ph type="sldNum" sz="quarter" idx="12"/>
          </p:nvPr>
        </p:nvSpPr>
        <p:spPr/>
        <p:txBody>
          <a:bodyPr/>
          <a:lstStyle/>
          <a:p>
            <a:pPr>
              <a:defRPr/>
            </a:pPr>
            <a:fld id="{6849B6B5-1144-4E41-8BD7-ECBF30F6A6E9}" type="slidenum">
              <a:rPr lang="fr-FR" smtClean="0"/>
              <a:pPr>
                <a:defRPr/>
              </a:pPr>
              <a:t>56</a:t>
            </a:fld>
            <a:endParaRPr lang="fr-FR"/>
          </a:p>
        </p:txBody>
      </p:sp>
    </p:spTree>
    <p:extLst>
      <p:ext uri="{BB962C8B-B14F-4D97-AF65-F5344CB8AC3E}">
        <p14:creationId xmlns:p14="http://schemas.microsoft.com/office/powerpoint/2010/main" val="1652274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Tržní riziko</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eaLnBrk="1" hangingPunct="1">
              <a:lnSpc>
                <a:spcPct val="90000"/>
              </a:lnSpc>
            </a:pPr>
            <a:r>
              <a:rPr lang="cs-CZ" sz="2800" dirty="0">
                <a:solidFill>
                  <a:srgbClr val="42607C"/>
                </a:solidFill>
              </a:rPr>
              <a:t>riziko ztráty banky vyplývající ze změn cen, kurzů a sazeb na finančním trhu</a:t>
            </a:r>
          </a:p>
          <a:p>
            <a:pPr eaLnBrk="1" hangingPunct="1">
              <a:lnSpc>
                <a:spcPct val="90000"/>
              </a:lnSpc>
            </a:pPr>
            <a:r>
              <a:rPr lang="cs-CZ" sz="2800" dirty="0">
                <a:solidFill>
                  <a:srgbClr val="42607C"/>
                </a:solidFill>
              </a:rPr>
              <a:t>zahrnuje:</a:t>
            </a:r>
          </a:p>
          <a:p>
            <a:pPr lvl="1" eaLnBrk="1" hangingPunct="1">
              <a:lnSpc>
                <a:spcPct val="90000"/>
              </a:lnSpc>
              <a:defRPr/>
            </a:pPr>
            <a:r>
              <a:rPr lang="cs-CZ" dirty="0">
                <a:solidFill>
                  <a:srgbClr val="42607C"/>
                </a:solidFill>
              </a:rPr>
              <a:t>úrokové riziko</a:t>
            </a:r>
          </a:p>
          <a:p>
            <a:pPr lvl="1" eaLnBrk="1" hangingPunct="1">
              <a:lnSpc>
                <a:spcPct val="90000"/>
              </a:lnSpc>
              <a:defRPr/>
            </a:pPr>
            <a:r>
              <a:rPr lang="cs-CZ" dirty="0">
                <a:solidFill>
                  <a:srgbClr val="42607C"/>
                </a:solidFill>
              </a:rPr>
              <a:t>akciové riziko</a:t>
            </a:r>
          </a:p>
          <a:p>
            <a:pPr lvl="1" eaLnBrk="1" hangingPunct="1">
              <a:lnSpc>
                <a:spcPct val="90000"/>
              </a:lnSpc>
              <a:defRPr/>
            </a:pPr>
            <a:r>
              <a:rPr lang="cs-CZ" dirty="0">
                <a:solidFill>
                  <a:srgbClr val="42607C"/>
                </a:solidFill>
              </a:rPr>
              <a:t>měnové riziko</a:t>
            </a:r>
          </a:p>
          <a:p>
            <a:pPr lvl="1" eaLnBrk="1" hangingPunct="1">
              <a:lnSpc>
                <a:spcPct val="90000"/>
              </a:lnSpc>
              <a:defRPr/>
            </a:pPr>
            <a:r>
              <a:rPr lang="cs-CZ" dirty="0">
                <a:solidFill>
                  <a:srgbClr val="42607C"/>
                </a:solidFill>
              </a:rPr>
              <a:t>komoditní riziko</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Úrokové riziko</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eaLnBrk="1" hangingPunct="1">
              <a:lnSpc>
                <a:spcPct val="90000"/>
              </a:lnSpc>
              <a:defRPr/>
            </a:pPr>
            <a:r>
              <a:rPr lang="cs-CZ" sz="3000" dirty="0">
                <a:solidFill>
                  <a:srgbClr val="42607C"/>
                </a:solidFill>
              </a:rPr>
              <a:t>riziko ztráty banky v důsledku nepříznivého vývoje úrokových sazeb</a:t>
            </a:r>
          </a:p>
          <a:p>
            <a:pPr eaLnBrk="1" hangingPunct="1">
              <a:lnSpc>
                <a:spcPct val="90000"/>
              </a:lnSpc>
              <a:defRPr/>
            </a:pPr>
            <a:r>
              <a:rPr lang="cs-CZ" sz="3000" dirty="0">
                <a:solidFill>
                  <a:srgbClr val="42607C"/>
                </a:solidFill>
              </a:rPr>
              <a:t>závisí na:</a:t>
            </a:r>
          </a:p>
          <a:p>
            <a:pPr lvl="1" eaLnBrk="1" hangingPunct="1">
              <a:lnSpc>
                <a:spcPct val="90000"/>
              </a:lnSpc>
              <a:defRPr/>
            </a:pPr>
            <a:r>
              <a:rPr lang="cs-CZ" sz="2600" dirty="0">
                <a:solidFill>
                  <a:srgbClr val="42607C"/>
                </a:solidFill>
              </a:rPr>
              <a:t>vývoji úrokových sazeb</a:t>
            </a:r>
          </a:p>
          <a:p>
            <a:pPr lvl="1" eaLnBrk="1" hangingPunct="1">
              <a:lnSpc>
                <a:spcPct val="90000"/>
              </a:lnSpc>
              <a:defRPr/>
            </a:pPr>
            <a:r>
              <a:rPr lang="cs-CZ" sz="2600" dirty="0">
                <a:solidFill>
                  <a:srgbClr val="42607C"/>
                </a:solidFill>
              </a:rPr>
              <a:t>úrokové struktuře aktiv a pasiv</a:t>
            </a:r>
          </a:p>
          <a:p>
            <a:pPr lvl="2" eaLnBrk="1" hangingPunct="1">
              <a:lnSpc>
                <a:spcPct val="90000"/>
              </a:lnSpc>
              <a:defRPr/>
            </a:pPr>
            <a:r>
              <a:rPr lang="cs-CZ" sz="2300" dirty="0">
                <a:solidFill>
                  <a:srgbClr val="42607C"/>
                </a:solidFill>
              </a:rPr>
              <a:t>aktiva a pasiva citlivá na změnu úrokových sazeb (RSA, RSL = </a:t>
            </a:r>
            <a:r>
              <a:rPr lang="cs-CZ" sz="2300" dirty="0" err="1">
                <a:solidFill>
                  <a:srgbClr val="42607C"/>
                </a:solidFill>
              </a:rPr>
              <a:t>rate</a:t>
            </a:r>
            <a:r>
              <a:rPr lang="cs-CZ" sz="2300" dirty="0">
                <a:solidFill>
                  <a:srgbClr val="42607C"/>
                </a:solidFill>
              </a:rPr>
              <a:t> sensitive </a:t>
            </a:r>
            <a:r>
              <a:rPr lang="cs-CZ" sz="2300" dirty="0" err="1">
                <a:solidFill>
                  <a:srgbClr val="42607C"/>
                </a:solidFill>
              </a:rPr>
              <a:t>assets</a:t>
            </a:r>
            <a:r>
              <a:rPr lang="cs-CZ" sz="2300" dirty="0">
                <a:solidFill>
                  <a:srgbClr val="42607C"/>
                </a:solidFill>
              </a:rPr>
              <a:t>, </a:t>
            </a:r>
            <a:r>
              <a:rPr lang="cs-CZ" sz="2300" dirty="0" err="1">
                <a:solidFill>
                  <a:srgbClr val="42607C"/>
                </a:solidFill>
              </a:rPr>
              <a:t>liabilities</a:t>
            </a:r>
            <a:r>
              <a:rPr lang="cs-CZ" sz="2300" dirty="0">
                <a:solidFill>
                  <a:srgbClr val="42607C"/>
                </a:solidFill>
              </a:rPr>
              <a:t>)</a:t>
            </a:r>
          </a:p>
          <a:p>
            <a:pPr lvl="2" eaLnBrk="1" hangingPunct="1">
              <a:lnSpc>
                <a:spcPct val="90000"/>
              </a:lnSpc>
              <a:defRPr/>
            </a:pPr>
            <a:r>
              <a:rPr lang="cs-CZ" sz="2300" dirty="0">
                <a:solidFill>
                  <a:srgbClr val="42607C"/>
                </a:solidFill>
              </a:rPr>
              <a:t>aktiva a pasiva s fixními úrokovými sazbami (FRA, FRL = </a:t>
            </a:r>
            <a:r>
              <a:rPr lang="cs-CZ" sz="2300" dirty="0" err="1">
                <a:solidFill>
                  <a:srgbClr val="42607C"/>
                </a:solidFill>
              </a:rPr>
              <a:t>fixed</a:t>
            </a:r>
            <a:r>
              <a:rPr lang="cs-CZ" sz="2300" dirty="0">
                <a:solidFill>
                  <a:srgbClr val="42607C"/>
                </a:solidFill>
              </a:rPr>
              <a:t> </a:t>
            </a:r>
            <a:r>
              <a:rPr lang="cs-CZ" sz="2300" dirty="0" err="1">
                <a:solidFill>
                  <a:srgbClr val="42607C"/>
                </a:solidFill>
              </a:rPr>
              <a:t>rate</a:t>
            </a:r>
            <a:r>
              <a:rPr lang="cs-CZ" sz="2300" dirty="0">
                <a:solidFill>
                  <a:srgbClr val="42607C"/>
                </a:solidFill>
              </a:rPr>
              <a:t> </a:t>
            </a:r>
            <a:r>
              <a:rPr lang="cs-CZ" sz="2300" dirty="0" err="1">
                <a:solidFill>
                  <a:srgbClr val="42607C"/>
                </a:solidFill>
              </a:rPr>
              <a:t>assets</a:t>
            </a:r>
            <a:r>
              <a:rPr lang="cs-CZ" sz="2300" dirty="0">
                <a:solidFill>
                  <a:srgbClr val="42607C"/>
                </a:solidFill>
              </a:rPr>
              <a:t>, </a:t>
            </a:r>
            <a:r>
              <a:rPr lang="cs-CZ" sz="2300" dirty="0" err="1">
                <a:solidFill>
                  <a:srgbClr val="42607C"/>
                </a:solidFill>
              </a:rPr>
              <a:t>liabilities</a:t>
            </a:r>
            <a:r>
              <a:rPr lang="cs-CZ" sz="2300" dirty="0">
                <a:solidFill>
                  <a:srgbClr val="42607C"/>
                </a:solidFill>
              </a:rPr>
              <a:t>)</a:t>
            </a:r>
          </a:p>
          <a:p>
            <a:pPr lvl="2" eaLnBrk="1" hangingPunct="1">
              <a:lnSpc>
                <a:spcPct val="90000"/>
              </a:lnSpc>
              <a:defRPr/>
            </a:pPr>
            <a:r>
              <a:rPr lang="cs-CZ" sz="2300" dirty="0">
                <a:solidFill>
                  <a:srgbClr val="42607C"/>
                </a:solidFill>
              </a:rPr>
              <a:t>s úrokovou strukturu aktiv a pasiv lze pracovat na:</a:t>
            </a:r>
          </a:p>
          <a:p>
            <a:pPr lvl="3" eaLnBrk="1" hangingPunct="1">
              <a:lnSpc>
                <a:spcPct val="90000"/>
              </a:lnSpc>
              <a:defRPr/>
            </a:pPr>
            <a:r>
              <a:rPr lang="cs-CZ" dirty="0">
                <a:solidFill>
                  <a:srgbClr val="42607C"/>
                </a:solidFill>
              </a:rPr>
              <a:t>omezování úrokového rizika</a:t>
            </a:r>
          </a:p>
          <a:p>
            <a:pPr lvl="3" eaLnBrk="1" hangingPunct="1">
              <a:lnSpc>
                <a:spcPct val="90000"/>
              </a:lnSpc>
              <a:defRPr/>
            </a:pPr>
            <a:r>
              <a:rPr lang="cs-CZ" dirty="0">
                <a:solidFill>
                  <a:srgbClr val="42607C"/>
                </a:solidFill>
              </a:rPr>
              <a:t>dosahování vyššího zisku</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Měření úrokového rizika</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marL="514350" indent="-514350" eaLnBrk="1" hangingPunct="1">
              <a:lnSpc>
                <a:spcPct val="90000"/>
              </a:lnSpc>
              <a:buFont typeface="+mj-lt"/>
              <a:buAutoNum type="arabicPeriod"/>
              <a:defRPr/>
            </a:pPr>
            <a:r>
              <a:rPr lang="cs-CZ" dirty="0">
                <a:solidFill>
                  <a:srgbClr val="42607C"/>
                </a:solidFill>
              </a:rPr>
              <a:t>účetní model</a:t>
            </a:r>
          </a:p>
          <a:p>
            <a:pPr lvl="1" eaLnBrk="1" hangingPunct="1">
              <a:lnSpc>
                <a:spcPct val="90000"/>
              </a:lnSpc>
              <a:defRPr/>
            </a:pPr>
            <a:r>
              <a:rPr lang="cs-CZ" dirty="0">
                <a:solidFill>
                  <a:srgbClr val="42607C"/>
                </a:solidFill>
              </a:rPr>
              <a:t>gap analýza</a:t>
            </a:r>
          </a:p>
          <a:p>
            <a:pPr lvl="2" eaLnBrk="1" hangingPunct="1">
              <a:lnSpc>
                <a:spcPct val="90000"/>
              </a:lnSpc>
              <a:defRPr/>
            </a:pPr>
            <a:r>
              <a:rPr lang="cs-CZ" dirty="0">
                <a:solidFill>
                  <a:srgbClr val="42607C"/>
                </a:solidFill>
              </a:rPr>
              <a:t>dopady změn úrokových sazeb na čistý úrokový výnos banky</a:t>
            </a:r>
          </a:p>
          <a:p>
            <a:pPr marL="2209800" lvl="4" indent="-381000">
              <a:lnSpc>
                <a:spcPct val="90000"/>
              </a:lnSpc>
              <a:buFont typeface="Wingdings" pitchFamily="2" charset="2"/>
              <a:buNone/>
            </a:pPr>
            <a:endParaRPr lang="cs-CZ" sz="800" dirty="0"/>
          </a:p>
          <a:p>
            <a:pPr marL="514350" indent="-514350" eaLnBrk="1" hangingPunct="1">
              <a:lnSpc>
                <a:spcPct val="90000"/>
              </a:lnSpc>
              <a:buFont typeface="+mj-lt"/>
              <a:buAutoNum type="arabicPeriod"/>
              <a:defRPr/>
            </a:pPr>
            <a:r>
              <a:rPr lang="cs-CZ" dirty="0">
                <a:solidFill>
                  <a:srgbClr val="42607C"/>
                </a:solidFill>
              </a:rPr>
              <a:t>ekonomický model</a:t>
            </a:r>
          </a:p>
          <a:p>
            <a:pPr lvl="1" eaLnBrk="1" hangingPunct="1">
              <a:lnSpc>
                <a:spcPct val="90000"/>
              </a:lnSpc>
              <a:defRPr/>
            </a:pPr>
            <a:r>
              <a:rPr lang="cs-CZ" dirty="0" err="1">
                <a:solidFill>
                  <a:srgbClr val="42607C"/>
                </a:solidFill>
              </a:rPr>
              <a:t>durace</a:t>
            </a:r>
            <a:r>
              <a:rPr lang="cs-CZ" dirty="0">
                <a:solidFill>
                  <a:srgbClr val="42607C"/>
                </a:solidFill>
              </a:rPr>
              <a:t> gap</a:t>
            </a:r>
          </a:p>
          <a:p>
            <a:pPr lvl="2" eaLnBrk="1" hangingPunct="1">
              <a:lnSpc>
                <a:spcPct val="90000"/>
              </a:lnSpc>
              <a:defRPr/>
            </a:pPr>
            <a:r>
              <a:rPr lang="cs-CZ" dirty="0">
                <a:solidFill>
                  <a:srgbClr val="42607C"/>
                </a:solidFill>
              </a:rPr>
              <a:t>dopady změn úrokových sazeb na tržní hodnotu kapitálu banky</a:t>
            </a:r>
          </a:p>
          <a:p>
            <a:pPr marL="2209800" lvl="4" indent="-381000">
              <a:lnSpc>
                <a:spcPct val="90000"/>
              </a:lnSpc>
              <a:buFontTx/>
              <a:buAutoNum type="arabicPeriod"/>
            </a:pPr>
            <a:endParaRPr lang="cs-CZ" sz="800" dirty="0"/>
          </a:p>
          <a:p>
            <a:pPr marL="514350" indent="-514350" eaLnBrk="1" hangingPunct="1">
              <a:lnSpc>
                <a:spcPct val="90000"/>
              </a:lnSpc>
              <a:buFont typeface="+mj-lt"/>
              <a:buAutoNum type="arabicPeriod"/>
              <a:defRPr/>
            </a:pPr>
            <a:r>
              <a:rPr lang="cs-CZ" dirty="0">
                <a:solidFill>
                  <a:srgbClr val="42607C"/>
                </a:solidFill>
              </a:rPr>
              <a:t>Value at Risk</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dissolve">
                                      <p:cBhvr>
                                        <p:cTn id="19" dur="500"/>
                                        <p:tgtEl>
                                          <p:spTgt spid="409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dissolve">
                                      <p:cBhvr>
                                        <p:cTn id="22" dur="500"/>
                                        <p:tgtEl>
                                          <p:spTgt spid="4099">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dissolve">
                                      <p:cBhvr>
                                        <p:cTn id="25" dur="500"/>
                                        <p:tgtEl>
                                          <p:spTgt spid="4099">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8" end="8"/>
                                            </p:txEl>
                                          </p:spTgt>
                                        </p:tgtEl>
                                        <p:attrNameLst>
                                          <p:attrName>style.visibility</p:attrName>
                                        </p:attrNameLst>
                                      </p:cBhvr>
                                      <p:to>
                                        <p:strVal val="visible"/>
                                      </p:to>
                                    </p:set>
                                    <p:animEffect transition="in" filter="dissolve">
                                      <p:cBhvr>
                                        <p:cTn id="28"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Nástroje transferu úvěrového rizika</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4F26EAD3-6F40-4F91-B0A8-FC25FF567A14}" type="slidenum">
              <a:rPr lang="fr-FR" smtClean="0"/>
              <a:pPr>
                <a:defRPr/>
              </a:pPr>
              <a:t>6</a:t>
            </a:fld>
            <a:endParaRPr lang="fr-FR"/>
          </a:p>
        </p:txBody>
      </p:sp>
      <p:graphicFrame>
        <p:nvGraphicFramePr>
          <p:cNvPr id="6" name="Group 106"/>
          <p:cNvGraphicFramePr>
            <a:graphicFrameLocks noGrp="1"/>
          </p:cNvGraphicFramePr>
          <p:nvPr>
            <p:ph idx="1"/>
          </p:nvPr>
        </p:nvGraphicFramePr>
        <p:xfrm>
          <a:off x="0" y="1700213"/>
          <a:ext cx="9144000" cy="4555681"/>
        </p:xfrm>
        <a:graphic>
          <a:graphicData uri="http://schemas.openxmlformats.org/drawingml/2006/table">
            <a:tbl>
              <a:tblPr/>
              <a:tblGrid>
                <a:gridCol w="1908175">
                  <a:extLst>
                    <a:ext uri="{9D8B030D-6E8A-4147-A177-3AD203B41FA5}">
                      <a16:colId xmlns:a16="http://schemas.microsoft.com/office/drawing/2014/main" val="20000"/>
                    </a:ext>
                  </a:extLst>
                </a:gridCol>
                <a:gridCol w="2951163">
                  <a:extLst>
                    <a:ext uri="{9D8B030D-6E8A-4147-A177-3AD203B41FA5}">
                      <a16:colId xmlns:a16="http://schemas.microsoft.com/office/drawing/2014/main" val="20001"/>
                    </a:ext>
                  </a:extLst>
                </a:gridCol>
                <a:gridCol w="4284662">
                  <a:extLst>
                    <a:ext uri="{9D8B030D-6E8A-4147-A177-3AD203B41FA5}">
                      <a16:colId xmlns:a16="http://schemas.microsoft.com/office/drawing/2014/main" val="20002"/>
                    </a:ext>
                  </a:extLst>
                </a:gridCol>
              </a:tblGrid>
              <a:tr h="865188">
                <a:tc>
                  <a:txBody>
                    <a:bodyPr/>
                    <a:lstStyle/>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endParaRPr lang="cs-CZ" sz="2800" kern="1200" dirty="0">
                        <a:solidFill>
                          <a:srgbClr val="42607C"/>
                        </a:solidFill>
                        <a:latin typeface="+mn-lt"/>
                        <a:ea typeface="+mn-ea"/>
                        <a:cs typeface="+mn-c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dirty="0">
                          <a:solidFill>
                            <a:srgbClr val="42607C"/>
                          </a:solidFill>
                          <a:latin typeface="+mn-lt"/>
                          <a:ea typeface="+mn-ea"/>
                          <a:cs typeface="+mn-cs"/>
                        </a:rPr>
                        <a:t>Financované</a:t>
                      </a:r>
                      <a:endParaRPr lang="en-US" sz="2800" kern="1200" dirty="0">
                        <a:solidFill>
                          <a:srgbClr val="42607C"/>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a:solidFill>
                            <a:srgbClr val="42607C"/>
                          </a:solidFill>
                          <a:latin typeface="+mn-lt"/>
                          <a:ea typeface="+mn-ea"/>
                          <a:cs typeface="+mn-cs"/>
                        </a:rPr>
                        <a:t>Nefinancované</a:t>
                      </a:r>
                      <a:endParaRPr lang="en-US" sz="2800" kern="1200">
                        <a:solidFill>
                          <a:srgbClr val="42607C"/>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09713">
                <a:tc>
                  <a:txBody>
                    <a:bodyPr/>
                    <a:lstStyle/>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a:solidFill>
                            <a:srgbClr val="42607C"/>
                          </a:solidFill>
                          <a:latin typeface="+mn-lt"/>
                          <a:ea typeface="+mn-ea"/>
                          <a:cs typeface="+mn-cs"/>
                        </a:rPr>
                        <a:t>Jednotlivé aktivum</a:t>
                      </a:r>
                      <a:endParaRPr lang="en-US" sz="2800" kern="1200">
                        <a:solidFill>
                          <a:srgbClr val="42607C"/>
                        </a:solidFill>
                        <a:latin typeface="+mn-lt"/>
                        <a:ea typeface="+mn-ea"/>
                        <a:cs typeface="+mn-c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pl-PL" altLang="zh-CN" sz="2800" kern="1200" dirty="0">
                          <a:solidFill>
                            <a:srgbClr val="42607C"/>
                          </a:solidFill>
                          <a:latin typeface="+mn-lt"/>
                          <a:ea typeface="+mn-ea"/>
                          <a:cs typeface="+mn-cs"/>
                        </a:rPr>
                        <a:t>Prodej úvěru na sekundárním trhu</a:t>
                      </a:r>
                      <a:endParaRPr lang="en-US" sz="2800" kern="1200" dirty="0">
                        <a:solidFill>
                          <a:srgbClr val="42607C"/>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dirty="0">
                          <a:solidFill>
                            <a:srgbClr val="42607C"/>
                          </a:solidFill>
                          <a:latin typeface="+mn-lt"/>
                          <a:ea typeface="+mn-ea"/>
                          <a:cs typeface="+mn-cs"/>
                        </a:rPr>
                        <a:t>Záruky a akreditivy</a:t>
                      </a:r>
                    </a:p>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dirty="0">
                          <a:solidFill>
                            <a:srgbClr val="42607C"/>
                          </a:solidFill>
                          <a:latin typeface="+mn-lt"/>
                          <a:ea typeface="+mn-ea"/>
                          <a:cs typeface="+mn-cs"/>
                        </a:rPr>
                        <a:t>Pojištění úvěru</a:t>
                      </a:r>
                    </a:p>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dirty="0">
                          <a:solidFill>
                            <a:srgbClr val="42607C"/>
                          </a:solidFill>
                          <a:latin typeface="+mn-lt"/>
                          <a:ea typeface="+mn-ea"/>
                          <a:cs typeface="+mn-cs"/>
                        </a:rPr>
                        <a:t>Deriváty – swapy úvěrového selhání, swapy veškerých výnosů</a:t>
                      </a:r>
                      <a:endParaRPr lang="en-US" sz="2800" kern="1200" dirty="0">
                        <a:solidFill>
                          <a:srgbClr val="42607C"/>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08125">
                <a:tc>
                  <a:txBody>
                    <a:bodyPr/>
                    <a:lstStyle/>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a:solidFill>
                            <a:srgbClr val="42607C"/>
                          </a:solidFill>
                          <a:latin typeface="+mn-lt"/>
                          <a:ea typeface="+mn-ea"/>
                          <a:cs typeface="+mn-cs"/>
                        </a:rPr>
                        <a:t>Portfolio</a:t>
                      </a:r>
                      <a:endParaRPr lang="en-US" sz="2800" kern="1200">
                        <a:solidFill>
                          <a:srgbClr val="42607C"/>
                        </a:solidFill>
                        <a:latin typeface="+mn-lt"/>
                        <a:ea typeface="+mn-ea"/>
                        <a:cs typeface="+mn-cs"/>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dirty="0">
                          <a:solidFill>
                            <a:srgbClr val="42607C"/>
                          </a:solidFill>
                          <a:latin typeface="+mn-lt"/>
                          <a:ea typeface="+mn-ea"/>
                          <a:cs typeface="+mn-cs"/>
                        </a:rPr>
                        <a:t>Úvěrový dluhopis</a:t>
                      </a:r>
                    </a:p>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endParaRPr lang="cs-CZ" sz="2800" kern="1200" dirty="0">
                        <a:solidFill>
                          <a:srgbClr val="42607C"/>
                        </a:solidFill>
                        <a:latin typeface="+mn-lt"/>
                        <a:ea typeface="+mn-ea"/>
                        <a:cs typeface="+mn-cs"/>
                      </a:endParaRPr>
                    </a:p>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dirty="0">
                          <a:solidFill>
                            <a:srgbClr val="42607C"/>
                          </a:solidFill>
                          <a:latin typeface="+mn-lt"/>
                          <a:ea typeface="+mn-ea"/>
                          <a:cs typeface="+mn-cs"/>
                        </a:rPr>
                        <a:t>Sekuritizace ABS</a:t>
                      </a:r>
                      <a:endParaRPr lang="en-US" sz="2800" kern="1200" dirty="0">
                        <a:solidFill>
                          <a:srgbClr val="42607C"/>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dirty="0">
                          <a:solidFill>
                            <a:srgbClr val="42607C"/>
                          </a:solidFill>
                          <a:latin typeface="+mn-lt"/>
                          <a:ea typeface="+mn-ea"/>
                          <a:cs typeface="+mn-cs"/>
                        </a:rPr>
                        <a:t>Portfolio swapy úvěrového selhání</a:t>
                      </a:r>
                    </a:p>
                    <a:p>
                      <a:pPr marL="342900" marR="0" lvl="1" indent="-342900" algn="l" defTabSz="914400" rtl="0" eaLnBrk="1" fontAlgn="base" latinLnBrk="0" hangingPunct="1">
                        <a:lnSpc>
                          <a:spcPct val="90000"/>
                        </a:lnSpc>
                        <a:spcBef>
                          <a:spcPct val="20000"/>
                        </a:spcBef>
                        <a:spcAft>
                          <a:spcPct val="0"/>
                        </a:spcAft>
                        <a:buClrTx/>
                        <a:buSzTx/>
                        <a:buFont typeface="Arial" charset="0"/>
                        <a:buNone/>
                        <a:tabLst/>
                        <a:defRPr/>
                      </a:pPr>
                      <a:r>
                        <a:rPr lang="cs-CZ" sz="2800" kern="1200" dirty="0">
                          <a:solidFill>
                            <a:srgbClr val="42607C"/>
                          </a:solidFill>
                          <a:latin typeface="+mn-lt"/>
                          <a:ea typeface="+mn-ea"/>
                          <a:cs typeface="+mn-cs"/>
                        </a:rPr>
                        <a:t>Syntetická sekuritizace</a:t>
                      </a:r>
                      <a:endParaRPr lang="en-US" sz="2800" kern="1200" dirty="0">
                        <a:solidFill>
                          <a:srgbClr val="42607C"/>
                        </a:solidFill>
                        <a:latin typeface="+mn-lt"/>
                        <a:ea typeface="+mn-ea"/>
                        <a:cs typeface="+mn-cs"/>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Účetní model – gap analýza</a:t>
            </a:r>
            <a:endParaRPr lang="fr-FR" dirty="0">
              <a:solidFill>
                <a:schemeClr val="bg1"/>
              </a:solidFill>
            </a:endParaRPr>
          </a:p>
        </p:txBody>
      </p:sp>
      <p:sp>
        <p:nvSpPr>
          <p:cNvPr id="4099" name="Espace réservé du contenu 2"/>
          <p:cNvSpPr>
            <a:spLocks noGrp="1"/>
          </p:cNvSpPr>
          <p:nvPr>
            <p:ph idx="1"/>
          </p:nvPr>
        </p:nvSpPr>
        <p:spPr>
          <a:xfrm>
            <a:off x="179512" y="1988840"/>
            <a:ext cx="8784976" cy="4680519"/>
          </a:xfrm>
        </p:spPr>
        <p:txBody>
          <a:bodyPr/>
          <a:lstStyle/>
          <a:p>
            <a:pPr eaLnBrk="1" hangingPunct="1">
              <a:lnSpc>
                <a:spcPct val="90000"/>
              </a:lnSpc>
              <a:defRPr/>
            </a:pPr>
            <a:r>
              <a:rPr lang="cs-CZ" dirty="0">
                <a:solidFill>
                  <a:srgbClr val="42607C"/>
                </a:solidFill>
              </a:rPr>
              <a:t>vyčísluje vliv změny v úrokových sazbách na čistý úrokový výnos banky</a:t>
            </a:r>
          </a:p>
          <a:p>
            <a:pPr eaLnBrk="1" hangingPunct="1">
              <a:lnSpc>
                <a:spcPct val="90000"/>
              </a:lnSpc>
              <a:defRPr/>
            </a:pPr>
            <a:r>
              <a:rPr lang="cs-CZ" dirty="0">
                <a:solidFill>
                  <a:srgbClr val="42607C"/>
                </a:solidFill>
              </a:rPr>
              <a:t>druhy úrokových gapů:</a:t>
            </a:r>
          </a:p>
          <a:p>
            <a:pPr lvl="1" eaLnBrk="1" hangingPunct="1">
              <a:lnSpc>
                <a:spcPct val="90000"/>
              </a:lnSpc>
              <a:defRPr/>
            </a:pPr>
            <a:r>
              <a:rPr lang="cs-CZ" dirty="0">
                <a:solidFill>
                  <a:srgbClr val="42607C"/>
                </a:solidFill>
              </a:rPr>
              <a:t>rozdílový (zdrojový) gap = RSA - RSL</a:t>
            </a:r>
          </a:p>
          <a:p>
            <a:pPr lvl="1" eaLnBrk="1" hangingPunct="1">
              <a:lnSpc>
                <a:spcPct val="90000"/>
              </a:lnSpc>
              <a:defRPr/>
            </a:pPr>
            <a:r>
              <a:rPr lang="cs-CZ" dirty="0">
                <a:solidFill>
                  <a:srgbClr val="42607C"/>
                </a:solidFill>
              </a:rPr>
              <a:t>podílový gap = RSA / RSL</a:t>
            </a:r>
          </a:p>
          <a:p>
            <a:pPr lvl="1" eaLnBrk="1" hangingPunct="1">
              <a:lnSpc>
                <a:spcPct val="90000"/>
              </a:lnSpc>
              <a:defRPr/>
            </a:pPr>
            <a:r>
              <a:rPr lang="cs-CZ" dirty="0">
                <a:solidFill>
                  <a:srgbClr val="42607C"/>
                </a:solidFill>
              </a:rPr>
              <a:t>periodický gap</a:t>
            </a:r>
          </a:p>
          <a:p>
            <a:pPr lvl="1" eaLnBrk="1" hangingPunct="1">
              <a:lnSpc>
                <a:spcPct val="90000"/>
              </a:lnSpc>
              <a:defRPr/>
            </a:pPr>
            <a:r>
              <a:rPr lang="cs-CZ" dirty="0">
                <a:solidFill>
                  <a:srgbClr val="42607C"/>
                </a:solidFill>
              </a:rPr>
              <a:t>kumulativní gap</a:t>
            </a:r>
          </a:p>
          <a:p>
            <a:pPr eaLnBrk="1" hangingPunct="1">
              <a:lnSpc>
                <a:spcPct val="90000"/>
              </a:lnSpc>
              <a:defRPr/>
            </a:pPr>
            <a:r>
              <a:rPr lang="cs-CZ" dirty="0">
                <a:solidFill>
                  <a:srgbClr val="42607C"/>
                </a:solidFill>
              </a:rPr>
              <a:t>vymezit časové období</a:t>
            </a:r>
          </a:p>
          <a:p>
            <a:pPr eaLnBrk="1" hangingPunct="1">
              <a:lnSpc>
                <a:spcPct val="90000"/>
              </a:lnSpc>
              <a:defRPr/>
            </a:pPr>
            <a:r>
              <a:rPr lang="cs-CZ" dirty="0">
                <a:solidFill>
                  <a:srgbClr val="42607C"/>
                </a:solidFill>
              </a:rPr>
              <a:t>banky sestavují gapovou zprávu</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Výhody a nevýhody gap analýzy</a:t>
            </a:r>
            <a:endParaRPr lang="fr-FR" dirty="0">
              <a:solidFill>
                <a:schemeClr val="bg1"/>
              </a:solidFill>
            </a:endParaRPr>
          </a:p>
        </p:txBody>
      </p:sp>
      <p:sp>
        <p:nvSpPr>
          <p:cNvPr id="4099" name="Espace réservé du contenu 2"/>
          <p:cNvSpPr>
            <a:spLocks noGrp="1"/>
          </p:cNvSpPr>
          <p:nvPr>
            <p:ph idx="1"/>
          </p:nvPr>
        </p:nvSpPr>
        <p:spPr>
          <a:xfrm>
            <a:off x="457200" y="1772816"/>
            <a:ext cx="8363272" cy="4896543"/>
          </a:xfrm>
        </p:spPr>
        <p:txBody>
          <a:bodyPr/>
          <a:lstStyle/>
          <a:p>
            <a:pPr eaLnBrk="1" hangingPunct="1">
              <a:lnSpc>
                <a:spcPct val="90000"/>
              </a:lnSpc>
              <a:defRPr/>
            </a:pPr>
            <a:r>
              <a:rPr lang="cs-CZ" sz="3000" dirty="0">
                <a:solidFill>
                  <a:srgbClr val="42607C"/>
                </a:solidFill>
              </a:rPr>
              <a:t>výhody</a:t>
            </a:r>
          </a:p>
          <a:p>
            <a:pPr lvl="1" eaLnBrk="1" hangingPunct="1">
              <a:lnSpc>
                <a:spcPct val="90000"/>
              </a:lnSpc>
              <a:defRPr/>
            </a:pPr>
            <a:r>
              <a:rPr lang="cs-CZ" sz="2600" dirty="0">
                <a:solidFill>
                  <a:srgbClr val="42607C"/>
                </a:solidFill>
              </a:rPr>
              <a:t>jednoduchost, přehlednost</a:t>
            </a:r>
          </a:p>
          <a:p>
            <a:pPr lvl="1" eaLnBrk="1" hangingPunct="1">
              <a:lnSpc>
                <a:spcPct val="90000"/>
              </a:lnSpc>
              <a:defRPr/>
            </a:pPr>
            <a:r>
              <a:rPr lang="cs-CZ" sz="2600" dirty="0">
                <a:solidFill>
                  <a:srgbClr val="42607C"/>
                </a:solidFill>
              </a:rPr>
              <a:t>umožňuje posoudit i některé trendy ve vývoji bilance banky</a:t>
            </a:r>
          </a:p>
          <a:p>
            <a:pPr lvl="1" eaLnBrk="1" hangingPunct="1">
              <a:lnSpc>
                <a:spcPct val="90000"/>
              </a:lnSpc>
              <a:defRPr/>
            </a:pPr>
            <a:r>
              <a:rPr lang="cs-CZ" sz="2600" dirty="0">
                <a:solidFill>
                  <a:srgbClr val="42607C"/>
                </a:solidFill>
              </a:rPr>
              <a:t>vypovídá o výši rizika</a:t>
            </a:r>
          </a:p>
          <a:p>
            <a:pPr lvl="1" eaLnBrk="1" hangingPunct="1">
              <a:lnSpc>
                <a:spcPct val="90000"/>
              </a:lnSpc>
              <a:defRPr/>
            </a:pPr>
            <a:r>
              <a:rPr lang="cs-CZ" sz="2600" dirty="0">
                <a:solidFill>
                  <a:srgbClr val="42607C"/>
                </a:solidFill>
              </a:rPr>
              <a:t>ukazuje, kde je nebezpečí ztráty</a:t>
            </a:r>
          </a:p>
          <a:p>
            <a:pPr eaLnBrk="1" hangingPunct="1">
              <a:lnSpc>
                <a:spcPct val="90000"/>
              </a:lnSpc>
              <a:defRPr/>
            </a:pPr>
            <a:r>
              <a:rPr lang="cs-CZ" sz="3000" dirty="0">
                <a:solidFill>
                  <a:srgbClr val="42607C"/>
                </a:solidFill>
              </a:rPr>
              <a:t>nevýhody</a:t>
            </a:r>
          </a:p>
          <a:p>
            <a:pPr lvl="1" eaLnBrk="1" hangingPunct="1">
              <a:lnSpc>
                <a:spcPct val="90000"/>
              </a:lnSpc>
              <a:defRPr/>
            </a:pPr>
            <a:r>
              <a:rPr lang="cs-CZ" sz="2600" dirty="0">
                <a:solidFill>
                  <a:srgbClr val="42607C"/>
                </a:solidFill>
              </a:rPr>
              <a:t>počítá pouze s účetními hodnotami aktiv a pasiv</a:t>
            </a:r>
          </a:p>
          <a:p>
            <a:pPr lvl="1" eaLnBrk="1" hangingPunct="1">
              <a:lnSpc>
                <a:spcPct val="90000"/>
              </a:lnSpc>
              <a:defRPr/>
            </a:pPr>
            <a:r>
              <a:rPr lang="cs-CZ" sz="2600" dirty="0">
                <a:solidFill>
                  <a:srgbClr val="42607C"/>
                </a:solidFill>
              </a:rPr>
              <a:t>nezohledňuje aktivity mimo bilanci</a:t>
            </a:r>
          </a:p>
          <a:p>
            <a:pPr lvl="1" eaLnBrk="1" hangingPunct="1">
              <a:lnSpc>
                <a:spcPct val="90000"/>
              </a:lnSpc>
              <a:defRPr/>
            </a:pPr>
            <a:r>
              <a:rPr lang="cs-CZ" sz="2600" dirty="0">
                <a:solidFill>
                  <a:srgbClr val="42607C"/>
                </a:solidFill>
              </a:rPr>
              <a:t>zařazování aktiv a pasiv do jednotlivých časových pásem</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Výhody a nevýhody ekonomického modelu – </a:t>
            </a:r>
            <a:r>
              <a:rPr lang="cs-CZ" dirty="0" err="1">
                <a:solidFill>
                  <a:schemeClr val="bg1"/>
                </a:solidFill>
              </a:rPr>
              <a:t>durace</a:t>
            </a:r>
            <a:r>
              <a:rPr lang="cs-CZ" dirty="0">
                <a:solidFill>
                  <a:schemeClr val="bg1"/>
                </a:solidFill>
              </a:rPr>
              <a:t> gap</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lnSpc>
                <a:spcPct val="80000"/>
              </a:lnSpc>
              <a:defRPr/>
            </a:pPr>
            <a:r>
              <a:rPr lang="cs-CZ" sz="2800" dirty="0">
                <a:solidFill>
                  <a:srgbClr val="42607C"/>
                </a:solidFill>
              </a:rPr>
              <a:t>výhody</a:t>
            </a:r>
          </a:p>
          <a:p>
            <a:pPr lvl="1" eaLnBrk="1" hangingPunct="1">
              <a:lnSpc>
                <a:spcPct val="90000"/>
              </a:lnSpc>
              <a:defRPr/>
            </a:pPr>
            <a:r>
              <a:rPr lang="cs-CZ" sz="2400" dirty="0">
                <a:solidFill>
                  <a:srgbClr val="42607C"/>
                </a:solidFill>
              </a:rPr>
              <a:t>bere v úvahu nejen bilanční hodnotu aktiv a pasiv, ale zahrnuje i mimobilanční položky</a:t>
            </a:r>
          </a:p>
          <a:p>
            <a:pPr lvl="1" eaLnBrk="1" hangingPunct="1">
              <a:lnSpc>
                <a:spcPct val="90000"/>
              </a:lnSpc>
              <a:defRPr/>
            </a:pPr>
            <a:r>
              <a:rPr lang="cs-CZ" sz="2400" dirty="0">
                <a:solidFill>
                  <a:srgbClr val="42607C"/>
                </a:solidFill>
              </a:rPr>
              <a:t>bere v úvahu tržní hodnoty</a:t>
            </a:r>
          </a:p>
          <a:p>
            <a:pPr lvl="1" eaLnBrk="1" hangingPunct="1">
              <a:lnSpc>
                <a:spcPct val="90000"/>
              </a:lnSpc>
              <a:defRPr/>
            </a:pPr>
            <a:r>
              <a:rPr lang="cs-CZ" sz="2400" dirty="0">
                <a:solidFill>
                  <a:srgbClr val="42607C"/>
                </a:solidFill>
              </a:rPr>
              <a:t>veškeré položky jsou diskontovány jejich budoucím cash </a:t>
            </a:r>
            <a:r>
              <a:rPr lang="cs-CZ" sz="2400" dirty="0" err="1">
                <a:solidFill>
                  <a:srgbClr val="42607C"/>
                </a:solidFill>
              </a:rPr>
              <a:t>flow</a:t>
            </a:r>
            <a:endParaRPr lang="cs-CZ" sz="2400" dirty="0">
              <a:solidFill>
                <a:srgbClr val="42607C"/>
              </a:solidFill>
            </a:endParaRPr>
          </a:p>
          <a:p>
            <a:pPr lvl="1" eaLnBrk="1" hangingPunct="1">
              <a:lnSpc>
                <a:spcPct val="90000"/>
              </a:lnSpc>
              <a:buNone/>
              <a:defRPr/>
            </a:pPr>
            <a:r>
              <a:rPr lang="cs-CZ" sz="2400" dirty="0">
                <a:solidFill>
                  <a:srgbClr val="42607C"/>
                </a:solidFill>
                <a:sym typeface="Wingdings" pitchFamily="2" charset="2"/>
              </a:rPr>
              <a:t>→ výsledkem je mnohem komplexnější a přesnější vyjádření rizika</a:t>
            </a:r>
          </a:p>
          <a:p>
            <a:pPr eaLnBrk="1" hangingPunct="1">
              <a:lnSpc>
                <a:spcPct val="80000"/>
              </a:lnSpc>
              <a:defRPr/>
            </a:pPr>
            <a:r>
              <a:rPr lang="cs-CZ" sz="2800" dirty="0">
                <a:solidFill>
                  <a:srgbClr val="42607C"/>
                </a:solidFill>
              </a:rPr>
              <a:t>nevýhody</a:t>
            </a:r>
          </a:p>
          <a:p>
            <a:pPr lvl="1" eaLnBrk="1" hangingPunct="1">
              <a:lnSpc>
                <a:spcPct val="90000"/>
              </a:lnSpc>
              <a:defRPr/>
            </a:pPr>
            <a:r>
              <a:rPr lang="cs-CZ" sz="2400" dirty="0">
                <a:solidFill>
                  <a:srgbClr val="42607C"/>
                </a:solidFill>
              </a:rPr>
              <a:t>obtížně vyjadřuje hodnotu aktiv nebo cash </a:t>
            </a:r>
            <a:r>
              <a:rPr lang="cs-CZ" sz="2400" dirty="0" err="1">
                <a:solidFill>
                  <a:srgbClr val="42607C"/>
                </a:solidFill>
              </a:rPr>
              <a:t>flow</a:t>
            </a:r>
            <a:r>
              <a:rPr lang="cs-CZ" sz="2400" dirty="0">
                <a:solidFill>
                  <a:srgbClr val="42607C"/>
                </a:solidFill>
              </a:rPr>
              <a:t> bez jednoznačně určené splatnosti</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Řízení úrokového rizika</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lnSpc>
                <a:spcPct val="80000"/>
              </a:lnSpc>
              <a:defRPr/>
            </a:pPr>
            <a:r>
              <a:rPr lang="cs-CZ" sz="3000" dirty="0">
                <a:solidFill>
                  <a:srgbClr val="42607C"/>
                </a:solidFill>
              </a:rPr>
              <a:t>volit splatnost transakcí a způsob úročení (pevnou nebo pohyblivou úrokovou sazbu) na základě očekávání budoucího vývoje úrokových sazeb (např. dle výnosových křivek)</a:t>
            </a:r>
          </a:p>
          <a:p>
            <a:pPr eaLnBrk="1" hangingPunct="1">
              <a:lnSpc>
                <a:spcPct val="80000"/>
              </a:lnSpc>
              <a:defRPr/>
            </a:pPr>
            <a:r>
              <a:rPr lang="cs-CZ" sz="3000" dirty="0">
                <a:solidFill>
                  <a:srgbClr val="42607C"/>
                </a:solidFill>
              </a:rPr>
              <a:t>stanovovat limity úrokového rizika</a:t>
            </a:r>
          </a:p>
          <a:p>
            <a:pPr eaLnBrk="1" hangingPunct="1">
              <a:lnSpc>
                <a:spcPct val="80000"/>
              </a:lnSpc>
              <a:defRPr/>
            </a:pPr>
            <a:r>
              <a:rPr lang="cs-CZ" sz="3000" dirty="0">
                <a:solidFill>
                  <a:srgbClr val="42607C"/>
                </a:solidFill>
              </a:rPr>
              <a:t>imunizace úrokové marže</a:t>
            </a:r>
          </a:p>
          <a:p>
            <a:pPr eaLnBrk="1" hangingPunct="1">
              <a:lnSpc>
                <a:spcPct val="80000"/>
              </a:lnSpc>
              <a:defRPr/>
            </a:pPr>
            <a:r>
              <a:rPr lang="cs-CZ" sz="3000" dirty="0">
                <a:solidFill>
                  <a:srgbClr val="42607C"/>
                </a:solidFill>
              </a:rPr>
              <a:t>přizpůsobovat strukturu aktiv a pasiv</a:t>
            </a:r>
          </a:p>
          <a:p>
            <a:pPr eaLnBrk="1" hangingPunct="1">
              <a:lnSpc>
                <a:spcPct val="80000"/>
              </a:lnSpc>
              <a:defRPr/>
            </a:pPr>
            <a:r>
              <a:rPr lang="cs-CZ" sz="3000" dirty="0">
                <a:solidFill>
                  <a:srgbClr val="42607C"/>
                </a:solidFill>
              </a:rPr>
              <a:t>využívat finanční deriváty k zajištění otevřených pozic </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Úrokové deriváty</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lnSpc>
                <a:spcPct val="80000"/>
              </a:lnSpc>
              <a:defRPr/>
            </a:pPr>
            <a:r>
              <a:rPr lang="cs-CZ" sz="2700" dirty="0">
                <a:solidFill>
                  <a:srgbClr val="42607C"/>
                </a:solidFill>
              </a:rPr>
              <a:t>FRA – </a:t>
            </a:r>
            <a:r>
              <a:rPr lang="cs-CZ" sz="2700" dirty="0" err="1">
                <a:solidFill>
                  <a:srgbClr val="42607C"/>
                </a:solidFill>
              </a:rPr>
              <a:t>forward</a:t>
            </a:r>
            <a:r>
              <a:rPr lang="cs-CZ" sz="2700" dirty="0">
                <a:solidFill>
                  <a:srgbClr val="42607C"/>
                </a:solidFill>
              </a:rPr>
              <a:t> </a:t>
            </a:r>
            <a:r>
              <a:rPr lang="cs-CZ" sz="2700" dirty="0" err="1">
                <a:solidFill>
                  <a:srgbClr val="42607C"/>
                </a:solidFill>
              </a:rPr>
              <a:t>rate</a:t>
            </a:r>
            <a:r>
              <a:rPr lang="cs-CZ" sz="2700" dirty="0">
                <a:solidFill>
                  <a:srgbClr val="42607C"/>
                </a:solidFill>
              </a:rPr>
              <a:t> </a:t>
            </a:r>
            <a:r>
              <a:rPr lang="cs-CZ" sz="2700" dirty="0" err="1">
                <a:solidFill>
                  <a:srgbClr val="42607C"/>
                </a:solidFill>
              </a:rPr>
              <a:t>agreement</a:t>
            </a:r>
            <a:endParaRPr lang="cs-CZ" sz="2700" dirty="0">
              <a:solidFill>
                <a:srgbClr val="42607C"/>
              </a:solidFill>
            </a:endParaRPr>
          </a:p>
          <a:p>
            <a:pPr lvl="1" eaLnBrk="1" hangingPunct="1">
              <a:lnSpc>
                <a:spcPct val="80000"/>
              </a:lnSpc>
              <a:defRPr/>
            </a:pPr>
            <a:r>
              <a:rPr lang="cs-CZ" sz="2300" dirty="0">
                <a:solidFill>
                  <a:srgbClr val="42607C"/>
                </a:solidFill>
              </a:rPr>
              <a:t>dohoda o termínové úrokové sazbě</a:t>
            </a:r>
          </a:p>
          <a:p>
            <a:pPr eaLnBrk="1" hangingPunct="1">
              <a:lnSpc>
                <a:spcPct val="80000"/>
              </a:lnSpc>
              <a:defRPr/>
            </a:pPr>
            <a:r>
              <a:rPr lang="cs-CZ" sz="2700" dirty="0" err="1">
                <a:solidFill>
                  <a:srgbClr val="42607C"/>
                </a:solidFill>
              </a:rPr>
              <a:t>futures</a:t>
            </a:r>
            <a:r>
              <a:rPr lang="cs-CZ" sz="2700" dirty="0">
                <a:solidFill>
                  <a:srgbClr val="42607C"/>
                </a:solidFill>
              </a:rPr>
              <a:t> kontrakty</a:t>
            </a:r>
          </a:p>
          <a:p>
            <a:pPr lvl="1" eaLnBrk="1" hangingPunct="1">
              <a:lnSpc>
                <a:spcPct val="80000"/>
              </a:lnSpc>
              <a:defRPr/>
            </a:pPr>
            <a:r>
              <a:rPr lang="cs-CZ" sz="2300" dirty="0">
                <a:solidFill>
                  <a:srgbClr val="42607C"/>
                </a:solidFill>
              </a:rPr>
              <a:t>standardizované, obchodované na specializovaných termínových burzách</a:t>
            </a:r>
          </a:p>
          <a:p>
            <a:pPr eaLnBrk="1" hangingPunct="1">
              <a:lnSpc>
                <a:spcPct val="80000"/>
              </a:lnSpc>
              <a:defRPr/>
            </a:pPr>
            <a:r>
              <a:rPr lang="cs-CZ" sz="2700" dirty="0">
                <a:solidFill>
                  <a:srgbClr val="42607C"/>
                </a:solidFill>
              </a:rPr>
              <a:t>opce</a:t>
            </a:r>
          </a:p>
          <a:p>
            <a:pPr lvl="1" eaLnBrk="1" hangingPunct="1">
              <a:lnSpc>
                <a:spcPct val="80000"/>
              </a:lnSpc>
              <a:defRPr/>
            </a:pPr>
            <a:r>
              <a:rPr lang="cs-CZ" sz="2300" dirty="0" err="1">
                <a:solidFill>
                  <a:srgbClr val="42607C"/>
                </a:solidFill>
              </a:rPr>
              <a:t>interest</a:t>
            </a:r>
            <a:r>
              <a:rPr lang="cs-CZ" sz="2300" dirty="0">
                <a:solidFill>
                  <a:srgbClr val="42607C"/>
                </a:solidFill>
              </a:rPr>
              <a:t> </a:t>
            </a:r>
            <a:r>
              <a:rPr lang="cs-CZ" sz="2300" dirty="0" err="1">
                <a:solidFill>
                  <a:srgbClr val="42607C"/>
                </a:solidFill>
              </a:rPr>
              <a:t>rate</a:t>
            </a:r>
            <a:r>
              <a:rPr lang="cs-CZ" sz="2300" dirty="0">
                <a:solidFill>
                  <a:srgbClr val="42607C"/>
                </a:solidFill>
              </a:rPr>
              <a:t> </a:t>
            </a:r>
            <a:r>
              <a:rPr lang="cs-CZ" sz="2300" dirty="0" err="1">
                <a:solidFill>
                  <a:srgbClr val="42607C"/>
                </a:solidFill>
              </a:rPr>
              <a:t>cap</a:t>
            </a:r>
            <a:r>
              <a:rPr lang="cs-CZ" sz="2300" dirty="0">
                <a:solidFill>
                  <a:srgbClr val="42607C"/>
                </a:solidFill>
              </a:rPr>
              <a:t> – garantuje maximální výši úrokové sazby</a:t>
            </a:r>
          </a:p>
          <a:p>
            <a:pPr lvl="1" eaLnBrk="1" hangingPunct="1">
              <a:lnSpc>
                <a:spcPct val="80000"/>
              </a:lnSpc>
              <a:defRPr/>
            </a:pPr>
            <a:r>
              <a:rPr lang="cs-CZ" sz="2300" dirty="0" err="1">
                <a:solidFill>
                  <a:srgbClr val="42607C"/>
                </a:solidFill>
              </a:rPr>
              <a:t>interest</a:t>
            </a:r>
            <a:r>
              <a:rPr lang="cs-CZ" sz="2300" dirty="0">
                <a:solidFill>
                  <a:srgbClr val="42607C"/>
                </a:solidFill>
              </a:rPr>
              <a:t> </a:t>
            </a:r>
            <a:r>
              <a:rPr lang="cs-CZ" sz="2300" dirty="0" err="1">
                <a:solidFill>
                  <a:srgbClr val="42607C"/>
                </a:solidFill>
              </a:rPr>
              <a:t>rate</a:t>
            </a:r>
            <a:r>
              <a:rPr lang="cs-CZ" sz="2300" dirty="0">
                <a:solidFill>
                  <a:srgbClr val="42607C"/>
                </a:solidFill>
              </a:rPr>
              <a:t> </a:t>
            </a:r>
            <a:r>
              <a:rPr lang="cs-CZ" sz="2300" dirty="0" err="1">
                <a:solidFill>
                  <a:srgbClr val="42607C"/>
                </a:solidFill>
              </a:rPr>
              <a:t>floor</a:t>
            </a:r>
            <a:r>
              <a:rPr lang="cs-CZ" sz="2300" dirty="0">
                <a:solidFill>
                  <a:srgbClr val="42607C"/>
                </a:solidFill>
              </a:rPr>
              <a:t> – garantuje minimální výši úrokové sazby</a:t>
            </a:r>
          </a:p>
          <a:p>
            <a:pPr lvl="1" eaLnBrk="1" hangingPunct="1">
              <a:lnSpc>
                <a:spcPct val="80000"/>
              </a:lnSpc>
              <a:defRPr/>
            </a:pPr>
            <a:r>
              <a:rPr lang="cs-CZ" sz="2300" dirty="0" err="1">
                <a:solidFill>
                  <a:srgbClr val="42607C"/>
                </a:solidFill>
              </a:rPr>
              <a:t>interest</a:t>
            </a:r>
            <a:r>
              <a:rPr lang="cs-CZ" sz="2300" dirty="0">
                <a:solidFill>
                  <a:srgbClr val="42607C"/>
                </a:solidFill>
              </a:rPr>
              <a:t> </a:t>
            </a:r>
            <a:r>
              <a:rPr lang="cs-CZ" sz="2300" dirty="0" err="1">
                <a:solidFill>
                  <a:srgbClr val="42607C"/>
                </a:solidFill>
              </a:rPr>
              <a:t>rate</a:t>
            </a:r>
            <a:r>
              <a:rPr lang="cs-CZ" sz="2300" dirty="0">
                <a:solidFill>
                  <a:srgbClr val="42607C"/>
                </a:solidFill>
              </a:rPr>
              <a:t> </a:t>
            </a:r>
            <a:r>
              <a:rPr lang="cs-CZ" sz="2300" dirty="0" err="1">
                <a:solidFill>
                  <a:srgbClr val="42607C"/>
                </a:solidFill>
              </a:rPr>
              <a:t>collar</a:t>
            </a:r>
            <a:r>
              <a:rPr lang="cs-CZ" sz="2300" dirty="0">
                <a:solidFill>
                  <a:srgbClr val="42607C"/>
                </a:solidFill>
              </a:rPr>
              <a:t> – kombinace </a:t>
            </a:r>
            <a:r>
              <a:rPr lang="cs-CZ" sz="2300" dirty="0" err="1">
                <a:solidFill>
                  <a:srgbClr val="42607C"/>
                </a:solidFill>
              </a:rPr>
              <a:t>cap</a:t>
            </a:r>
            <a:r>
              <a:rPr lang="cs-CZ" sz="2300" dirty="0">
                <a:solidFill>
                  <a:srgbClr val="42607C"/>
                </a:solidFill>
              </a:rPr>
              <a:t> a </a:t>
            </a:r>
            <a:r>
              <a:rPr lang="cs-CZ" sz="2300" dirty="0" err="1">
                <a:solidFill>
                  <a:srgbClr val="42607C"/>
                </a:solidFill>
              </a:rPr>
              <a:t>floor</a:t>
            </a:r>
            <a:r>
              <a:rPr lang="cs-CZ" sz="2300" dirty="0">
                <a:solidFill>
                  <a:srgbClr val="42607C"/>
                </a:solidFill>
              </a:rPr>
              <a:t> (je stanoveno pásmo, ve kterém se budoucí úroková sazba může pohybovat)</a:t>
            </a:r>
          </a:p>
          <a:p>
            <a:pPr eaLnBrk="1" hangingPunct="1">
              <a:lnSpc>
                <a:spcPct val="80000"/>
              </a:lnSpc>
              <a:defRPr/>
            </a:pPr>
            <a:r>
              <a:rPr lang="cs-CZ" sz="2700" dirty="0">
                <a:solidFill>
                  <a:srgbClr val="42607C"/>
                </a:solidFill>
              </a:rPr>
              <a:t>swapy</a:t>
            </a:r>
          </a:p>
          <a:p>
            <a:pPr lvl="1" eaLnBrk="1" hangingPunct="1">
              <a:lnSpc>
                <a:spcPct val="80000"/>
              </a:lnSpc>
              <a:defRPr/>
            </a:pPr>
            <a:r>
              <a:rPr lang="cs-CZ" sz="2300" dirty="0">
                <a:solidFill>
                  <a:srgbClr val="42607C"/>
                </a:solidFill>
              </a:rPr>
              <a:t>kombinace 2 nebo více </a:t>
            </a:r>
            <a:r>
              <a:rPr lang="cs-CZ" sz="2300" dirty="0" err="1">
                <a:solidFill>
                  <a:srgbClr val="42607C"/>
                </a:solidFill>
              </a:rPr>
              <a:t>forwardů</a:t>
            </a:r>
            <a:r>
              <a:rPr lang="cs-CZ" sz="2300" dirty="0">
                <a:solidFill>
                  <a:srgbClr val="42607C"/>
                </a:solidFill>
              </a:rPr>
              <a:t>, navzájem smluvně svázaných, s periodickým plněním</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cs-CZ" dirty="0">
                <a:solidFill>
                  <a:schemeClr val="bg1"/>
                </a:solidFill>
              </a:rPr>
              <a:t>Riziko likvidity</a:t>
            </a:r>
            <a:endParaRPr lang="fr-FR" dirty="0">
              <a:solidFill>
                <a:schemeClr val="bg1"/>
              </a:solidFill>
            </a:endParaRPr>
          </a:p>
        </p:txBody>
      </p:sp>
      <p:sp>
        <p:nvSpPr>
          <p:cNvPr id="2051" name="Sous-titre 2"/>
          <p:cNvSpPr>
            <a:spLocks noGrp="1"/>
          </p:cNvSpPr>
          <p:nvPr>
            <p:ph type="subTitle" idx="1"/>
          </p:nvPr>
        </p:nvSpPr>
        <p:spPr>
          <a:xfrm>
            <a:off x="1258888" y="3716338"/>
            <a:ext cx="6400800" cy="1752600"/>
          </a:xfrm>
        </p:spPr>
        <p:txBody>
          <a:bodyPr/>
          <a:lstStyle/>
          <a:p>
            <a:pPr eaLnBrk="1" hangingPunct="1"/>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E0AE4-D90F-4CD8-982C-1FEA204893B4}"/>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D3D003C-A9DB-424B-86FE-EAEBBB45672C}"/>
              </a:ext>
            </a:extLst>
          </p:cNvPr>
          <p:cNvSpPr>
            <a:spLocks noGrp="1"/>
          </p:cNvSpPr>
          <p:nvPr>
            <p:ph idx="1"/>
          </p:nvPr>
        </p:nvSpPr>
        <p:spPr/>
        <p:txBody>
          <a:bodyPr/>
          <a:lstStyle/>
          <a:p>
            <a:pPr marL="0" indent="0">
              <a:buNone/>
            </a:pPr>
            <a:r>
              <a:rPr lang="cs-CZ" sz="2800" dirty="0"/>
              <a:t>Riziko likvidity v kontextu řízení finančních a bankovních rizik odkazuje na možnost, že finanční instituce nebude schopna splnit své krátkodobé finanční závazky kvůli nedostatečné likviditě svých aktiv. To znamená, že banka nebo finanční instituce nemusí mít dostatek rychle dostupných peněžních prostředků nebo jiných likvidních aktiv, které by mohla proměnit v hotovost bez významné ztráty hodnoty, aby vyhověla svým okamžitým a krátkodobým závazkům, jako jsou výběry vkladů nebo splácení dluhů.</a:t>
            </a:r>
          </a:p>
        </p:txBody>
      </p:sp>
      <p:sp>
        <p:nvSpPr>
          <p:cNvPr id="4" name="Zástupný symbol pro číslo snímku 3">
            <a:extLst>
              <a:ext uri="{FF2B5EF4-FFF2-40B4-BE49-F238E27FC236}">
                <a16:creationId xmlns:a16="http://schemas.microsoft.com/office/drawing/2014/main" id="{B8CC11B6-92C6-4105-8463-828A925DF7F2}"/>
              </a:ext>
            </a:extLst>
          </p:cNvPr>
          <p:cNvSpPr>
            <a:spLocks noGrp="1"/>
          </p:cNvSpPr>
          <p:nvPr>
            <p:ph type="sldNum" sz="quarter" idx="12"/>
          </p:nvPr>
        </p:nvSpPr>
        <p:spPr/>
        <p:txBody>
          <a:bodyPr/>
          <a:lstStyle/>
          <a:p>
            <a:pPr>
              <a:defRPr/>
            </a:pPr>
            <a:fld id="{6849B6B5-1144-4E41-8BD7-ECBF30F6A6E9}" type="slidenum">
              <a:rPr lang="fr-FR" smtClean="0"/>
              <a:pPr>
                <a:defRPr/>
              </a:pPr>
              <a:t>66</a:t>
            </a:fld>
            <a:endParaRPr lang="fr-FR"/>
          </a:p>
        </p:txBody>
      </p:sp>
    </p:spTree>
    <p:extLst>
      <p:ext uri="{BB962C8B-B14F-4D97-AF65-F5344CB8AC3E}">
        <p14:creationId xmlns:p14="http://schemas.microsoft.com/office/powerpoint/2010/main" val="32514321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256B7C-5D78-40AD-98A9-678E37A37B97}"/>
              </a:ext>
            </a:extLst>
          </p:cNvPr>
          <p:cNvSpPr>
            <a:spLocks noGrp="1"/>
          </p:cNvSpPr>
          <p:nvPr>
            <p:ph type="title"/>
          </p:nvPr>
        </p:nvSpPr>
        <p:spPr/>
        <p:txBody>
          <a:bodyPr/>
          <a:lstStyle/>
          <a:p>
            <a:r>
              <a:rPr lang="cs-CZ" dirty="0"/>
              <a:t>Riziko likvidity může být rozděleno do dvou hlavních kategorií:</a:t>
            </a:r>
            <a:br>
              <a:rPr lang="cs-CZ" dirty="0"/>
            </a:br>
            <a:endParaRPr lang="cs-CZ" dirty="0"/>
          </a:p>
        </p:txBody>
      </p:sp>
      <p:sp>
        <p:nvSpPr>
          <p:cNvPr id="3" name="Zástupný symbol pro obsah 2">
            <a:extLst>
              <a:ext uri="{FF2B5EF4-FFF2-40B4-BE49-F238E27FC236}">
                <a16:creationId xmlns:a16="http://schemas.microsoft.com/office/drawing/2014/main" id="{C08EE61E-3F1B-4B13-8971-ABDAB5299A04}"/>
              </a:ext>
            </a:extLst>
          </p:cNvPr>
          <p:cNvSpPr>
            <a:spLocks noGrp="1"/>
          </p:cNvSpPr>
          <p:nvPr>
            <p:ph idx="1"/>
          </p:nvPr>
        </p:nvSpPr>
        <p:spPr/>
        <p:txBody>
          <a:bodyPr/>
          <a:lstStyle/>
          <a:p>
            <a:pPr>
              <a:buFont typeface="+mj-lt"/>
              <a:buAutoNum type="arabicPeriod"/>
            </a:pPr>
            <a:r>
              <a:rPr lang="cs-CZ" b="1" dirty="0"/>
              <a:t>Riziko financování likvidity</a:t>
            </a:r>
            <a:r>
              <a:rPr lang="cs-CZ" dirty="0"/>
              <a:t>: Obtíže s získáním dostatečného financování pro udržení operací nebo splnění závazků, když to banka potřebuje.</a:t>
            </a:r>
          </a:p>
          <a:p>
            <a:pPr>
              <a:buFont typeface="+mj-lt"/>
              <a:buAutoNum type="arabicPeriod"/>
            </a:pPr>
            <a:r>
              <a:rPr lang="cs-CZ" b="1" dirty="0"/>
              <a:t>Riziko tržní likvidity</a:t>
            </a:r>
            <a:r>
              <a:rPr lang="cs-CZ" dirty="0"/>
              <a:t>: Schopnost banky prodávat aktiva na trhu bez významného snížení jejich ceny. Pokud trh není dostatečně hluboký nebo jsou aktiva specifická a obtížně prodejná, může se banka setkat s obtížemi při rychlém získání finančních prostředků.</a:t>
            </a:r>
          </a:p>
          <a:p>
            <a:pPr marL="0" indent="0">
              <a:buNone/>
            </a:pPr>
            <a:endParaRPr lang="cs-CZ" dirty="0"/>
          </a:p>
        </p:txBody>
      </p:sp>
      <p:sp>
        <p:nvSpPr>
          <p:cNvPr id="4" name="Zástupný symbol pro číslo snímku 3">
            <a:extLst>
              <a:ext uri="{FF2B5EF4-FFF2-40B4-BE49-F238E27FC236}">
                <a16:creationId xmlns:a16="http://schemas.microsoft.com/office/drawing/2014/main" id="{C94EEC59-AFDC-450F-8344-ADA189BE41DC}"/>
              </a:ext>
            </a:extLst>
          </p:cNvPr>
          <p:cNvSpPr>
            <a:spLocks noGrp="1"/>
          </p:cNvSpPr>
          <p:nvPr>
            <p:ph type="sldNum" sz="quarter" idx="12"/>
          </p:nvPr>
        </p:nvSpPr>
        <p:spPr/>
        <p:txBody>
          <a:bodyPr/>
          <a:lstStyle/>
          <a:p>
            <a:pPr>
              <a:defRPr/>
            </a:pPr>
            <a:fld id="{6849B6B5-1144-4E41-8BD7-ECBF30F6A6E9}" type="slidenum">
              <a:rPr lang="fr-FR" smtClean="0"/>
              <a:pPr>
                <a:defRPr/>
              </a:pPr>
              <a:t>67</a:t>
            </a:fld>
            <a:endParaRPr lang="fr-FR"/>
          </a:p>
        </p:txBody>
      </p:sp>
    </p:spTree>
    <p:extLst>
      <p:ext uri="{BB962C8B-B14F-4D97-AF65-F5344CB8AC3E}">
        <p14:creationId xmlns:p14="http://schemas.microsoft.com/office/powerpoint/2010/main" val="7091565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Likvidita</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marL="342900" lvl="1" indent="-342900" eaLnBrk="1" hangingPunct="1">
              <a:lnSpc>
                <a:spcPct val="90000"/>
              </a:lnSpc>
              <a:buFont typeface="Arial" charset="0"/>
              <a:buChar char="•"/>
              <a:defRPr/>
            </a:pPr>
            <a:r>
              <a:rPr lang="cs-CZ" sz="2600" dirty="0">
                <a:solidFill>
                  <a:srgbClr val="42607C"/>
                </a:solidFill>
              </a:rPr>
              <a:t>definice likvidity:</a:t>
            </a:r>
          </a:p>
          <a:p>
            <a:pPr lvl="1" eaLnBrk="1" hangingPunct="1">
              <a:lnSpc>
                <a:spcPct val="90000"/>
              </a:lnSpc>
              <a:defRPr/>
            </a:pPr>
            <a:r>
              <a:rPr lang="cs-CZ" sz="2200" dirty="0">
                <a:solidFill>
                  <a:srgbClr val="42607C"/>
                </a:solidFill>
              </a:rPr>
              <a:t>schopnost banky financovat zvýšení aktiv a plnit závazky v době, kdy se stanou splatnými, aniž by vznikaly nepřijatelné ztráty </a:t>
            </a:r>
          </a:p>
          <a:p>
            <a:pPr lvl="1" eaLnBrk="1" hangingPunct="1">
              <a:lnSpc>
                <a:spcPct val="90000"/>
              </a:lnSpc>
              <a:defRPr/>
            </a:pPr>
            <a:r>
              <a:rPr lang="cs-CZ" sz="2200" dirty="0">
                <a:solidFill>
                  <a:srgbClr val="42607C"/>
                </a:solidFill>
              </a:rPr>
              <a:t>schopnost banky dostát v každém okamžiku svým splatným závazkům, zejména kdykoliv v požadované formě vyplatit splatné vklady klientů, resp. provést platbu z účtu podle příkazu klienta</a:t>
            </a:r>
          </a:p>
          <a:p>
            <a:pPr lvl="1" eaLnBrk="1" hangingPunct="1">
              <a:lnSpc>
                <a:spcPct val="90000"/>
              </a:lnSpc>
              <a:defRPr/>
            </a:pPr>
            <a:r>
              <a:rPr lang="cs-CZ" sz="2200" dirty="0">
                <a:solidFill>
                  <a:srgbClr val="42607C"/>
                </a:solidFill>
              </a:rPr>
              <a:t>schopnost banky neustále udržovat rovnováhu mezi přílivem a odlivem peněžních prostředků </a:t>
            </a:r>
          </a:p>
          <a:p>
            <a:pPr lvl="1" eaLnBrk="1" hangingPunct="1">
              <a:lnSpc>
                <a:spcPct val="90000"/>
              </a:lnSpc>
              <a:defRPr/>
            </a:pPr>
            <a:r>
              <a:rPr lang="cs-CZ" sz="2200" dirty="0">
                <a:solidFill>
                  <a:srgbClr val="42607C"/>
                </a:solidFill>
              </a:rPr>
              <a:t>schopnost banky získat peněžní prostředky, když jsou potřeba</a:t>
            </a:r>
          </a:p>
          <a:p>
            <a:pPr marL="342900" lvl="1" indent="-342900" eaLnBrk="1" hangingPunct="1">
              <a:lnSpc>
                <a:spcPct val="90000"/>
              </a:lnSpc>
              <a:buFont typeface="Arial" charset="0"/>
              <a:buChar char="•"/>
              <a:defRPr/>
            </a:pPr>
            <a:r>
              <a:rPr lang="cs-CZ" sz="2600" dirty="0">
                <a:solidFill>
                  <a:srgbClr val="42607C"/>
                </a:solidFill>
              </a:rPr>
              <a:t>druhy likvidity:</a:t>
            </a:r>
          </a:p>
          <a:p>
            <a:pPr lvl="1" eaLnBrk="1" hangingPunct="1">
              <a:lnSpc>
                <a:spcPct val="90000"/>
              </a:lnSpc>
              <a:defRPr/>
            </a:pPr>
            <a:r>
              <a:rPr lang="cs-CZ" sz="2200" dirty="0">
                <a:solidFill>
                  <a:srgbClr val="42607C"/>
                </a:solidFill>
              </a:rPr>
              <a:t>krátkodobá, střednědobá a dlouhodobá</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Riziko likvidity</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eaLnBrk="1" hangingPunct="1">
              <a:lnSpc>
                <a:spcPct val="90000"/>
              </a:lnSpc>
              <a:defRPr/>
            </a:pPr>
            <a:r>
              <a:rPr lang="cs-CZ" sz="3000" dirty="0">
                <a:solidFill>
                  <a:srgbClr val="42607C"/>
                </a:solidFill>
              </a:rPr>
              <a:t>definice:</a:t>
            </a:r>
          </a:p>
          <a:p>
            <a:pPr lvl="1" eaLnBrk="1" hangingPunct="1">
              <a:lnSpc>
                <a:spcPct val="90000"/>
              </a:lnSpc>
              <a:defRPr/>
            </a:pPr>
            <a:r>
              <a:rPr lang="cs-CZ" sz="2600" dirty="0">
                <a:solidFill>
                  <a:srgbClr val="42607C"/>
                </a:solidFill>
              </a:rPr>
              <a:t>proměnlivost výnosů v důsledku uspokojování poptávky po likviditě</a:t>
            </a:r>
          </a:p>
          <a:p>
            <a:pPr lvl="1" eaLnBrk="1" hangingPunct="1">
              <a:lnSpc>
                <a:spcPct val="90000"/>
              </a:lnSpc>
              <a:defRPr/>
            </a:pPr>
            <a:r>
              <a:rPr lang="cs-CZ" sz="2600" dirty="0">
                <a:solidFill>
                  <a:srgbClr val="42607C"/>
                </a:solidFill>
              </a:rPr>
              <a:t>riziko, že banka ztratí schopnost dostát svým finančním závazkům v době, kdy se stanou splatnými, nebo nebude schopna financovat svá aktiva</a:t>
            </a:r>
          </a:p>
          <a:p>
            <a:pPr eaLnBrk="1" hangingPunct="1">
              <a:lnSpc>
                <a:spcPct val="90000"/>
              </a:lnSpc>
              <a:defRPr/>
            </a:pPr>
            <a:r>
              <a:rPr lang="cs-CZ" sz="3000" dirty="0">
                <a:solidFill>
                  <a:srgbClr val="42607C"/>
                </a:solidFill>
              </a:rPr>
              <a:t>zdroje rizika likvidity:</a:t>
            </a:r>
          </a:p>
          <a:p>
            <a:pPr lvl="1" eaLnBrk="1" hangingPunct="1">
              <a:lnSpc>
                <a:spcPct val="90000"/>
              </a:lnSpc>
              <a:defRPr/>
            </a:pPr>
            <a:r>
              <a:rPr lang="cs-CZ" sz="2600" dirty="0">
                <a:solidFill>
                  <a:srgbClr val="42607C"/>
                </a:solidFill>
              </a:rPr>
              <a:t>aktiva banky</a:t>
            </a:r>
          </a:p>
          <a:p>
            <a:pPr lvl="1" eaLnBrk="1" hangingPunct="1">
              <a:lnSpc>
                <a:spcPct val="90000"/>
              </a:lnSpc>
              <a:defRPr/>
            </a:pPr>
            <a:r>
              <a:rPr lang="cs-CZ" sz="2600" dirty="0">
                <a:solidFill>
                  <a:srgbClr val="42607C"/>
                </a:solidFill>
              </a:rPr>
              <a:t>pasiva banky</a:t>
            </a:r>
          </a:p>
          <a:p>
            <a:pPr lvl="1" eaLnBrk="1" hangingPunct="1">
              <a:lnSpc>
                <a:spcPct val="90000"/>
              </a:lnSpc>
              <a:defRPr/>
            </a:pPr>
            <a:r>
              <a:rPr lang="cs-CZ" sz="2600" dirty="0">
                <a:solidFill>
                  <a:srgbClr val="42607C"/>
                </a:solidFill>
              </a:rPr>
              <a:t>mimobilanční položky</a:t>
            </a:r>
          </a:p>
          <a:p>
            <a:pPr lvl="1" eaLnBrk="1" hangingPunct="1">
              <a:lnSpc>
                <a:spcPct val="90000"/>
              </a:lnSpc>
              <a:defRPr/>
            </a:pPr>
            <a:r>
              <a:rPr lang="cs-CZ" sz="2600" dirty="0">
                <a:solidFill>
                  <a:srgbClr val="42607C"/>
                </a:solidFill>
              </a:rPr>
              <a:t>velké mezibankovní platby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Vztah mezi dlužníkem a věřitelem po CRT</a:t>
            </a:r>
            <a:endParaRPr lang="fr-FR" dirty="0">
              <a:solidFill>
                <a:schemeClr val="bg1"/>
              </a:solidFill>
            </a:endParaRPr>
          </a:p>
        </p:txBody>
      </p:sp>
      <p:sp>
        <p:nvSpPr>
          <p:cNvPr id="4" name="Zástupný symbol pro číslo snímku 3"/>
          <p:cNvSpPr>
            <a:spLocks noGrp="1"/>
          </p:cNvSpPr>
          <p:nvPr>
            <p:ph type="sldNum" sz="quarter" idx="12"/>
          </p:nvPr>
        </p:nvSpPr>
        <p:spPr/>
        <p:txBody>
          <a:bodyPr/>
          <a:lstStyle/>
          <a:p>
            <a:pPr>
              <a:defRPr/>
            </a:pPr>
            <a:fld id="{17934534-4398-43F2-8592-65DCED750155}" type="slidenum">
              <a:rPr lang="fr-FR" smtClean="0"/>
              <a:pPr>
                <a:defRPr/>
              </a:pPr>
              <a:t>7</a:t>
            </a:fld>
            <a:endParaRPr lang="fr-FR"/>
          </a:p>
        </p:txBody>
      </p:sp>
      <p:grpSp>
        <p:nvGrpSpPr>
          <p:cNvPr id="6" name="Group 5"/>
          <p:cNvGrpSpPr>
            <a:grpSpLocks noChangeAspect="1"/>
          </p:cNvGrpSpPr>
          <p:nvPr/>
        </p:nvGrpSpPr>
        <p:grpSpPr bwMode="auto">
          <a:xfrm>
            <a:off x="179512" y="1916832"/>
            <a:ext cx="8686800" cy="3771900"/>
            <a:chOff x="2198" y="8213"/>
            <a:chExt cx="10944" cy="4752"/>
          </a:xfrm>
        </p:grpSpPr>
        <p:sp>
          <p:nvSpPr>
            <p:cNvPr id="7" name="AutoShape 6"/>
            <p:cNvSpPr>
              <a:spLocks noChangeAspect="1" noChangeArrowheads="1"/>
            </p:cNvSpPr>
            <p:nvPr/>
          </p:nvSpPr>
          <p:spPr bwMode="auto">
            <a:xfrm>
              <a:off x="2198" y="8213"/>
              <a:ext cx="10944" cy="4752"/>
            </a:xfrm>
            <a:prstGeom prst="rect">
              <a:avLst/>
            </a:prstGeom>
            <a:noFill/>
            <a:ln w="9525">
              <a:noFill/>
              <a:miter lim="800000"/>
              <a:headEnd/>
              <a:tailEnd/>
            </a:ln>
          </p:spPr>
          <p:txBody>
            <a:bodyPr/>
            <a:lstStyle/>
            <a:p>
              <a:endParaRPr lang="cs-CZ"/>
            </a:p>
          </p:txBody>
        </p:sp>
        <p:sp>
          <p:nvSpPr>
            <p:cNvPr id="8" name="Text Box 7"/>
            <p:cNvSpPr txBox="1">
              <a:spLocks noChangeArrowheads="1"/>
            </p:cNvSpPr>
            <p:nvPr/>
          </p:nvSpPr>
          <p:spPr bwMode="auto">
            <a:xfrm>
              <a:off x="2342" y="8501"/>
              <a:ext cx="1296" cy="1296"/>
            </a:xfrm>
            <a:prstGeom prst="rect">
              <a:avLst/>
            </a:prstGeom>
            <a:solidFill>
              <a:srgbClr val="FFFFFF"/>
            </a:solidFill>
            <a:ln w="9525">
              <a:solidFill>
                <a:srgbClr val="000000"/>
              </a:solidFill>
              <a:miter lim="800000"/>
              <a:headEnd/>
              <a:tailEnd/>
            </a:ln>
          </p:spPr>
          <p:txBody>
            <a:bodyPr/>
            <a:lstStyle/>
            <a:p>
              <a:pPr algn="ctr"/>
              <a:r>
                <a:rPr lang="cs-CZ" altLang="zh-CN" sz="2000">
                  <a:latin typeface="Times New Roman" pitchFamily="18" charset="0"/>
                  <a:ea typeface="宋体" pitchFamily="2" charset="-122"/>
                </a:rPr>
                <a:t>dlužník</a:t>
              </a:r>
              <a:endParaRPr lang="en-US"/>
            </a:p>
          </p:txBody>
        </p:sp>
        <p:sp>
          <p:nvSpPr>
            <p:cNvPr id="9" name="Text Box 8"/>
            <p:cNvSpPr txBox="1">
              <a:spLocks noChangeArrowheads="1"/>
            </p:cNvSpPr>
            <p:nvPr/>
          </p:nvSpPr>
          <p:spPr bwMode="auto">
            <a:xfrm>
              <a:off x="6662" y="8501"/>
              <a:ext cx="1728" cy="1296"/>
            </a:xfrm>
            <a:prstGeom prst="rect">
              <a:avLst/>
            </a:prstGeom>
            <a:solidFill>
              <a:srgbClr val="FFFFFF"/>
            </a:solidFill>
            <a:ln w="9525">
              <a:solidFill>
                <a:srgbClr val="000000"/>
              </a:solidFill>
              <a:miter lim="800000"/>
              <a:headEnd/>
              <a:tailEnd/>
            </a:ln>
          </p:spPr>
          <p:txBody>
            <a:bodyPr/>
            <a:lstStyle/>
            <a:p>
              <a:pPr algn="ctr"/>
              <a:r>
                <a:rPr lang="cs-CZ" altLang="zh-CN" sz="2000">
                  <a:latin typeface="Times New Roman" pitchFamily="18" charset="0"/>
                  <a:ea typeface="宋体" pitchFamily="2" charset="-122"/>
                </a:rPr>
                <a:t>banka (prodává) riziko)</a:t>
              </a:r>
              <a:endParaRPr lang="en-US"/>
            </a:p>
          </p:txBody>
        </p:sp>
        <p:sp>
          <p:nvSpPr>
            <p:cNvPr id="10" name="Text Box 9"/>
            <p:cNvSpPr txBox="1">
              <a:spLocks noChangeArrowheads="1"/>
            </p:cNvSpPr>
            <p:nvPr/>
          </p:nvSpPr>
          <p:spPr bwMode="auto">
            <a:xfrm>
              <a:off x="10982" y="8501"/>
              <a:ext cx="1872" cy="1296"/>
            </a:xfrm>
            <a:prstGeom prst="rect">
              <a:avLst/>
            </a:prstGeom>
            <a:solidFill>
              <a:srgbClr val="FFFFFF"/>
            </a:solidFill>
            <a:ln w="9525">
              <a:solidFill>
                <a:srgbClr val="000000"/>
              </a:solidFill>
              <a:miter lim="800000"/>
              <a:headEnd/>
              <a:tailEnd/>
            </a:ln>
          </p:spPr>
          <p:txBody>
            <a:bodyPr/>
            <a:lstStyle/>
            <a:p>
              <a:pPr algn="ctr"/>
              <a:r>
                <a:rPr lang="cs-CZ" altLang="zh-CN" sz="2000">
                  <a:latin typeface="Times New Roman" pitchFamily="18" charset="0"/>
                  <a:ea typeface="宋体" pitchFamily="2" charset="-122"/>
                </a:rPr>
                <a:t>akcionáři banky</a:t>
              </a:r>
              <a:endParaRPr lang="en-US"/>
            </a:p>
          </p:txBody>
        </p:sp>
        <p:sp>
          <p:nvSpPr>
            <p:cNvPr id="11" name="Line 10"/>
            <p:cNvSpPr>
              <a:spLocks noChangeShapeType="1"/>
            </p:cNvSpPr>
            <p:nvPr/>
          </p:nvSpPr>
          <p:spPr bwMode="auto">
            <a:xfrm>
              <a:off x="3638" y="8789"/>
              <a:ext cx="3024" cy="1"/>
            </a:xfrm>
            <a:prstGeom prst="line">
              <a:avLst/>
            </a:prstGeom>
            <a:noFill/>
            <a:ln w="9525">
              <a:solidFill>
                <a:srgbClr val="000000"/>
              </a:solidFill>
              <a:round/>
              <a:headEnd type="triangle" w="med" len="med"/>
              <a:tailEnd type="triangle" w="med" len="med"/>
            </a:ln>
          </p:spPr>
          <p:txBody>
            <a:bodyPr/>
            <a:lstStyle/>
            <a:p>
              <a:endParaRPr lang="cs-CZ"/>
            </a:p>
          </p:txBody>
        </p:sp>
        <p:sp>
          <p:nvSpPr>
            <p:cNvPr id="12" name="Line 11"/>
            <p:cNvSpPr>
              <a:spLocks noChangeShapeType="1"/>
            </p:cNvSpPr>
            <p:nvPr/>
          </p:nvSpPr>
          <p:spPr bwMode="auto">
            <a:xfrm>
              <a:off x="8390" y="8789"/>
              <a:ext cx="2592" cy="1"/>
            </a:xfrm>
            <a:prstGeom prst="line">
              <a:avLst/>
            </a:prstGeom>
            <a:noFill/>
            <a:ln w="9525">
              <a:solidFill>
                <a:srgbClr val="000000"/>
              </a:solidFill>
              <a:round/>
              <a:headEnd type="triangle" w="med" len="med"/>
              <a:tailEnd type="triangle" w="med" len="med"/>
            </a:ln>
          </p:spPr>
          <p:txBody>
            <a:bodyPr/>
            <a:lstStyle/>
            <a:p>
              <a:endParaRPr lang="cs-CZ"/>
            </a:p>
          </p:txBody>
        </p:sp>
        <p:sp>
          <p:nvSpPr>
            <p:cNvPr id="13" name="AutoShape 12"/>
            <p:cNvSpPr>
              <a:spLocks/>
            </p:cNvSpPr>
            <p:nvPr/>
          </p:nvSpPr>
          <p:spPr bwMode="auto">
            <a:xfrm>
              <a:off x="3494" y="8789"/>
              <a:ext cx="3312" cy="768"/>
            </a:xfrm>
            <a:prstGeom prst="callout2">
              <a:avLst>
                <a:gd name="adj1" fmla="val 18750"/>
                <a:gd name="adj2" fmla="val -2898"/>
                <a:gd name="adj3" fmla="val 18750"/>
                <a:gd name="adj4" fmla="val -3042"/>
                <a:gd name="adj5" fmla="val 131250"/>
                <a:gd name="adj6" fmla="val -3190"/>
              </a:avLst>
            </a:prstGeom>
            <a:noFill/>
            <a:ln w="9525">
              <a:noFill/>
              <a:miter lim="800000"/>
              <a:headEnd/>
              <a:tailEnd/>
            </a:ln>
          </p:spPr>
          <p:txBody>
            <a:bodyPr/>
            <a:lstStyle/>
            <a:p>
              <a:pPr algn="ctr"/>
              <a:r>
                <a:rPr lang="cs-CZ" altLang="zh-CN">
                  <a:latin typeface="Times New Roman" pitchFamily="18" charset="0"/>
                  <a:ea typeface="宋体" pitchFamily="2" charset="-122"/>
                </a:rPr>
                <a:t>prověřování, kontrola, morální hazard</a:t>
              </a:r>
              <a:endParaRPr lang="en-US"/>
            </a:p>
          </p:txBody>
        </p:sp>
        <p:sp>
          <p:nvSpPr>
            <p:cNvPr id="14" name="AutoShape 13"/>
            <p:cNvSpPr>
              <a:spLocks/>
            </p:cNvSpPr>
            <p:nvPr/>
          </p:nvSpPr>
          <p:spPr bwMode="auto">
            <a:xfrm>
              <a:off x="8380" y="8789"/>
              <a:ext cx="2439" cy="768"/>
            </a:xfrm>
            <a:prstGeom prst="accentBorderCallout2">
              <a:avLst>
                <a:gd name="adj1" fmla="val 18750"/>
                <a:gd name="adj2" fmla="val -3935"/>
                <a:gd name="adj3" fmla="val 18750"/>
                <a:gd name="adj4" fmla="val -51181"/>
                <a:gd name="adj5" fmla="val 131250"/>
                <a:gd name="adj6" fmla="val -98426"/>
              </a:avLst>
            </a:prstGeom>
            <a:noFill/>
            <a:ln w="9525">
              <a:noFill/>
              <a:miter lim="800000"/>
              <a:headEnd/>
              <a:tailEnd/>
            </a:ln>
          </p:spPr>
          <p:txBody>
            <a:bodyPr/>
            <a:lstStyle/>
            <a:p>
              <a:r>
                <a:rPr lang="cs-CZ" altLang="zh-CN" sz="1200">
                  <a:latin typeface="Times New Roman" pitchFamily="18" charset="0"/>
                  <a:ea typeface="宋体" pitchFamily="2" charset="-122"/>
                </a:rPr>
                <a:t>       </a:t>
              </a:r>
              <a:r>
                <a:rPr lang="cs-CZ" altLang="zh-CN">
                  <a:latin typeface="Times New Roman" pitchFamily="18" charset="0"/>
                  <a:ea typeface="宋体" pitchFamily="2" charset="-122"/>
                </a:rPr>
                <a:t>informace</a:t>
              </a:r>
              <a:endParaRPr lang="en-US"/>
            </a:p>
          </p:txBody>
        </p:sp>
        <p:sp>
          <p:nvSpPr>
            <p:cNvPr id="15" name="Text Box 14"/>
            <p:cNvSpPr txBox="1">
              <a:spLocks noChangeArrowheads="1"/>
            </p:cNvSpPr>
            <p:nvPr/>
          </p:nvSpPr>
          <p:spPr bwMode="auto">
            <a:xfrm>
              <a:off x="6662" y="11525"/>
              <a:ext cx="1728" cy="1296"/>
            </a:xfrm>
            <a:prstGeom prst="rect">
              <a:avLst/>
            </a:prstGeom>
            <a:solidFill>
              <a:srgbClr val="FFFFFF"/>
            </a:solidFill>
            <a:ln w="9525">
              <a:solidFill>
                <a:srgbClr val="000000"/>
              </a:solidFill>
              <a:miter lim="800000"/>
              <a:headEnd/>
              <a:tailEnd/>
            </a:ln>
          </p:spPr>
          <p:txBody>
            <a:bodyPr/>
            <a:lstStyle/>
            <a:p>
              <a:pPr algn="ctr"/>
              <a:r>
                <a:rPr lang="cs-CZ" altLang="zh-CN" sz="2000">
                  <a:latin typeface="Times New Roman" pitchFamily="18" charset="0"/>
                  <a:ea typeface="宋体" pitchFamily="2" charset="-122"/>
                </a:rPr>
                <a:t>subjekt kupující riziko</a:t>
              </a:r>
              <a:endParaRPr lang="en-US"/>
            </a:p>
          </p:txBody>
        </p:sp>
        <p:sp>
          <p:nvSpPr>
            <p:cNvPr id="16" name="Text Box 15"/>
            <p:cNvSpPr txBox="1">
              <a:spLocks noChangeArrowheads="1"/>
            </p:cNvSpPr>
            <p:nvPr/>
          </p:nvSpPr>
          <p:spPr bwMode="auto">
            <a:xfrm>
              <a:off x="10982" y="11525"/>
              <a:ext cx="1872" cy="1296"/>
            </a:xfrm>
            <a:prstGeom prst="rect">
              <a:avLst/>
            </a:prstGeom>
            <a:solidFill>
              <a:srgbClr val="FFFFFF"/>
            </a:solidFill>
            <a:ln w="9525">
              <a:solidFill>
                <a:srgbClr val="000000"/>
              </a:solidFill>
              <a:miter lim="800000"/>
              <a:headEnd/>
              <a:tailEnd/>
            </a:ln>
          </p:spPr>
          <p:txBody>
            <a:bodyPr/>
            <a:lstStyle/>
            <a:p>
              <a:pPr algn="ctr"/>
              <a:r>
                <a:rPr lang="cs-CZ" altLang="zh-CN" sz="2000">
                  <a:latin typeface="Times New Roman" pitchFamily="18" charset="0"/>
                  <a:ea typeface="宋体" pitchFamily="2" charset="-122"/>
                </a:rPr>
                <a:t>akcionáři kupujícího riziko</a:t>
              </a:r>
              <a:endParaRPr lang="en-US"/>
            </a:p>
          </p:txBody>
        </p:sp>
        <p:sp>
          <p:nvSpPr>
            <p:cNvPr id="17" name="Line 16"/>
            <p:cNvSpPr>
              <a:spLocks noChangeShapeType="1"/>
            </p:cNvSpPr>
            <p:nvPr/>
          </p:nvSpPr>
          <p:spPr bwMode="auto">
            <a:xfrm>
              <a:off x="8390" y="11957"/>
              <a:ext cx="2592" cy="1"/>
            </a:xfrm>
            <a:prstGeom prst="line">
              <a:avLst/>
            </a:prstGeom>
            <a:noFill/>
            <a:ln w="9525">
              <a:solidFill>
                <a:srgbClr val="000000"/>
              </a:solidFill>
              <a:round/>
              <a:headEnd type="triangle" w="med" len="med"/>
              <a:tailEnd type="triangle" w="med" len="med"/>
            </a:ln>
          </p:spPr>
          <p:txBody>
            <a:bodyPr/>
            <a:lstStyle/>
            <a:p>
              <a:endParaRPr lang="cs-CZ"/>
            </a:p>
          </p:txBody>
        </p:sp>
        <p:sp>
          <p:nvSpPr>
            <p:cNvPr id="18" name="AutoShape 17"/>
            <p:cNvSpPr>
              <a:spLocks/>
            </p:cNvSpPr>
            <p:nvPr/>
          </p:nvSpPr>
          <p:spPr bwMode="auto">
            <a:xfrm>
              <a:off x="8534" y="11957"/>
              <a:ext cx="2438" cy="768"/>
            </a:xfrm>
            <a:prstGeom prst="accentBorderCallout2">
              <a:avLst>
                <a:gd name="adj1" fmla="val 18750"/>
                <a:gd name="adj2" fmla="val -3935"/>
                <a:gd name="adj3" fmla="val 18750"/>
                <a:gd name="adj4" fmla="val -50394"/>
                <a:gd name="adj5" fmla="val -256250"/>
                <a:gd name="adj6" fmla="val -96852"/>
              </a:avLst>
            </a:prstGeom>
            <a:noFill/>
            <a:ln w="9525">
              <a:noFill/>
              <a:miter lim="800000"/>
              <a:headEnd/>
              <a:tailEnd/>
            </a:ln>
          </p:spPr>
          <p:txBody>
            <a:bodyPr/>
            <a:lstStyle/>
            <a:p>
              <a:r>
                <a:rPr lang="cs-CZ" altLang="zh-CN" sz="1200">
                  <a:latin typeface="Times New Roman" pitchFamily="18" charset="0"/>
                  <a:ea typeface="宋体" pitchFamily="2" charset="-122"/>
                </a:rPr>
                <a:t>       </a:t>
              </a:r>
              <a:r>
                <a:rPr lang="cs-CZ" altLang="zh-CN">
                  <a:latin typeface="Times New Roman" pitchFamily="18" charset="0"/>
                  <a:ea typeface="宋体" pitchFamily="2" charset="-122"/>
                </a:rPr>
                <a:t>informace</a:t>
              </a:r>
              <a:endParaRPr lang="en-US"/>
            </a:p>
          </p:txBody>
        </p:sp>
        <p:sp>
          <p:nvSpPr>
            <p:cNvPr id="19" name="Line 18"/>
            <p:cNvSpPr>
              <a:spLocks noChangeShapeType="1"/>
            </p:cNvSpPr>
            <p:nvPr/>
          </p:nvSpPr>
          <p:spPr bwMode="auto">
            <a:xfrm>
              <a:off x="6950" y="9797"/>
              <a:ext cx="1" cy="1728"/>
            </a:xfrm>
            <a:prstGeom prst="line">
              <a:avLst/>
            </a:prstGeom>
            <a:noFill/>
            <a:ln w="9525">
              <a:solidFill>
                <a:srgbClr val="000000"/>
              </a:solidFill>
              <a:round/>
              <a:headEnd type="triangle" w="med" len="med"/>
              <a:tailEnd type="triangle" w="med" len="med"/>
            </a:ln>
          </p:spPr>
          <p:txBody>
            <a:bodyPr/>
            <a:lstStyle/>
            <a:p>
              <a:endParaRPr lang="cs-CZ"/>
            </a:p>
          </p:txBody>
        </p:sp>
        <p:sp>
          <p:nvSpPr>
            <p:cNvPr id="20" name="AutoShape 19"/>
            <p:cNvSpPr>
              <a:spLocks/>
            </p:cNvSpPr>
            <p:nvPr/>
          </p:nvSpPr>
          <p:spPr bwMode="auto">
            <a:xfrm>
              <a:off x="6950" y="10085"/>
              <a:ext cx="3168" cy="1152"/>
            </a:xfrm>
            <a:prstGeom prst="callout1">
              <a:avLst>
                <a:gd name="adj1" fmla="val 12500"/>
                <a:gd name="adj2" fmla="val -3032"/>
                <a:gd name="adj3" fmla="val 29167"/>
                <a:gd name="adj4" fmla="val -14699"/>
              </a:avLst>
            </a:prstGeom>
            <a:noFill/>
            <a:ln w="9525">
              <a:noFill/>
              <a:miter lim="800000"/>
              <a:headEnd/>
              <a:tailEnd/>
            </a:ln>
          </p:spPr>
          <p:txBody>
            <a:bodyPr/>
            <a:lstStyle/>
            <a:p>
              <a:r>
                <a:rPr lang="cs-CZ" altLang="zh-CN">
                  <a:latin typeface="Times New Roman" pitchFamily="18" charset="0"/>
                  <a:ea typeface="宋体" pitchFamily="2" charset="-122"/>
                </a:rPr>
                <a:t>zastupitelský problém,</a:t>
              </a:r>
            </a:p>
            <a:p>
              <a:r>
                <a:rPr lang="cs-CZ" altLang="zh-CN">
                  <a:latin typeface="Times New Roman" pitchFamily="18" charset="0"/>
                  <a:ea typeface="宋体" pitchFamily="2" charset="-122"/>
                </a:rPr>
                <a:t>neúplné kontrakty,</a:t>
              </a:r>
            </a:p>
            <a:p>
              <a:r>
                <a:rPr lang="cs-CZ" altLang="zh-CN">
                  <a:latin typeface="Times New Roman" pitchFamily="18" charset="0"/>
                  <a:ea typeface="宋体" pitchFamily="2" charset="-122"/>
                </a:rPr>
                <a:t>asymetrie informací</a:t>
              </a:r>
              <a:endParaRPr lang="en-US"/>
            </a:p>
          </p:txBody>
        </p:sp>
        <p:sp>
          <p:nvSpPr>
            <p:cNvPr id="21" name="Line 20"/>
            <p:cNvSpPr>
              <a:spLocks noChangeShapeType="1"/>
            </p:cNvSpPr>
            <p:nvPr/>
          </p:nvSpPr>
          <p:spPr bwMode="auto">
            <a:xfrm flipH="1" flipV="1">
              <a:off x="3350" y="9797"/>
              <a:ext cx="3312" cy="2304"/>
            </a:xfrm>
            <a:prstGeom prst="line">
              <a:avLst/>
            </a:prstGeom>
            <a:noFill/>
            <a:ln w="9525">
              <a:solidFill>
                <a:srgbClr val="000000"/>
              </a:solidFill>
              <a:prstDash val="dash"/>
              <a:round/>
              <a:headEnd type="triangle" w="med" len="med"/>
              <a:tailEnd type="triangle" w="med" len="med"/>
            </a:ln>
          </p:spPr>
          <p:txBody>
            <a:bodyPr/>
            <a:lstStyle/>
            <a:p>
              <a:endParaRPr lang="cs-CZ"/>
            </a:p>
          </p:txBody>
        </p:sp>
        <p:sp>
          <p:nvSpPr>
            <p:cNvPr id="22" name="AutoShape 21"/>
            <p:cNvSpPr>
              <a:spLocks/>
            </p:cNvSpPr>
            <p:nvPr/>
          </p:nvSpPr>
          <p:spPr bwMode="auto">
            <a:xfrm>
              <a:off x="3206" y="10949"/>
              <a:ext cx="2640" cy="768"/>
            </a:xfrm>
            <a:prstGeom prst="callout1">
              <a:avLst>
                <a:gd name="adj1" fmla="val 18750"/>
                <a:gd name="adj2" fmla="val 50454"/>
                <a:gd name="adj3" fmla="val 115625"/>
                <a:gd name="adj4" fmla="val 50454"/>
              </a:avLst>
            </a:prstGeom>
            <a:noFill/>
            <a:ln w="9525">
              <a:noFill/>
              <a:miter lim="800000"/>
              <a:headEnd/>
              <a:tailEnd/>
            </a:ln>
          </p:spPr>
          <p:txBody>
            <a:bodyPr/>
            <a:lstStyle/>
            <a:p>
              <a:r>
                <a:rPr lang="cs-CZ" altLang="zh-CN">
                  <a:latin typeface="Times New Roman" pitchFamily="18" charset="0"/>
                  <a:ea typeface="宋体" pitchFamily="2" charset="-122"/>
                </a:rPr>
                <a:t>prověřování, kontrola</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Složky rizika likvidity</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marL="342900" lvl="1" indent="-342900" eaLnBrk="1" hangingPunct="1">
              <a:lnSpc>
                <a:spcPct val="90000"/>
              </a:lnSpc>
              <a:buFont typeface="Arial" charset="0"/>
              <a:buChar char="•"/>
              <a:defRPr/>
            </a:pPr>
            <a:r>
              <a:rPr lang="cs-CZ" dirty="0">
                <a:solidFill>
                  <a:srgbClr val="42607C"/>
                </a:solidFill>
              </a:rPr>
              <a:t>riziko měnové likvidity</a:t>
            </a:r>
          </a:p>
          <a:p>
            <a:pPr lvl="1" eaLnBrk="1" hangingPunct="1">
              <a:lnSpc>
                <a:spcPct val="90000"/>
              </a:lnSpc>
              <a:defRPr/>
            </a:pPr>
            <a:r>
              <a:rPr lang="cs-CZ" sz="2400" dirty="0">
                <a:solidFill>
                  <a:srgbClr val="42607C"/>
                </a:solidFill>
              </a:rPr>
              <a:t>riziko, že centrální banka nebude schopna finančnímu systému dodat potřebnou likviditu</a:t>
            </a:r>
          </a:p>
          <a:p>
            <a:pPr marL="342900" lvl="1" indent="-342900" eaLnBrk="1" hangingPunct="1">
              <a:lnSpc>
                <a:spcPct val="90000"/>
              </a:lnSpc>
              <a:buFont typeface="Arial" charset="0"/>
              <a:buChar char="•"/>
              <a:defRPr/>
            </a:pPr>
            <a:r>
              <a:rPr lang="cs-CZ" dirty="0">
                <a:solidFill>
                  <a:srgbClr val="42607C"/>
                </a:solidFill>
              </a:rPr>
              <a:t>riziko financování</a:t>
            </a:r>
          </a:p>
          <a:p>
            <a:pPr lvl="1" eaLnBrk="1" hangingPunct="1">
              <a:lnSpc>
                <a:spcPct val="90000"/>
              </a:lnSpc>
              <a:defRPr/>
            </a:pPr>
            <a:r>
              <a:rPr lang="cs-CZ" sz="2400" dirty="0">
                <a:solidFill>
                  <a:srgbClr val="42607C"/>
                </a:solidFill>
              </a:rPr>
              <a:t>riziko, že neschopnost banky efektivně řídit peněžní toky (aktuální i budoucí, očekávané i neočekávané) a potřeby zajištění ovlivní každodenní obchody banky nebo její finanční situaci</a:t>
            </a:r>
          </a:p>
          <a:p>
            <a:pPr eaLnBrk="1" hangingPunct="1">
              <a:lnSpc>
                <a:spcPct val="90000"/>
              </a:lnSpc>
              <a:defRPr/>
            </a:pPr>
            <a:r>
              <a:rPr lang="cs-CZ" sz="2800" dirty="0">
                <a:solidFill>
                  <a:srgbClr val="42607C"/>
                </a:solidFill>
              </a:rPr>
              <a:t>riziko tržní likvidity</a:t>
            </a:r>
          </a:p>
          <a:p>
            <a:pPr lvl="1" eaLnBrk="1" hangingPunct="1">
              <a:lnSpc>
                <a:spcPct val="90000"/>
              </a:lnSpc>
              <a:defRPr/>
            </a:pPr>
            <a:r>
              <a:rPr lang="cs-CZ" sz="2400" dirty="0">
                <a:solidFill>
                  <a:srgbClr val="42607C"/>
                </a:solidFill>
              </a:rPr>
              <a:t>riziko, že banka nebude schopna uzavřít svou pozici za tržní cenu, a to z důvodu nedostatečné hloubky trhu nebo narušeného fungování trhu</a:t>
            </a:r>
            <a:endParaRPr lang="cs-CZ" dirty="0">
              <a:solidFill>
                <a:srgbClr val="42607C"/>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Management rizika likvidity</a:t>
            </a:r>
            <a:endParaRPr lang="fr-FR" dirty="0">
              <a:solidFill>
                <a:schemeClr val="bg1"/>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35841" name="Group 1"/>
          <p:cNvGrpSpPr>
            <a:grpSpLocks noChangeAspect="1"/>
          </p:cNvGrpSpPr>
          <p:nvPr/>
        </p:nvGrpSpPr>
        <p:grpSpPr bwMode="auto">
          <a:xfrm>
            <a:off x="179512" y="2132856"/>
            <a:ext cx="8439119" cy="2822431"/>
            <a:chOff x="2061" y="1163"/>
            <a:chExt cx="6585" cy="1677"/>
          </a:xfrm>
        </p:grpSpPr>
        <p:sp>
          <p:nvSpPr>
            <p:cNvPr id="35842" name="AutoShape 2"/>
            <p:cNvSpPr>
              <a:spLocks noChangeArrowheads="1"/>
            </p:cNvSpPr>
            <p:nvPr/>
          </p:nvSpPr>
          <p:spPr bwMode="auto">
            <a:xfrm>
              <a:off x="2061" y="1163"/>
              <a:ext cx="6585" cy="1677"/>
            </a:xfrm>
            <a:prstGeom prst="rect">
              <a:avLst/>
            </a:prstGeom>
            <a:no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5843" name="AutoShape 3"/>
            <p:cNvSpPr>
              <a:spLocks noChangeArrowheads="1"/>
            </p:cNvSpPr>
            <p:nvPr/>
          </p:nvSpPr>
          <p:spPr bwMode="auto">
            <a:xfrm>
              <a:off x="2302" y="1239"/>
              <a:ext cx="1671" cy="602"/>
            </a:xfrm>
            <a:prstGeom prst="flowChartProcess">
              <a:avLst/>
            </a:prstGeom>
            <a:solidFill>
              <a:srgbClr val="FFFFFF"/>
            </a:solid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cs-CZ" sz="1800" b="0" i="0" u="none" strike="noStrike" kern="1200" cap="none" spc="0" normalizeH="0" baseline="0" noProof="0" dirty="0">
                  <a:ln>
                    <a:noFill/>
                  </a:ln>
                  <a:solidFill>
                    <a:srgbClr val="1F497D">
                      <a:lumMod val="75000"/>
                    </a:srgbClr>
                  </a:solidFill>
                  <a:effectLst/>
                  <a:uLnTx/>
                  <a:uFillTx/>
                  <a:latin typeface="Calibri" pitchFamily="34" charset="0"/>
                  <a:ea typeface="+mn-ea"/>
                  <a:cs typeface="Arial" pitchFamily="34" charset="0"/>
                </a:rPr>
                <a:t>Definovat akceptovatelnou míru rizika</a:t>
              </a:r>
              <a:endParaRPr kumimoji="0" lang="cs-CZ" sz="1800" b="0"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p:txBody>
        </p:sp>
        <p:sp>
          <p:nvSpPr>
            <p:cNvPr id="35844" name="AutoShape 4"/>
            <p:cNvSpPr>
              <a:spLocks noChangeArrowheads="1"/>
            </p:cNvSpPr>
            <p:nvPr/>
          </p:nvSpPr>
          <p:spPr bwMode="auto">
            <a:xfrm>
              <a:off x="4507" y="1239"/>
              <a:ext cx="1673" cy="602"/>
            </a:xfrm>
            <a:prstGeom prst="flowChartProcess">
              <a:avLst/>
            </a:prstGeom>
            <a:solidFill>
              <a:srgbClr val="FFFFFF"/>
            </a:solid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cs-CZ" sz="1800" b="0" i="0" u="none" strike="noStrike" kern="1200" cap="none" spc="0" normalizeH="0" baseline="0" noProof="0" dirty="0">
                  <a:ln>
                    <a:noFill/>
                  </a:ln>
                  <a:solidFill>
                    <a:srgbClr val="1F497D">
                      <a:lumMod val="75000"/>
                    </a:srgbClr>
                  </a:solidFill>
                  <a:effectLst/>
                  <a:uLnTx/>
                  <a:uFillTx/>
                  <a:latin typeface="Calibri" pitchFamily="34" charset="0"/>
                  <a:ea typeface="+mn-ea"/>
                  <a:cs typeface="Arial" pitchFamily="34" charset="0"/>
                </a:rPr>
                <a:t>Určit zdroje rizika likvidity</a:t>
              </a:r>
            </a:p>
          </p:txBody>
        </p:sp>
        <p:sp>
          <p:nvSpPr>
            <p:cNvPr id="35845" name="AutoShape 5"/>
            <p:cNvSpPr>
              <a:spLocks noChangeArrowheads="1"/>
            </p:cNvSpPr>
            <p:nvPr/>
          </p:nvSpPr>
          <p:spPr bwMode="auto">
            <a:xfrm>
              <a:off x="6714" y="1239"/>
              <a:ext cx="1672" cy="602"/>
            </a:xfrm>
            <a:prstGeom prst="flowChartProcess">
              <a:avLst/>
            </a:prstGeom>
            <a:solidFill>
              <a:srgbClr val="FFFFFF"/>
            </a:solid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cs-CZ" sz="1800" b="0" i="0" u="none" strike="noStrike" kern="1200" cap="none" spc="0" normalizeH="0" baseline="0" noProof="0" dirty="0">
                  <a:ln>
                    <a:noFill/>
                  </a:ln>
                  <a:solidFill>
                    <a:srgbClr val="1F497D">
                      <a:lumMod val="75000"/>
                    </a:srgbClr>
                  </a:solidFill>
                  <a:effectLst/>
                  <a:uLnTx/>
                  <a:uFillTx/>
                  <a:latin typeface="Calibri" pitchFamily="34" charset="0"/>
                  <a:ea typeface="+mn-ea"/>
                  <a:cs typeface="Arial" pitchFamily="34" charset="0"/>
                </a:rPr>
                <a:t>Posoudit schopnost snížit riziko</a:t>
              </a:r>
            </a:p>
          </p:txBody>
        </p:sp>
        <p:sp>
          <p:nvSpPr>
            <p:cNvPr id="35846" name="AutoShape 6"/>
            <p:cNvSpPr>
              <a:spLocks noChangeArrowheads="1"/>
            </p:cNvSpPr>
            <p:nvPr/>
          </p:nvSpPr>
          <p:spPr bwMode="auto">
            <a:xfrm>
              <a:off x="2302" y="2134"/>
              <a:ext cx="1672" cy="602"/>
            </a:xfrm>
            <a:prstGeom prst="flowChartProcess">
              <a:avLst/>
            </a:prstGeom>
            <a:solidFill>
              <a:srgbClr val="FFFFFF"/>
            </a:solid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cs-CZ" sz="1800" b="0" i="0" u="none" strike="noStrike" kern="1200" cap="none" spc="0" normalizeH="0" baseline="0" noProof="0" dirty="0">
                  <a:ln>
                    <a:noFill/>
                  </a:ln>
                  <a:solidFill>
                    <a:srgbClr val="1F497D">
                      <a:lumMod val="75000"/>
                    </a:srgbClr>
                  </a:solidFill>
                  <a:effectLst/>
                  <a:uLnTx/>
                  <a:uFillTx/>
                  <a:latin typeface="Calibri" pitchFamily="34" charset="0"/>
                  <a:ea typeface="+mn-ea"/>
                  <a:cs typeface="Arial" pitchFamily="34" charset="0"/>
                </a:rPr>
                <a:t>Monitorovat a kontrolovat likviditu</a:t>
              </a:r>
            </a:p>
          </p:txBody>
        </p:sp>
        <p:sp>
          <p:nvSpPr>
            <p:cNvPr id="35847" name="AutoShape 7"/>
            <p:cNvSpPr>
              <a:spLocks noChangeArrowheads="1"/>
            </p:cNvSpPr>
            <p:nvPr/>
          </p:nvSpPr>
          <p:spPr bwMode="auto">
            <a:xfrm>
              <a:off x="4507" y="2134"/>
              <a:ext cx="1673" cy="602"/>
            </a:xfrm>
            <a:prstGeom prst="flowChartProcess">
              <a:avLst/>
            </a:prstGeom>
            <a:solidFill>
              <a:srgbClr val="FFFFFF"/>
            </a:solid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cs-CZ" sz="1800" b="0" i="0" u="none" strike="noStrike" kern="1200" cap="none" spc="0" normalizeH="0" baseline="0" noProof="0" dirty="0">
                  <a:ln>
                    <a:noFill/>
                  </a:ln>
                  <a:solidFill>
                    <a:srgbClr val="1F497D">
                      <a:lumMod val="75000"/>
                    </a:srgbClr>
                  </a:solidFill>
                  <a:effectLst/>
                  <a:uLnTx/>
                  <a:uFillTx/>
                  <a:latin typeface="Calibri" pitchFamily="34" charset="0"/>
                  <a:ea typeface="+mn-ea"/>
                  <a:cs typeface="Arial" pitchFamily="34" charset="0"/>
                </a:rPr>
                <a:t>Vytvořit pohotovostní plán</a:t>
              </a:r>
            </a:p>
          </p:txBody>
        </p:sp>
        <p:sp>
          <p:nvSpPr>
            <p:cNvPr id="35848" name="AutoShape 8"/>
            <p:cNvSpPr>
              <a:spLocks noChangeArrowheads="1"/>
            </p:cNvSpPr>
            <p:nvPr/>
          </p:nvSpPr>
          <p:spPr bwMode="auto">
            <a:xfrm>
              <a:off x="6714" y="2134"/>
              <a:ext cx="1672" cy="602"/>
            </a:xfrm>
            <a:prstGeom prst="flowChartProcess">
              <a:avLst/>
            </a:prstGeom>
            <a:solidFill>
              <a:srgbClr val="FFFFFF"/>
            </a:solid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defRPr/>
              </a:pPr>
              <a:r>
                <a:rPr kumimoji="0" lang="cs-CZ" sz="1800" b="0" i="0" u="none" strike="noStrike" kern="1200" cap="none" spc="0" normalizeH="0" baseline="0" noProof="0" dirty="0">
                  <a:ln>
                    <a:noFill/>
                  </a:ln>
                  <a:solidFill>
                    <a:srgbClr val="1F497D">
                      <a:lumMod val="75000"/>
                    </a:srgbClr>
                  </a:solidFill>
                  <a:effectLst/>
                  <a:uLnTx/>
                  <a:uFillTx/>
                  <a:latin typeface="Calibri" pitchFamily="34" charset="0"/>
                  <a:ea typeface="+mn-ea"/>
                  <a:cs typeface="Arial" pitchFamily="34" charset="0"/>
                </a:rPr>
                <a:t>Modelovat dopad likvidního šoku</a:t>
              </a:r>
            </a:p>
          </p:txBody>
        </p:sp>
        <p:sp>
          <p:nvSpPr>
            <p:cNvPr id="35849" name="AutoShape 9"/>
            <p:cNvSpPr>
              <a:spLocks noChangeArrowheads="1"/>
            </p:cNvSpPr>
            <p:nvPr/>
          </p:nvSpPr>
          <p:spPr bwMode="auto">
            <a:xfrm>
              <a:off x="3973" y="1439"/>
              <a:ext cx="534" cy="195"/>
            </a:xfrm>
            <a:prstGeom prst="rightArrow">
              <a:avLst>
                <a:gd name="adj1" fmla="val 50000"/>
                <a:gd name="adj2" fmla="val 68462"/>
              </a:avLst>
            </a:prstGeom>
            <a:solidFill>
              <a:srgbClr val="42607C"/>
            </a:solid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5850" name="AutoShape 10"/>
            <p:cNvSpPr>
              <a:spLocks noChangeArrowheads="1"/>
            </p:cNvSpPr>
            <p:nvPr/>
          </p:nvSpPr>
          <p:spPr bwMode="auto">
            <a:xfrm>
              <a:off x="6180" y="1439"/>
              <a:ext cx="534" cy="196"/>
            </a:xfrm>
            <a:prstGeom prst="rightArrow">
              <a:avLst>
                <a:gd name="adj1" fmla="val 50000"/>
                <a:gd name="adj2" fmla="val 68112"/>
              </a:avLst>
            </a:prstGeom>
            <a:solidFill>
              <a:srgbClr val="42607C"/>
            </a:solid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5851" name="AutoShape 11"/>
            <p:cNvSpPr>
              <a:spLocks noChangeArrowheads="1"/>
            </p:cNvSpPr>
            <p:nvPr/>
          </p:nvSpPr>
          <p:spPr bwMode="auto">
            <a:xfrm>
              <a:off x="7403" y="1841"/>
              <a:ext cx="256" cy="293"/>
            </a:xfrm>
            <a:prstGeom prst="downArrow">
              <a:avLst>
                <a:gd name="adj1" fmla="val 50000"/>
                <a:gd name="adj2" fmla="val 28613"/>
              </a:avLst>
            </a:prstGeom>
            <a:solidFill>
              <a:srgbClr val="42607C"/>
            </a:solidFill>
            <a:ln w="9525">
              <a:solidFill>
                <a:srgbClr val="42607C"/>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5852" name="AutoShape 12"/>
            <p:cNvSpPr>
              <a:spLocks noChangeArrowheads="1"/>
            </p:cNvSpPr>
            <p:nvPr/>
          </p:nvSpPr>
          <p:spPr bwMode="auto">
            <a:xfrm>
              <a:off x="6180" y="2317"/>
              <a:ext cx="534" cy="188"/>
            </a:xfrm>
            <a:prstGeom prst="leftArrow">
              <a:avLst>
                <a:gd name="adj1" fmla="val 50000"/>
                <a:gd name="adj2" fmla="val 71011"/>
              </a:avLst>
            </a:prstGeom>
            <a:solidFill>
              <a:srgbClr val="42607C"/>
            </a:solid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5853" name="AutoShape 13"/>
            <p:cNvSpPr>
              <a:spLocks noChangeArrowheads="1"/>
            </p:cNvSpPr>
            <p:nvPr/>
          </p:nvSpPr>
          <p:spPr bwMode="auto">
            <a:xfrm>
              <a:off x="3973" y="2317"/>
              <a:ext cx="533" cy="188"/>
            </a:xfrm>
            <a:prstGeom prst="leftArrow">
              <a:avLst>
                <a:gd name="adj1" fmla="val 50000"/>
                <a:gd name="adj2" fmla="val 70878"/>
              </a:avLst>
            </a:prstGeom>
            <a:solidFill>
              <a:srgbClr val="42607C"/>
            </a:solidFill>
            <a:ln w="9525">
              <a:solidFill>
                <a:srgbClr val="42607C"/>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35841"/>
                                        </p:tgtEl>
                                        <p:attrNameLst>
                                          <p:attrName>style.visibility</p:attrName>
                                        </p:attrNameLst>
                                      </p:cBhvr>
                                      <p:to>
                                        <p:strVal val="visible"/>
                                      </p:to>
                                    </p:set>
                                    <p:animEffect transition="in" filter="dissolve">
                                      <p:cBhvr>
                                        <p:cTn id="10" dur="5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Likviditu lze zajistit</a:t>
            </a:r>
            <a:endParaRPr lang="fr-FR" dirty="0">
              <a:solidFill>
                <a:schemeClr val="bg1"/>
              </a:solidFill>
            </a:endParaRPr>
          </a:p>
        </p:txBody>
      </p:sp>
      <p:sp>
        <p:nvSpPr>
          <p:cNvPr id="4099" name="Espace réservé du contenu 2"/>
          <p:cNvSpPr>
            <a:spLocks noGrp="1"/>
          </p:cNvSpPr>
          <p:nvPr>
            <p:ph idx="1"/>
          </p:nvPr>
        </p:nvSpPr>
        <p:spPr>
          <a:xfrm>
            <a:off x="457200" y="1988840"/>
            <a:ext cx="8229600" cy="4680519"/>
          </a:xfrm>
        </p:spPr>
        <p:txBody>
          <a:bodyPr/>
          <a:lstStyle/>
          <a:p>
            <a:pPr marL="342900" lvl="1" indent="-342900" eaLnBrk="1" hangingPunct="1">
              <a:lnSpc>
                <a:spcPct val="90000"/>
              </a:lnSpc>
              <a:buFont typeface="Arial" charset="0"/>
              <a:buChar char="•"/>
              <a:defRPr/>
            </a:pPr>
            <a:r>
              <a:rPr lang="cs-CZ" sz="3200" dirty="0">
                <a:solidFill>
                  <a:srgbClr val="42607C"/>
                </a:solidFill>
              </a:rPr>
              <a:t>prostřednictvím aktiv</a:t>
            </a:r>
          </a:p>
          <a:p>
            <a:pPr lvl="1" eaLnBrk="1" hangingPunct="1">
              <a:lnSpc>
                <a:spcPct val="90000"/>
              </a:lnSpc>
              <a:defRPr/>
            </a:pPr>
            <a:r>
              <a:rPr lang="cs-CZ" dirty="0">
                <a:solidFill>
                  <a:srgbClr val="42607C"/>
                </a:solidFill>
              </a:rPr>
              <a:t>primární aktiva</a:t>
            </a:r>
          </a:p>
          <a:p>
            <a:pPr lvl="1" eaLnBrk="1" hangingPunct="1">
              <a:lnSpc>
                <a:spcPct val="90000"/>
              </a:lnSpc>
              <a:defRPr/>
            </a:pPr>
            <a:r>
              <a:rPr lang="cs-CZ" dirty="0">
                <a:solidFill>
                  <a:srgbClr val="42607C"/>
                </a:solidFill>
              </a:rPr>
              <a:t>sekundární aktiva</a:t>
            </a:r>
          </a:p>
          <a:p>
            <a:pPr lvl="1">
              <a:lnSpc>
                <a:spcPct val="90000"/>
              </a:lnSpc>
            </a:pPr>
            <a:endParaRPr lang="cs-CZ" dirty="0"/>
          </a:p>
          <a:p>
            <a:pPr marL="342900" lvl="1" indent="-342900" eaLnBrk="1" hangingPunct="1">
              <a:lnSpc>
                <a:spcPct val="90000"/>
              </a:lnSpc>
              <a:buFont typeface="Arial" charset="0"/>
              <a:buChar char="•"/>
              <a:defRPr/>
            </a:pPr>
            <a:r>
              <a:rPr lang="cs-CZ" sz="3200" dirty="0">
                <a:solidFill>
                  <a:srgbClr val="42607C"/>
                </a:solidFill>
              </a:rPr>
              <a:t>prostřednictvím pasiv</a:t>
            </a:r>
          </a:p>
          <a:p>
            <a:pPr eaLnBrk="1" hangingPunct="1">
              <a:lnSpc>
                <a:spcPct val="90000"/>
              </a:lnSpc>
              <a:defRPr/>
            </a:pPr>
            <a:endParaRPr lang="cs-CZ" dirty="0">
              <a:solidFill>
                <a:srgbClr val="42607C"/>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dissolve">
                                      <p:cBhvr>
                                        <p:cTn id="19"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51520" y="260648"/>
            <a:ext cx="8568952" cy="648072"/>
          </a:xfrm>
        </p:spPr>
        <p:txBody>
          <a:bodyPr/>
          <a:lstStyle/>
          <a:p>
            <a:pPr eaLnBrk="1" hangingPunct="1"/>
            <a:r>
              <a:rPr lang="cs-CZ" dirty="0"/>
              <a:t>Defenzivní a ofenzivní přístup </a:t>
            </a:r>
            <a:br>
              <a:rPr lang="cs-CZ" dirty="0"/>
            </a:br>
            <a:r>
              <a:rPr lang="cs-CZ" dirty="0"/>
              <a:t>k řízení likvidity</a:t>
            </a:r>
            <a:endParaRPr lang="fr-FR" dirty="0"/>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9" name="Tabulka 8"/>
          <p:cNvGraphicFramePr>
            <a:graphicFrameLocks noGrp="1"/>
          </p:cNvGraphicFramePr>
          <p:nvPr/>
        </p:nvGraphicFramePr>
        <p:xfrm>
          <a:off x="251520" y="1340769"/>
          <a:ext cx="8568952" cy="5224181"/>
        </p:xfrm>
        <a:graphic>
          <a:graphicData uri="http://schemas.openxmlformats.org/drawingml/2006/table">
            <a:tbl>
              <a:tblPr/>
              <a:tblGrid>
                <a:gridCol w="2502566">
                  <a:extLst>
                    <a:ext uri="{9D8B030D-6E8A-4147-A177-3AD203B41FA5}">
                      <a16:colId xmlns:a16="http://schemas.microsoft.com/office/drawing/2014/main" val="20000"/>
                    </a:ext>
                  </a:extLst>
                </a:gridCol>
                <a:gridCol w="3033193">
                  <a:extLst>
                    <a:ext uri="{9D8B030D-6E8A-4147-A177-3AD203B41FA5}">
                      <a16:colId xmlns:a16="http://schemas.microsoft.com/office/drawing/2014/main" val="20001"/>
                    </a:ext>
                  </a:extLst>
                </a:gridCol>
                <a:gridCol w="3033193">
                  <a:extLst>
                    <a:ext uri="{9D8B030D-6E8A-4147-A177-3AD203B41FA5}">
                      <a16:colId xmlns:a16="http://schemas.microsoft.com/office/drawing/2014/main" val="20002"/>
                    </a:ext>
                  </a:extLst>
                </a:gridCol>
              </a:tblGrid>
              <a:tr h="432047">
                <a:tc>
                  <a:txBody>
                    <a:bodyPr/>
                    <a:lstStyle/>
                    <a:p>
                      <a:pPr indent="0" algn="l">
                        <a:spcAft>
                          <a:spcPts val="0"/>
                        </a:spcAft>
                      </a:pPr>
                      <a:endParaRPr lang="cs-CZ" sz="1800" dirty="0">
                        <a:latin typeface="+mn-lt"/>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b="1" dirty="0">
                          <a:latin typeface="+mn-lt"/>
                          <a:ea typeface="Times New Roman"/>
                        </a:rPr>
                        <a:t>Defenzivní strategie</a:t>
                      </a:r>
                      <a:endParaRPr lang="cs-CZ" sz="1800" dirty="0">
                        <a:latin typeface="+mn-lt"/>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b="1">
                          <a:latin typeface="+mn-lt"/>
                          <a:ea typeface="Times New Roman"/>
                        </a:rPr>
                        <a:t>Ofenzivní strategie</a:t>
                      </a:r>
                      <a:endParaRPr lang="cs-CZ" sz="1800">
                        <a:latin typeface="+mn-lt"/>
                        <a:ea typeface="Times New Roman"/>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7333">
                <a:tc>
                  <a:txBody>
                    <a:bodyPr/>
                    <a:lstStyle/>
                    <a:p>
                      <a:pPr indent="0" algn="l">
                        <a:spcAft>
                          <a:spcPts val="0"/>
                        </a:spcAft>
                      </a:pPr>
                      <a:r>
                        <a:rPr lang="cs-CZ" sz="1800" dirty="0">
                          <a:latin typeface="+mn-lt"/>
                          <a:ea typeface="Times New Roman"/>
                        </a:rPr>
                        <a:t>Definice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dirty="0">
                          <a:latin typeface="+mn-lt"/>
                          <a:ea typeface="Times New Roman"/>
                        </a:rPr>
                        <a:t>schopnost pokrýt všechna out-flow banky</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a:latin typeface="+mn-lt"/>
                          <a:ea typeface="Times New Roman"/>
                        </a:rPr>
                        <a:t>schopnost získat zdroje za nižší cenu, než je očekávaný výnos z úvěrů/investic</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8667">
                <a:tc>
                  <a:txBody>
                    <a:bodyPr/>
                    <a:lstStyle/>
                    <a:p>
                      <a:pPr indent="0" algn="l">
                        <a:spcAft>
                          <a:spcPts val="0"/>
                        </a:spcAft>
                      </a:pPr>
                      <a:r>
                        <a:rPr lang="cs-CZ" sz="1800" dirty="0">
                          <a:latin typeface="+mn-lt"/>
                          <a:ea typeface="Times New Roman"/>
                        </a:rPr>
                        <a:t>Zaměření</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dirty="0">
                          <a:latin typeface="+mn-lt"/>
                          <a:ea typeface="Times New Roman"/>
                        </a:rPr>
                        <a:t>kontraktové splatnosti</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a:latin typeface="+mn-lt"/>
                          <a:ea typeface="Times New Roman"/>
                        </a:rPr>
                        <a:t>reinvestiční výkonnost</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8667">
                <a:tc>
                  <a:txBody>
                    <a:bodyPr/>
                    <a:lstStyle/>
                    <a:p>
                      <a:pPr indent="0" algn="l">
                        <a:spcAft>
                          <a:spcPts val="0"/>
                        </a:spcAft>
                      </a:pPr>
                      <a:r>
                        <a:rPr lang="cs-CZ" sz="1800">
                          <a:latin typeface="+mn-lt"/>
                          <a:ea typeface="Times New Roman"/>
                        </a:rPr>
                        <a:t>Hlavní zdroj likvidity</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dirty="0">
                          <a:latin typeface="+mn-lt"/>
                          <a:ea typeface="Times New Roman"/>
                        </a:rPr>
                        <a:t>aktiva</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a:latin typeface="+mn-lt"/>
                          <a:ea typeface="Times New Roman"/>
                        </a:rPr>
                        <a:t>pasiva</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8667">
                <a:tc>
                  <a:txBody>
                    <a:bodyPr/>
                    <a:lstStyle/>
                    <a:p>
                      <a:pPr indent="0" algn="l">
                        <a:spcAft>
                          <a:spcPts val="0"/>
                        </a:spcAft>
                      </a:pPr>
                      <a:r>
                        <a:rPr lang="cs-CZ" sz="1800">
                          <a:latin typeface="+mn-lt"/>
                          <a:ea typeface="Times New Roman"/>
                        </a:rPr>
                        <a:t>Typické instituce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dirty="0">
                          <a:latin typeface="+mn-lt"/>
                          <a:ea typeface="Times New Roman"/>
                        </a:rPr>
                        <a:t>menší banky</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dirty="0">
                          <a:latin typeface="+mn-lt"/>
                          <a:ea typeface="Times New Roman"/>
                        </a:rPr>
                        <a:t>větší banky, pobočky zahraničních bank</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8667">
                <a:tc>
                  <a:txBody>
                    <a:bodyPr/>
                    <a:lstStyle/>
                    <a:p>
                      <a:pPr indent="0" algn="l">
                        <a:spcAft>
                          <a:spcPts val="0"/>
                        </a:spcAft>
                      </a:pPr>
                      <a:r>
                        <a:rPr lang="cs-CZ" sz="1800">
                          <a:latin typeface="+mn-lt"/>
                          <a:ea typeface="Times New Roman"/>
                        </a:rPr>
                        <a:t>Jak často se monitoruje pozice</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dirty="0">
                          <a:latin typeface="+mn-lt"/>
                          <a:ea typeface="Times New Roman"/>
                        </a:rPr>
                        <a:t>ne příliš často</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r>
                        <a:rPr lang="cs-CZ" sz="1800" dirty="0">
                          <a:latin typeface="+mn-lt"/>
                          <a:ea typeface="Times New Roman"/>
                        </a:rPr>
                        <a:t>velmi často</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93333">
                <a:tc>
                  <a:txBody>
                    <a:bodyPr/>
                    <a:lstStyle/>
                    <a:p>
                      <a:pPr indent="0" algn="l">
                        <a:spcAft>
                          <a:spcPts val="0"/>
                        </a:spcAft>
                      </a:pPr>
                      <a:r>
                        <a:rPr lang="cs-CZ" sz="1800" dirty="0">
                          <a:latin typeface="+mn-lt"/>
                          <a:ea typeface="Times New Roman"/>
                        </a:rPr>
                        <a:t>Běžně užívané likvidní ukazatele:</a:t>
                      </a:r>
                    </a:p>
                    <a:p>
                      <a:pPr marL="742950" lvl="1" indent="0" algn="l">
                        <a:spcAft>
                          <a:spcPts val="0"/>
                        </a:spcAft>
                        <a:buFont typeface="Times New Roman"/>
                        <a:buChar char="-"/>
                        <a:tabLst>
                          <a:tab pos="270510" algn="l"/>
                        </a:tabLst>
                      </a:pPr>
                      <a:r>
                        <a:rPr lang="cs-CZ" sz="1800" dirty="0">
                          <a:latin typeface="+mn-lt"/>
                          <a:ea typeface="Times New Roman"/>
                        </a:rPr>
                        <a:t>ukazatel úvěry/vklady</a:t>
                      </a:r>
                    </a:p>
                    <a:p>
                      <a:pPr marL="742950" lvl="1" indent="0" algn="l">
                        <a:spcAft>
                          <a:spcPts val="0"/>
                        </a:spcAft>
                        <a:buFont typeface="Times New Roman"/>
                        <a:buNone/>
                        <a:tabLst>
                          <a:tab pos="270510" algn="l"/>
                        </a:tabLst>
                      </a:pPr>
                      <a:endParaRPr lang="cs-CZ" sz="1800" dirty="0">
                        <a:latin typeface="+mn-lt"/>
                        <a:ea typeface="Times New Roman"/>
                      </a:endParaRPr>
                    </a:p>
                    <a:p>
                      <a:pPr marL="742950" lvl="1" indent="0" algn="l">
                        <a:spcAft>
                          <a:spcPts val="0"/>
                        </a:spcAft>
                        <a:buFont typeface="Times New Roman"/>
                        <a:buChar char="-"/>
                        <a:tabLst>
                          <a:tab pos="270510" algn="l"/>
                        </a:tabLst>
                      </a:pPr>
                      <a:r>
                        <a:rPr lang="cs-CZ" sz="1800" dirty="0">
                          <a:latin typeface="+mn-lt"/>
                          <a:ea typeface="Times New Roman"/>
                        </a:rPr>
                        <a:t>ukazatel likvidní aktiva/volatilní pasiva</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endParaRPr lang="cs-CZ" sz="1800" dirty="0">
                        <a:latin typeface="+mn-lt"/>
                        <a:ea typeface="Times New Roman"/>
                      </a:endParaRPr>
                    </a:p>
                    <a:p>
                      <a:pPr indent="0" algn="l">
                        <a:spcAft>
                          <a:spcPts val="0"/>
                        </a:spcAft>
                      </a:pPr>
                      <a:endParaRPr lang="cs-CZ" sz="1800" dirty="0">
                        <a:latin typeface="+mn-lt"/>
                        <a:ea typeface="Times New Roman"/>
                      </a:endParaRPr>
                    </a:p>
                    <a:p>
                      <a:pPr indent="0" algn="l">
                        <a:spcAft>
                          <a:spcPts val="0"/>
                        </a:spcAft>
                      </a:pPr>
                      <a:r>
                        <a:rPr lang="cs-CZ" sz="1800" dirty="0">
                          <a:latin typeface="+mn-lt"/>
                          <a:ea typeface="Times New Roman"/>
                        </a:rPr>
                        <a:t>nízký</a:t>
                      </a:r>
                    </a:p>
                    <a:p>
                      <a:pPr indent="0" algn="l">
                        <a:spcAft>
                          <a:spcPts val="0"/>
                        </a:spcAft>
                      </a:pPr>
                      <a:endParaRPr lang="cs-CZ" sz="1800" dirty="0">
                        <a:latin typeface="+mn-lt"/>
                        <a:ea typeface="Times New Roman"/>
                      </a:endParaRPr>
                    </a:p>
                    <a:p>
                      <a:pPr indent="0" algn="l">
                        <a:spcAft>
                          <a:spcPts val="0"/>
                        </a:spcAft>
                      </a:pPr>
                      <a:endParaRPr lang="cs-CZ" sz="1800" dirty="0">
                        <a:latin typeface="+mn-lt"/>
                        <a:ea typeface="Times New Roman"/>
                      </a:endParaRPr>
                    </a:p>
                    <a:p>
                      <a:pPr indent="0" algn="l">
                        <a:spcAft>
                          <a:spcPts val="0"/>
                        </a:spcAft>
                      </a:pPr>
                      <a:r>
                        <a:rPr lang="cs-CZ" sz="1800" dirty="0">
                          <a:latin typeface="+mn-lt"/>
                          <a:ea typeface="Times New Roman"/>
                        </a:rPr>
                        <a:t>vysoký</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spcAft>
                          <a:spcPts val="0"/>
                        </a:spcAft>
                      </a:pPr>
                      <a:endParaRPr lang="cs-CZ" sz="1800" dirty="0">
                        <a:latin typeface="+mn-lt"/>
                        <a:ea typeface="Times New Roman"/>
                      </a:endParaRPr>
                    </a:p>
                    <a:p>
                      <a:pPr indent="0" algn="l">
                        <a:spcAft>
                          <a:spcPts val="0"/>
                        </a:spcAft>
                      </a:pPr>
                      <a:endParaRPr lang="cs-CZ" sz="1800" dirty="0">
                        <a:latin typeface="+mn-lt"/>
                        <a:ea typeface="Times New Roman"/>
                      </a:endParaRPr>
                    </a:p>
                    <a:p>
                      <a:pPr indent="0" algn="l">
                        <a:spcAft>
                          <a:spcPts val="0"/>
                        </a:spcAft>
                      </a:pPr>
                      <a:r>
                        <a:rPr lang="cs-CZ" sz="1800" dirty="0">
                          <a:latin typeface="+mn-lt"/>
                          <a:ea typeface="Times New Roman"/>
                        </a:rPr>
                        <a:t>vysoký</a:t>
                      </a:r>
                    </a:p>
                    <a:p>
                      <a:pPr indent="0" algn="l">
                        <a:spcAft>
                          <a:spcPts val="0"/>
                        </a:spcAft>
                      </a:pPr>
                      <a:endParaRPr lang="cs-CZ" sz="1800" dirty="0">
                        <a:latin typeface="+mn-lt"/>
                        <a:ea typeface="Times New Roman"/>
                      </a:endParaRPr>
                    </a:p>
                    <a:p>
                      <a:pPr indent="0" algn="l">
                        <a:spcAft>
                          <a:spcPts val="0"/>
                        </a:spcAft>
                      </a:pPr>
                      <a:endParaRPr lang="cs-CZ" sz="1800" dirty="0">
                        <a:latin typeface="+mn-lt"/>
                        <a:ea typeface="Times New Roman"/>
                      </a:endParaRPr>
                    </a:p>
                    <a:p>
                      <a:pPr indent="0" algn="l">
                        <a:spcAft>
                          <a:spcPts val="0"/>
                        </a:spcAft>
                      </a:pPr>
                      <a:r>
                        <a:rPr lang="cs-CZ" sz="1800" dirty="0">
                          <a:latin typeface="+mn-lt"/>
                          <a:ea typeface="Times New Roman"/>
                        </a:rPr>
                        <a:t>nízký</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Měření rizika likvidity</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marL="342900" lvl="1" indent="-342900" eaLnBrk="1" hangingPunct="1">
              <a:lnSpc>
                <a:spcPct val="90000"/>
              </a:lnSpc>
              <a:buFont typeface="Arial" charset="0"/>
              <a:buChar char="•"/>
            </a:pPr>
            <a:r>
              <a:rPr lang="cs-CZ" sz="3200" dirty="0">
                <a:solidFill>
                  <a:srgbClr val="42607C"/>
                </a:solidFill>
              </a:rPr>
              <a:t>poměrové ukazatele likvidity</a:t>
            </a:r>
          </a:p>
          <a:p>
            <a:pPr marL="342900" lvl="1" indent="-342900" eaLnBrk="1" hangingPunct="1">
              <a:lnSpc>
                <a:spcPct val="90000"/>
              </a:lnSpc>
              <a:buFont typeface="Arial" charset="0"/>
              <a:buChar char="•"/>
            </a:pPr>
            <a:r>
              <a:rPr lang="cs-CZ" sz="3200" dirty="0">
                <a:solidFill>
                  <a:srgbClr val="42607C"/>
                </a:solidFill>
              </a:rPr>
              <a:t>likvidní gap</a:t>
            </a:r>
          </a:p>
          <a:p>
            <a:pPr marL="342900" lvl="1" indent="-342900" eaLnBrk="1" hangingPunct="1">
              <a:lnSpc>
                <a:spcPct val="90000"/>
              </a:lnSpc>
              <a:buFont typeface="Arial" charset="0"/>
              <a:buChar char="•"/>
            </a:pPr>
            <a:r>
              <a:rPr lang="cs-CZ" sz="3200" dirty="0">
                <a:solidFill>
                  <a:srgbClr val="42607C"/>
                </a:solidFill>
              </a:rPr>
              <a:t>Value at Risk upravená o riziko likvidity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Poměrové ukazatele likvidity</a:t>
            </a:r>
            <a:endParaRPr lang="fr-FR" dirty="0">
              <a:solidFill>
                <a:schemeClr val="bg1"/>
              </a:solidFill>
            </a:endParaRPr>
          </a:p>
        </p:txBody>
      </p:sp>
      <p:sp>
        <p:nvSpPr>
          <p:cNvPr id="4099" name="Espace réservé du contenu 2"/>
          <p:cNvSpPr>
            <a:spLocks noGrp="1"/>
          </p:cNvSpPr>
          <p:nvPr>
            <p:ph idx="1"/>
          </p:nvPr>
        </p:nvSpPr>
        <p:spPr>
          <a:xfrm>
            <a:off x="323528" y="1988840"/>
            <a:ext cx="8507288" cy="4680519"/>
          </a:xfrm>
        </p:spPr>
        <p:txBody>
          <a:bodyPr/>
          <a:lstStyle/>
          <a:p>
            <a:pPr lvl="0" eaLnBrk="1" hangingPunct="1">
              <a:lnSpc>
                <a:spcPct val="80000"/>
              </a:lnSpc>
            </a:pPr>
            <a:r>
              <a:rPr lang="cs-CZ" dirty="0">
                <a:solidFill>
                  <a:srgbClr val="42607C"/>
                </a:solidFill>
              </a:rPr>
              <a:t>podíl likvidních aktiv na celkových aktivech</a:t>
            </a:r>
          </a:p>
          <a:p>
            <a:pPr lvl="0" eaLnBrk="1" hangingPunct="1">
              <a:lnSpc>
                <a:spcPct val="80000"/>
              </a:lnSpc>
            </a:pPr>
            <a:r>
              <a:rPr lang="cs-CZ" dirty="0">
                <a:solidFill>
                  <a:srgbClr val="42607C"/>
                </a:solidFill>
              </a:rPr>
              <a:t>podíl likvidních aktiv na vkladech a ostatních krátkodobých zdrojích</a:t>
            </a:r>
          </a:p>
          <a:p>
            <a:pPr lvl="0" eaLnBrk="1" hangingPunct="1">
              <a:lnSpc>
                <a:spcPct val="80000"/>
              </a:lnSpc>
            </a:pPr>
            <a:r>
              <a:rPr lang="cs-CZ" dirty="0">
                <a:solidFill>
                  <a:srgbClr val="42607C"/>
                </a:solidFill>
              </a:rPr>
              <a:t>podíl likvidních aktiv na vkladech klientů</a:t>
            </a:r>
          </a:p>
          <a:p>
            <a:pPr lvl="0" eaLnBrk="1" hangingPunct="1">
              <a:lnSpc>
                <a:spcPct val="80000"/>
              </a:lnSpc>
            </a:pPr>
            <a:r>
              <a:rPr lang="cs-CZ" dirty="0">
                <a:solidFill>
                  <a:srgbClr val="42607C"/>
                </a:solidFill>
              </a:rPr>
              <a:t>podíl úvěrů na celkových aktivech</a:t>
            </a:r>
          </a:p>
          <a:p>
            <a:pPr lvl="0" eaLnBrk="1" hangingPunct="1">
              <a:lnSpc>
                <a:spcPct val="80000"/>
              </a:lnSpc>
            </a:pPr>
            <a:r>
              <a:rPr lang="cs-CZ" dirty="0">
                <a:solidFill>
                  <a:srgbClr val="42607C"/>
                </a:solidFill>
              </a:rPr>
              <a:t>podíl úvěrů na vkladech klientů</a:t>
            </a:r>
          </a:p>
          <a:p>
            <a:pPr lvl="0" eaLnBrk="1" hangingPunct="1">
              <a:lnSpc>
                <a:spcPct val="80000"/>
              </a:lnSpc>
            </a:pPr>
            <a:r>
              <a:rPr lang="cs-CZ" dirty="0">
                <a:solidFill>
                  <a:srgbClr val="42607C"/>
                </a:solidFill>
              </a:rPr>
              <a:t>podíl čisté pozice na mezibankovním trhu na celkových aktivech</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Likvidní gap</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lnSpc>
                <a:spcPct val="90000"/>
              </a:lnSpc>
            </a:pPr>
            <a:r>
              <a:rPr lang="cs-CZ" dirty="0">
                <a:solidFill>
                  <a:srgbClr val="42607C"/>
                </a:solidFill>
              </a:rPr>
              <a:t>likvidní gap (likvidní pozice banky) = přebytek nebo nedostatek zdrojů banky v rámci stanovených časových pásem</a:t>
            </a:r>
          </a:p>
          <a:p>
            <a:pPr eaLnBrk="1" hangingPunct="1">
              <a:lnSpc>
                <a:spcPct val="90000"/>
              </a:lnSpc>
            </a:pPr>
            <a:r>
              <a:rPr lang="cs-CZ" dirty="0">
                <a:solidFill>
                  <a:srgbClr val="42607C"/>
                </a:solidFill>
              </a:rPr>
              <a:t>druhy likvidních gapů:</a:t>
            </a:r>
          </a:p>
          <a:p>
            <a:pPr lvl="1" eaLnBrk="1" hangingPunct="1">
              <a:lnSpc>
                <a:spcPct val="90000"/>
              </a:lnSpc>
            </a:pPr>
            <a:r>
              <a:rPr lang="cs-CZ" sz="2400" dirty="0">
                <a:solidFill>
                  <a:srgbClr val="42607C"/>
                </a:solidFill>
              </a:rPr>
              <a:t>dle toho, jaká aktiva a pasiva bereme v úvahu:</a:t>
            </a:r>
          </a:p>
          <a:p>
            <a:pPr lvl="2" eaLnBrk="1" hangingPunct="1">
              <a:lnSpc>
                <a:spcPct val="90000"/>
              </a:lnSpc>
            </a:pPr>
            <a:r>
              <a:rPr lang="cs-CZ" sz="2000" dirty="0">
                <a:solidFill>
                  <a:srgbClr val="42607C"/>
                </a:solidFill>
              </a:rPr>
              <a:t>statický gap</a:t>
            </a:r>
          </a:p>
          <a:p>
            <a:pPr lvl="2" eaLnBrk="1" hangingPunct="1">
              <a:lnSpc>
                <a:spcPct val="90000"/>
              </a:lnSpc>
            </a:pPr>
            <a:r>
              <a:rPr lang="cs-CZ" sz="2000" dirty="0">
                <a:solidFill>
                  <a:srgbClr val="42607C"/>
                </a:solidFill>
              </a:rPr>
              <a:t>dynamický gap</a:t>
            </a:r>
          </a:p>
          <a:p>
            <a:pPr lvl="1" eaLnBrk="1" hangingPunct="1">
              <a:lnSpc>
                <a:spcPct val="90000"/>
              </a:lnSpc>
            </a:pPr>
            <a:r>
              <a:rPr lang="cs-CZ" sz="2400" dirty="0">
                <a:solidFill>
                  <a:srgbClr val="42607C"/>
                </a:solidFill>
              </a:rPr>
              <a:t>dle toho, zda bereme v úvahu absolutní výši aktiv a pasiv nebo pouze změny:</a:t>
            </a:r>
          </a:p>
          <a:p>
            <a:pPr lvl="2" eaLnBrk="1" hangingPunct="1">
              <a:lnSpc>
                <a:spcPct val="90000"/>
              </a:lnSpc>
            </a:pPr>
            <a:r>
              <a:rPr lang="cs-CZ" sz="2000" dirty="0">
                <a:solidFill>
                  <a:srgbClr val="42607C"/>
                </a:solidFill>
              </a:rPr>
              <a:t>jednoduchý gap	</a:t>
            </a:r>
          </a:p>
          <a:p>
            <a:pPr lvl="2" eaLnBrk="1" hangingPunct="1">
              <a:lnSpc>
                <a:spcPct val="90000"/>
              </a:lnSpc>
            </a:pPr>
            <a:r>
              <a:rPr lang="cs-CZ" sz="2000" dirty="0">
                <a:solidFill>
                  <a:srgbClr val="42607C"/>
                </a:solidFill>
              </a:rPr>
              <a:t>mezní gap</a:t>
            </a:r>
          </a:p>
          <a:p>
            <a:pPr lvl="2" eaLnBrk="1" hangingPunct="1">
              <a:lnSpc>
                <a:spcPct val="90000"/>
              </a:lnSpc>
            </a:pPr>
            <a:r>
              <a:rPr lang="cs-CZ" sz="2000" dirty="0">
                <a:solidFill>
                  <a:srgbClr val="42607C"/>
                </a:solidFill>
              </a:rPr>
              <a:t>mezní kumulativní gap</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Tvorba likvidního gapu</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defRPr/>
            </a:pPr>
            <a:r>
              <a:rPr lang="cs-CZ" dirty="0">
                <a:solidFill>
                  <a:srgbClr val="42607C"/>
                </a:solidFill>
              </a:rPr>
              <a:t>nesplacené částky všech aktiv a pasiv</a:t>
            </a:r>
          </a:p>
          <a:p>
            <a:pPr eaLnBrk="1" hangingPunct="1">
              <a:defRPr/>
            </a:pPr>
            <a:r>
              <a:rPr lang="cs-CZ" dirty="0">
                <a:solidFill>
                  <a:srgbClr val="42607C"/>
                </a:solidFill>
              </a:rPr>
              <a:t>jejich splátkový rozvrh</a:t>
            </a:r>
          </a:p>
          <a:p>
            <a:pPr lvl="1" eaLnBrk="1" hangingPunct="1">
              <a:lnSpc>
                <a:spcPct val="90000"/>
              </a:lnSpc>
              <a:defRPr/>
            </a:pPr>
            <a:r>
              <a:rPr lang="cs-CZ" sz="2400" dirty="0">
                <a:solidFill>
                  <a:srgbClr val="42607C"/>
                </a:solidFill>
              </a:rPr>
              <a:t>vklady na viděnou</a:t>
            </a:r>
          </a:p>
          <a:p>
            <a:pPr lvl="2" eaLnBrk="1" hangingPunct="1">
              <a:lnSpc>
                <a:spcPct val="90000"/>
              </a:lnSpc>
              <a:defRPr/>
            </a:pPr>
            <a:r>
              <a:rPr lang="cs-CZ" sz="2000" dirty="0">
                <a:solidFill>
                  <a:srgbClr val="42607C"/>
                </a:solidFill>
              </a:rPr>
              <a:t>konvence, regresní analýza nebo členění na stabilní a nestabilní část</a:t>
            </a:r>
          </a:p>
          <a:p>
            <a:pPr lvl="1" eaLnBrk="1" hangingPunct="1">
              <a:lnSpc>
                <a:spcPct val="90000"/>
              </a:lnSpc>
              <a:defRPr/>
            </a:pPr>
            <a:r>
              <a:rPr lang="cs-CZ" sz="2400" dirty="0">
                <a:solidFill>
                  <a:srgbClr val="42607C"/>
                </a:solidFill>
              </a:rPr>
              <a:t>úvěry bez splátkového kalendáře, poskytnuté úvěrové přísliby, předčasně splacené úvěry,...</a:t>
            </a:r>
          </a:p>
          <a:p>
            <a:pPr eaLnBrk="1" hangingPunct="1">
              <a:defRPr/>
            </a:pPr>
            <a:r>
              <a:rPr lang="cs-CZ" dirty="0">
                <a:solidFill>
                  <a:srgbClr val="42607C"/>
                </a:solidFill>
              </a:rPr>
              <a:t>zásada opatrnosti: při pochybnostech aktivum zařadit do nejvzdálenějšího možného pásma a pasivum do pásma nejbližšího</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Možné výsledky likvidního gapu</a:t>
            </a:r>
            <a:endParaRPr lang="fr-FR" dirty="0">
              <a:solidFill>
                <a:schemeClr val="bg1"/>
              </a:solidFill>
            </a:endParaRPr>
          </a:p>
        </p:txBody>
      </p:sp>
      <p:sp>
        <p:nvSpPr>
          <p:cNvPr id="4099" name="Espace réservé du contenu 2"/>
          <p:cNvSpPr>
            <a:spLocks noGrp="1"/>
          </p:cNvSpPr>
          <p:nvPr>
            <p:ph idx="1"/>
          </p:nvPr>
        </p:nvSpPr>
        <p:spPr>
          <a:xfrm>
            <a:off x="457200" y="1988840"/>
            <a:ext cx="8363272" cy="4680519"/>
          </a:xfrm>
        </p:spPr>
        <p:txBody>
          <a:bodyPr/>
          <a:lstStyle/>
          <a:p>
            <a:pPr eaLnBrk="1" hangingPunct="1">
              <a:lnSpc>
                <a:spcPct val="80000"/>
              </a:lnSpc>
            </a:pPr>
            <a:r>
              <a:rPr lang="cs-CZ" dirty="0">
                <a:solidFill>
                  <a:srgbClr val="42607C"/>
                </a:solidFill>
              </a:rPr>
              <a:t>pozitivní likvidní gap</a:t>
            </a:r>
          </a:p>
          <a:p>
            <a:pPr lvl="1" eaLnBrk="1" hangingPunct="1">
              <a:lnSpc>
                <a:spcPct val="90000"/>
              </a:lnSpc>
            </a:pPr>
            <a:r>
              <a:rPr lang="cs-CZ" dirty="0">
                <a:solidFill>
                  <a:srgbClr val="42607C"/>
                </a:solidFill>
              </a:rPr>
              <a:t>banka má nedostatek zdrojů</a:t>
            </a:r>
          </a:p>
          <a:p>
            <a:pPr eaLnBrk="1" hangingPunct="1">
              <a:lnSpc>
                <a:spcPct val="80000"/>
              </a:lnSpc>
            </a:pPr>
            <a:r>
              <a:rPr lang="cs-CZ" dirty="0">
                <a:solidFill>
                  <a:srgbClr val="42607C"/>
                </a:solidFill>
              </a:rPr>
              <a:t>negativní likvidní gap</a:t>
            </a:r>
          </a:p>
          <a:p>
            <a:pPr lvl="1" eaLnBrk="1" hangingPunct="1">
              <a:lnSpc>
                <a:spcPct val="90000"/>
              </a:lnSpc>
            </a:pPr>
            <a:r>
              <a:rPr lang="cs-CZ" dirty="0">
                <a:solidFill>
                  <a:srgbClr val="42607C"/>
                </a:solidFill>
              </a:rPr>
              <a:t>banka má přebytek zdrojů</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Ukazatel krytí likvidity (1)</a:t>
            </a:r>
            <a:br>
              <a:rPr lang="cs-CZ" dirty="0">
                <a:solidFill>
                  <a:schemeClr val="bg1"/>
                </a:solidFill>
              </a:rPr>
            </a:br>
            <a:r>
              <a:rPr lang="cs-CZ" dirty="0">
                <a:solidFill>
                  <a:schemeClr val="bg1"/>
                </a:solidFill>
              </a:rPr>
              <a:t>(LCR – Liquidity Coverage Ratio)</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marL="342900" lvl="1" indent="-342900" eaLnBrk="1" hangingPunct="1">
              <a:lnSpc>
                <a:spcPct val="90000"/>
              </a:lnSpc>
              <a:buFont typeface="Arial" charset="0"/>
              <a:buChar char="•"/>
            </a:pPr>
            <a:r>
              <a:rPr lang="cs-CZ" dirty="0">
                <a:solidFill>
                  <a:srgbClr val="42607C"/>
                </a:solidFill>
              </a:rPr>
              <a:t>objem vysoce kvalitních likvidních aktiv (= rezerva v oblasti likvidity) musí převyšovat odhadovaný čistý odtok peněžní hotovosti během 30 krizových dnů – vzorec:</a:t>
            </a:r>
          </a:p>
          <a:p>
            <a:pPr marL="342900" lvl="1" indent="-342900" eaLnBrk="1" hangingPunct="1">
              <a:lnSpc>
                <a:spcPct val="90000"/>
              </a:lnSpc>
              <a:buFont typeface="Arial" charset="0"/>
              <a:buChar char="•"/>
            </a:pPr>
            <a:endParaRPr lang="cs-CZ" dirty="0">
              <a:solidFill>
                <a:srgbClr val="42607C"/>
              </a:solidFill>
            </a:endParaRPr>
          </a:p>
          <a:p>
            <a:pPr marL="342900" lvl="1" indent="-342900" eaLnBrk="1" hangingPunct="1">
              <a:lnSpc>
                <a:spcPct val="90000"/>
              </a:lnSpc>
              <a:buFont typeface="Arial" charset="0"/>
              <a:buChar char="•"/>
            </a:pPr>
            <a:endParaRPr lang="cs-CZ" dirty="0">
              <a:solidFill>
                <a:srgbClr val="42607C"/>
              </a:solidFill>
            </a:endParaRPr>
          </a:p>
          <a:p>
            <a:pPr marL="342900" lvl="1" indent="-342900" eaLnBrk="1" hangingPunct="1">
              <a:lnSpc>
                <a:spcPct val="90000"/>
              </a:lnSpc>
              <a:buFont typeface="Arial" charset="0"/>
              <a:buChar char="•"/>
            </a:pPr>
            <a:r>
              <a:rPr lang="cs-CZ" dirty="0">
                <a:solidFill>
                  <a:srgbClr val="42607C"/>
                </a:solidFill>
              </a:rPr>
              <a:t>v ČR ukazatel LCR zaveden od 1. října 2015</a:t>
            </a:r>
          </a:p>
          <a:p>
            <a:pPr marL="342900" lvl="1" indent="-342900" eaLnBrk="1" hangingPunct="1">
              <a:lnSpc>
                <a:spcPct val="90000"/>
              </a:lnSpc>
              <a:buFont typeface="Arial" charset="0"/>
              <a:buChar char="•"/>
            </a:pPr>
            <a:r>
              <a:rPr lang="cs-CZ" dirty="0">
                <a:solidFill>
                  <a:srgbClr val="42607C"/>
                </a:solidFill>
              </a:rPr>
              <a:t>vývoj požadavků na minimální hodnoty ukazatele LCR:</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92161" name="Object 1"/>
          <p:cNvGraphicFramePr>
            <a:graphicFrameLocks noChangeAspect="1"/>
          </p:cNvGraphicFramePr>
          <p:nvPr/>
        </p:nvGraphicFramePr>
        <p:xfrm>
          <a:off x="1259632" y="3717032"/>
          <a:ext cx="6145807" cy="625475"/>
        </p:xfrm>
        <a:graphic>
          <a:graphicData uri="http://schemas.openxmlformats.org/presentationml/2006/ole">
            <mc:AlternateContent xmlns:mc="http://schemas.openxmlformats.org/markup-compatibility/2006">
              <mc:Choice xmlns:v="urn:schemas-microsoft-com:vml" Requires="v">
                <p:oleObj spid="_x0000_s10245" name="Rovnice" r:id="rId4" imgW="3530520" imgH="368280" progId="Equation.3">
                  <p:embed/>
                </p:oleObj>
              </mc:Choice>
              <mc:Fallback>
                <p:oleObj name="Rovnice" r:id="rId4" imgW="3530520" imgH="368280" progId="Equation.3">
                  <p:embed/>
                  <p:pic>
                    <p:nvPicPr>
                      <p:cNvPr id="92161"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3717032"/>
                        <a:ext cx="6145807" cy="6254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ulka 6"/>
          <p:cNvGraphicFramePr>
            <a:graphicFrameLocks noGrp="1"/>
          </p:cNvGraphicFramePr>
          <p:nvPr/>
        </p:nvGraphicFramePr>
        <p:xfrm>
          <a:off x="1115616" y="5877272"/>
          <a:ext cx="6749964" cy="593852"/>
        </p:xfrm>
        <a:graphic>
          <a:graphicData uri="http://schemas.openxmlformats.org/drawingml/2006/table">
            <a:tbl>
              <a:tblPr/>
              <a:tblGrid>
                <a:gridCol w="3507379">
                  <a:extLst>
                    <a:ext uri="{9D8B030D-6E8A-4147-A177-3AD203B41FA5}">
                      <a16:colId xmlns:a16="http://schemas.microsoft.com/office/drawing/2014/main" val="20000"/>
                    </a:ext>
                  </a:extLst>
                </a:gridCol>
                <a:gridCol w="809960">
                  <a:extLst>
                    <a:ext uri="{9D8B030D-6E8A-4147-A177-3AD203B41FA5}">
                      <a16:colId xmlns:a16="http://schemas.microsoft.com/office/drawing/2014/main" val="20001"/>
                    </a:ext>
                  </a:extLst>
                </a:gridCol>
                <a:gridCol w="810875">
                  <a:extLst>
                    <a:ext uri="{9D8B030D-6E8A-4147-A177-3AD203B41FA5}">
                      <a16:colId xmlns:a16="http://schemas.microsoft.com/office/drawing/2014/main" val="20002"/>
                    </a:ext>
                  </a:extLst>
                </a:gridCol>
                <a:gridCol w="810875">
                  <a:extLst>
                    <a:ext uri="{9D8B030D-6E8A-4147-A177-3AD203B41FA5}">
                      <a16:colId xmlns:a16="http://schemas.microsoft.com/office/drawing/2014/main" val="20003"/>
                    </a:ext>
                  </a:extLst>
                </a:gridCol>
                <a:gridCol w="810875">
                  <a:extLst>
                    <a:ext uri="{9D8B030D-6E8A-4147-A177-3AD203B41FA5}">
                      <a16:colId xmlns:a16="http://schemas.microsoft.com/office/drawing/2014/main" val="20004"/>
                    </a:ext>
                  </a:extLst>
                </a:gridCol>
              </a:tblGrid>
              <a:tr h="0">
                <a:tc>
                  <a:txBody>
                    <a:bodyPr/>
                    <a:lstStyle/>
                    <a:p>
                      <a:pPr indent="0" algn="just">
                        <a:lnSpc>
                          <a:spcPct val="115000"/>
                        </a:lnSpc>
                        <a:spcAft>
                          <a:spcPts val="0"/>
                        </a:spcAft>
                      </a:pPr>
                      <a:endParaRPr lang="cs-CZ"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cs-CZ" sz="1800" b="1" cap="all" dirty="0">
                          <a:latin typeface="+mn-lt"/>
                          <a:ea typeface="Times New Roman"/>
                          <a:cs typeface="Times New Roman"/>
                        </a:rPr>
                        <a:t>2015</a:t>
                      </a:r>
                      <a:endParaRPr lang="cs-CZ"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cs-CZ" sz="1800" b="1" cap="all" dirty="0">
                          <a:latin typeface="+mn-lt"/>
                          <a:ea typeface="Times New Roman"/>
                          <a:cs typeface="Times New Roman"/>
                        </a:rPr>
                        <a:t>2016</a:t>
                      </a:r>
                      <a:endParaRPr lang="cs-CZ"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cs-CZ" sz="1800" b="1" cap="all" dirty="0">
                          <a:latin typeface="+mn-lt"/>
                          <a:ea typeface="Times New Roman"/>
                          <a:cs typeface="Times New Roman"/>
                        </a:rPr>
                        <a:t>2017</a:t>
                      </a:r>
                      <a:endParaRPr lang="cs-CZ"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cs-CZ" sz="1800" b="1" cap="all" dirty="0">
                          <a:latin typeface="+mn-lt"/>
                          <a:ea typeface="Times New Roman"/>
                          <a:cs typeface="Times New Roman"/>
                        </a:rPr>
                        <a:t>2018</a:t>
                      </a:r>
                      <a:endParaRPr lang="cs-CZ"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indent="0" algn="just">
                        <a:lnSpc>
                          <a:spcPct val="115000"/>
                        </a:lnSpc>
                        <a:spcAft>
                          <a:spcPts val="0"/>
                        </a:spcAft>
                      </a:pPr>
                      <a:r>
                        <a:rPr lang="cs-CZ" sz="1800">
                          <a:latin typeface="+mn-lt"/>
                          <a:ea typeface="Times New Roman"/>
                          <a:cs typeface="Times New Roman"/>
                        </a:rPr>
                        <a:t>Minimální požadované hodnoty LCR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cs-CZ" sz="1800">
                          <a:latin typeface="+mn-lt"/>
                          <a:ea typeface="Times New Roman"/>
                          <a:cs typeface="Times New Roman"/>
                        </a:rPr>
                        <a:t>60 %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cs-CZ" sz="1800">
                          <a:latin typeface="+mn-lt"/>
                          <a:ea typeface="Times New Roman"/>
                          <a:cs typeface="Times New Roman"/>
                        </a:rPr>
                        <a:t>70 %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cs-CZ" sz="1800" dirty="0">
                          <a:latin typeface="+mn-lt"/>
                          <a:ea typeface="Times New Roman"/>
                          <a:cs typeface="Times New Roman"/>
                        </a:rPr>
                        <a:t>80 %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15000"/>
                        </a:lnSpc>
                        <a:spcAft>
                          <a:spcPts val="0"/>
                        </a:spcAft>
                      </a:pPr>
                      <a:r>
                        <a:rPr lang="cs-CZ" sz="1800" dirty="0">
                          <a:latin typeface="+mn-lt"/>
                          <a:ea typeface="Times New Roman"/>
                          <a:cs typeface="Times New Roman"/>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animEffect transition="in" filter="dissolve">
                                      <p:cBhvr>
                                        <p:cTn id="13" dur="500"/>
                                        <p:tgtEl>
                                          <p:spTgt spid="4099">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92161"/>
                                        </p:tgtEl>
                                        <p:attrNameLst>
                                          <p:attrName>style.visibility</p:attrName>
                                        </p:attrNameLst>
                                      </p:cBhvr>
                                      <p:to>
                                        <p:strVal val="visible"/>
                                      </p:to>
                                    </p:set>
                                    <p:animEffect transition="in" filter="dissolve">
                                      <p:cBhvr>
                                        <p:cTn id="19" dur="500"/>
                                        <p:tgtEl>
                                          <p:spTgt spid="92161"/>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Charakteristika vybraných nástrojů transferu úvěrového rizika</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prodej úvěrů na sekundárním trhu</a:t>
            </a:r>
          </a:p>
          <a:p>
            <a:pPr eaLnBrk="1" hangingPunct="1">
              <a:lnSpc>
                <a:spcPct val="90000"/>
              </a:lnSpc>
            </a:pPr>
            <a:r>
              <a:rPr lang="cs-CZ">
                <a:solidFill>
                  <a:srgbClr val="42607C"/>
                </a:solidFill>
              </a:rPr>
              <a:t>pojištění úvěru</a:t>
            </a:r>
          </a:p>
          <a:p>
            <a:pPr eaLnBrk="1" hangingPunct="1">
              <a:lnSpc>
                <a:spcPct val="90000"/>
              </a:lnSpc>
            </a:pPr>
            <a:r>
              <a:rPr lang="cs-CZ">
                <a:solidFill>
                  <a:srgbClr val="42607C"/>
                </a:solidFill>
              </a:rPr>
              <a:t>sekuritizace</a:t>
            </a:r>
          </a:p>
          <a:p>
            <a:pPr eaLnBrk="1" hangingPunct="1">
              <a:lnSpc>
                <a:spcPct val="90000"/>
              </a:lnSpc>
            </a:pPr>
            <a:r>
              <a:rPr lang="cs-CZ">
                <a:solidFill>
                  <a:srgbClr val="42607C"/>
                </a:solidFill>
              </a:rPr>
              <a:t>úvěrové deriváty</a:t>
            </a:r>
          </a:p>
        </p:txBody>
      </p:sp>
      <p:sp>
        <p:nvSpPr>
          <p:cNvPr id="4" name="Zástupný symbol pro číslo snímku 3"/>
          <p:cNvSpPr>
            <a:spLocks noGrp="1"/>
          </p:cNvSpPr>
          <p:nvPr>
            <p:ph type="sldNum" sz="quarter" idx="12"/>
          </p:nvPr>
        </p:nvSpPr>
        <p:spPr/>
        <p:txBody>
          <a:bodyPr/>
          <a:lstStyle/>
          <a:p>
            <a:pPr>
              <a:defRPr/>
            </a:pPr>
            <a:fld id="{17934534-4398-43F2-8592-65DCED750155}" type="slidenum">
              <a:rPr lang="fr-FR" smtClean="0"/>
              <a:pPr>
                <a:defRPr/>
              </a:pPr>
              <a:t>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Ukazatel krytí likvidity (2)</a:t>
            </a:r>
            <a:br>
              <a:rPr lang="cs-CZ" dirty="0">
                <a:solidFill>
                  <a:schemeClr val="bg1"/>
                </a:solidFill>
              </a:rPr>
            </a:br>
            <a:r>
              <a:rPr lang="cs-CZ" dirty="0">
                <a:solidFill>
                  <a:schemeClr val="bg1"/>
                </a:solidFill>
              </a:rPr>
              <a:t>(LCR – Liquidity Coverage Ratio)</a:t>
            </a:r>
            <a:endParaRPr lang="fr-FR" dirty="0">
              <a:solidFill>
                <a:schemeClr val="bg1"/>
              </a:solidFill>
            </a:endParaRPr>
          </a:p>
        </p:txBody>
      </p:sp>
      <p:sp>
        <p:nvSpPr>
          <p:cNvPr id="4099" name="Espace réservé du contenu 2"/>
          <p:cNvSpPr>
            <a:spLocks noGrp="1"/>
          </p:cNvSpPr>
          <p:nvPr>
            <p:ph idx="1"/>
          </p:nvPr>
        </p:nvSpPr>
        <p:spPr>
          <a:xfrm>
            <a:off x="457200" y="1628800"/>
            <a:ext cx="8229600" cy="4800575"/>
          </a:xfrm>
        </p:spPr>
        <p:txBody>
          <a:bodyPr/>
          <a:lstStyle/>
          <a:p>
            <a:pPr marL="342900" lvl="1" indent="-342900" eaLnBrk="1" hangingPunct="1">
              <a:lnSpc>
                <a:spcPct val="90000"/>
              </a:lnSpc>
              <a:buFont typeface="Arial" charset="0"/>
              <a:buChar char="•"/>
            </a:pPr>
            <a:r>
              <a:rPr lang="cs-CZ" sz="2600" dirty="0">
                <a:solidFill>
                  <a:srgbClr val="42607C"/>
                </a:solidFill>
              </a:rPr>
              <a:t>rezerva v oblasti likvidity:</a:t>
            </a:r>
          </a:p>
          <a:p>
            <a:pPr marL="742950" lvl="2" indent="-342900" eaLnBrk="1" hangingPunct="1">
              <a:lnSpc>
                <a:spcPct val="90000"/>
              </a:lnSpc>
            </a:pPr>
            <a:r>
              <a:rPr lang="cs-CZ" dirty="0">
                <a:solidFill>
                  <a:srgbClr val="42607C"/>
                </a:solidFill>
              </a:rPr>
              <a:t>zahrnuje: </a:t>
            </a:r>
          </a:p>
          <a:p>
            <a:pPr marL="1200150" lvl="3" indent="-342900" eaLnBrk="1" hangingPunct="1">
              <a:lnSpc>
                <a:spcPct val="90000"/>
              </a:lnSpc>
            </a:pPr>
            <a:r>
              <a:rPr lang="cs-CZ" dirty="0">
                <a:solidFill>
                  <a:srgbClr val="42607C"/>
                </a:solidFill>
              </a:rPr>
              <a:t>aktiva úrovně 1</a:t>
            </a:r>
          </a:p>
          <a:p>
            <a:pPr marL="1657350" lvl="4" indent="-342900" eaLnBrk="1" hangingPunct="1">
              <a:lnSpc>
                <a:spcPct val="90000"/>
              </a:lnSpc>
            </a:pPr>
            <a:r>
              <a:rPr lang="cs-CZ" sz="1800" dirty="0">
                <a:solidFill>
                  <a:srgbClr val="42607C"/>
                </a:solidFill>
              </a:rPr>
              <a:t>tržní hodnota krytých dluhopisů s mimořádně vysokou kvalitou podléhá srážce nejméně o 7 %, jinak se žádné srážky nevyžadují</a:t>
            </a:r>
          </a:p>
          <a:p>
            <a:pPr marL="1200150" lvl="3" indent="-342900" eaLnBrk="1" hangingPunct="1">
              <a:lnSpc>
                <a:spcPct val="90000"/>
              </a:lnSpc>
            </a:pPr>
            <a:r>
              <a:rPr lang="cs-CZ" dirty="0">
                <a:solidFill>
                  <a:srgbClr val="42607C"/>
                </a:solidFill>
              </a:rPr>
              <a:t>aktiva úrovně 2A </a:t>
            </a:r>
          </a:p>
          <a:p>
            <a:pPr marL="1657350" lvl="4" indent="-342900" eaLnBrk="1" hangingPunct="1">
              <a:lnSpc>
                <a:spcPct val="90000"/>
              </a:lnSpc>
            </a:pPr>
            <a:r>
              <a:rPr lang="cs-CZ" sz="1800" dirty="0">
                <a:solidFill>
                  <a:srgbClr val="42607C"/>
                </a:solidFill>
              </a:rPr>
              <a:t>tržní hodnota každého z aktiv podléhá srážce nejméně o 15 %</a:t>
            </a:r>
          </a:p>
          <a:p>
            <a:pPr marL="1200150" lvl="3" indent="-342900" eaLnBrk="1" hangingPunct="1">
              <a:lnSpc>
                <a:spcPct val="90000"/>
              </a:lnSpc>
            </a:pPr>
            <a:r>
              <a:rPr lang="cs-CZ" dirty="0">
                <a:solidFill>
                  <a:srgbClr val="42607C"/>
                </a:solidFill>
              </a:rPr>
              <a:t>aktiva úrovně 2B</a:t>
            </a:r>
          </a:p>
          <a:p>
            <a:pPr marL="1657350" lvl="4" indent="-342900" eaLnBrk="1" hangingPunct="1">
              <a:lnSpc>
                <a:spcPct val="90000"/>
              </a:lnSpc>
            </a:pPr>
            <a:r>
              <a:rPr lang="cs-CZ" sz="1800" dirty="0">
                <a:solidFill>
                  <a:srgbClr val="42607C"/>
                </a:solidFill>
              </a:rPr>
              <a:t>tržní cena každého aktiva podléhá srážce při ocenění nejméně ve výši 30 % (kryté dluhopisy) či 50 %</a:t>
            </a:r>
          </a:p>
          <a:p>
            <a:pPr marL="742950" lvl="2" indent="-342900" eaLnBrk="1" hangingPunct="1">
              <a:lnSpc>
                <a:spcPct val="90000"/>
              </a:lnSpc>
            </a:pPr>
            <a:r>
              <a:rPr lang="cs-CZ" dirty="0">
                <a:solidFill>
                  <a:srgbClr val="42607C"/>
                </a:solidFill>
              </a:rPr>
              <a:t>složení rezervy:</a:t>
            </a:r>
          </a:p>
          <a:p>
            <a:pPr marL="1200150" lvl="3" indent="-342900" eaLnBrk="1" hangingPunct="1">
              <a:lnSpc>
                <a:spcPct val="90000"/>
              </a:lnSpc>
            </a:pPr>
            <a:r>
              <a:rPr lang="cs-CZ" dirty="0">
                <a:solidFill>
                  <a:srgbClr val="42607C"/>
                </a:solidFill>
              </a:rPr>
              <a:t>nejméně 60 % rezervy musí tvořit aktiva úrovně 1</a:t>
            </a:r>
          </a:p>
          <a:p>
            <a:pPr marL="1200150" lvl="3" indent="-342900" eaLnBrk="1" hangingPunct="1">
              <a:lnSpc>
                <a:spcPct val="90000"/>
              </a:lnSpc>
            </a:pPr>
            <a:r>
              <a:rPr lang="cs-CZ" dirty="0">
                <a:solidFill>
                  <a:srgbClr val="42607C"/>
                </a:solidFill>
              </a:rPr>
              <a:t>nejméně 30 % rezervy musí tvořit aktiva úrovně 1 bez krytých dluhopisů s mimořádně vysokou kvalitou</a:t>
            </a:r>
          </a:p>
          <a:p>
            <a:pPr marL="1200150" lvl="3" indent="-342900" eaLnBrk="1" hangingPunct="1">
              <a:lnSpc>
                <a:spcPct val="90000"/>
              </a:lnSpc>
            </a:pPr>
            <a:r>
              <a:rPr lang="cs-CZ" dirty="0">
                <a:solidFill>
                  <a:srgbClr val="42607C"/>
                </a:solidFill>
              </a:rPr>
              <a:t>nejvýše 15 % rezervy může být drženo v aktivech úrovně 2B</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099">
                                            <p:txEl>
                                              <p:pRg st="10" end="10"/>
                                            </p:txEl>
                                          </p:spTgt>
                                        </p:tgtEl>
                                        <p:attrNameLst>
                                          <p:attrName>style.visibility</p:attrName>
                                        </p:attrNameLst>
                                      </p:cBhvr>
                                      <p:to>
                                        <p:strVal val="visible"/>
                                      </p:to>
                                    </p:set>
                                    <p:animEffect transition="in" filter="dissolve">
                                      <p:cBhvr>
                                        <p:cTn id="40" dur="500"/>
                                        <p:tgtEl>
                                          <p:spTgt spid="4099">
                                            <p:txEl>
                                              <p:pRg st="10" end="10"/>
                                            </p:txEl>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099">
                                            <p:txEl>
                                              <p:pRg st="11" end="11"/>
                                            </p:txEl>
                                          </p:spTgt>
                                        </p:tgtEl>
                                        <p:attrNameLst>
                                          <p:attrName>style.visibility</p:attrName>
                                        </p:attrNameLst>
                                      </p:cBhvr>
                                      <p:to>
                                        <p:strVal val="visible"/>
                                      </p:to>
                                    </p:set>
                                    <p:animEffect transition="in" filter="dissolve">
                                      <p:cBhvr>
                                        <p:cTn id="43" dur="500"/>
                                        <p:tgtEl>
                                          <p:spTgt spid="40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Ukazatel krytí likvidity (3)</a:t>
            </a:r>
            <a:br>
              <a:rPr lang="cs-CZ" dirty="0">
                <a:solidFill>
                  <a:schemeClr val="bg1"/>
                </a:solidFill>
              </a:rPr>
            </a:br>
            <a:r>
              <a:rPr lang="cs-CZ" dirty="0">
                <a:solidFill>
                  <a:schemeClr val="bg1"/>
                </a:solidFill>
              </a:rPr>
              <a:t>(LCR – Liquidity Coverage Ratio)</a:t>
            </a:r>
            <a:endParaRPr lang="fr-FR" dirty="0">
              <a:solidFill>
                <a:schemeClr val="bg1"/>
              </a:solidFill>
            </a:endParaRPr>
          </a:p>
        </p:txBody>
      </p:sp>
      <p:sp>
        <p:nvSpPr>
          <p:cNvPr id="4099" name="Espace réservé du contenu 2"/>
          <p:cNvSpPr>
            <a:spLocks noGrp="1"/>
          </p:cNvSpPr>
          <p:nvPr>
            <p:ph idx="1"/>
          </p:nvPr>
        </p:nvSpPr>
        <p:spPr>
          <a:xfrm>
            <a:off x="457200" y="1772816"/>
            <a:ext cx="8229600" cy="4656559"/>
          </a:xfrm>
        </p:spPr>
        <p:txBody>
          <a:bodyPr/>
          <a:lstStyle/>
          <a:p>
            <a:pPr marL="342900" lvl="1" indent="-342900" eaLnBrk="1" hangingPunct="1">
              <a:lnSpc>
                <a:spcPct val="90000"/>
              </a:lnSpc>
              <a:buFont typeface="Arial" charset="0"/>
              <a:buChar char="•"/>
            </a:pPr>
            <a:r>
              <a:rPr lang="cs-CZ" dirty="0">
                <a:solidFill>
                  <a:srgbClr val="42607C"/>
                </a:solidFill>
              </a:rPr>
              <a:t>čistý odtok likvidity za krizové období 30 kalend. dní:</a:t>
            </a:r>
          </a:p>
          <a:p>
            <a:pPr marL="742950" lvl="2" indent="-342900" eaLnBrk="1" hangingPunct="1">
              <a:lnSpc>
                <a:spcPct val="90000"/>
              </a:lnSpc>
            </a:pPr>
            <a:r>
              <a:rPr lang="cs-CZ" dirty="0">
                <a:solidFill>
                  <a:srgbClr val="42607C"/>
                </a:solidFill>
              </a:rPr>
              <a:t>čistý odtok likvidity = součet položek odtoku likvidity snížený o součet přítoku likvidity; nesmí být záporný</a:t>
            </a:r>
          </a:p>
          <a:p>
            <a:pPr marL="742950" lvl="2" indent="-342900" eaLnBrk="1" hangingPunct="1">
              <a:lnSpc>
                <a:spcPct val="90000"/>
              </a:lnSpc>
            </a:pPr>
            <a:r>
              <a:rPr lang="cs-CZ" dirty="0">
                <a:solidFill>
                  <a:srgbClr val="42607C"/>
                </a:solidFill>
              </a:rPr>
              <a:t>scénáře = ukazatele toho, že lze banku považovat za v krizi:</a:t>
            </a:r>
          </a:p>
          <a:p>
            <a:pPr marL="1200150" lvl="3" indent="-342900" eaLnBrk="1" hangingPunct="1">
              <a:lnSpc>
                <a:spcPct val="90000"/>
              </a:lnSpc>
            </a:pPr>
            <a:r>
              <a:rPr lang="cs-CZ" dirty="0">
                <a:solidFill>
                  <a:srgbClr val="42607C"/>
                </a:solidFill>
              </a:rPr>
              <a:t>výběr významné části jejích retailových vkladů</a:t>
            </a:r>
          </a:p>
          <a:p>
            <a:pPr marL="1200150" lvl="3" indent="-342900" eaLnBrk="1" hangingPunct="1">
              <a:lnSpc>
                <a:spcPct val="90000"/>
              </a:lnSpc>
            </a:pPr>
            <a:r>
              <a:rPr lang="cs-CZ" dirty="0">
                <a:solidFill>
                  <a:srgbClr val="42607C"/>
                </a:solidFill>
              </a:rPr>
              <a:t>částečná nebo úplná ztráta schopnosti nezajištěného mezibankovního financování</a:t>
            </a:r>
          </a:p>
          <a:p>
            <a:pPr marL="1200150" lvl="3" indent="-342900" eaLnBrk="1" hangingPunct="1">
              <a:lnSpc>
                <a:spcPct val="90000"/>
              </a:lnSpc>
            </a:pPr>
            <a:r>
              <a:rPr lang="cs-CZ" dirty="0">
                <a:solidFill>
                  <a:srgbClr val="42607C"/>
                </a:solidFill>
              </a:rPr>
              <a:t>částečná nebo úplná ztráta zajištěného krátkodobého financování</a:t>
            </a:r>
          </a:p>
          <a:p>
            <a:pPr marL="1200150" lvl="3" indent="-342900" eaLnBrk="1" hangingPunct="1">
              <a:lnSpc>
                <a:spcPct val="90000"/>
              </a:lnSpc>
            </a:pPr>
            <a:r>
              <a:rPr lang="cs-CZ" dirty="0">
                <a:solidFill>
                  <a:srgbClr val="42607C"/>
                </a:solidFill>
              </a:rPr>
              <a:t>další odtok likvidity v důsledku snížení úvěrového ratingu až o tři stupně</a:t>
            </a:r>
          </a:p>
          <a:p>
            <a:pPr marL="1200150" lvl="3" indent="-342900" eaLnBrk="1" hangingPunct="1">
              <a:lnSpc>
                <a:spcPct val="90000"/>
              </a:lnSpc>
            </a:pPr>
            <a:r>
              <a:rPr lang="cs-CZ" dirty="0">
                <a:solidFill>
                  <a:srgbClr val="42607C"/>
                </a:solidFill>
              </a:rPr>
              <a:t>zvýšená volatilita trhu, která ovlivňuje hodnotu kolaterálu</a:t>
            </a:r>
          </a:p>
          <a:p>
            <a:pPr marL="1200150" lvl="3" indent="-342900" eaLnBrk="1" hangingPunct="1">
              <a:lnSpc>
                <a:spcPct val="90000"/>
              </a:lnSpc>
            </a:pPr>
            <a:r>
              <a:rPr lang="cs-CZ" dirty="0">
                <a:solidFill>
                  <a:srgbClr val="42607C"/>
                </a:solidFill>
              </a:rPr>
              <a:t>neplánované čerpání likvidity a úvěrových příslibů</a:t>
            </a:r>
          </a:p>
          <a:p>
            <a:pPr marL="1200150" lvl="3" indent="-342900" eaLnBrk="1" hangingPunct="1">
              <a:lnSpc>
                <a:spcPct val="90000"/>
              </a:lnSpc>
            </a:pPr>
            <a:r>
              <a:rPr lang="cs-CZ" dirty="0">
                <a:solidFill>
                  <a:srgbClr val="42607C"/>
                </a:solidFill>
              </a:rPr>
              <a:t>potenciální závazek zpětně odkoupit dluh nebo dodržet mimosmluvní závazky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1A4860-F092-4118-8268-D6A52DBDDAE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9" end="9"/>
                                            </p:txEl>
                                          </p:spTgt>
                                        </p:tgtEl>
                                        <p:attrNameLst>
                                          <p:attrName>style.visibility</p:attrName>
                                        </p:attrNameLst>
                                      </p:cBhvr>
                                      <p:to>
                                        <p:strVal val="visible"/>
                                      </p:to>
                                    </p:set>
                                    <p:animEffect transition="in" filter="dissolve">
                                      <p:cBhvr>
                                        <p:cTn id="37"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179512" y="274638"/>
            <a:ext cx="8784976" cy="1143000"/>
          </a:xfrm>
        </p:spPr>
        <p:txBody>
          <a:bodyPr/>
          <a:lstStyle/>
          <a:p>
            <a:pPr eaLnBrk="1" hangingPunct="1"/>
            <a:r>
              <a:rPr lang="cs-CZ" sz="4200" dirty="0">
                <a:solidFill>
                  <a:schemeClr val="bg1"/>
                </a:solidFill>
              </a:rPr>
              <a:t>Ukazatel čistého stabilního financování (NSFR – Net Stable Funding Ratio)</a:t>
            </a:r>
            <a:endParaRPr lang="fr-FR" sz="4200"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3000" dirty="0">
                <a:solidFill>
                  <a:srgbClr val="42607C"/>
                </a:solidFill>
              </a:rPr>
              <a:t>cílem motivovat banky k tomu, aby své aktivity financovaly zejména střednědobými a dlouhodobými zdroji financování → disponibilní množství stabilních zdrojů musí být minimálně ve výši požadovaného množství stabilních zdrojů </a:t>
            </a:r>
          </a:p>
          <a:p>
            <a:pPr eaLnBrk="1" hangingPunct="1">
              <a:lnSpc>
                <a:spcPct val="90000"/>
              </a:lnSpc>
            </a:pPr>
            <a:r>
              <a:rPr lang="cs-CZ" sz="3000" dirty="0">
                <a:solidFill>
                  <a:srgbClr val="42607C"/>
                </a:solidFill>
              </a:rPr>
              <a:t>vzorec:</a:t>
            </a:r>
          </a:p>
          <a:p>
            <a:pPr eaLnBrk="1" hangingPunct="1">
              <a:lnSpc>
                <a:spcPct val="90000"/>
              </a:lnSpc>
            </a:pPr>
            <a:endParaRPr lang="cs-CZ" sz="3000" dirty="0">
              <a:solidFill>
                <a:srgbClr val="42607C"/>
              </a:solidFill>
            </a:endParaRPr>
          </a:p>
          <a:p>
            <a:pPr eaLnBrk="1" hangingPunct="1">
              <a:lnSpc>
                <a:spcPct val="90000"/>
              </a:lnSpc>
            </a:pPr>
            <a:endParaRPr lang="cs-CZ" sz="3000" dirty="0">
              <a:solidFill>
                <a:srgbClr val="42607C"/>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5F7317-05FE-471D-8FD2-FEB0B2C8067A}"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91137" name="Object 1"/>
          <p:cNvGraphicFramePr>
            <a:graphicFrameLocks noChangeAspect="1"/>
          </p:cNvGraphicFramePr>
          <p:nvPr/>
        </p:nvGraphicFramePr>
        <p:xfrm>
          <a:off x="1473200" y="4706938"/>
          <a:ext cx="5475288" cy="625475"/>
        </p:xfrm>
        <a:graphic>
          <a:graphicData uri="http://schemas.openxmlformats.org/presentationml/2006/ole">
            <mc:AlternateContent xmlns:mc="http://schemas.openxmlformats.org/markup-compatibility/2006">
              <mc:Choice xmlns:v="urn:schemas-microsoft-com:vml" Requires="v">
                <p:oleObj spid="_x0000_s11267" name="Rovnice" r:id="rId4" imgW="3111480" imgH="368280" progId="Equation.3">
                  <p:embed/>
                </p:oleObj>
              </mc:Choice>
              <mc:Fallback>
                <p:oleObj name="Rovnice" r:id="rId4" imgW="3111480" imgH="368280" progId="Equation.3">
                  <p:embed/>
                  <p:pic>
                    <p:nvPicPr>
                      <p:cNvPr id="91137"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3200" y="4706938"/>
                        <a:ext cx="5475288" cy="6254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1137"/>
                                        </p:tgtEl>
                                        <p:attrNameLst>
                                          <p:attrName>style.visibility</p:attrName>
                                        </p:attrNameLst>
                                      </p:cBhvr>
                                      <p:to>
                                        <p:strVal val="visible"/>
                                      </p:to>
                                    </p:set>
                                    <p:animEffect transition="in" filter="dissolve">
                                      <p:cBhvr>
                                        <p:cTn id="16" dur="500"/>
                                        <p:tgtEl>
                                          <p:spTgt spid="9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Monitorovací nástroje pro posuzování rizika likvidity</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marL="342900" lvl="1" indent="-342900" eaLnBrk="1" hangingPunct="1">
              <a:lnSpc>
                <a:spcPct val="90000"/>
              </a:lnSpc>
              <a:buFont typeface="Arial" charset="0"/>
              <a:buChar char="•"/>
            </a:pPr>
            <a:r>
              <a:rPr lang="cs-CZ" sz="3000" dirty="0">
                <a:solidFill>
                  <a:srgbClr val="42607C"/>
                </a:solidFill>
              </a:rPr>
              <a:t>sledování nesouladu smluvních splatností</a:t>
            </a:r>
          </a:p>
          <a:p>
            <a:pPr marL="342900" lvl="1" indent="-342900" eaLnBrk="1" hangingPunct="1">
              <a:lnSpc>
                <a:spcPct val="90000"/>
              </a:lnSpc>
              <a:buFont typeface="Arial" charset="0"/>
              <a:buChar char="•"/>
            </a:pPr>
            <a:r>
              <a:rPr lang="cs-CZ" sz="3000" dirty="0">
                <a:solidFill>
                  <a:srgbClr val="42607C"/>
                </a:solidFill>
              </a:rPr>
              <a:t>sledování koncentrace finančních zdrojů</a:t>
            </a:r>
          </a:p>
          <a:p>
            <a:pPr marL="342900" lvl="1" indent="-342900" eaLnBrk="1" hangingPunct="1">
              <a:lnSpc>
                <a:spcPct val="90000"/>
              </a:lnSpc>
              <a:buFont typeface="Arial" charset="0"/>
              <a:buChar char="•"/>
            </a:pPr>
            <a:r>
              <a:rPr lang="cs-CZ" sz="3000" dirty="0">
                <a:solidFill>
                  <a:srgbClr val="42607C"/>
                </a:solidFill>
              </a:rPr>
              <a:t>sledování nezatížených aktiv k dispozici, která banka může případně využít jako kolaterál pro získání dalšího zdroje financování</a:t>
            </a:r>
          </a:p>
          <a:p>
            <a:pPr marL="342900" lvl="1" indent="-342900" eaLnBrk="1" hangingPunct="1">
              <a:lnSpc>
                <a:spcPct val="90000"/>
              </a:lnSpc>
              <a:buFont typeface="Arial" charset="0"/>
              <a:buChar char="•"/>
            </a:pPr>
            <a:r>
              <a:rPr lang="cs-CZ" sz="3000" dirty="0">
                <a:solidFill>
                  <a:srgbClr val="42607C"/>
                </a:solidFill>
              </a:rPr>
              <a:t>sledování ukazatele LCR podle různých měn</a:t>
            </a:r>
          </a:p>
          <a:p>
            <a:pPr eaLnBrk="1" hangingPunct="1">
              <a:lnSpc>
                <a:spcPct val="90000"/>
              </a:lnSpc>
            </a:pPr>
            <a:r>
              <a:rPr lang="cs-CZ" sz="3000" dirty="0">
                <a:solidFill>
                  <a:srgbClr val="42607C"/>
                </a:solidFill>
              </a:rPr>
              <a:t>tržně založené indikátory:</a:t>
            </a:r>
          </a:p>
          <a:p>
            <a:pPr lvl="1" eaLnBrk="1" hangingPunct="1">
              <a:lnSpc>
                <a:spcPct val="90000"/>
              </a:lnSpc>
            </a:pPr>
            <a:r>
              <a:rPr lang="cs-CZ" sz="2600" dirty="0">
                <a:solidFill>
                  <a:srgbClr val="42607C"/>
                </a:solidFill>
              </a:rPr>
              <a:t>údaje o vývoji finančních trhů, o finančním sektoru a o jednotlivých bankách</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E5FBC-E347-468D-9AE8-1703A65614CA}"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cs-CZ" dirty="0">
                <a:solidFill>
                  <a:schemeClr val="bg1"/>
                </a:solidFill>
              </a:rPr>
              <a:t>Rizikově očištěná výnosnost</a:t>
            </a:r>
            <a:endParaRPr lang="fr-FR" dirty="0">
              <a:solidFill>
                <a:schemeClr val="bg1"/>
              </a:solidFill>
            </a:endParaRPr>
          </a:p>
        </p:txBody>
      </p:sp>
      <p:sp>
        <p:nvSpPr>
          <p:cNvPr id="2051" name="Sous-titre 2"/>
          <p:cNvSpPr>
            <a:spLocks noGrp="1"/>
          </p:cNvSpPr>
          <p:nvPr>
            <p:ph type="subTitle" idx="1"/>
          </p:nvPr>
        </p:nvSpPr>
        <p:spPr>
          <a:xfrm>
            <a:off x="1258888" y="3716338"/>
            <a:ext cx="6400800" cy="1752600"/>
          </a:xfrm>
        </p:spPr>
        <p:txBody>
          <a:bodyPr/>
          <a:lstStyle/>
          <a:p>
            <a:pPr eaLnBrk="1" hangingPunct="1"/>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896FBC-7446-4516-86C6-222F10FE7271}"/>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A902DCBE-3DAB-4075-933A-89934ADD7220}"/>
              </a:ext>
            </a:extLst>
          </p:cNvPr>
          <p:cNvSpPr>
            <a:spLocks noGrp="1"/>
          </p:cNvSpPr>
          <p:nvPr>
            <p:ph idx="1"/>
          </p:nvPr>
        </p:nvSpPr>
        <p:spPr/>
        <p:txBody>
          <a:bodyPr/>
          <a:lstStyle/>
          <a:p>
            <a:r>
              <a:rPr lang="cs-CZ" sz="2400" dirty="0"/>
              <a:t>Rizikově očištěná výnosnost (risk-</a:t>
            </a:r>
            <a:r>
              <a:rPr lang="cs-CZ" sz="2400" dirty="0" err="1"/>
              <a:t>adjusted</a:t>
            </a:r>
            <a:r>
              <a:rPr lang="cs-CZ" sz="2400" dirty="0"/>
              <a:t> return) je měřítko výkonnosti, které bere v úvahu nejen samotný výnos z investice, ale i riziko, které bylo při dosahování tohoto výnosu podstoupeno. Umožňuje investorům porovnat výnosnost různých investic s ohledem na riziko spojené s každou z nich a lépe pochopit, zda vyšší výnosy jsou výsledkem vyššího rizika nebo lepšího investičního rozhodování.</a:t>
            </a:r>
          </a:p>
          <a:p>
            <a:r>
              <a:rPr lang="cs-CZ" sz="2400" dirty="0"/>
              <a:t>V oblasti řízení finančních a bankovních rizik je rizikově očištěná výnosnost klíčová pro hodnocení toho, jak dobře jsou rizika řízena ve vztahu k výnosům, které generují.</a:t>
            </a:r>
          </a:p>
          <a:p>
            <a:pPr marL="0" indent="0">
              <a:buNone/>
            </a:pPr>
            <a:endParaRPr lang="cs-CZ" dirty="0"/>
          </a:p>
        </p:txBody>
      </p:sp>
      <p:sp>
        <p:nvSpPr>
          <p:cNvPr id="4" name="Zástupný symbol pro číslo snímku 3">
            <a:extLst>
              <a:ext uri="{FF2B5EF4-FFF2-40B4-BE49-F238E27FC236}">
                <a16:creationId xmlns:a16="http://schemas.microsoft.com/office/drawing/2014/main" id="{9649A0DE-271C-4DBD-B0B0-EA687DC57CE6}"/>
              </a:ext>
            </a:extLst>
          </p:cNvPr>
          <p:cNvSpPr>
            <a:spLocks noGrp="1"/>
          </p:cNvSpPr>
          <p:nvPr>
            <p:ph type="sldNum" sz="quarter" idx="12"/>
          </p:nvPr>
        </p:nvSpPr>
        <p:spPr/>
        <p:txBody>
          <a:bodyPr/>
          <a:lstStyle/>
          <a:p>
            <a:pPr>
              <a:defRPr/>
            </a:pPr>
            <a:fld id="{CA71899F-802D-4948-8887-7D4CC5A3A2F0}" type="slidenum">
              <a:rPr lang="fr-FR" smtClean="0"/>
              <a:pPr>
                <a:defRPr/>
              </a:pPr>
              <a:t>85</a:t>
            </a:fld>
            <a:endParaRPr lang="fr-FR"/>
          </a:p>
        </p:txBody>
      </p:sp>
    </p:spTree>
    <p:extLst>
      <p:ext uri="{BB962C8B-B14F-4D97-AF65-F5344CB8AC3E}">
        <p14:creationId xmlns:p14="http://schemas.microsoft.com/office/powerpoint/2010/main" val="20723251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76E8A9-0EFA-4E94-8218-2079635D97DC}"/>
              </a:ext>
            </a:extLst>
          </p:cNvPr>
          <p:cNvSpPr>
            <a:spLocks noGrp="1"/>
          </p:cNvSpPr>
          <p:nvPr>
            <p:ph type="title"/>
          </p:nvPr>
        </p:nvSpPr>
        <p:spPr/>
        <p:txBody>
          <a:bodyPr/>
          <a:lstStyle/>
          <a:p>
            <a:r>
              <a:rPr lang="cs-CZ" sz="3200" dirty="0"/>
              <a:t>Banky a finanční instituce používají různé metody pro výpočet rizikově očištěné výnosnosti, například:</a:t>
            </a:r>
            <a:br>
              <a:rPr lang="cs-CZ" dirty="0"/>
            </a:br>
            <a:endParaRPr lang="cs-CZ" dirty="0"/>
          </a:p>
        </p:txBody>
      </p:sp>
      <p:sp>
        <p:nvSpPr>
          <p:cNvPr id="3" name="Zástupný symbol pro obsah 2">
            <a:extLst>
              <a:ext uri="{FF2B5EF4-FFF2-40B4-BE49-F238E27FC236}">
                <a16:creationId xmlns:a16="http://schemas.microsoft.com/office/drawing/2014/main" id="{2F22D134-3C5D-436C-95BF-36477977A956}"/>
              </a:ext>
            </a:extLst>
          </p:cNvPr>
          <p:cNvSpPr>
            <a:spLocks noGrp="1"/>
          </p:cNvSpPr>
          <p:nvPr>
            <p:ph idx="1"/>
          </p:nvPr>
        </p:nvSpPr>
        <p:spPr/>
        <p:txBody>
          <a:bodyPr/>
          <a:lstStyle/>
          <a:p>
            <a:pPr>
              <a:buFont typeface="+mj-lt"/>
              <a:buAutoNum type="arabicPeriod"/>
            </a:pPr>
            <a:r>
              <a:rPr lang="cs-CZ" sz="2400" b="1" dirty="0" err="1"/>
              <a:t>Sharpe</a:t>
            </a:r>
            <a:r>
              <a:rPr lang="cs-CZ" sz="2400" b="1" dirty="0"/>
              <a:t> Ratio</a:t>
            </a:r>
            <a:r>
              <a:rPr lang="cs-CZ" sz="2400" dirty="0"/>
              <a:t>: Tento poměr porovnává průměrný výnos investice nad bezrizikovou sazbou k standardní odchylce výnosů (jako měřítko volatility nebo rizika).</a:t>
            </a:r>
          </a:p>
          <a:p>
            <a:pPr>
              <a:buFont typeface="+mj-lt"/>
              <a:buAutoNum type="arabicPeriod"/>
            </a:pPr>
            <a:r>
              <a:rPr lang="cs-CZ" sz="2400" b="1" dirty="0" err="1"/>
              <a:t>Sortino</a:t>
            </a:r>
            <a:r>
              <a:rPr lang="cs-CZ" sz="2400" b="1" dirty="0"/>
              <a:t> Ratio</a:t>
            </a:r>
            <a:r>
              <a:rPr lang="cs-CZ" sz="2400" dirty="0"/>
              <a:t>: Podobný </a:t>
            </a:r>
            <a:r>
              <a:rPr lang="cs-CZ" sz="2400" dirty="0" err="1"/>
              <a:t>Sharpe</a:t>
            </a:r>
            <a:r>
              <a:rPr lang="cs-CZ" sz="2400" dirty="0"/>
              <a:t> Ratio, ale trestá pouze negativní volatilitu, což je relevantní pro investory s nižší tolerancí k riziku.</a:t>
            </a:r>
          </a:p>
          <a:p>
            <a:pPr>
              <a:buFont typeface="+mj-lt"/>
              <a:buAutoNum type="arabicPeriod"/>
            </a:pPr>
            <a:r>
              <a:rPr lang="cs-CZ" sz="2400" b="1" dirty="0" err="1"/>
              <a:t>Value</a:t>
            </a:r>
            <a:r>
              <a:rPr lang="cs-CZ" sz="2400" b="1" dirty="0"/>
              <a:t> </a:t>
            </a:r>
            <a:r>
              <a:rPr lang="cs-CZ" sz="2400" b="1" dirty="0" err="1"/>
              <a:t>at</a:t>
            </a:r>
            <a:r>
              <a:rPr lang="cs-CZ" sz="2400" b="1" dirty="0"/>
              <a:t> Risk (</a:t>
            </a:r>
            <a:r>
              <a:rPr lang="cs-CZ" sz="2400" b="1" dirty="0" err="1"/>
              <a:t>VaR</a:t>
            </a:r>
            <a:r>
              <a:rPr lang="cs-CZ" sz="2400" b="1" dirty="0"/>
              <a:t>)</a:t>
            </a:r>
            <a:r>
              <a:rPr lang="cs-CZ" sz="2400" dirty="0"/>
              <a:t>: Metoda, která odhaduje pravděpodobnost maximální ztráty, která může v určitém časovém období nastat, a měří potenciální ztrátu, která by nepřesáhla danou pravděpodobnost.</a:t>
            </a:r>
          </a:p>
          <a:p>
            <a:pPr>
              <a:buFont typeface="+mj-lt"/>
              <a:buAutoNum type="arabicPeriod"/>
            </a:pPr>
            <a:r>
              <a:rPr lang="cs-CZ" sz="2400" b="1" dirty="0"/>
              <a:t>Risk-</a:t>
            </a:r>
            <a:r>
              <a:rPr lang="cs-CZ" sz="2400" b="1" dirty="0" err="1"/>
              <a:t>adjusted</a:t>
            </a:r>
            <a:r>
              <a:rPr lang="cs-CZ" sz="2400" b="1" dirty="0"/>
              <a:t> </a:t>
            </a:r>
            <a:r>
              <a:rPr lang="cs-CZ" sz="2400" b="1" dirty="0" err="1"/>
              <a:t>Value</a:t>
            </a:r>
            <a:r>
              <a:rPr lang="cs-CZ" sz="2400" b="1" dirty="0"/>
              <a:t> </a:t>
            </a:r>
            <a:r>
              <a:rPr lang="cs-CZ" sz="2400" b="1" dirty="0" err="1"/>
              <a:t>of</a:t>
            </a:r>
            <a:r>
              <a:rPr lang="cs-CZ" sz="2400" b="1" dirty="0"/>
              <a:t> </a:t>
            </a:r>
            <a:r>
              <a:rPr lang="cs-CZ" sz="2400" b="1" dirty="0" err="1"/>
              <a:t>Capital</a:t>
            </a:r>
            <a:r>
              <a:rPr lang="cs-CZ" sz="2400" b="1" dirty="0"/>
              <a:t> (RAVOC)</a:t>
            </a:r>
            <a:r>
              <a:rPr lang="cs-CZ" sz="2400" dirty="0"/>
              <a:t>: Hodnotí výnosnost kapitálu po úpravě o riziko, které je s investicí spojeno.</a:t>
            </a:r>
          </a:p>
          <a:p>
            <a:pPr marL="0" indent="0">
              <a:buNone/>
            </a:pPr>
            <a:endParaRPr lang="cs-CZ" dirty="0"/>
          </a:p>
        </p:txBody>
      </p:sp>
      <p:sp>
        <p:nvSpPr>
          <p:cNvPr id="4" name="Zástupný symbol pro číslo snímku 3">
            <a:extLst>
              <a:ext uri="{FF2B5EF4-FFF2-40B4-BE49-F238E27FC236}">
                <a16:creationId xmlns:a16="http://schemas.microsoft.com/office/drawing/2014/main" id="{6880A06D-E505-4F97-8699-CD2E6845C7B7}"/>
              </a:ext>
            </a:extLst>
          </p:cNvPr>
          <p:cNvSpPr>
            <a:spLocks noGrp="1"/>
          </p:cNvSpPr>
          <p:nvPr>
            <p:ph type="sldNum" sz="quarter" idx="12"/>
          </p:nvPr>
        </p:nvSpPr>
        <p:spPr/>
        <p:txBody>
          <a:bodyPr/>
          <a:lstStyle/>
          <a:p>
            <a:pPr>
              <a:defRPr/>
            </a:pPr>
            <a:fld id="{CA71899F-802D-4948-8887-7D4CC5A3A2F0}" type="slidenum">
              <a:rPr lang="fr-FR" smtClean="0"/>
              <a:pPr>
                <a:defRPr/>
              </a:pPr>
              <a:t>86</a:t>
            </a:fld>
            <a:endParaRPr lang="fr-FR"/>
          </a:p>
        </p:txBody>
      </p:sp>
    </p:spTree>
    <p:extLst>
      <p:ext uri="{BB962C8B-B14F-4D97-AF65-F5344CB8AC3E}">
        <p14:creationId xmlns:p14="http://schemas.microsoft.com/office/powerpoint/2010/main" val="687561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a:solidFill>
                  <a:schemeClr val="bg1"/>
                </a:solidFill>
              </a:rPr>
              <a:t>Tradiční měření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sz="2800">
                <a:solidFill>
                  <a:srgbClr val="42607C"/>
                </a:solidFill>
              </a:rPr>
              <a:t>ROA (return on assets – rentabilita aktiv)</a:t>
            </a:r>
          </a:p>
          <a:p>
            <a:pPr eaLnBrk="1" hangingPunct="1">
              <a:lnSpc>
                <a:spcPct val="90000"/>
              </a:lnSpc>
              <a:buFont typeface="Wingdings" pitchFamily="2" charset="2"/>
              <a:buNone/>
            </a:pPr>
            <a:r>
              <a:rPr lang="cs-CZ" sz="2400"/>
              <a:t>	</a:t>
            </a:r>
            <a:endParaRPr lang="cs-CZ" sz="2000"/>
          </a:p>
          <a:p>
            <a:pPr lvl="1" eaLnBrk="1" hangingPunct="1">
              <a:lnSpc>
                <a:spcPct val="90000"/>
              </a:lnSpc>
            </a:pPr>
            <a:endParaRPr lang="cs-CZ" sz="2000"/>
          </a:p>
          <a:p>
            <a:pPr lvl="4" eaLnBrk="1" hangingPunct="1">
              <a:lnSpc>
                <a:spcPct val="90000"/>
              </a:lnSpc>
            </a:pPr>
            <a:endParaRPr lang="cs-CZ" sz="1600">
              <a:solidFill>
                <a:srgbClr val="42607C"/>
              </a:solidFill>
            </a:endParaRPr>
          </a:p>
          <a:p>
            <a:pPr lvl="1" eaLnBrk="1" hangingPunct="1">
              <a:lnSpc>
                <a:spcPct val="90000"/>
              </a:lnSpc>
            </a:pPr>
            <a:r>
              <a:rPr lang="cs-CZ" sz="2400">
                <a:solidFill>
                  <a:srgbClr val="42607C"/>
                </a:solidFill>
              </a:rPr>
              <a:t>měří schopnost managementu využít aktiva banky k vytvoření zisku</a:t>
            </a:r>
          </a:p>
          <a:p>
            <a:pPr lvl="1" eaLnBrk="1" hangingPunct="1">
              <a:lnSpc>
                <a:spcPct val="90000"/>
              </a:lnSpc>
            </a:pPr>
            <a:r>
              <a:rPr lang="cs-CZ" sz="2400">
                <a:solidFill>
                  <a:srgbClr val="42607C"/>
                </a:solidFill>
              </a:rPr>
              <a:t>varianty: ROAA, příp. ROA s čistým ziskem </a:t>
            </a:r>
          </a:p>
          <a:p>
            <a:pPr lvl="1" eaLnBrk="1" hangingPunct="1">
              <a:lnSpc>
                <a:spcPct val="90000"/>
              </a:lnSpc>
            </a:pPr>
            <a:endParaRPr lang="cs-CZ" sz="1200"/>
          </a:p>
          <a:p>
            <a:pPr eaLnBrk="1" hangingPunct="1">
              <a:lnSpc>
                <a:spcPct val="90000"/>
              </a:lnSpc>
            </a:pPr>
            <a:r>
              <a:rPr lang="cs-CZ" sz="2800">
                <a:solidFill>
                  <a:srgbClr val="42607C"/>
                </a:solidFill>
              </a:rPr>
              <a:t>ROE (return on equity – rentabilita kapitálu)</a:t>
            </a:r>
          </a:p>
          <a:p>
            <a:pPr lvl="1" eaLnBrk="1" hangingPunct="1">
              <a:lnSpc>
                <a:spcPct val="90000"/>
              </a:lnSpc>
            </a:pPr>
            <a:endParaRPr lang="cs-CZ" sz="2000"/>
          </a:p>
          <a:p>
            <a:pPr lvl="1" eaLnBrk="1" hangingPunct="1">
              <a:lnSpc>
                <a:spcPct val="90000"/>
              </a:lnSpc>
            </a:pPr>
            <a:endParaRPr lang="cs-CZ" sz="2000"/>
          </a:p>
          <a:p>
            <a:pPr lvl="4" eaLnBrk="1" hangingPunct="1">
              <a:lnSpc>
                <a:spcPct val="90000"/>
              </a:lnSpc>
            </a:pPr>
            <a:endParaRPr lang="cs-CZ" sz="1600">
              <a:solidFill>
                <a:srgbClr val="42607C"/>
              </a:solidFill>
            </a:endParaRPr>
          </a:p>
          <a:p>
            <a:pPr lvl="1" eaLnBrk="1" hangingPunct="1">
              <a:lnSpc>
                <a:spcPct val="90000"/>
              </a:lnSpc>
            </a:pPr>
            <a:r>
              <a:rPr lang="cs-CZ" sz="2400">
                <a:solidFill>
                  <a:srgbClr val="42607C"/>
                </a:solidFill>
              </a:rPr>
              <a:t>měří míru úspěšnosti investice akcionářů</a:t>
            </a:r>
          </a:p>
          <a:p>
            <a:pPr lvl="1" eaLnBrk="1" hangingPunct="1">
              <a:lnSpc>
                <a:spcPct val="90000"/>
              </a:lnSpc>
            </a:pPr>
            <a:r>
              <a:rPr lang="cs-CZ" sz="2400">
                <a:solidFill>
                  <a:srgbClr val="42607C"/>
                </a:solidFill>
              </a:rPr>
              <a:t>varianta: ROAE</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243D5-D969-46BE-9D0C-81E5BFA7D445}"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3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3078" name="Object 6"/>
          <p:cNvGraphicFramePr>
            <a:graphicFrameLocks noChangeAspect="1"/>
          </p:cNvGraphicFramePr>
          <p:nvPr/>
        </p:nvGraphicFramePr>
        <p:xfrm>
          <a:off x="1187450" y="2420938"/>
          <a:ext cx="3529013" cy="863600"/>
        </p:xfrm>
        <a:graphic>
          <a:graphicData uri="http://schemas.openxmlformats.org/presentationml/2006/ole">
            <mc:AlternateContent xmlns:mc="http://schemas.openxmlformats.org/markup-compatibility/2006">
              <mc:Choice xmlns:v="urn:schemas-microsoft-com:vml" Requires="v">
                <p:oleObj spid="_x0000_s12292" name="Rovnice" r:id="rId4" imgW="1765300" imgH="431800" progId="Equation.3">
                  <p:embed/>
                </p:oleObj>
              </mc:Choice>
              <mc:Fallback>
                <p:oleObj name="Rovnice" r:id="rId4" imgW="1765300" imgH="431800" progId="Equation.3">
                  <p:embed/>
                  <p:pic>
                    <p:nvPicPr>
                      <p:cNvPr id="307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420938"/>
                        <a:ext cx="3529013" cy="8636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3080" name="Object 8"/>
          <p:cNvGraphicFramePr>
            <a:graphicFrameLocks noChangeAspect="1"/>
          </p:cNvGraphicFramePr>
          <p:nvPr/>
        </p:nvGraphicFramePr>
        <p:xfrm>
          <a:off x="1187450" y="5157788"/>
          <a:ext cx="2894013" cy="838200"/>
        </p:xfrm>
        <a:graphic>
          <a:graphicData uri="http://schemas.openxmlformats.org/presentationml/2006/ole">
            <mc:AlternateContent xmlns:mc="http://schemas.openxmlformats.org/markup-compatibility/2006">
              <mc:Choice xmlns:v="urn:schemas-microsoft-com:vml" Requires="v">
                <p:oleObj spid="_x0000_s12293" name="Rovnice" r:id="rId6" imgW="1447800" imgH="419100" progId="Equation.3">
                  <p:embed/>
                </p:oleObj>
              </mc:Choice>
              <mc:Fallback>
                <p:oleObj name="Rovnice" r:id="rId6" imgW="1447800" imgH="419100" progId="Equation.3">
                  <p:embed/>
                  <p:pic>
                    <p:nvPicPr>
                      <p:cNvPr id="308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5157788"/>
                        <a:ext cx="2894013" cy="838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dissolve">
                                      <p:cBhvr>
                                        <p:cTn id="19" dur="500"/>
                                        <p:tgtEl>
                                          <p:spTgt spid="4099">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7" end="7"/>
                                            </p:txEl>
                                          </p:spTgt>
                                        </p:tgtEl>
                                        <p:attrNameLst>
                                          <p:attrName>style.visibility</p:attrName>
                                        </p:attrNameLst>
                                      </p:cBhvr>
                                      <p:to>
                                        <p:strVal val="visible"/>
                                      </p:to>
                                    </p:set>
                                    <p:animEffect transition="in" filter="dissolve">
                                      <p:cBhvr>
                                        <p:cTn id="22" dur="500"/>
                                        <p:tgtEl>
                                          <p:spTgt spid="4099">
                                            <p:txEl>
                                              <p:pRg st="7" end="7"/>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11" end="11"/>
                                            </p:txEl>
                                          </p:spTgt>
                                        </p:tgtEl>
                                        <p:attrNameLst>
                                          <p:attrName>style.visibility</p:attrName>
                                        </p:attrNameLst>
                                      </p:cBhvr>
                                      <p:to>
                                        <p:strVal val="visible"/>
                                      </p:to>
                                    </p:set>
                                    <p:animEffect transition="in" filter="dissolve">
                                      <p:cBhvr>
                                        <p:cTn id="25" dur="500"/>
                                        <p:tgtEl>
                                          <p:spTgt spid="4099">
                                            <p:txEl>
                                              <p:pRg st="11" end="11"/>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12" end="12"/>
                                            </p:txEl>
                                          </p:spTgt>
                                        </p:tgtEl>
                                        <p:attrNameLst>
                                          <p:attrName>style.visibility</p:attrName>
                                        </p:attrNameLst>
                                      </p:cBhvr>
                                      <p:to>
                                        <p:strVal val="visible"/>
                                      </p:to>
                                    </p:set>
                                    <p:animEffect transition="in" filter="dissolve">
                                      <p:cBhvr>
                                        <p:cTn id="28" dur="500"/>
                                        <p:tgtEl>
                                          <p:spTgt spid="4099">
                                            <p:txEl>
                                              <p:pRg st="12" end="12"/>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dissolve">
                                      <p:cBhvr>
                                        <p:cTn id="31" dur="500"/>
                                        <p:tgtEl>
                                          <p:spTgt spid="3078"/>
                                        </p:tgtEl>
                                      </p:cBhvr>
                                    </p:animEffect>
                                  </p:childTnLst>
                                </p:cTn>
                              </p:par>
                              <p:par>
                                <p:cTn id="32" presetID="9" presetClass="entr" presetSubtype="0" fill="hold" nodeType="withEffect">
                                  <p:stCondLst>
                                    <p:cond delay="0"/>
                                  </p:stCondLst>
                                  <p:childTnLst>
                                    <p:set>
                                      <p:cBhvr>
                                        <p:cTn id="33" dur="1" fill="hold">
                                          <p:stCondLst>
                                            <p:cond delay="0"/>
                                          </p:stCondLst>
                                        </p:cTn>
                                        <p:tgtEl>
                                          <p:spTgt spid="3080"/>
                                        </p:tgtEl>
                                        <p:attrNameLst>
                                          <p:attrName>style.visibility</p:attrName>
                                        </p:attrNameLst>
                                      </p:cBhvr>
                                      <p:to>
                                        <p:strVal val="visible"/>
                                      </p:to>
                                    </p:set>
                                    <p:animEffect transition="in" filter="dissolve">
                                      <p:cBhvr>
                                        <p:cTn id="34"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Nevýhody tradičních ukazatelů</a:t>
            </a:r>
            <a:endParaRPr lang="fr-FR">
              <a:solidFill>
                <a:schemeClr val="bg1"/>
              </a:solidFill>
            </a:endParaRPr>
          </a:p>
        </p:txBody>
      </p:sp>
      <p:sp>
        <p:nvSpPr>
          <p:cNvPr id="4099" name="Espace réservé du contenu 2"/>
          <p:cNvSpPr>
            <a:spLocks noGrp="1"/>
          </p:cNvSpPr>
          <p:nvPr>
            <p:ph idx="1"/>
          </p:nvPr>
        </p:nvSpPr>
        <p:spPr>
          <a:xfrm>
            <a:off x="457200" y="1773238"/>
            <a:ext cx="8229600" cy="4656137"/>
          </a:xfrm>
        </p:spPr>
        <p:txBody>
          <a:bodyPr/>
          <a:lstStyle/>
          <a:p>
            <a:pPr eaLnBrk="1" hangingPunct="1">
              <a:lnSpc>
                <a:spcPct val="90000"/>
              </a:lnSpc>
            </a:pPr>
            <a:r>
              <a:rPr lang="cs-CZ" sz="2400">
                <a:solidFill>
                  <a:srgbClr val="42607C"/>
                </a:solidFill>
              </a:rPr>
              <a:t>pracují pouze s účetními daty</a:t>
            </a:r>
          </a:p>
          <a:p>
            <a:pPr eaLnBrk="1" hangingPunct="1">
              <a:lnSpc>
                <a:spcPct val="90000"/>
              </a:lnSpc>
            </a:pPr>
            <a:r>
              <a:rPr lang="cs-CZ" sz="2400">
                <a:solidFill>
                  <a:srgbClr val="42607C"/>
                </a:solidFill>
              </a:rPr>
              <a:t>lze vypočítat pro celou banku, ale nikoliv pro jednotlivé transakce či obchodní jednotky</a:t>
            </a:r>
          </a:p>
          <a:p>
            <a:pPr eaLnBrk="1" hangingPunct="1">
              <a:lnSpc>
                <a:spcPct val="90000"/>
              </a:lnSpc>
            </a:pPr>
            <a:r>
              <a:rPr lang="cs-CZ" sz="2400">
                <a:solidFill>
                  <a:srgbClr val="42607C"/>
                </a:solidFill>
              </a:rPr>
              <a:t>různé banky mají různé strategie</a:t>
            </a:r>
          </a:p>
          <a:p>
            <a:pPr eaLnBrk="1" hangingPunct="1">
              <a:lnSpc>
                <a:spcPct val="90000"/>
              </a:lnSpc>
            </a:pPr>
            <a:r>
              <a:rPr lang="cs-CZ" sz="2400">
                <a:solidFill>
                  <a:srgbClr val="42607C"/>
                </a:solidFill>
              </a:rPr>
              <a:t>suma celkových aktiv již není smysluplným měřítkem</a:t>
            </a:r>
          </a:p>
          <a:p>
            <a:pPr eaLnBrk="1" hangingPunct="1">
              <a:lnSpc>
                <a:spcPct val="90000"/>
              </a:lnSpc>
            </a:pPr>
            <a:r>
              <a:rPr lang="cs-CZ" sz="2400">
                <a:solidFill>
                  <a:srgbClr val="42607C"/>
                </a:solidFill>
              </a:rPr>
              <a:t>neposkytují přímou informaci o tom, jak nebo které bankovní aktivity přispívají k tvorbě hodnoty pro akcionáře</a:t>
            </a:r>
          </a:p>
          <a:p>
            <a:pPr eaLnBrk="1" hangingPunct="1">
              <a:lnSpc>
                <a:spcPct val="90000"/>
              </a:lnSpc>
            </a:pPr>
            <a:r>
              <a:rPr lang="cs-CZ" sz="2400">
                <a:solidFill>
                  <a:srgbClr val="42607C"/>
                </a:solidFill>
              </a:rPr>
              <a:t>pokud pomineme riziko, řešení nemají tyto problémy:</a:t>
            </a:r>
          </a:p>
          <a:p>
            <a:pPr lvl="1" eaLnBrk="1" hangingPunct="1">
              <a:lnSpc>
                <a:spcPct val="90000"/>
              </a:lnSpc>
            </a:pPr>
            <a:r>
              <a:rPr lang="cs-CZ" sz="2000">
                <a:solidFill>
                  <a:srgbClr val="42607C"/>
                </a:solidFill>
              </a:rPr>
              <a:t>Jak porovnat výnosnost jednotlivých transakcí či obchodních jednotek, když nemají stejné riziko?</a:t>
            </a:r>
          </a:p>
          <a:p>
            <a:pPr lvl="1" eaLnBrk="1" hangingPunct="1">
              <a:lnSpc>
                <a:spcPct val="90000"/>
              </a:lnSpc>
            </a:pPr>
            <a:r>
              <a:rPr lang="cs-CZ" sz="2000">
                <a:solidFill>
                  <a:srgbClr val="42607C"/>
                </a:solidFill>
              </a:rPr>
              <a:t>Jak ocenit a naúčtovat riziko protistraně?</a:t>
            </a:r>
          </a:p>
          <a:p>
            <a:pPr lvl="1" eaLnBrk="1" hangingPunct="1">
              <a:lnSpc>
                <a:spcPct val="90000"/>
              </a:lnSpc>
            </a:pPr>
            <a:r>
              <a:rPr lang="cs-CZ" sz="2000">
                <a:solidFill>
                  <a:srgbClr val="42607C"/>
                </a:solidFill>
              </a:rPr>
              <a:t>Jak může být celkové riziko alokováno na jednotlivé obchodní jednotky či transakce?</a:t>
            </a:r>
          </a:p>
          <a:p>
            <a:pPr lvl="4" eaLnBrk="1" hangingPunct="1">
              <a:lnSpc>
                <a:spcPct val="80000"/>
              </a:lnSpc>
            </a:pPr>
            <a:endParaRPr lang="cs-CZ" sz="800"/>
          </a:p>
          <a:p>
            <a:pPr eaLnBrk="1" hangingPunct="1">
              <a:lnSpc>
                <a:spcPct val="80000"/>
              </a:lnSpc>
              <a:buFont typeface="Wingdings" pitchFamily="2" charset="2"/>
              <a:buNone/>
            </a:pPr>
            <a:r>
              <a:rPr lang="cs-CZ" sz="2000"/>
              <a:t> </a:t>
            </a:r>
            <a:r>
              <a:rPr lang="cs-CZ" sz="2400">
                <a:solidFill>
                  <a:srgbClr val="42607C"/>
                </a:solidFill>
                <a:sym typeface="Wingdings" pitchFamily="2" charset="2"/>
              </a:rPr>
              <a:t>→ rizikově očištěná výnosnost</a:t>
            </a:r>
            <a:endParaRPr lang="cs-CZ" altLang="zh-CN" sz="2400">
              <a:solidFill>
                <a:srgbClr val="42607C"/>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A274D-C042-486B-B362-65362FDA81E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5" end="5"/>
                                            </p:txEl>
                                          </p:spTgt>
                                        </p:tgtEl>
                                        <p:attrNameLst>
                                          <p:attrName>style.visibility</p:attrName>
                                        </p:attrNameLst>
                                      </p:cBhvr>
                                      <p:to>
                                        <p:strVal val="visible"/>
                                      </p:to>
                                    </p:set>
                                    <p:animEffect transition="in" filter="dissolve">
                                      <p:cBhvr>
                                        <p:cTn id="25" dur="500"/>
                                        <p:tgtEl>
                                          <p:spTgt spid="4099">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Effect transition="in" filter="dissolve">
                                      <p:cBhvr>
                                        <p:cTn id="28" dur="500"/>
                                        <p:tgtEl>
                                          <p:spTgt spid="4099">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dissolve">
                                      <p:cBhvr>
                                        <p:cTn id="31" dur="500"/>
                                        <p:tgtEl>
                                          <p:spTgt spid="4099">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99">
                                            <p:txEl>
                                              <p:pRg st="8" end="8"/>
                                            </p:txEl>
                                          </p:spTgt>
                                        </p:tgtEl>
                                        <p:attrNameLst>
                                          <p:attrName>style.visibility</p:attrName>
                                        </p:attrNameLst>
                                      </p:cBhvr>
                                      <p:to>
                                        <p:strVal val="visible"/>
                                      </p:to>
                                    </p:set>
                                    <p:animEffect transition="in" filter="dissolve">
                                      <p:cBhvr>
                                        <p:cTn id="34" dur="500"/>
                                        <p:tgtEl>
                                          <p:spTgt spid="4099">
                                            <p:txEl>
                                              <p:pRg st="8" end="8"/>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99">
                                            <p:txEl>
                                              <p:pRg st="10" end="10"/>
                                            </p:txEl>
                                          </p:spTgt>
                                        </p:tgtEl>
                                        <p:attrNameLst>
                                          <p:attrName>style.visibility</p:attrName>
                                        </p:attrNameLst>
                                      </p:cBhvr>
                                      <p:to>
                                        <p:strVal val="visible"/>
                                      </p:to>
                                    </p:set>
                                    <p:animEffect transition="in" filter="dissolve">
                                      <p:cBhvr>
                                        <p:cTn id="37"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Ukazatele rizikově očištěné výnosnosti</a:t>
            </a:r>
            <a:endParaRPr lang="fr-FR">
              <a:solidFill>
                <a:schemeClr val="bg1"/>
              </a:solidFill>
            </a:endParaRP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FC697-7369-410C-84B3-E3A6E267F3A9}"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Espace réservé du contenu 2"/>
          <p:cNvSpPr>
            <a:spLocks noGrp="1"/>
          </p:cNvSpPr>
          <p:nvPr>
            <p:ph idx="1"/>
          </p:nvPr>
        </p:nvSpPr>
        <p:spPr>
          <a:xfrm>
            <a:off x="457200" y="1903413"/>
            <a:ext cx="8229600" cy="4525962"/>
          </a:xfrm>
        </p:spPr>
        <p:txBody>
          <a:bodyPr/>
          <a:lstStyle/>
          <a:p>
            <a:pPr eaLnBrk="1" hangingPunct="1">
              <a:lnSpc>
                <a:spcPct val="90000"/>
              </a:lnSpc>
            </a:pPr>
            <a:r>
              <a:rPr lang="en-US">
                <a:solidFill>
                  <a:srgbClr val="42607C"/>
                </a:solidFill>
              </a:rPr>
              <a:t>RORAC = Return On Risk Adjusted Capital</a:t>
            </a:r>
          </a:p>
          <a:p>
            <a:pPr eaLnBrk="1" hangingPunct="1">
              <a:lnSpc>
                <a:spcPct val="90000"/>
              </a:lnSpc>
            </a:pPr>
            <a:r>
              <a:rPr lang="en-US">
                <a:solidFill>
                  <a:srgbClr val="42607C"/>
                </a:solidFill>
              </a:rPr>
              <a:t>RAROC = Risk Adjusted Return On Capital</a:t>
            </a:r>
          </a:p>
          <a:p>
            <a:pPr eaLnBrk="1" hangingPunct="1">
              <a:lnSpc>
                <a:spcPct val="90000"/>
              </a:lnSpc>
            </a:pPr>
            <a:r>
              <a:rPr lang="en-US">
                <a:solidFill>
                  <a:srgbClr val="42607C"/>
                </a:solidFill>
              </a:rPr>
              <a:t>RARORAC = Risk Adjusted Return On Risk Adjusted Capital</a:t>
            </a:r>
            <a:endParaRPr lang="cs-CZ">
              <a:solidFill>
                <a:srgbClr val="42607C"/>
              </a:solidFill>
            </a:endParaRPr>
          </a:p>
          <a:p>
            <a:pPr eaLnBrk="1" hangingPunct="1">
              <a:lnSpc>
                <a:spcPct val="90000"/>
              </a:lnSpc>
            </a:pPr>
            <a:endParaRPr lang="cs-CZ">
              <a:solidFill>
                <a:srgbClr val="42607C"/>
              </a:solidFill>
            </a:endParaRPr>
          </a:p>
          <a:p>
            <a:pPr eaLnBrk="1" hangingPunct="1">
              <a:lnSpc>
                <a:spcPct val="90000"/>
              </a:lnSpc>
            </a:pPr>
            <a:r>
              <a:rPr lang="cs-CZ">
                <a:solidFill>
                  <a:srgbClr val="42607C"/>
                </a:solidFill>
              </a:rPr>
              <a:t>přístup byl vyvinut v 70. letech skupinou Bankers Trust</a:t>
            </a:r>
            <a:r>
              <a:rPr lang="en-US">
                <a:solidFill>
                  <a:srgbClr val="42607C"/>
                </a:solidFill>
              </a:rPr>
              <a:t> </a:t>
            </a:r>
            <a:endParaRPr lang="cs-CZ">
              <a:solidFill>
                <a:srgbClr val="42607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dissolve">
                                      <p:cBhvr>
                                        <p:cTn id="13" dur="500"/>
                                        <p:tgtEl>
                                          <p:spTgt spid="7">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dissolve">
                                      <p:cBhvr>
                                        <p:cTn id="16" dur="500"/>
                                        <p:tgtEl>
                                          <p:spTgt spid="7">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dissolv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Prodej úvěrů na sekundárním trhu</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80000"/>
              </a:lnSpc>
            </a:pPr>
            <a:r>
              <a:rPr lang="cs-CZ" dirty="0">
                <a:solidFill>
                  <a:srgbClr val="42607C"/>
                </a:solidFill>
              </a:rPr>
              <a:t>prodej úvěru jinému subjektu = vyvedení takového úvěru z bilance banky</a:t>
            </a:r>
          </a:p>
          <a:p>
            <a:pPr lvl="1" eaLnBrk="1" hangingPunct="1">
              <a:lnSpc>
                <a:spcPct val="80000"/>
              </a:lnSpc>
            </a:pPr>
            <a:r>
              <a:rPr lang="cs-CZ" dirty="0">
                <a:solidFill>
                  <a:srgbClr val="42607C"/>
                </a:solidFill>
              </a:rPr>
              <a:t>s rekurzem (zpětným postihem)</a:t>
            </a:r>
          </a:p>
          <a:p>
            <a:pPr lvl="1" eaLnBrk="1" hangingPunct="1">
              <a:lnSpc>
                <a:spcPct val="80000"/>
              </a:lnSpc>
            </a:pPr>
            <a:r>
              <a:rPr lang="cs-CZ" dirty="0">
                <a:solidFill>
                  <a:srgbClr val="42607C"/>
                </a:solidFill>
              </a:rPr>
              <a:t>bez rekurzu </a:t>
            </a:r>
          </a:p>
          <a:p>
            <a:pPr eaLnBrk="1" hangingPunct="1">
              <a:lnSpc>
                <a:spcPct val="80000"/>
              </a:lnSpc>
            </a:pPr>
            <a:r>
              <a:rPr lang="cs-CZ" dirty="0">
                <a:solidFill>
                  <a:srgbClr val="42607C"/>
                </a:solidFill>
              </a:rPr>
              <a:t>prodejem úvěru nevzniká žádný cenný papír, jde jen o převedení úvěru na nového majitele</a:t>
            </a:r>
          </a:p>
          <a:p>
            <a:pPr eaLnBrk="1" hangingPunct="1">
              <a:lnSpc>
                <a:spcPct val="80000"/>
              </a:lnSpc>
            </a:pPr>
            <a:r>
              <a:rPr lang="cs-CZ" dirty="0">
                <a:solidFill>
                  <a:srgbClr val="42607C"/>
                </a:solidFill>
              </a:rPr>
              <a:t>banka obvykle nadále obsluhuje úvěr </a:t>
            </a:r>
            <a:r>
              <a:rPr lang="cs-CZ" dirty="0">
                <a:solidFill>
                  <a:srgbClr val="42607C"/>
                </a:solidFill>
                <a:sym typeface="Wingdings" pitchFamily="2" charset="2"/>
              </a:rPr>
              <a:t>→ poplatek</a:t>
            </a:r>
          </a:p>
        </p:txBody>
      </p:sp>
      <p:sp>
        <p:nvSpPr>
          <p:cNvPr id="4" name="Zástupný symbol pro číslo snímku 3"/>
          <p:cNvSpPr>
            <a:spLocks noGrp="1"/>
          </p:cNvSpPr>
          <p:nvPr>
            <p:ph type="sldNum" sz="quarter" idx="12"/>
          </p:nvPr>
        </p:nvSpPr>
        <p:spPr/>
        <p:txBody>
          <a:bodyPr/>
          <a:lstStyle/>
          <a:p>
            <a:pPr>
              <a:defRPr/>
            </a:pPr>
            <a:fld id="{90923E85-530A-45CA-AF14-6A62A8D26809}" type="slidenum">
              <a:rPr lang="fr-FR" smtClean="0"/>
              <a:pPr>
                <a:defRPr/>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Využití rizikově očištěné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r>
              <a:rPr lang="cs-CZ">
                <a:solidFill>
                  <a:srgbClr val="42607C"/>
                </a:solidFill>
              </a:rPr>
              <a:t>risk management</a:t>
            </a:r>
          </a:p>
          <a:p>
            <a:pPr lvl="1" eaLnBrk="1" hangingPunct="1">
              <a:lnSpc>
                <a:spcPct val="90000"/>
              </a:lnSpc>
            </a:pPr>
            <a:r>
              <a:rPr lang="cs-CZ" altLang="zh-CN">
                <a:solidFill>
                  <a:srgbClr val="42607C"/>
                </a:solidFill>
              </a:rPr>
              <a:t>alokovat kapitál mezi jednotlivé obchodní jednotky a determinovat optimální kapitálovou strukturu banky</a:t>
            </a:r>
            <a:r>
              <a:rPr lang="en-US" altLang="zh-CN">
                <a:solidFill>
                  <a:srgbClr val="42607C"/>
                </a:solidFill>
              </a:rPr>
              <a:t> </a:t>
            </a:r>
            <a:endParaRPr lang="cs-CZ" altLang="zh-CN">
              <a:solidFill>
                <a:srgbClr val="42607C"/>
              </a:solidFill>
              <a:hlinkClick r:id="rId3"/>
            </a:endParaRPr>
          </a:p>
          <a:p>
            <a:pPr eaLnBrk="1" hangingPunct="1"/>
            <a:r>
              <a:rPr lang="cs-CZ">
                <a:solidFill>
                  <a:srgbClr val="42607C"/>
                </a:solidFill>
              </a:rPr>
              <a:t>hodnocení výkonnosti banky</a:t>
            </a:r>
          </a:p>
          <a:p>
            <a:pPr eaLnBrk="1" hangingPunct="1"/>
            <a:r>
              <a:rPr lang="cs-CZ">
                <a:solidFill>
                  <a:srgbClr val="42607C"/>
                </a:solidFill>
              </a:rPr>
              <a:t>správné ocenění zákazníků</a:t>
            </a:r>
          </a:p>
          <a:p>
            <a:pPr eaLnBrk="1" hangingPunct="1"/>
            <a:r>
              <a:rPr lang="cs-CZ">
                <a:solidFill>
                  <a:srgbClr val="42607C"/>
                </a:solidFill>
              </a:rPr>
              <a:t>optimalizace portfolia banky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F7CD20-3936-4952-95C1-B5C8B04C3CA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dissolve">
                                      <p:cBhvr>
                                        <p:cTn id="22"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Hodnocení výkonnosti banky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ukazatel SVA (Shareholder´s Value Added)</a:t>
            </a:r>
          </a:p>
          <a:p>
            <a:pPr lvl="1" eaLnBrk="1" hangingPunct="1">
              <a:lnSpc>
                <a:spcPct val="90000"/>
              </a:lnSpc>
            </a:pPr>
            <a:r>
              <a:rPr lang="cs-CZ" altLang="zh-CN">
                <a:solidFill>
                  <a:srgbClr val="42607C"/>
                </a:solidFill>
              </a:rPr>
              <a:t>vzorec:</a:t>
            </a:r>
          </a:p>
          <a:p>
            <a:pPr lvl="1" eaLnBrk="1" hangingPunct="1">
              <a:lnSpc>
                <a:spcPct val="90000"/>
              </a:lnSpc>
            </a:pPr>
            <a:endParaRPr lang="cs-CZ" altLang="zh-CN">
              <a:solidFill>
                <a:srgbClr val="42607C"/>
              </a:solidFill>
            </a:endParaRPr>
          </a:p>
          <a:p>
            <a:pPr lvl="1" eaLnBrk="1" hangingPunct="1">
              <a:lnSpc>
                <a:spcPct val="90000"/>
              </a:lnSpc>
            </a:pPr>
            <a:endParaRPr lang="cs-CZ" altLang="zh-CN">
              <a:solidFill>
                <a:srgbClr val="42607C"/>
              </a:solidFill>
            </a:endParaRPr>
          </a:p>
          <a:p>
            <a:pPr lvl="1" eaLnBrk="1" hangingPunct="1">
              <a:lnSpc>
                <a:spcPct val="90000"/>
              </a:lnSpc>
            </a:pPr>
            <a:r>
              <a:rPr lang="cs-CZ" altLang="zh-CN">
                <a:solidFill>
                  <a:srgbClr val="42607C"/>
                </a:solidFill>
              </a:rPr>
              <a:t>hodnota je přidaná, když čistý ekonomický zisk převýší ekonomické náklady kapitálu potřebného na vyprodukování provozního zisku</a:t>
            </a:r>
            <a:r>
              <a:rPr lang="en-US" altLang="zh-CN">
                <a:solidFill>
                  <a:srgbClr val="42607C"/>
                </a:solidFill>
              </a:rPr>
              <a:t> </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546DC9-D833-4F16-B3DB-DF76B29EF36C}"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07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graphicFrame>
        <p:nvGraphicFramePr>
          <p:cNvPr id="11269" name="Object 5"/>
          <p:cNvGraphicFramePr>
            <a:graphicFrameLocks noChangeAspect="1"/>
          </p:cNvGraphicFramePr>
          <p:nvPr/>
        </p:nvGraphicFramePr>
        <p:xfrm>
          <a:off x="1331913" y="2997200"/>
          <a:ext cx="4217987" cy="431800"/>
        </p:xfrm>
        <a:graphic>
          <a:graphicData uri="http://schemas.openxmlformats.org/presentationml/2006/ole">
            <mc:AlternateContent xmlns:mc="http://schemas.openxmlformats.org/markup-compatibility/2006">
              <mc:Choice xmlns:v="urn:schemas-microsoft-com:vml" Requires="v">
                <p:oleObj spid="_x0000_s14339" name="Rovnice" r:id="rId4" imgW="2108200" imgH="215900" progId="Equation.3">
                  <p:embed/>
                </p:oleObj>
              </mc:Choice>
              <mc:Fallback>
                <p:oleObj name="Rovnice" r:id="rId4" imgW="2108200" imgH="215900" progId="Equation.3">
                  <p:embed/>
                  <p:pic>
                    <p:nvPicPr>
                      <p:cNvPr id="1126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997200"/>
                        <a:ext cx="4217987" cy="431800"/>
                      </a:xfrm>
                      <a:prstGeom prst="rect">
                        <a:avLst/>
                      </a:prstGeom>
                      <a:noFill/>
                      <a:ln w="9525">
                        <a:solidFill>
                          <a:srgbClr val="42607C"/>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4" end="4"/>
                                            </p:txEl>
                                          </p:spTgt>
                                        </p:tgtEl>
                                        <p:attrNameLst>
                                          <p:attrName>style.visibility</p:attrName>
                                        </p:attrNameLst>
                                      </p:cBhvr>
                                      <p:to>
                                        <p:strVal val="visible"/>
                                      </p:to>
                                    </p:set>
                                    <p:animEffect transition="in" filter="dissolve">
                                      <p:cBhvr>
                                        <p:cTn id="16" dur="500"/>
                                        <p:tgtEl>
                                          <p:spTgt spid="4099">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dissolve">
                                      <p:cBhvr>
                                        <p:cTn id="1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utoUpdateAnimBg="0" advAuto="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Výhody SVA</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lze využít při rozhodování manažerů</a:t>
            </a:r>
          </a:p>
          <a:p>
            <a:pPr eaLnBrk="1" hangingPunct="1">
              <a:lnSpc>
                <a:spcPct val="90000"/>
              </a:lnSpc>
            </a:pPr>
            <a:r>
              <a:rPr lang="cs-CZ">
                <a:solidFill>
                  <a:srgbClr val="42607C"/>
                </a:solidFill>
              </a:rPr>
              <a:t>lze využít při monitorování výkonnosti, kapitálovém rozpočetnictví, oceňování výstupu a tržním ocenění banky</a:t>
            </a:r>
          </a:p>
          <a:p>
            <a:pPr eaLnBrk="1" hangingPunct="1">
              <a:lnSpc>
                <a:spcPct val="90000"/>
              </a:lnSpc>
            </a:pPr>
            <a:r>
              <a:rPr lang="cs-CZ">
                <a:solidFill>
                  <a:srgbClr val="42607C"/>
                </a:solidFill>
              </a:rPr>
              <a:t>umožňuje zpětně posoudit, zda investiční rozhodnutí vedlo k přidané hodnotě</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D5262B-E1C8-4CD3-A707-4B561BB249CC}"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Úroková sazba klientovi má tedy tyto složky: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cenu zdrojů </a:t>
            </a:r>
          </a:p>
          <a:p>
            <a:pPr eaLnBrk="1" hangingPunct="1">
              <a:lnSpc>
                <a:spcPct val="90000"/>
              </a:lnSpc>
            </a:pPr>
            <a:r>
              <a:rPr lang="cs-CZ">
                <a:solidFill>
                  <a:srgbClr val="42607C"/>
                </a:solidFill>
              </a:rPr>
              <a:t>očekávanou ztrátu</a:t>
            </a:r>
          </a:p>
          <a:p>
            <a:pPr eaLnBrk="1" hangingPunct="1">
              <a:lnSpc>
                <a:spcPct val="90000"/>
              </a:lnSpc>
            </a:pPr>
            <a:r>
              <a:rPr lang="cs-CZ">
                <a:solidFill>
                  <a:srgbClr val="42607C"/>
                </a:solidFill>
              </a:rPr>
              <a:t>část provozních nákladů, připadajících na tuto transakci </a:t>
            </a:r>
          </a:p>
          <a:p>
            <a:pPr eaLnBrk="1" hangingPunct="1">
              <a:lnSpc>
                <a:spcPct val="90000"/>
              </a:lnSpc>
            </a:pPr>
            <a:r>
              <a:rPr lang="cs-CZ">
                <a:solidFill>
                  <a:srgbClr val="42607C"/>
                </a:solidFill>
              </a:rPr>
              <a:t>rizikovou přirážku</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EF95C0-672A-4021-A439-ACA53481A8E6}"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a:solidFill>
                  <a:schemeClr val="bg1"/>
                </a:solidFill>
              </a:rPr>
              <a:t>Výhody rizikově očištěné rentability</a:t>
            </a:r>
            <a:endParaRPr lang="fr-FR">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a:solidFill>
                  <a:srgbClr val="42607C"/>
                </a:solidFill>
              </a:rPr>
              <a:t>lze srovnávat porovnatelné</a:t>
            </a:r>
          </a:p>
          <a:p>
            <a:pPr eaLnBrk="1" hangingPunct="1">
              <a:lnSpc>
                <a:spcPct val="90000"/>
              </a:lnSpc>
            </a:pPr>
            <a:r>
              <a:rPr lang="cs-CZ">
                <a:solidFill>
                  <a:srgbClr val="42607C"/>
                </a:solidFill>
              </a:rPr>
              <a:t>lze kvantifikovat riziko celé banky</a:t>
            </a:r>
          </a:p>
          <a:p>
            <a:pPr eaLnBrk="1" hangingPunct="1">
              <a:lnSpc>
                <a:spcPct val="90000"/>
              </a:lnSpc>
            </a:pPr>
            <a:r>
              <a:rPr lang="cs-CZ">
                <a:solidFill>
                  <a:srgbClr val="42607C"/>
                </a:solidFill>
              </a:rPr>
              <a:t>manažery je možné odměňovat v návaznosti na riziko banky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3CBCFD-56DA-43FF-A0C2-BE14448373BE}"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p:txBody>
          <a:bodyPr/>
          <a:lstStyle/>
          <a:p>
            <a:pPr eaLnBrk="1" hangingPunct="1"/>
            <a:r>
              <a:rPr lang="cs-CZ" dirty="0">
                <a:solidFill>
                  <a:schemeClr val="bg1"/>
                </a:solidFill>
              </a:rPr>
              <a:t>Kapitálová přiměřenost</a:t>
            </a:r>
            <a:endParaRPr lang="fr-FR" dirty="0">
              <a:solidFill>
                <a:schemeClr val="bg1"/>
              </a:solidFill>
            </a:endParaRPr>
          </a:p>
        </p:txBody>
      </p:sp>
      <p:sp>
        <p:nvSpPr>
          <p:cNvPr id="2051" name="Sous-titre 2"/>
          <p:cNvSpPr>
            <a:spLocks noGrp="1"/>
          </p:cNvSpPr>
          <p:nvPr>
            <p:ph type="subTitle" idx="1"/>
          </p:nvPr>
        </p:nvSpPr>
        <p:spPr>
          <a:xfrm>
            <a:off x="1258888" y="3716338"/>
            <a:ext cx="6400800" cy="1752600"/>
          </a:xfrm>
        </p:spPr>
        <p:txBody>
          <a:bodyPr/>
          <a:lstStyle/>
          <a:p>
            <a:pPr eaLnBrk="1" hangingPunct="1"/>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grpId="0" nodeType="withEffect" nodePh="1">
                                  <p:stCondLst>
                                    <p:cond delay="0"/>
                                  </p:stCondLst>
                                  <p:endCondLst>
                                    <p:cond evt="begin" delay="0">
                                      <p:tn val="8"/>
                                    </p:cond>
                                  </p:endCondLst>
                                  <p:childTnLst>
                                    <p:set>
                                      <p:cBhvr>
                                        <p:cTn id="9" dur="1" fill="hold">
                                          <p:stCondLst>
                                            <p:cond delay="0"/>
                                          </p:stCondLst>
                                        </p:cTn>
                                        <p:tgtEl>
                                          <p:spTgt spid="2051">
                                            <p:txEl>
                                              <p:pRg st="0" end="0"/>
                                            </p:txEl>
                                          </p:spTgt>
                                        </p:tgtEl>
                                        <p:attrNameLst>
                                          <p:attrName>style.visibility</p:attrName>
                                        </p:attrNameLst>
                                      </p:cBhvr>
                                      <p:to>
                                        <p:strVal val="visible"/>
                                      </p:to>
                                    </p:set>
                                    <p:animEffect transition="in" filter="dissolve">
                                      <p:cBhvr>
                                        <p:cTn id="10"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5FDBC8-B3BF-498D-8CA4-3EA7F7FBD26C}"/>
              </a:ext>
            </a:extLst>
          </p:cNvPr>
          <p:cNvSpPr>
            <a:spLocks noGrp="1"/>
          </p:cNvSpPr>
          <p:nvPr>
            <p:ph type="title"/>
          </p:nvPr>
        </p:nvSpPr>
        <p:spPr/>
        <p:txBody>
          <a:bodyPr/>
          <a:lstStyle/>
          <a:p>
            <a:r>
              <a:rPr lang="cs-CZ" dirty="0"/>
              <a:t>Kapitálová přiměřenost</a:t>
            </a:r>
          </a:p>
        </p:txBody>
      </p:sp>
      <p:sp>
        <p:nvSpPr>
          <p:cNvPr id="3" name="Zástupný symbol pro obsah 2">
            <a:extLst>
              <a:ext uri="{FF2B5EF4-FFF2-40B4-BE49-F238E27FC236}">
                <a16:creationId xmlns:a16="http://schemas.microsoft.com/office/drawing/2014/main" id="{5B3B6DD0-5B0B-437E-A501-85FE48D5F7C1}"/>
              </a:ext>
            </a:extLst>
          </p:cNvPr>
          <p:cNvSpPr>
            <a:spLocks noGrp="1"/>
          </p:cNvSpPr>
          <p:nvPr>
            <p:ph idx="1"/>
          </p:nvPr>
        </p:nvSpPr>
        <p:spPr/>
        <p:txBody>
          <a:bodyPr/>
          <a:lstStyle/>
          <a:p>
            <a:r>
              <a:rPr lang="cs-CZ" sz="2400" dirty="0"/>
              <a:t>Kapitálová přiměřenost je termín k označení míry, ve které banka nebo finanční instituce disponuje kapitálem, který je dostatečný pro absorpci potenciálních ztrát. Tím se zajišťuje, že banka bude schopna vyhovět svým závazkům a zůstat solventní i v případě nepříznivých ekonomických podmínek nebo finančních šoků.</a:t>
            </a:r>
          </a:p>
          <a:p>
            <a:r>
              <a:rPr lang="cs-CZ" sz="2400" dirty="0"/>
              <a:t>Kapitál v tomto kontextu funguje jako ochranný polštář, který chrání vkladatele, věřitele a finanční systém jako celek před riziky spojenými s bankovní činností. Kapitálová přiměřenost se obvykle vyjadřuje jako poměr mezi kapitálem banky a jejími váženými rizikovými aktivy, který je definován regulačními požadavky.</a:t>
            </a:r>
          </a:p>
          <a:p>
            <a:endParaRPr lang="cs-CZ" dirty="0"/>
          </a:p>
        </p:txBody>
      </p:sp>
      <p:sp>
        <p:nvSpPr>
          <p:cNvPr id="4" name="Zástupný symbol pro číslo snímku 3">
            <a:extLst>
              <a:ext uri="{FF2B5EF4-FFF2-40B4-BE49-F238E27FC236}">
                <a16:creationId xmlns:a16="http://schemas.microsoft.com/office/drawing/2014/main" id="{F67D8B63-3674-452E-A298-02B31538B483}"/>
              </a:ext>
            </a:extLst>
          </p:cNvPr>
          <p:cNvSpPr>
            <a:spLocks noGrp="1"/>
          </p:cNvSpPr>
          <p:nvPr>
            <p:ph type="sldNum" sz="quarter" idx="12"/>
          </p:nvPr>
        </p:nvSpPr>
        <p:spPr/>
        <p:txBody>
          <a:bodyPr/>
          <a:lstStyle/>
          <a:p>
            <a:pPr>
              <a:defRPr/>
            </a:pPr>
            <a:fld id="{6849B6B5-1144-4E41-8BD7-ECBF30F6A6E9}" type="slidenum">
              <a:rPr lang="fr-FR" smtClean="0"/>
              <a:pPr>
                <a:defRPr/>
              </a:pPr>
              <a:t>96</a:t>
            </a:fld>
            <a:endParaRPr lang="fr-FR"/>
          </a:p>
        </p:txBody>
      </p:sp>
    </p:spTree>
    <p:extLst>
      <p:ext uri="{BB962C8B-B14F-4D97-AF65-F5344CB8AC3E}">
        <p14:creationId xmlns:p14="http://schemas.microsoft.com/office/powerpoint/2010/main" val="3627051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3A28D4-4631-4185-8904-7AED07005B83}"/>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1890489-D0E1-487D-9939-4E86A819F567}"/>
              </a:ext>
            </a:extLst>
          </p:cNvPr>
          <p:cNvSpPr>
            <a:spLocks noGrp="1"/>
          </p:cNvSpPr>
          <p:nvPr>
            <p:ph idx="1"/>
          </p:nvPr>
        </p:nvSpPr>
        <p:spPr/>
        <p:txBody>
          <a:bodyPr/>
          <a:lstStyle/>
          <a:p>
            <a:r>
              <a:rPr lang="cs-CZ" sz="2400" dirty="0"/>
              <a:t>Mezinárodní standardy pro kapitálovou přiměřenost, jako jsou </a:t>
            </a:r>
            <a:r>
              <a:rPr lang="cs-CZ" sz="2400" dirty="0" err="1"/>
              <a:t>Basel</a:t>
            </a:r>
            <a:r>
              <a:rPr lang="cs-CZ" sz="2400" dirty="0"/>
              <a:t> III, stanovují minimální kapitálové požadavky a definují, jaké typy kapitálu mohou být považovány za součást kapitálové základny banky. Tyto požadavky zahrnují:</a:t>
            </a:r>
          </a:p>
          <a:p>
            <a:pPr>
              <a:buFont typeface="+mj-lt"/>
              <a:buAutoNum type="arabicPeriod"/>
            </a:pPr>
            <a:r>
              <a:rPr lang="cs-CZ" sz="2400" b="1" dirty="0" err="1"/>
              <a:t>Tier</a:t>
            </a:r>
            <a:r>
              <a:rPr lang="cs-CZ" sz="2400" b="1" dirty="0"/>
              <a:t> 1 </a:t>
            </a:r>
            <a:r>
              <a:rPr lang="cs-CZ" sz="2400" b="1" dirty="0" err="1"/>
              <a:t>Capital</a:t>
            </a:r>
            <a:r>
              <a:rPr lang="cs-CZ" sz="2400" dirty="0"/>
              <a:t>: Jádrový kapitál banky, který zahrnuje běžné akcie a další nástroje s vysokou mírou absorpce ztrát.</a:t>
            </a:r>
          </a:p>
          <a:p>
            <a:pPr>
              <a:buFont typeface="+mj-lt"/>
              <a:buAutoNum type="arabicPeriod"/>
            </a:pPr>
            <a:r>
              <a:rPr lang="cs-CZ" sz="2400" b="1" dirty="0" err="1"/>
              <a:t>Tier</a:t>
            </a:r>
            <a:r>
              <a:rPr lang="cs-CZ" sz="2400" b="1" dirty="0"/>
              <a:t> 2 </a:t>
            </a:r>
            <a:r>
              <a:rPr lang="cs-CZ" sz="2400" b="1" dirty="0" err="1"/>
              <a:t>Capital</a:t>
            </a:r>
            <a:r>
              <a:rPr lang="cs-CZ" sz="2400" dirty="0"/>
              <a:t>: Doplňkový kapitál, včetně nástrojů jako jsou subordinované dluhy, které mají nižší schopnost </a:t>
            </a:r>
            <a:r>
              <a:rPr lang="cs-CZ" sz="2400" dirty="0" err="1"/>
              <a:t>absorbce</a:t>
            </a:r>
            <a:r>
              <a:rPr lang="cs-CZ" sz="2400" dirty="0"/>
              <a:t> ztrát než </a:t>
            </a:r>
            <a:r>
              <a:rPr lang="cs-CZ" sz="2400" dirty="0" err="1"/>
              <a:t>Tier</a:t>
            </a:r>
            <a:r>
              <a:rPr lang="cs-CZ" sz="2400" dirty="0"/>
              <a:t> 1.</a:t>
            </a:r>
          </a:p>
          <a:p>
            <a:pPr marL="0" indent="0">
              <a:buNone/>
            </a:pPr>
            <a:endParaRPr lang="cs-CZ" dirty="0"/>
          </a:p>
        </p:txBody>
      </p:sp>
      <p:sp>
        <p:nvSpPr>
          <p:cNvPr id="4" name="Zástupný symbol pro číslo snímku 3">
            <a:extLst>
              <a:ext uri="{FF2B5EF4-FFF2-40B4-BE49-F238E27FC236}">
                <a16:creationId xmlns:a16="http://schemas.microsoft.com/office/drawing/2014/main" id="{B9D32C80-F6AA-4420-8347-0D26F90AB09D}"/>
              </a:ext>
            </a:extLst>
          </p:cNvPr>
          <p:cNvSpPr>
            <a:spLocks noGrp="1"/>
          </p:cNvSpPr>
          <p:nvPr>
            <p:ph type="sldNum" sz="quarter" idx="12"/>
          </p:nvPr>
        </p:nvSpPr>
        <p:spPr/>
        <p:txBody>
          <a:bodyPr/>
          <a:lstStyle/>
          <a:p>
            <a:pPr>
              <a:defRPr/>
            </a:pPr>
            <a:fld id="{6849B6B5-1144-4E41-8BD7-ECBF30F6A6E9}" type="slidenum">
              <a:rPr lang="fr-FR" smtClean="0"/>
              <a:pPr>
                <a:defRPr/>
              </a:pPr>
              <a:t>97</a:t>
            </a:fld>
            <a:endParaRPr lang="fr-FR"/>
          </a:p>
        </p:txBody>
      </p:sp>
    </p:spTree>
    <p:extLst>
      <p:ext uri="{BB962C8B-B14F-4D97-AF65-F5344CB8AC3E}">
        <p14:creationId xmlns:p14="http://schemas.microsoft.com/office/powerpoint/2010/main" val="5475347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a:xfrm>
            <a:off x="457200" y="274638"/>
            <a:ext cx="8147050" cy="1143000"/>
          </a:xfrm>
        </p:spPr>
        <p:txBody>
          <a:bodyPr/>
          <a:lstStyle/>
          <a:p>
            <a:pPr eaLnBrk="1" hangingPunct="1"/>
            <a:r>
              <a:rPr lang="cs-CZ" dirty="0">
                <a:solidFill>
                  <a:schemeClr val="bg1"/>
                </a:solidFill>
              </a:rPr>
              <a:t>Význam kapitálové přiměřenosti</a:t>
            </a:r>
            <a:endParaRPr lang="fr-FR" dirty="0">
              <a:solidFill>
                <a:schemeClr val="bg1"/>
              </a:solidFill>
            </a:endParaRPr>
          </a:p>
        </p:txBody>
      </p:sp>
      <p:sp>
        <p:nvSpPr>
          <p:cNvPr id="4099" name="Espace réservé du contenu 2"/>
          <p:cNvSpPr>
            <a:spLocks noGrp="1"/>
          </p:cNvSpPr>
          <p:nvPr>
            <p:ph idx="1"/>
          </p:nvPr>
        </p:nvSpPr>
        <p:spPr>
          <a:xfrm>
            <a:off x="457200" y="1903413"/>
            <a:ext cx="8229600" cy="4525962"/>
          </a:xfrm>
        </p:spPr>
        <p:txBody>
          <a:bodyPr/>
          <a:lstStyle/>
          <a:p>
            <a:pPr eaLnBrk="1" hangingPunct="1">
              <a:lnSpc>
                <a:spcPct val="90000"/>
              </a:lnSpc>
            </a:pPr>
            <a:r>
              <a:rPr lang="cs-CZ" dirty="0">
                <a:solidFill>
                  <a:srgbClr val="42607C"/>
                </a:solidFill>
              </a:rPr>
              <a:t>riziko solventnosti (kapitálové riziko) = </a:t>
            </a:r>
            <a:r>
              <a:rPr lang="cs-CZ" dirty="0" err="1">
                <a:solidFill>
                  <a:srgbClr val="42607C"/>
                </a:solidFill>
              </a:rPr>
              <a:t>riziko</a:t>
            </a:r>
            <a:r>
              <a:rPr lang="cs-CZ" dirty="0">
                <a:solidFill>
                  <a:srgbClr val="42607C"/>
                </a:solidFill>
              </a:rPr>
              <a:t>, že banka nebude schopna pokrýt ztráty způsobené všemi typy rizik adekvátní výší kapitálu</a:t>
            </a:r>
          </a:p>
          <a:p>
            <a:pPr eaLnBrk="1" hangingPunct="1">
              <a:lnSpc>
                <a:spcPct val="90000"/>
              </a:lnSpc>
            </a:pPr>
            <a:r>
              <a:rPr lang="cs-CZ" dirty="0">
                <a:solidFill>
                  <a:srgbClr val="42607C"/>
                </a:solidFill>
              </a:rPr>
              <a:t>úkoly regulátora:</a:t>
            </a:r>
          </a:p>
          <a:p>
            <a:pPr lvl="1" eaLnBrk="1" hangingPunct="1">
              <a:lnSpc>
                <a:spcPct val="90000"/>
              </a:lnSpc>
            </a:pPr>
            <a:r>
              <a:rPr lang="cs-CZ" dirty="0">
                <a:solidFill>
                  <a:srgbClr val="42607C"/>
                </a:solidFill>
              </a:rPr>
              <a:t>sladit rozdílné zájmy veřejnosti a akcionářů na výši kapitálu</a:t>
            </a:r>
          </a:p>
          <a:p>
            <a:pPr lvl="1" eaLnBrk="1" hangingPunct="1">
              <a:lnSpc>
                <a:spcPct val="90000"/>
              </a:lnSpc>
            </a:pPr>
            <a:r>
              <a:rPr lang="cs-CZ" dirty="0">
                <a:solidFill>
                  <a:srgbClr val="42607C"/>
                </a:solidFill>
              </a:rPr>
              <a:t>stanovit minimální výši kapitálu a zajistit tak maximální zájem akcionářů na dobrém řízení banky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67739-A192-41AE-9CA3-2294F67FE29A}"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07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307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2" end="2"/>
                                            </p:txEl>
                                          </p:spTgt>
                                        </p:tgtEl>
                                        <p:attrNameLst>
                                          <p:attrName>style.visibility</p:attrName>
                                        </p:attrNameLst>
                                      </p:cBhvr>
                                      <p:to>
                                        <p:strVal val="visible"/>
                                      </p:to>
                                    </p:set>
                                    <p:animEffect transition="in" filter="dissolve">
                                      <p:cBhvr>
                                        <p:cTn id="16" dur="500"/>
                                        <p:tgtEl>
                                          <p:spTgt spid="4099">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dissolve">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Titre 1"/>
          <p:cNvSpPr>
            <a:spLocks noGrp="1"/>
          </p:cNvSpPr>
          <p:nvPr>
            <p:ph type="title"/>
          </p:nvPr>
        </p:nvSpPr>
        <p:spPr/>
        <p:txBody>
          <a:bodyPr/>
          <a:lstStyle/>
          <a:p>
            <a:pPr eaLnBrk="1" hangingPunct="1"/>
            <a:r>
              <a:rPr lang="cs-CZ" dirty="0">
                <a:solidFill>
                  <a:schemeClr val="bg1"/>
                </a:solidFill>
              </a:rPr>
              <a:t>Jak definovat kapitál potřebný na pokrytí ztrát?</a:t>
            </a:r>
            <a:endParaRPr lang="fr-FR" dirty="0">
              <a:solidFill>
                <a:schemeClr val="bg1"/>
              </a:solidFill>
            </a:endParaRPr>
          </a:p>
        </p:txBody>
      </p:sp>
      <p:sp>
        <p:nvSpPr>
          <p:cNvPr id="4099" name="Espace réservé du contenu 2"/>
          <p:cNvSpPr>
            <a:spLocks noGrp="1"/>
          </p:cNvSpPr>
          <p:nvPr>
            <p:ph idx="1"/>
          </p:nvPr>
        </p:nvSpPr>
        <p:spPr>
          <a:xfrm>
            <a:off x="395536" y="1988840"/>
            <a:ext cx="8229600" cy="4440237"/>
          </a:xfrm>
        </p:spPr>
        <p:txBody>
          <a:bodyPr/>
          <a:lstStyle/>
          <a:p>
            <a:pPr eaLnBrk="1" hangingPunct="1">
              <a:lnSpc>
                <a:spcPct val="90000"/>
              </a:lnSpc>
            </a:pPr>
            <a:r>
              <a:rPr lang="cs-CZ" sz="3000" dirty="0">
                <a:solidFill>
                  <a:srgbClr val="42607C"/>
                </a:solidFill>
              </a:rPr>
              <a:t>koncepce ekonomického kapitálu</a:t>
            </a:r>
          </a:p>
          <a:p>
            <a:pPr lvl="1" eaLnBrk="1" hangingPunct="1">
              <a:lnSpc>
                <a:spcPct val="90000"/>
              </a:lnSpc>
            </a:pPr>
            <a:r>
              <a:rPr lang="cs-CZ" sz="2600" dirty="0">
                <a:solidFill>
                  <a:srgbClr val="42607C"/>
                </a:solidFill>
              </a:rPr>
              <a:t>metoda </a:t>
            </a:r>
            <a:r>
              <a:rPr lang="cs-CZ" sz="2600" dirty="0" err="1">
                <a:solidFill>
                  <a:srgbClr val="42607C"/>
                </a:solidFill>
              </a:rPr>
              <a:t>CaR</a:t>
            </a:r>
            <a:endParaRPr lang="cs-CZ" sz="2600" dirty="0">
              <a:solidFill>
                <a:srgbClr val="42607C"/>
              </a:solidFill>
            </a:endParaRPr>
          </a:p>
          <a:p>
            <a:pPr lvl="2"/>
            <a:endParaRPr lang="cs-CZ" sz="800" dirty="0"/>
          </a:p>
          <a:p>
            <a:pPr eaLnBrk="1" hangingPunct="1">
              <a:lnSpc>
                <a:spcPct val="90000"/>
              </a:lnSpc>
            </a:pPr>
            <a:r>
              <a:rPr lang="cs-CZ" sz="3000" dirty="0">
                <a:solidFill>
                  <a:srgbClr val="42607C"/>
                </a:solidFill>
              </a:rPr>
              <a:t>koncepce regulovaného kapitálu</a:t>
            </a:r>
          </a:p>
          <a:p>
            <a:pPr lvl="1" eaLnBrk="1" hangingPunct="1">
              <a:lnSpc>
                <a:spcPct val="90000"/>
              </a:lnSpc>
            </a:pPr>
            <a:r>
              <a:rPr lang="cs-CZ" sz="2600" dirty="0">
                <a:solidFill>
                  <a:srgbClr val="42607C"/>
                </a:solidFill>
              </a:rPr>
              <a:t>stanovit výši kapitálu dle požadavků regulátora</a:t>
            </a:r>
          </a:p>
          <a:p>
            <a:pPr lvl="1" eaLnBrk="1" hangingPunct="1">
              <a:lnSpc>
                <a:spcPct val="90000"/>
              </a:lnSpc>
            </a:pPr>
            <a:r>
              <a:rPr lang="cs-CZ" sz="2600" dirty="0">
                <a:solidFill>
                  <a:srgbClr val="42607C"/>
                </a:solidFill>
              </a:rPr>
              <a:t>aktuální právní úprava v ČR: </a:t>
            </a:r>
          </a:p>
          <a:p>
            <a:pPr lvl="2">
              <a:lnSpc>
                <a:spcPct val="90000"/>
              </a:lnSpc>
            </a:pPr>
            <a:r>
              <a:rPr lang="cs-CZ" sz="2200" dirty="0">
                <a:solidFill>
                  <a:srgbClr val="42607C"/>
                </a:solidFill>
              </a:rPr>
              <a:t>Vyhláška ČNB č. 163/2014 Sb., o výkonu činnosti bank, spořitelních a úvěrních družstev a obchodníků s cennými papíry </a:t>
            </a:r>
          </a:p>
          <a:p>
            <a:pPr lvl="2">
              <a:lnSpc>
                <a:spcPct val="90000"/>
              </a:lnSpc>
            </a:pPr>
            <a:r>
              <a:rPr lang="cs-CZ" sz="2200" dirty="0">
                <a:solidFill>
                  <a:srgbClr val="42607C"/>
                </a:solidFill>
              </a:rPr>
              <a:t>Nařízení Evropského parlamentu a rady č. 575/2013 ze dne 26. června 2013 o obezřetnostních požadavcích na úvěrové instituce a investiční podniky</a:t>
            </a:r>
          </a:p>
        </p:txBody>
      </p:sp>
      <p:sp>
        <p:nvSpPr>
          <p:cNvPr id="4" name="Zástupný symbol pro číslo snímk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A7AFF6-731A-42D4-AF01-AD87C632F3B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dissolve">
                                      <p:cBhvr>
                                        <p:cTn id="10" dur="500"/>
                                        <p:tgtEl>
                                          <p:spTgt spid="4099">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Effect transition="in" filter="dissolve">
                                      <p:cBhvr>
                                        <p:cTn id="13" dur="500"/>
                                        <p:tgtEl>
                                          <p:spTgt spid="4099">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dissolve">
                                      <p:cBhvr>
                                        <p:cTn id="16" dur="500"/>
                                        <p:tgtEl>
                                          <p:spTgt spid="409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dissolve">
                                      <p:cBhvr>
                                        <p:cTn id="19" dur="500"/>
                                        <p:tgtEl>
                                          <p:spTgt spid="409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dissolve">
                                      <p:cBhvr>
                                        <p:cTn id="22" dur="500"/>
                                        <p:tgtEl>
                                          <p:spTgt spid="4099">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Effect transition="in" filter="dissolve">
                                      <p:cBhvr>
                                        <p:cTn id="25" dur="500"/>
                                        <p:tgtEl>
                                          <p:spTgt spid="4099">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99">
                                            <p:txEl>
                                              <p:pRg st="7" end="7"/>
                                            </p:txEl>
                                          </p:spTgt>
                                        </p:tgtEl>
                                        <p:attrNameLst>
                                          <p:attrName>style.visibility</p:attrName>
                                        </p:attrNameLst>
                                      </p:cBhvr>
                                      <p:to>
                                        <p:strVal val="visible"/>
                                      </p:to>
                                    </p:set>
                                    <p:animEffect transition="in" filter="dissolve">
                                      <p:cBhvr>
                                        <p:cTn id="28"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theme/theme1.xml><?xml version="1.0" encoding="utf-8"?>
<a:theme xmlns:a="http://schemas.openxmlformats.org/drawingml/2006/main" name="1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1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117</Template>
  <TotalTime>2073</TotalTime>
  <Words>8005</Words>
  <Application>Microsoft Office PowerPoint</Application>
  <PresentationFormat>Předvádění na obrazovce (4:3)</PresentationFormat>
  <Paragraphs>1133</Paragraphs>
  <Slides>138</Slides>
  <Notes>0</Notes>
  <HiddenSlides>0</HiddenSlides>
  <MMClips>0</MMClips>
  <ScaleCrop>false</ScaleCrop>
  <HeadingPairs>
    <vt:vector size="8" baseType="variant">
      <vt:variant>
        <vt:lpstr>Použitá písma</vt:lpstr>
      </vt:variant>
      <vt:variant>
        <vt:i4>6</vt:i4>
      </vt:variant>
      <vt:variant>
        <vt:lpstr>Motiv</vt:lpstr>
      </vt:variant>
      <vt:variant>
        <vt:i4>3</vt:i4>
      </vt:variant>
      <vt:variant>
        <vt:lpstr>Vložené servery OLE</vt:lpstr>
      </vt:variant>
      <vt:variant>
        <vt:i4>1</vt:i4>
      </vt:variant>
      <vt:variant>
        <vt:lpstr>Nadpisy snímků</vt:lpstr>
      </vt:variant>
      <vt:variant>
        <vt:i4>138</vt:i4>
      </vt:variant>
    </vt:vector>
  </HeadingPairs>
  <TitlesOfParts>
    <vt:vector size="148" baseType="lpstr">
      <vt:lpstr>SimSun</vt:lpstr>
      <vt:lpstr>SimSun</vt:lpstr>
      <vt:lpstr>Arial</vt:lpstr>
      <vt:lpstr>Calibri</vt:lpstr>
      <vt:lpstr>Times New Roman</vt:lpstr>
      <vt:lpstr>Wingdings</vt:lpstr>
      <vt:lpstr>117</vt:lpstr>
      <vt:lpstr>1_117</vt:lpstr>
      <vt:lpstr>2_117</vt:lpstr>
      <vt:lpstr>Rovnice</vt:lpstr>
      <vt:lpstr>Transfer úvěrového rizika Operační riziko, Tržní riziko Riziko likvidity, Rizikově očištěná výnosnost, Kapitálová přiměřenost, Řízení výše kapitálu finanční skupiny </vt:lpstr>
      <vt:lpstr>Prezentace aplikace PowerPoint</vt:lpstr>
      <vt:lpstr>Účastníci na trhu CRT</vt:lpstr>
      <vt:lpstr>Prezentace aplikace PowerPoint</vt:lpstr>
      <vt:lpstr>Nástroje transferu úvěrového rizika</vt:lpstr>
      <vt:lpstr>Nástroje transferu úvěrového rizika</vt:lpstr>
      <vt:lpstr>Vztah mezi dlužníkem a věřitelem po CRT</vt:lpstr>
      <vt:lpstr>Charakteristika vybraných nástrojů transferu úvěrového rizika</vt:lpstr>
      <vt:lpstr>Prodej úvěrů na sekundárním trhu</vt:lpstr>
      <vt:lpstr>Druhy smluv při prodeji úvěrů</vt:lpstr>
      <vt:lpstr>Proces prodeje úvěrů</vt:lpstr>
      <vt:lpstr>Motivy pro prodej úvěrů</vt:lpstr>
      <vt:lpstr>Rizika prodeje úvěrů</vt:lpstr>
      <vt:lpstr>Sekuritizace</vt:lpstr>
      <vt:lpstr>Proces sekuritizace</vt:lpstr>
      <vt:lpstr>Druhy sekuritizace</vt:lpstr>
      <vt:lpstr>Podněty pro sekuritizaci</vt:lpstr>
      <vt:lpstr>Dopady sekuritizace (1)</vt:lpstr>
      <vt:lpstr>Dopady sekuritizace (2)</vt:lpstr>
      <vt:lpstr>Sekuritizace a finanční krize</vt:lpstr>
      <vt:lpstr>Dopad sekuritizace na ROE</vt:lpstr>
      <vt:lpstr>Úvěrové deriváty</vt:lpstr>
      <vt:lpstr>Swap celkových výnosů</vt:lpstr>
      <vt:lpstr>Úvěrový dluhopis</vt:lpstr>
      <vt:lpstr>Opce</vt:lpstr>
      <vt:lpstr>Důvody pro použití úvěrových derivátů</vt:lpstr>
      <vt:lpstr>Rizika spojená s úvěrovými deriváty</vt:lpstr>
      <vt:lpstr>Operační riziko</vt:lpstr>
      <vt:lpstr>Prezentace aplikace PowerPoint</vt:lpstr>
      <vt:lpstr>Prezentace aplikace PowerPoint</vt:lpstr>
      <vt:lpstr>Operační riziko</vt:lpstr>
      <vt:lpstr>Složky operačního rizika</vt:lpstr>
      <vt:lpstr>Riziko operací</vt:lpstr>
      <vt:lpstr>Phishing – jak poznat podvodný mail?</vt:lpstr>
      <vt:lpstr>Právní riziko</vt:lpstr>
      <vt:lpstr>Reputační riziko</vt:lpstr>
      <vt:lpstr>Podnikatelské riziko</vt:lpstr>
      <vt:lpstr>Operačnímu riziku je v současnosti věnována značná pozornost:</vt:lpstr>
      <vt:lpstr>Měření operačního rizika</vt:lpstr>
      <vt:lpstr>Příklady nepřímých ztrát z operačního rizika</vt:lpstr>
      <vt:lpstr>Cíl měření operačního rizika</vt:lpstr>
      <vt:lpstr>Metody měření operačního rizika</vt:lpstr>
      <vt:lpstr>Rizikové indikátory</vt:lpstr>
      <vt:lpstr>Prezentace aplikace PowerPoint</vt:lpstr>
      <vt:lpstr>Příčinné modelování</vt:lpstr>
      <vt:lpstr>Přístup základního ukazatele (BIA)</vt:lpstr>
      <vt:lpstr>Standardizovaný přístup (STA) (1)</vt:lpstr>
      <vt:lpstr>Standardizovaný přístup (STA) (2)</vt:lpstr>
      <vt:lpstr>Alternativní standardizovaný přístup (ASA) (1)</vt:lpstr>
      <vt:lpstr>Pokročilý přístup (AMA) (1)</vt:lpstr>
      <vt:lpstr>Prezentace aplikace PowerPoint</vt:lpstr>
      <vt:lpstr>Pokročilý přístup (AMA) (5)</vt:lpstr>
      <vt:lpstr>Kapitál na krytí operačního rizika: plánovaná změna dle Basel IV</vt:lpstr>
      <vt:lpstr>Tržní riziko</vt:lpstr>
      <vt:lpstr>Prezentace aplikace PowerPoint</vt:lpstr>
      <vt:lpstr>Hlavní komponenty tržního rizika zahrnují: </vt:lpstr>
      <vt:lpstr>Tržní riziko</vt:lpstr>
      <vt:lpstr>Úrokové riziko</vt:lpstr>
      <vt:lpstr>Měření úrokového rizika</vt:lpstr>
      <vt:lpstr>Účetní model – gap analýza</vt:lpstr>
      <vt:lpstr>Výhody a nevýhody gap analýzy</vt:lpstr>
      <vt:lpstr>Výhody a nevýhody ekonomického modelu – durace gap</vt:lpstr>
      <vt:lpstr>Řízení úrokového rizika</vt:lpstr>
      <vt:lpstr>Úrokové deriváty</vt:lpstr>
      <vt:lpstr>Riziko likvidity</vt:lpstr>
      <vt:lpstr>Prezentace aplikace PowerPoint</vt:lpstr>
      <vt:lpstr>Riziko likvidity může být rozděleno do dvou hlavních kategorií: </vt:lpstr>
      <vt:lpstr>Likvidita</vt:lpstr>
      <vt:lpstr>Riziko likvidity</vt:lpstr>
      <vt:lpstr>Složky rizika likvidity</vt:lpstr>
      <vt:lpstr>Management rizika likvidity</vt:lpstr>
      <vt:lpstr>Likviditu lze zajistit</vt:lpstr>
      <vt:lpstr>Defenzivní a ofenzivní přístup  k řízení likvidity</vt:lpstr>
      <vt:lpstr>Měření rizika likvidity</vt:lpstr>
      <vt:lpstr>Poměrové ukazatele likvidity</vt:lpstr>
      <vt:lpstr>Likvidní gap</vt:lpstr>
      <vt:lpstr>Tvorba likvidního gapu</vt:lpstr>
      <vt:lpstr>Možné výsledky likvidního gapu</vt:lpstr>
      <vt:lpstr>Ukazatel krytí likvidity (1) (LCR – Liquidity Coverage Ratio)</vt:lpstr>
      <vt:lpstr>Ukazatel krytí likvidity (2) (LCR – Liquidity Coverage Ratio)</vt:lpstr>
      <vt:lpstr>Ukazatel krytí likvidity (3) (LCR – Liquidity Coverage Ratio)</vt:lpstr>
      <vt:lpstr>Ukazatel čistého stabilního financování (NSFR – Net Stable Funding Ratio)</vt:lpstr>
      <vt:lpstr>Monitorovací nástroje pro posuzování rizika likvidity</vt:lpstr>
      <vt:lpstr>Rizikově očištěná výnosnost</vt:lpstr>
      <vt:lpstr>Prezentace aplikace PowerPoint</vt:lpstr>
      <vt:lpstr>Banky a finanční instituce používají různé metody pro výpočet rizikově očištěné výnosnosti, například: </vt:lpstr>
      <vt:lpstr>Tradiční měření rentability</vt:lpstr>
      <vt:lpstr>Nevýhody tradičních ukazatelů</vt:lpstr>
      <vt:lpstr>Ukazatele rizikově očištěné výnosnosti</vt:lpstr>
      <vt:lpstr>Využití rizikově očištěné rentability</vt:lpstr>
      <vt:lpstr>Hodnocení výkonnosti banky</vt:lpstr>
      <vt:lpstr>Výhody SVA</vt:lpstr>
      <vt:lpstr>Úroková sazba klientovi má tedy tyto složky:</vt:lpstr>
      <vt:lpstr>Výhody rizikově očištěné rentability</vt:lpstr>
      <vt:lpstr>Kapitálová přiměřenost</vt:lpstr>
      <vt:lpstr>Kapitálová přiměřenost</vt:lpstr>
      <vt:lpstr>Prezentace aplikace PowerPoint</vt:lpstr>
      <vt:lpstr>Význam kapitálové přiměřenosti</vt:lpstr>
      <vt:lpstr>Jak definovat kapitál potřebný na pokrytí ztrát?</vt:lpstr>
      <vt:lpstr>Ekonomický kapitál</vt:lpstr>
      <vt:lpstr>Možnosti využití ekonomického kapitálu v ČR</vt:lpstr>
      <vt:lpstr>Regulovaný kapitál v ČR</vt:lpstr>
      <vt:lpstr>Regulovaný kapitál v ČR (2)</vt:lpstr>
      <vt:lpstr>Kapitál tier 1</vt:lpstr>
      <vt:lpstr>Kapitál tier 2</vt:lpstr>
      <vt:lpstr>Kapitálový požadavek Pilíře 2  a kapitálové rezervy</vt:lpstr>
      <vt:lpstr>Sazby proticyklické kapitálové rezervy (CCyB) v Evropě </vt:lpstr>
      <vt:lpstr>Vývoj kapitálové přiměřenosti</vt:lpstr>
      <vt:lpstr>Kapitálová přiměřenost zahrnující úvěrové riziko (1)</vt:lpstr>
      <vt:lpstr>Kapitálová přiměřenost zahrnující úvěrové riziko (2)</vt:lpstr>
      <vt:lpstr>Kapitálová přiměřenost zahrnující úvěrové a tržní riziko (1)</vt:lpstr>
      <vt:lpstr>Kapitálová přiměřenost zahrnující úvěrové a tržní riziko (2)</vt:lpstr>
      <vt:lpstr>Basel II (1)</vt:lpstr>
      <vt:lpstr>Basel II (2)</vt:lpstr>
      <vt:lpstr>Basel III</vt:lpstr>
      <vt:lpstr>Basel IV</vt:lpstr>
      <vt:lpstr>Makroekonomické dopady kapitálové přiměřenosti</vt:lpstr>
      <vt:lpstr>Reakce bank na kapitálovou přiměřenost</vt:lpstr>
      <vt:lpstr>Dopad kapitálové přiměřenosti na HDP</vt:lpstr>
      <vt:lpstr>Dopad kap. přiměřenosti na dldob. konkurenceschopnost bank</vt:lpstr>
      <vt:lpstr>Řízení výše kapitálu finanční skupiny</vt:lpstr>
      <vt:lpstr>Prezentace aplikace PowerPoint</vt:lpstr>
      <vt:lpstr>Klíčové aspekty řízení výše kapitálu finanční skupiny zahrnují: </vt:lpstr>
      <vt:lpstr>Prezentace aplikace PowerPoint</vt:lpstr>
      <vt:lpstr>Kapitálová přiměřenost finančních konglomerátů</vt:lpstr>
      <vt:lpstr>Principy kapitálové přiměřenosti skupiny (1)</vt:lpstr>
      <vt:lpstr>Principy kapitálové přiměřenosti skupiny (2)</vt:lpstr>
      <vt:lpstr>Principy kapitálové přiměřenosti skupiny (3)</vt:lpstr>
      <vt:lpstr>Metody stanovení kapitálové přiměřenosti skupiny</vt:lpstr>
      <vt:lpstr>Metoda stavebních bloků (1)</vt:lpstr>
      <vt:lpstr>Metoda rizikové agregace (1)</vt:lpstr>
      <vt:lpstr>Metoda rizikového odpočtu (1)</vt:lpstr>
      <vt:lpstr>Metoda plného odpočtu (1)</vt:lpstr>
      <vt:lpstr>Kapitálová arbitráž</vt:lpstr>
      <vt:lpstr>Druhy kapitálové arbitráže</vt:lpstr>
      <vt:lpstr>Sekuritizace s částečným rekurzem (1)</vt:lpstr>
      <vt:lpstr>Nepřímé úvěrové posílení</vt:lpstr>
      <vt:lpstr>Prezentace aplikace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vodova</dc:creator>
  <cp:lastModifiedBy>hla0079</cp:lastModifiedBy>
  <cp:revision>128</cp:revision>
  <dcterms:created xsi:type="dcterms:W3CDTF">2012-07-31T14:19:10Z</dcterms:created>
  <dcterms:modified xsi:type="dcterms:W3CDTF">2023-12-01T08:56:10Z</dcterms:modified>
</cp:coreProperties>
</file>