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6" r:id="rId2"/>
    <p:sldId id="270" r:id="rId3"/>
    <p:sldId id="293" r:id="rId4"/>
    <p:sldId id="271" r:id="rId5"/>
    <p:sldId id="294" r:id="rId6"/>
    <p:sldId id="323" r:id="rId7"/>
    <p:sldId id="324" r:id="rId8"/>
    <p:sldId id="325" r:id="rId9"/>
    <p:sldId id="272" r:id="rId10"/>
    <p:sldId id="295" r:id="rId11"/>
    <p:sldId id="278" r:id="rId12"/>
    <p:sldId id="327" r:id="rId13"/>
    <p:sldId id="331" r:id="rId14"/>
    <p:sldId id="332" r:id="rId15"/>
    <p:sldId id="333" r:id="rId16"/>
    <p:sldId id="334" r:id="rId17"/>
    <p:sldId id="326" r:id="rId18"/>
    <p:sldId id="290" r:id="rId19"/>
    <p:sldId id="291" r:id="rId20"/>
    <p:sldId id="292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08" r:id="rId39"/>
    <p:sldId id="318" r:id="rId40"/>
    <p:sldId id="319" r:id="rId41"/>
    <p:sldId id="320" r:id="rId42"/>
    <p:sldId id="321" r:id="rId43"/>
    <p:sldId id="322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43" r:id="rId53"/>
    <p:sldId id="344" r:id="rId54"/>
    <p:sldId id="346" r:id="rId55"/>
    <p:sldId id="347" r:id="rId56"/>
    <p:sldId id="348" r:id="rId57"/>
    <p:sldId id="349" r:id="rId58"/>
    <p:sldId id="350" r:id="rId59"/>
    <p:sldId id="351" r:id="rId60"/>
    <p:sldId id="352" r:id="rId61"/>
    <p:sldId id="353" r:id="rId62"/>
    <p:sldId id="354" r:id="rId63"/>
    <p:sldId id="355" r:id="rId64"/>
    <p:sldId id="356" r:id="rId65"/>
    <p:sldId id="357" r:id="rId66"/>
    <p:sldId id="269" r:id="rId67"/>
  </p:sldIdLst>
  <p:sldSz cx="9144000" cy="6858000" type="screen4x3"/>
  <p:notesSz cx="6784975" cy="99187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6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95" cy="49649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2496" y="0"/>
            <a:ext cx="2940895" cy="49649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51E9009-C54B-47A1-95D4-557C3266E5BC}" type="datetimeFigureOut">
              <a:rPr lang="cs-CZ"/>
              <a:pPr>
                <a:defRPr/>
              </a:pPr>
              <a:t>05.10.2023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0624"/>
            <a:ext cx="2940895" cy="49649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2496" y="9420624"/>
            <a:ext cx="2940895" cy="49649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B1FD43C-A8BA-411F-8715-A5AF935567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95" cy="49649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2496" y="0"/>
            <a:ext cx="2940895" cy="49649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EE9F45C-9A4E-40B2-B0EF-3D5C8236CF3E}" type="datetimeFigureOut">
              <a:rPr lang="cs-CZ"/>
              <a:pPr>
                <a:defRPr/>
              </a:pPr>
              <a:t>05.10.2023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8181" y="4711105"/>
            <a:ext cx="5428614" cy="4463653"/>
          </a:xfrm>
          <a:prstGeom prst="rect">
            <a:avLst/>
          </a:prstGeom>
        </p:spPr>
        <p:txBody>
          <a:bodyPr vert="horz" lIns="91321" tIns="45661" rIns="91321" bIns="45661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0624"/>
            <a:ext cx="2940895" cy="49649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2496" y="9420624"/>
            <a:ext cx="2940895" cy="49649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016EECB-1965-46FB-ADAA-C0C52D009E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3A470-AB7C-4C20-A5E7-689835FC7C07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FA6BD-B0E8-4B77-AB32-AE619020B7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3487E-E03D-403F-89DE-4433CFC898BE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D7EF3-8F29-4E61-BFC4-220BDAD6592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54A28-3AD9-4124-9860-A68BEE183899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7B0F1-1A9C-4FD3-8073-31ED2319E6F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75E42-5A06-4CC4-AFCF-6084E766C290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9B6B5-1144-4E41-8BD7-ECBF30F6A6E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1BC6B-689B-4081-A089-0EC4BC09EED3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4F34-6C53-42EB-8DE5-4AC143F2C6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B22BB-D8CD-47D5-ABE8-661B25F62D19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BBE80-3645-42F5-98E8-DD077BF0D7F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8273E-3FA0-4586-ADE0-348DFAB265ED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EB540-5EED-480F-BD56-15333EB456D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8AD44-723E-4427-9634-1B7A24EE3CE2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7AF85-C46C-4E84-8E42-50B0541DC2D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C30C0-BEBB-4DEB-9CE6-6E4C11B2332E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0DA83-7125-4918-8627-8121C462E42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A5A58-CDC0-4215-BE1A-6AD8434EC1F3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AFB71-A616-4642-9E3C-9388BABC5ED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13838-329C-4F9A-8413-C8F90603FD5E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FABB5-D953-4137-A1BE-9D33E485E7C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45FE83-7D2B-4FC7-991E-98DB461BC631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04B04C-FBF0-4557-816E-DEF5F1137F6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ap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Transfer úvěrového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258888" y="3716338"/>
            <a:ext cx="6400800" cy="1752600"/>
          </a:xfrm>
        </p:spPr>
        <p:txBody>
          <a:bodyPr/>
          <a:lstStyle/>
          <a:p>
            <a:pPr eaLnBrk="1" hangingPunct="1"/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47AF7-0DF7-4E8E-B4BF-67351ED9FF4D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050"/>
            <a:ext cx="9144000" cy="471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Prodej úvěrů na sekundárním trhu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prodej úvěru jinému subjektu = vyvedení takového úvěru z bilance banky</a:t>
            </a:r>
          </a:p>
          <a:p>
            <a:pPr lvl="1"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s rekurzem (zpětným postihem)</a:t>
            </a:r>
          </a:p>
          <a:p>
            <a:pPr lvl="1"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bez rekurzu </a:t>
            </a:r>
          </a:p>
          <a:p>
            <a:pPr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prodejem úvěru nevzniká žádný cenný papír, jde jen o převedení úvěru na nového majitele</a:t>
            </a:r>
          </a:p>
          <a:p>
            <a:pPr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banka obvykle nadále obsluhuje úvěr </a:t>
            </a: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→ poplatek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23E85-530A-45CA-AF14-6A62A8D26809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23E85-530A-45CA-AF14-6A62A8D26809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Prodej úvěrů na sekundárním trhu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52522" y="6246524"/>
            <a:ext cx="84106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https://www.lma.eu.com/application/files/2315/5653/5076/LMA-Guide-to-the-Secondary-Loan-Market-Transactions.pdf</a:t>
            </a:r>
            <a:endParaRPr lang="pt-BR" sz="1600" dirty="0"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F8C52D3-CD1B-4A27-9933-D27691D4C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97" y="1157006"/>
            <a:ext cx="8891405" cy="5137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Druhy smluv při prodeji úvěrů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spoluúčast (</a:t>
            </a:r>
            <a:r>
              <a:rPr lang="cs-CZ" dirty="0" err="1">
                <a:solidFill>
                  <a:srgbClr val="42607C"/>
                </a:solidFill>
              </a:rPr>
              <a:t>participation</a:t>
            </a:r>
            <a:r>
              <a:rPr lang="cs-CZ" dirty="0">
                <a:solidFill>
                  <a:srgbClr val="42607C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nákup podílu na syndikovaném úvěru s omezenou možností kontroly a s omezenými právy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důsledek: subjekt kupující úvěr je vystaven vůči riziku dlužníka i vůči riziku subjektu prodávajícího úvěr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postoupení, cese (</a:t>
            </a:r>
            <a:r>
              <a:rPr lang="cs-CZ" dirty="0" err="1">
                <a:solidFill>
                  <a:srgbClr val="42607C"/>
                </a:solidFill>
              </a:rPr>
              <a:t>assignment</a:t>
            </a:r>
            <a:r>
              <a:rPr lang="cs-CZ" dirty="0">
                <a:solidFill>
                  <a:srgbClr val="42607C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nákup podílu na syndikovaném úvěru se smlouvou zaručenou kontrolou a právy = převod veškerých práv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převažuje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23E85-530A-45CA-AF14-6A62A8D26809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Proces prodeje úvěrů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velice komplexní záležitost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je třeba vyjasnit mnoho problémů (</a:t>
            </a:r>
            <a:r>
              <a:rPr lang="cs-CZ" dirty="0" err="1">
                <a:solidFill>
                  <a:srgbClr val="42607C"/>
                </a:solidFill>
              </a:rPr>
              <a:t>alikvótní</a:t>
            </a:r>
            <a:r>
              <a:rPr lang="cs-CZ" dirty="0">
                <a:solidFill>
                  <a:srgbClr val="42607C"/>
                </a:solidFill>
              </a:rPr>
              <a:t> výnos, změnu vlastníka úvěru, zajistit, aby dlužník splácel tomu, komu má, prověřit úvěrovou smlouvu, převést práva na kolaterál,…)</a:t>
            </a:r>
            <a:endParaRPr lang="cs-CZ" sz="3200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dirty="0">
                <a:solidFill>
                  <a:srgbClr val="42607C"/>
                </a:solidFill>
              </a:rPr>
              <a:t>→ často trvá až 3 měsíce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dirty="0">
                <a:solidFill>
                  <a:srgbClr val="42607C"/>
                </a:solidFill>
              </a:rPr>
              <a:t>→ až polovina všech případů nikdy není dokončena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23E85-530A-45CA-AF14-6A62A8D26809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Motivy pro prodej úvěrů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úvěrové riziko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poplatky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kapitálová přiměřenost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riziko likvidity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úrokové riziko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23E85-530A-45CA-AF14-6A62A8D26809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Rizika prodeje úvěrů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nejlépe se prodávají kvalitní úvěry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prodej úvěru s rekurzem </a:t>
            </a:r>
            <a:r>
              <a:rPr lang="cs-CZ" dirty="0">
                <a:solidFill>
                  <a:srgbClr val="4260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získávání zdrojů prodejem úvěrů je vysoce cyklické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23E85-530A-45CA-AF14-6A62A8D26809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Pojištění úvěrů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42607C"/>
                </a:solidFill>
              </a:rPr>
              <a:t>obvykle specializovaná instituce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cíl: podporu obchodních úvěrů, vývozních/dovozních úvěrů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často nutné pro financování pohledávek bankou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v ČR: EGAP:</a:t>
            </a:r>
          </a:p>
          <a:p>
            <a:pPr lvl="1" eaLnBrk="1" hangingPunct="1"/>
            <a:r>
              <a:rPr lang="cs-CZ" dirty="0">
                <a:hlinkClick r:id="rId3"/>
              </a:rPr>
              <a:t>http://www.egap.cz/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23E85-530A-45CA-AF14-6A62A8D26809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Sekuritizace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/>
            <a:r>
              <a:rPr lang="cs-CZ">
                <a:solidFill>
                  <a:srgbClr val="42607C"/>
                </a:solidFill>
              </a:rPr>
              <a:t>transformace úvěrů či jiných aktiv na cenné papíry zajištěné aktivy </a:t>
            </a:r>
          </a:p>
          <a:p>
            <a:pPr marL="342900" lvl="1" indent="-342900" eaLnBrk="1" hangingPunct="1">
              <a:buFont typeface="Arial" charset="0"/>
              <a:buNone/>
            </a:pPr>
            <a:r>
              <a:rPr lang="cs-CZ" sz="3200">
                <a:solidFill>
                  <a:srgbClr val="42607C"/>
                </a:solidFill>
              </a:rPr>
              <a:t>	(ABS = asset-backed securities )</a:t>
            </a:r>
          </a:p>
          <a:p>
            <a:pPr eaLnBrk="1" hangingPunct="1"/>
            <a:r>
              <a:rPr lang="cs-CZ" altLang="zh-CN">
                <a:solidFill>
                  <a:srgbClr val="42607C"/>
                </a:solidFill>
              </a:rPr>
              <a:t>převzetí relativně nelikvidních aktiv, která vytvořila finanční instituce, a jejich přeměna na cenné papíry, které je možné na kapitálovém trhu prodat investorům</a:t>
            </a:r>
            <a:endParaRPr lang="cs-CZ">
              <a:solidFill>
                <a:srgbClr val="42607C"/>
              </a:solidFill>
            </a:endParaRPr>
          </a:p>
          <a:p>
            <a:pPr eaLnBrk="1" hangingPunct="1"/>
            <a:r>
              <a:rPr lang="cs-CZ">
                <a:solidFill>
                  <a:srgbClr val="42607C"/>
                </a:solidFill>
              </a:rPr>
              <a:t>vznik v 70. letech v USA, populární zejména u hypoték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5BBDD-D8F0-4563-924A-7A4F88220D9A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Proces sekuritizace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cs-CZ">
                <a:solidFill>
                  <a:srgbClr val="42607C"/>
                </a:solidFill>
              </a:rPr>
              <a:t>banka shromáždí homogenní úvěry</a:t>
            </a:r>
          </a:p>
          <a:p>
            <a:pPr marL="514350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cs-CZ">
                <a:solidFill>
                  <a:srgbClr val="42607C"/>
                </a:solidFill>
              </a:rPr>
              <a:t>banka převede aktiva na SPV proti přijetí průchozích cenných papírů </a:t>
            </a:r>
          </a:p>
          <a:p>
            <a:pPr marL="514350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cs-CZ">
                <a:solidFill>
                  <a:srgbClr val="42607C"/>
                </a:solidFill>
              </a:rPr>
              <a:t>úvěrový posilovatel poskytne úvěrové posílení </a:t>
            </a:r>
          </a:p>
          <a:p>
            <a:pPr marL="514350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cs-CZ">
                <a:solidFill>
                  <a:srgbClr val="42607C"/>
                </a:solidFill>
              </a:rPr>
              <a:t>původní držitel aktiv (banka) pak prodá všechny nebo některé ABS upisovateli podle dohody o úpisu nebo prodeji</a:t>
            </a:r>
          </a:p>
          <a:p>
            <a:pPr marL="514350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cs-CZ">
                <a:solidFill>
                  <a:srgbClr val="42607C"/>
                </a:solidFill>
              </a:rPr>
              <a:t>upisovatelé dále prodávají ABS konečným investorům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24128-05BC-46A4-8A04-61A0FD0F1FDD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Účastníci na trhu CRT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3000" dirty="0">
                <a:solidFill>
                  <a:srgbClr val="42607C"/>
                </a:solidFill>
              </a:rPr>
              <a:t>subjekt prodávající riziko (kupující zajištění/prodejce rizika)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solidFill>
                  <a:srgbClr val="42607C"/>
                </a:solidFill>
              </a:rPr>
              <a:t>risk shedder, protection buyer, risk seller, insured</a:t>
            </a:r>
            <a:endParaRPr lang="en-US" altLang="zh-CN" sz="2600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zh-CN" sz="3000" dirty="0">
                <a:solidFill>
                  <a:srgbClr val="42607C"/>
                </a:solidFill>
              </a:rPr>
              <a:t>subjekt kupující riziko (prodejce zajištění/kupující rizika)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600" dirty="0">
                <a:solidFill>
                  <a:srgbClr val="42607C"/>
                </a:solidFill>
              </a:rPr>
              <a:t>risk taker, protection seller, risk buyer, insurer, guarantor</a:t>
            </a:r>
            <a:endParaRPr lang="en-US" sz="26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D6D60-FB3D-4416-B0F1-47119B8121E8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Úvěrové posílení (credit enhancement)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vnější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dirty="0">
                <a:solidFill>
                  <a:srgbClr val="42607C"/>
                </a:solidFill>
              </a:rPr>
              <a:t>neodvolatelná bankovní záruka </a:t>
            </a:r>
            <a:r>
              <a:rPr lang="cs-CZ" sz="1800" dirty="0">
                <a:solidFill>
                  <a:srgbClr val="42607C"/>
                </a:solidFill>
              </a:rPr>
              <a:t>– poskytuje 3. strana – banka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dirty="0">
                <a:solidFill>
                  <a:srgbClr val="42607C"/>
                </a:solidFill>
              </a:rPr>
              <a:t>pojištění třetí stranou </a:t>
            </a:r>
            <a:r>
              <a:rPr lang="cs-CZ" sz="1800" dirty="0">
                <a:solidFill>
                  <a:srgbClr val="42607C"/>
                </a:solidFill>
              </a:rPr>
              <a:t>– poskytuje pojišťovna proti úvěrovému riziku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dirty="0">
                <a:solidFill>
                  <a:srgbClr val="42607C"/>
                </a:solidFill>
              </a:rPr>
              <a:t>likvidní podpora </a:t>
            </a:r>
            <a:r>
              <a:rPr lang="cs-CZ" sz="1800" dirty="0">
                <a:solidFill>
                  <a:srgbClr val="42607C"/>
                </a:solidFill>
              </a:rPr>
              <a:t>– příslib úvěrové linky (v případě nesouladu mezi splatností úvěrů a CP poskytovatel poskytne krátkodobý úvěr)</a:t>
            </a:r>
          </a:p>
          <a:p>
            <a:pPr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vnitřní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dirty="0">
                <a:solidFill>
                  <a:srgbClr val="42607C"/>
                </a:solidFill>
              </a:rPr>
              <a:t>účet rozpětí </a:t>
            </a:r>
            <a:r>
              <a:rPr lang="cs-CZ" sz="1800" dirty="0">
                <a:solidFill>
                  <a:srgbClr val="42607C"/>
                </a:solidFill>
              </a:rPr>
              <a:t>– vklad, založený na rozpětí mezi úroky plac. z úvěrů a nižšími úroky plac. z ABS (obsluhovatel nepřevádí bance, ale správci, který akumuluje až do úrovně 3-6 % hodnoty operace)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dirty="0">
                <a:solidFill>
                  <a:srgbClr val="42607C"/>
                </a:solidFill>
              </a:rPr>
              <a:t>účet hotovostního kolaterálu </a:t>
            </a:r>
            <a:r>
              <a:rPr lang="cs-CZ" sz="1800" dirty="0">
                <a:solidFill>
                  <a:srgbClr val="42607C"/>
                </a:solidFill>
              </a:rPr>
              <a:t>– vklad poskytnutý bankou nebo 3. stranou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dirty="0" err="1">
                <a:solidFill>
                  <a:srgbClr val="42607C"/>
                </a:solidFill>
              </a:rPr>
              <a:t>překolateralizace</a:t>
            </a:r>
            <a:r>
              <a:rPr lang="cs-CZ" sz="2200" dirty="0">
                <a:solidFill>
                  <a:srgbClr val="42607C"/>
                </a:solidFill>
              </a:rPr>
              <a:t> </a:t>
            </a:r>
            <a:r>
              <a:rPr lang="cs-CZ" sz="1800" dirty="0">
                <a:solidFill>
                  <a:srgbClr val="42607C"/>
                </a:solidFill>
              </a:rPr>
              <a:t>– když hodnota podkladových aktiv v poolu převyšuje hodnotu emitovaných ABS, v případě potřeby doplňován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dirty="0" err="1">
                <a:solidFill>
                  <a:srgbClr val="42607C"/>
                </a:solidFill>
              </a:rPr>
              <a:t>seniorita</a:t>
            </a:r>
            <a:r>
              <a:rPr lang="cs-CZ" sz="2200" dirty="0">
                <a:solidFill>
                  <a:srgbClr val="42607C"/>
                </a:solidFill>
              </a:rPr>
              <a:t> dluhů </a:t>
            </a:r>
            <a:r>
              <a:rPr lang="cs-CZ" sz="1800" dirty="0">
                <a:solidFill>
                  <a:srgbClr val="42607C"/>
                </a:solidFill>
              </a:rPr>
              <a:t>– viz </a:t>
            </a:r>
            <a:r>
              <a:rPr lang="cs-CZ" sz="1800" dirty="0" err="1">
                <a:solidFill>
                  <a:srgbClr val="42607C"/>
                </a:solidFill>
              </a:rPr>
              <a:t>tranšování</a:t>
            </a:r>
            <a:endParaRPr lang="cs-CZ" sz="18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F32C1-BBB8-4BC1-A4DE-CAE10E953941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Druhy sekuritizace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dle cash-flow: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>
                <a:solidFill>
                  <a:srgbClr val="42607C"/>
                </a:solidFill>
              </a:rPr>
              <a:t>založená na peněžních tocích (</a:t>
            </a:r>
            <a:r>
              <a:rPr lang="cs-CZ">
                <a:solidFill>
                  <a:srgbClr val="42607C"/>
                </a:solidFill>
              </a:rPr>
              <a:t>pass-through) </a:t>
            </a:r>
          </a:p>
          <a:p>
            <a:pPr lvl="2"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splátky a úvěrové hodnocení CP závisí na peněžních tocích z úvěrů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>
                <a:solidFill>
                  <a:srgbClr val="42607C"/>
                </a:solidFill>
              </a:rPr>
              <a:t>založená na tržní hodnotě (</a:t>
            </a:r>
            <a:r>
              <a:rPr lang="cs-CZ">
                <a:solidFill>
                  <a:srgbClr val="42607C"/>
                </a:solidFill>
              </a:rPr>
              <a:t>pay-through) </a:t>
            </a:r>
          </a:p>
          <a:p>
            <a:pPr lvl="2"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cash flow z CP má vlastní režim, odlišný od režimu cash flow z úvěrů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dle rizika: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>
                <a:solidFill>
                  <a:srgbClr val="42607C"/>
                </a:solidFill>
              </a:rPr>
              <a:t>bez rekurzu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>
                <a:solidFill>
                  <a:srgbClr val="42607C"/>
                </a:solidFill>
              </a:rPr>
              <a:t>s rekurzem</a:t>
            </a:r>
            <a:endParaRPr lang="en-US" altLang="zh-CN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4F298-46DE-462F-8570-0CE089341F16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Sekuritizace bez rekurzu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7F150-B705-4C26-A48F-C8D452AFC950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773238"/>
            <a:ext cx="9144000" cy="3457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Další používané zkratky = druhy cenných papírů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42607C"/>
                </a:solidFill>
              </a:rPr>
              <a:t>MBS </a:t>
            </a:r>
            <a:r>
              <a:rPr lang="cs-CZ" sz="2600">
                <a:solidFill>
                  <a:srgbClr val="42607C"/>
                </a:solidFill>
              </a:rPr>
              <a:t>(</a:t>
            </a:r>
            <a:r>
              <a:rPr lang="en-US" sz="2600">
                <a:solidFill>
                  <a:srgbClr val="42607C"/>
                </a:solidFill>
              </a:rPr>
              <a:t>mortgage-backed securities</a:t>
            </a:r>
            <a:r>
              <a:rPr lang="cs-CZ" sz="2600">
                <a:solidFill>
                  <a:srgbClr val="42607C"/>
                </a:solidFill>
              </a:rPr>
              <a:t>) = cenné papíry </a:t>
            </a:r>
            <a:r>
              <a:rPr lang="en-US" sz="2600">
                <a:solidFill>
                  <a:srgbClr val="42607C"/>
                </a:solidFill>
              </a:rPr>
              <a:t>zajištěné hypotékami</a:t>
            </a: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42607C"/>
                </a:solidFill>
              </a:rPr>
              <a:t>CMO </a:t>
            </a:r>
            <a:r>
              <a:rPr lang="cs-CZ" sz="2600">
                <a:solidFill>
                  <a:srgbClr val="42607C"/>
                </a:solidFill>
              </a:rPr>
              <a:t>(</a:t>
            </a:r>
            <a:r>
              <a:rPr lang="en-US" sz="2600">
                <a:solidFill>
                  <a:srgbClr val="42607C"/>
                </a:solidFill>
              </a:rPr>
              <a:t>collaterised mortgage obligations</a:t>
            </a:r>
            <a:r>
              <a:rPr lang="cs-CZ" sz="2600">
                <a:solidFill>
                  <a:srgbClr val="42607C"/>
                </a:solidFill>
              </a:rPr>
              <a:t>)</a:t>
            </a:r>
            <a:endParaRPr lang="en-US" sz="260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42607C"/>
                </a:solidFill>
              </a:rPr>
              <a:t>IO </a:t>
            </a:r>
            <a:r>
              <a:rPr lang="cs-CZ" sz="2600">
                <a:solidFill>
                  <a:srgbClr val="42607C"/>
                </a:solidFill>
              </a:rPr>
              <a:t>(</a:t>
            </a:r>
            <a:r>
              <a:rPr lang="en-US" sz="2600">
                <a:solidFill>
                  <a:srgbClr val="42607C"/>
                </a:solidFill>
              </a:rPr>
              <a:t>interest-only certificates</a:t>
            </a:r>
            <a:r>
              <a:rPr lang="cs-CZ" sz="2600">
                <a:solidFill>
                  <a:srgbClr val="42607C"/>
                </a:solidFill>
              </a:rPr>
              <a:t>)</a:t>
            </a:r>
            <a:endParaRPr lang="en-US" sz="260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42607C"/>
                </a:solidFill>
              </a:rPr>
              <a:t>PO </a:t>
            </a:r>
            <a:r>
              <a:rPr lang="cs-CZ" sz="2600">
                <a:solidFill>
                  <a:srgbClr val="42607C"/>
                </a:solidFill>
              </a:rPr>
              <a:t>(</a:t>
            </a:r>
            <a:r>
              <a:rPr lang="en-US" sz="2600">
                <a:solidFill>
                  <a:srgbClr val="42607C"/>
                </a:solidFill>
              </a:rPr>
              <a:t>principal-only certificates</a:t>
            </a:r>
            <a:r>
              <a:rPr lang="cs-CZ" sz="2600">
                <a:solidFill>
                  <a:srgbClr val="42607C"/>
                </a:solidFill>
              </a:rPr>
              <a:t>)</a:t>
            </a:r>
            <a:endParaRPr lang="en-US" sz="260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42607C"/>
                </a:solidFill>
              </a:rPr>
              <a:t>PAC </a:t>
            </a:r>
            <a:r>
              <a:rPr lang="cs-CZ" sz="2600">
                <a:solidFill>
                  <a:srgbClr val="42607C"/>
                </a:solidFill>
              </a:rPr>
              <a:t>(</a:t>
            </a:r>
            <a:r>
              <a:rPr lang="en-US" sz="2600">
                <a:solidFill>
                  <a:srgbClr val="42607C"/>
                </a:solidFill>
              </a:rPr>
              <a:t>planned amortization classes</a:t>
            </a:r>
            <a:r>
              <a:rPr lang="cs-CZ" sz="2600">
                <a:solidFill>
                  <a:srgbClr val="42607C"/>
                </a:solidFill>
              </a:rPr>
              <a:t>)</a:t>
            </a:r>
            <a:endParaRPr lang="en-US" sz="260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42607C"/>
                </a:solidFill>
              </a:rPr>
              <a:t>CLO </a:t>
            </a:r>
            <a:r>
              <a:rPr lang="cs-CZ" sz="2600">
                <a:solidFill>
                  <a:srgbClr val="42607C"/>
                </a:solidFill>
              </a:rPr>
              <a:t>(</a:t>
            </a:r>
            <a:r>
              <a:rPr lang="en-US" sz="2600">
                <a:solidFill>
                  <a:srgbClr val="42607C"/>
                </a:solidFill>
              </a:rPr>
              <a:t>collaterised loan obligations</a:t>
            </a:r>
            <a:r>
              <a:rPr lang="cs-CZ" sz="2600">
                <a:solidFill>
                  <a:srgbClr val="42607C"/>
                </a:solidFill>
              </a:rPr>
              <a:t>) = </a:t>
            </a:r>
            <a:r>
              <a:rPr lang="en-US" sz="2600">
                <a:solidFill>
                  <a:srgbClr val="42607C"/>
                </a:solidFill>
              </a:rPr>
              <a:t>kolateralizované úvěrové závazky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ED7CE-17DA-4ED2-9403-30DA25B97B3A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Podněty pro sekuritizaci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přesun úvěrového rizika </a:t>
            </a:r>
            <a:r>
              <a:rPr lang="cs-CZ">
                <a:solidFill>
                  <a:srgbClr val="42607C"/>
                </a:solidFill>
                <a:sym typeface="Wingdings" pitchFamily="2" charset="2"/>
              </a:rPr>
              <a:t>→ </a:t>
            </a:r>
            <a:r>
              <a:rPr lang="cs-CZ">
                <a:solidFill>
                  <a:srgbClr val="42607C"/>
                </a:solidFill>
              </a:rPr>
              <a:t>uvolnění kapitálových zdrojů na poskytování nových úvěrů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vyřešení rizika likvidity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úrokové riziko přechází na držitele cenných papírů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může zajistit úsporu nákladů banky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růst rentability vlastního kapitálu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C6945-2B02-4C72-A68C-ECDD518A7A6E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Syntetická sekuritizace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na rozdíl od běžné sekuritizace nedochází k převodu aktiv od původního majitele na správce, ale pouze k převodu úvěrového rizika od původního držitele na správce, a to pomocí úvěrových derivátů</a:t>
            </a:r>
          </a:p>
          <a:p>
            <a:pPr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investoři nakupují úvěrové dluhopisy (CLN – credit </a:t>
            </a:r>
            <a:r>
              <a:rPr lang="cs-CZ" sz="2600" dirty="0" err="1">
                <a:solidFill>
                  <a:srgbClr val="42607C"/>
                </a:solidFill>
              </a:rPr>
              <a:t>linked</a:t>
            </a:r>
            <a:r>
              <a:rPr lang="cs-CZ" sz="2600" dirty="0">
                <a:solidFill>
                  <a:srgbClr val="42607C"/>
                </a:solidFill>
              </a:rPr>
              <a:t> notes) </a:t>
            </a:r>
          </a:p>
          <a:p>
            <a:pPr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správce za výnos z prodeje CLN nakoupí státní dluhopisy</a:t>
            </a:r>
          </a:p>
          <a:p>
            <a:pPr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úrovně krytí ztrát:</a:t>
            </a:r>
          </a:p>
          <a:p>
            <a:pPr marL="914400" lvl="1" indent="-45720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cs-CZ" sz="2200" dirty="0">
                <a:solidFill>
                  <a:srgbClr val="42607C"/>
                </a:solidFill>
              </a:rPr>
              <a:t>malá hotovostní rezerva </a:t>
            </a:r>
            <a:r>
              <a:rPr lang="cs-CZ" sz="1800" dirty="0">
                <a:solidFill>
                  <a:srgbClr val="42607C"/>
                </a:solidFill>
              </a:rPr>
              <a:t>– akumuluje se několik let z převýšení příjmů správce (výnosy stát.dluhopisů + roční poplatek ze swapu) nad úroky placenými investorům do CLN</a:t>
            </a:r>
          </a:p>
          <a:p>
            <a:pPr marL="914400" lvl="1" indent="-45720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cs-CZ" sz="2200" dirty="0">
                <a:solidFill>
                  <a:srgbClr val="42607C"/>
                </a:solidFill>
              </a:rPr>
              <a:t>nesou ji investoři do CLN</a:t>
            </a:r>
          </a:p>
          <a:p>
            <a:pPr marL="914400" lvl="1" indent="-45720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cs-CZ" sz="2200" dirty="0">
                <a:solidFill>
                  <a:srgbClr val="42607C"/>
                </a:solidFill>
              </a:rPr>
              <a:t>nese ji původní držitel aktiv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82987-34CF-4EE1-B96A-658A10F39324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Syntetická sekuritizace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4D7AB-D2FD-495E-8AB9-9F3AF7E4FFE8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80975" y="1844675"/>
            <a:ext cx="9505950" cy="3816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Požadavky na sekuritizovaná aktiva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600">
                <a:solidFill>
                  <a:srgbClr val="42607C"/>
                </a:solidFill>
              </a:rPr>
              <a:t>sekuritizaci usnadňuje: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předpověditelné peněžní toky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historie stálého nízkého selhání a nízké úrovně ztrát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demografická a geografická různorodost dlužníků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vysoká likvidační hodnota</a:t>
            </a:r>
          </a:p>
          <a:p>
            <a:pPr eaLnBrk="1" hangingPunct="1">
              <a:lnSpc>
                <a:spcPct val="90000"/>
              </a:lnSpc>
            </a:pPr>
            <a:r>
              <a:rPr lang="cs-CZ" sz="2600">
                <a:solidFill>
                  <a:srgbClr val="42607C"/>
                </a:solidFill>
              </a:rPr>
              <a:t>sekuritizaci brání: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malý počet aktiv v poolu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nedostatek standardní dokumentace aktiv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malá frekvence plateb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možnost dlužníků modifikovat platební podmínky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nedostatek historických údajů o selháních a ztrátách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nezkušený a podkapitalizovaný držitel aktiv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530C7-3A4E-4FFE-A6E0-0C1C0F793C98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Sekuritizace a tranšování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při tranšování je určena priorita CP při sekuritizaci</a:t>
            </a:r>
          </a:p>
          <a:p>
            <a:pPr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cenné papíry se rozdělují do tranší: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80 – 85 % první tři tranše: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>
                <a:solidFill>
                  <a:srgbClr val="42607C"/>
                </a:solidFill>
              </a:rPr>
              <a:t>tranše peněžního trhu (money market tranche)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>
                <a:solidFill>
                  <a:srgbClr val="42607C"/>
                </a:solidFill>
              </a:rPr>
              <a:t>tranše přednostní (senior tranche)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>
                <a:solidFill>
                  <a:srgbClr val="42607C"/>
                </a:solidFill>
              </a:rPr>
              <a:t>tranše střední (mezanine tranche)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10 – 15 % podřízená tranše (subordinated tranche)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1 – 10 % akciová tranše (equity tranche)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zh-CN" sz="2800">
                <a:solidFill>
                  <a:srgbClr val="42607C"/>
                </a:solidFill>
              </a:rPr>
              <a:t>jednotlivé tranše mají odlišné doby splatnosti a odlišné riziko → jsou nakupovány investory s rozdílným postojem k riziku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6B6C9-EFCE-44B0-8E6D-ADD1302D98AC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Dopady sekuritizace (1)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na rizika bank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není-li dosaženo skutečného prodeje, banka může pocítit ztráty, nekryté kapitálem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riziko financování </a:t>
            </a:r>
            <a:r>
              <a:rPr lang="cs-CZ" sz="1800">
                <a:solidFill>
                  <a:srgbClr val="42607C"/>
                </a:solidFill>
              </a:rPr>
              <a:t>– když na trhu není možné prodat CP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konflikt zájmů </a:t>
            </a:r>
            <a:r>
              <a:rPr lang="cs-CZ" sz="1800">
                <a:solidFill>
                  <a:srgbClr val="42607C"/>
                </a:solidFill>
              </a:rPr>
              <a:t>– je-li banka prodávajícím, obsluhovatelem i upisovatelem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morální tlak na banku na zpětný nákup </a:t>
            </a:r>
            <a:r>
              <a:rPr lang="cs-CZ" sz="1800">
                <a:solidFill>
                  <a:srgbClr val="42607C"/>
                </a:solidFill>
              </a:rPr>
              <a:t>– když se zhorší aktiva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tendence prodávat nejkvalitnější aktiva </a:t>
            </a:r>
            <a:r>
              <a:rPr lang="cs-CZ" sz="1800">
                <a:solidFill>
                  <a:srgbClr val="42607C"/>
                </a:solidFill>
              </a:rPr>
              <a:t>→ roste riziko zbývajícího portfolia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sekuritizační programy vyžadují velká portfolia</a:t>
            </a:r>
          </a:p>
          <a:p>
            <a:pPr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na finanční systém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může zlepšit efektivnost finančního systému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může vést k poklesu významu bank v procesu zprostředkování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vede k poklesu kapitálových požadavků bankovního sektoru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C7B78-DFD4-4452-890D-B705854A1A2B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2AD50-36D3-4D68-84A0-B7004FBBDDB0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412875"/>
            <a:ext cx="9128125" cy="4206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240D1-5AF6-4DE8-B9D4-3E3E7D28CF00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828675"/>
            <a:ext cx="912495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Dopady sekuritizace (2)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na regulaci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regulátor musí kontrolovat, zda došlo ke skutečnému prodeji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o skutečný prodej se nejedná: 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>
                <a:solidFill>
                  <a:srgbClr val="42607C"/>
                </a:solidFill>
              </a:rPr>
              <a:t>když na bance zůstane jakýkoliv závazek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>
                <a:solidFill>
                  <a:srgbClr val="42607C"/>
                </a:solidFill>
              </a:rPr>
              <a:t>když existují vazby mezi prodávající bankou a SPV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>
                <a:solidFill>
                  <a:srgbClr val="42607C"/>
                </a:solidFill>
              </a:rPr>
              <a:t>když prodávající banka poskytla jakékoliv úvěrové posílení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pokud nešlo o skutečný prodej </a:t>
            </a:r>
            <a:r>
              <a:rPr lang="cs-CZ" sz="2400">
                <a:solidFill>
                  <a:srgbClr val="42607C"/>
                </a:solidFill>
                <a:sym typeface="Wingdings" pitchFamily="2" charset="2"/>
              </a:rPr>
              <a:t>→ </a:t>
            </a:r>
            <a:r>
              <a:rPr lang="cs-CZ" sz="2400">
                <a:solidFill>
                  <a:srgbClr val="42607C"/>
                </a:solidFill>
              </a:rPr>
              <a:t>i nadále počítat u aktiv kapitálový požadavek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72AC1-0CE6-4ABF-BBCF-F0F12CC100BF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Sekuritizace a finanční krize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sekuritizace jednou z příčin vzniku hypoteční krize v USA</a:t>
            </a:r>
          </a:p>
          <a:p>
            <a:pPr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role ratingových agentur</a:t>
            </a:r>
          </a:p>
          <a:p>
            <a:pPr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ABS aj. cenné papíry se navíc staly podkladem pro další kolo sekuritizací</a:t>
            </a:r>
          </a:p>
          <a:p>
            <a:pPr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propad cen na trhu nemovitostí </a:t>
            </a:r>
            <a:r>
              <a:rPr lang="cs-CZ" sz="2800">
                <a:solidFill>
                  <a:srgbClr val="42607C"/>
                </a:solidFill>
                <a:sym typeface="Wingdings" pitchFamily="2" charset="2"/>
              </a:rPr>
              <a:t>→ …?</a:t>
            </a:r>
            <a:endParaRPr lang="cs-CZ" sz="280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92A22-772A-412F-A2D5-058021E0F453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699E2-0B9B-419B-A969-B917E2FAF36C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81407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179512" y="6519446"/>
            <a:ext cx="4824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IMF: </a:t>
            </a:r>
            <a:r>
              <a:rPr lang="cs-CZ" sz="1600" dirty="0" err="1">
                <a:latin typeface="+mn-lt"/>
              </a:rPr>
              <a:t>Global</a:t>
            </a:r>
            <a:r>
              <a:rPr lang="cs-CZ" sz="1600" dirty="0">
                <a:latin typeface="+mn-lt"/>
              </a:rPr>
              <a:t> Financial Stability Report, </a:t>
            </a:r>
            <a:r>
              <a:rPr lang="cs-CZ" sz="1600" dirty="0" err="1">
                <a:latin typeface="+mn-lt"/>
              </a:rPr>
              <a:t>October</a:t>
            </a:r>
            <a:r>
              <a:rPr lang="cs-CZ" sz="1600" dirty="0">
                <a:latin typeface="+mn-lt"/>
              </a:rPr>
              <a:t> 2012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6AF64-73C3-4FF1-81DB-6A711836892A}" type="slidenum">
              <a:rPr lang="fr-FR" smtClean="0"/>
              <a:pPr>
                <a:defRPr/>
              </a:pPr>
              <a:t>34</a:t>
            </a:fld>
            <a:endParaRPr lang="fr-FR" dirty="0"/>
          </a:p>
        </p:txBody>
      </p:sp>
      <p:sp>
        <p:nvSpPr>
          <p:cNvPr id="5" name="Obdélník 4"/>
          <p:cNvSpPr/>
          <p:nvPr/>
        </p:nvSpPr>
        <p:spPr>
          <a:xfrm>
            <a:off x="179512" y="6519446"/>
            <a:ext cx="4824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AFME: </a:t>
            </a:r>
            <a:r>
              <a:rPr lang="cs-CZ" sz="1600" dirty="0" err="1">
                <a:latin typeface="+mn-lt"/>
              </a:rPr>
              <a:t>Securitisation</a:t>
            </a:r>
            <a:r>
              <a:rPr lang="cs-CZ" sz="1600" dirty="0">
                <a:latin typeface="+mn-lt"/>
              </a:rPr>
              <a:t> Report Q2:2021</a:t>
            </a:r>
            <a:endParaRPr lang="pt-BR" sz="1600" dirty="0">
              <a:latin typeface="+mn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EEF010F-C522-46F6-975B-DF674B8F7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7" y="136518"/>
            <a:ext cx="7241235" cy="6378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FCB77-CF18-4BF3-BE1E-814E2768F4A0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  <p:sp>
        <p:nvSpPr>
          <p:cNvPr id="7" name="Obdélník 6"/>
          <p:cNvSpPr/>
          <p:nvPr/>
        </p:nvSpPr>
        <p:spPr>
          <a:xfrm>
            <a:off x="0" y="6263981"/>
            <a:ext cx="4824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/>
              <a:t>AFME: </a:t>
            </a:r>
            <a:r>
              <a:rPr lang="cs-CZ" sz="1600" dirty="0" err="1"/>
              <a:t>Securitisation</a:t>
            </a:r>
            <a:r>
              <a:rPr lang="cs-CZ" sz="1600" dirty="0"/>
              <a:t> Report Q2:2021</a:t>
            </a:r>
            <a:endParaRPr lang="pt-BR" sz="16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2CC8808-D29A-498C-BD28-E138B97FD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0728"/>
            <a:ext cx="9144000" cy="4941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2EE53-C683-46EC-A470-4BAEE1F56A04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  <p:sp>
        <p:nvSpPr>
          <p:cNvPr id="5" name="Obdélník 4"/>
          <p:cNvSpPr/>
          <p:nvPr/>
        </p:nvSpPr>
        <p:spPr>
          <a:xfrm>
            <a:off x="35496" y="6335255"/>
            <a:ext cx="4824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/>
              <a:t>AFME: </a:t>
            </a:r>
            <a:r>
              <a:rPr lang="cs-CZ" sz="1600" dirty="0" err="1"/>
              <a:t>Securitisation</a:t>
            </a:r>
            <a:r>
              <a:rPr lang="cs-CZ" sz="1600" dirty="0"/>
              <a:t> Report Q2:2021</a:t>
            </a:r>
            <a:endParaRPr lang="pt-BR" sz="16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40CBF5F-B961-4DAA-ACC2-A3E72CB22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4598"/>
            <a:ext cx="9144000" cy="3728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4228-C3A2-4D9E-82D1-6CF35F1B9289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  <p:sp>
        <p:nvSpPr>
          <p:cNvPr id="5" name="Obdélník 4"/>
          <p:cNvSpPr/>
          <p:nvPr/>
        </p:nvSpPr>
        <p:spPr>
          <a:xfrm>
            <a:off x="107504" y="6093296"/>
            <a:ext cx="4824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/>
              <a:t>AFME: </a:t>
            </a:r>
            <a:r>
              <a:rPr lang="cs-CZ" sz="1600" dirty="0" err="1"/>
              <a:t>Securitisation</a:t>
            </a:r>
            <a:r>
              <a:rPr lang="cs-CZ" sz="1600" dirty="0"/>
              <a:t> Report Q2:2021</a:t>
            </a:r>
            <a:endParaRPr lang="pt-BR" sz="16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F34C705-E6CE-4F93-84DB-1DB0E2226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9418"/>
            <a:ext cx="9144000" cy="2499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Příklad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banka má portfolio hypoték ve výši 10.000, z toho sekuritizovat hodlá 1.000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kapitálová struktura banky je následující:</a:t>
            </a:r>
          </a:p>
          <a:p>
            <a:pPr lvl="1"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96 % tvoří depozita</a:t>
            </a:r>
          </a:p>
          <a:p>
            <a:pPr lvl="1"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4 % tvoří kapitál (z toho 50 % základní kapitál a 50 % podřízený dluh)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9557F-FE48-4993-99D3-E13D3B92C80A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Příklad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0DC57-40FE-4EA6-927B-BE358870BEAE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611188" y="1196975"/>
          <a:ext cx="7776864" cy="5486400"/>
        </p:xfrm>
        <a:graphic>
          <a:graphicData uri="http://schemas.openxmlformats.org/drawingml/2006/table">
            <a:tbl>
              <a:tblPr/>
              <a:tblGrid>
                <a:gridCol w="574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6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spc="-50" dirty="0">
                          <a:latin typeface="Times New Roman"/>
                          <a:ea typeface="SimSun"/>
                          <a:cs typeface="Times New Roman"/>
                        </a:rPr>
                        <a:t>Současné financování:</a:t>
                      </a:r>
                      <a:endParaRPr lang="cs-CZ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Náklady základního kapitálu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25,00 %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Náklady podřízeného dluhu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10,20 %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Náklady depozit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10,00 %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spc="-50" dirty="0">
                          <a:latin typeface="Times New Roman"/>
                          <a:ea typeface="SimSun"/>
                          <a:cs typeface="Times New Roman"/>
                        </a:rPr>
                        <a:t>Struktura sekuritizovaných CP:</a:t>
                      </a:r>
                      <a:endParaRPr lang="cs-CZ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Náklady senior cenných papírů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9,80 %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Váha senior cenných papírů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90 %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Splatnost senior cenných papírů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10 let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Náklady junior cenných papírů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10,61 %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Váha junior cenných papírů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10 %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Splatnost s junior cenných papírů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10 let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Přímé náklady struktury (% z částky)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0,20 %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spc="-50" dirty="0">
                          <a:latin typeface="Times New Roman"/>
                          <a:ea typeface="SimSun"/>
                          <a:cs typeface="Times New Roman"/>
                        </a:rPr>
                        <a:t>Původní aktiva:</a:t>
                      </a:r>
                      <a:endParaRPr lang="cs-CZ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Výnos portfolia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10,20 %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Durace portfolia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7 let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spc="-50" dirty="0">
                          <a:latin typeface="Times New Roman"/>
                          <a:ea typeface="SimSun"/>
                          <a:cs typeface="Times New Roman"/>
                        </a:rPr>
                        <a:t>Nesplacené zůstatky:</a:t>
                      </a:r>
                      <a:endParaRPr lang="cs-CZ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Nesplacené úvěry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10.000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Sekuritizovaná částka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spc="-50" dirty="0">
                          <a:latin typeface="Times New Roman"/>
                          <a:ea typeface="SimSun"/>
                          <a:cs typeface="Times New Roman"/>
                        </a:rPr>
                        <a:t>1.000</a:t>
                      </a:r>
                      <a:endParaRPr lang="cs-CZ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Nástroje transferu úvěrového rizika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dirty="0">
                <a:solidFill>
                  <a:srgbClr val="42607C"/>
                </a:solidFill>
              </a:rPr>
              <a:t>kritérium poskytování prostředků na krytí rizika: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financované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nefinancované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dirty="0">
                <a:solidFill>
                  <a:srgbClr val="42607C"/>
                </a:solidFill>
              </a:rPr>
              <a:t>kritérium rozsahu transferu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jednotlivé aktivum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portfolio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dirty="0">
                <a:solidFill>
                  <a:srgbClr val="42607C"/>
                </a:solidFill>
              </a:rPr>
              <a:t>kritérium způsobu transferu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přímý transfer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nepřímý transfer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speciální jednotka (SPV – </a:t>
            </a:r>
            <a:r>
              <a:rPr lang="en-US" sz="2200" dirty="0">
                <a:solidFill>
                  <a:srgbClr val="42607C"/>
                </a:solidFill>
              </a:rPr>
              <a:t>special purpose vehicle</a:t>
            </a:r>
            <a:r>
              <a:rPr lang="cs-CZ" sz="2200" dirty="0">
                <a:solidFill>
                  <a:srgbClr val="42607C"/>
                </a:solidFill>
              </a:rPr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C833A-DE93-4B26-A62E-621850A39B4D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Kapitálové požadavky před a po sekuritizaci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05C061-6AF3-4F80-BB97-199CBF55EF34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611188" y="2420938"/>
          <a:ext cx="7344815" cy="2926080"/>
        </p:xfrm>
        <a:graphic>
          <a:graphicData uri="http://schemas.openxmlformats.org/drawingml/2006/table">
            <a:tbl>
              <a:tblPr/>
              <a:tblGrid>
                <a:gridCol w="4080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3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400" spc="-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spc="-50" dirty="0">
                          <a:latin typeface="Times New Roman"/>
                          <a:ea typeface="SimSun"/>
                          <a:cs typeface="Times New Roman"/>
                        </a:rPr>
                        <a:t>Hodnota</a:t>
                      </a:r>
                      <a:endParaRPr lang="cs-CZ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spc="-50">
                          <a:latin typeface="Times New Roman"/>
                          <a:ea typeface="SimSun"/>
                          <a:cs typeface="Times New Roman"/>
                        </a:rPr>
                        <a:t>Kapitálový požadavek</a:t>
                      </a:r>
                      <a:endParaRPr lang="cs-CZ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spc="-50" dirty="0">
                          <a:latin typeface="Times New Roman"/>
                          <a:ea typeface="SimSun"/>
                          <a:cs typeface="Times New Roman"/>
                        </a:rPr>
                        <a:t>Původní úvěrové portfolio</a:t>
                      </a:r>
                      <a:endParaRPr lang="cs-CZ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spc="-50" dirty="0">
                          <a:latin typeface="Times New Roman"/>
                          <a:ea typeface="SimSun"/>
                          <a:cs typeface="Times New Roman"/>
                        </a:rPr>
                        <a:t>10.000</a:t>
                      </a:r>
                      <a:endParaRPr lang="cs-CZ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spc="-50">
                          <a:latin typeface="Times New Roman"/>
                          <a:ea typeface="SimSun"/>
                          <a:cs typeface="Times New Roman"/>
                        </a:rPr>
                        <a:t>400</a:t>
                      </a:r>
                      <a:endParaRPr lang="cs-CZ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spc="-50">
                          <a:latin typeface="Times New Roman"/>
                          <a:ea typeface="SimSun"/>
                          <a:cs typeface="Times New Roman"/>
                        </a:rPr>
                        <a:t>Sekuritizovaná částka</a:t>
                      </a:r>
                      <a:endParaRPr lang="cs-CZ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spc="-50" dirty="0">
                          <a:latin typeface="Times New Roman"/>
                          <a:ea typeface="SimSun"/>
                          <a:cs typeface="Times New Roman"/>
                        </a:rPr>
                        <a:t>1.000</a:t>
                      </a:r>
                      <a:endParaRPr lang="cs-CZ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spc="-50" dirty="0">
                          <a:latin typeface="Times New Roman"/>
                          <a:ea typeface="SimSun"/>
                          <a:cs typeface="Times New Roman"/>
                        </a:rPr>
                        <a:t>40</a:t>
                      </a:r>
                      <a:endParaRPr lang="cs-CZ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spc="-50">
                          <a:latin typeface="Times New Roman"/>
                          <a:ea typeface="SimSun"/>
                          <a:cs typeface="Times New Roman"/>
                        </a:rPr>
                        <a:t>Cenné papíry senior</a:t>
                      </a:r>
                      <a:endParaRPr lang="cs-CZ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spc="-50">
                          <a:latin typeface="Times New Roman"/>
                          <a:ea typeface="SimSun"/>
                          <a:cs typeface="Times New Roman"/>
                        </a:rPr>
                        <a:t>900</a:t>
                      </a:r>
                      <a:endParaRPr lang="cs-CZ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spc="-50" dirty="0">
                          <a:latin typeface="Times New Roman"/>
                          <a:ea typeface="SimSun"/>
                          <a:cs typeface="Times New Roman"/>
                        </a:rPr>
                        <a:t>prodán</a:t>
                      </a:r>
                      <a:endParaRPr lang="cs-CZ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spc="-50">
                          <a:latin typeface="Times New Roman"/>
                          <a:ea typeface="SimSun"/>
                          <a:cs typeface="Times New Roman"/>
                        </a:rPr>
                        <a:t>Cenné papíry junior</a:t>
                      </a:r>
                      <a:endParaRPr lang="cs-CZ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spc="-50">
                          <a:latin typeface="Times New Roman"/>
                          <a:ea typeface="SimSun"/>
                          <a:cs typeface="Times New Roman"/>
                        </a:rPr>
                        <a:t>100</a:t>
                      </a:r>
                      <a:endParaRPr lang="cs-CZ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spc="-50" dirty="0">
                          <a:latin typeface="Times New Roman"/>
                          <a:ea typeface="SimSun"/>
                          <a:cs typeface="Times New Roman"/>
                        </a:rPr>
                        <a:t>prodán</a:t>
                      </a:r>
                      <a:endParaRPr lang="cs-CZ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spc="-50">
                          <a:latin typeface="Times New Roman"/>
                          <a:ea typeface="SimSun"/>
                          <a:cs typeface="Times New Roman"/>
                        </a:rPr>
                        <a:t>Konečné úvěrové portfolio</a:t>
                      </a:r>
                      <a:endParaRPr lang="cs-CZ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spc="-50">
                          <a:latin typeface="Times New Roman"/>
                          <a:ea typeface="SimSun"/>
                          <a:cs typeface="Times New Roman"/>
                        </a:rPr>
                        <a:t>9.000</a:t>
                      </a:r>
                      <a:endParaRPr lang="cs-CZ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spc="-50" dirty="0">
                          <a:latin typeface="Times New Roman"/>
                          <a:ea typeface="SimSun"/>
                          <a:cs typeface="Times New Roman"/>
                        </a:rPr>
                        <a:t>360</a:t>
                      </a:r>
                      <a:endParaRPr lang="cs-CZ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spc="-50">
                          <a:latin typeface="Times New Roman"/>
                          <a:ea typeface="SimSun"/>
                          <a:cs typeface="Times New Roman"/>
                        </a:rPr>
                        <a:t>Celková riziková aktiva</a:t>
                      </a:r>
                      <a:endParaRPr lang="cs-CZ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spc="-50">
                          <a:latin typeface="Times New Roman"/>
                          <a:ea typeface="SimSun"/>
                          <a:cs typeface="Times New Roman"/>
                        </a:rPr>
                        <a:t>4.500</a:t>
                      </a:r>
                      <a:endParaRPr lang="cs-CZ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spc="-50" dirty="0">
                          <a:latin typeface="Times New Roman"/>
                          <a:ea typeface="SimSun"/>
                          <a:cs typeface="Times New Roman"/>
                        </a:rPr>
                        <a:t>360</a:t>
                      </a:r>
                      <a:endParaRPr lang="cs-CZ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Náklady kapitálu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náklady kapitálu před sekuritizací: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cs-CZ">
                <a:solidFill>
                  <a:srgbClr val="42607C"/>
                </a:solidFill>
              </a:rPr>
              <a:t>= 0,96 * 10,00% + 0,04 * (0,5 * 25% + 0,5 * 10,20%) = 10,30%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náklady financování pomocí sekuritizace: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cs-CZ">
                <a:solidFill>
                  <a:srgbClr val="42607C"/>
                </a:solidFill>
              </a:rPr>
              <a:t>= (0,9 * 9,80% + 0,1 * 10,61%) + 0,20% = 10,08%</a:t>
            </a:r>
          </a:p>
          <a:p>
            <a:pPr lvl="2"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rozdíl mezi náklady financování pomocí sekuritizace a náklady kapitálu je dostatečný pro vytvoření finančního přínosu sekuritizace</a:t>
            </a:r>
          </a:p>
          <a:p>
            <a:pPr lvl="2"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náklady financování pomocí sekuritizace jsou nižší než výnos portfolia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7D1EE-D439-446B-A7E2-97E8B3094F0E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Dopad sekuritizace na ROE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dopad sekuritizace na ROE je výsledkem nižšího kapitálu v kombinaci s nižšími náklady financování pomocí sekuritizace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čím víc sekuritizujeme, tím větší zvýšení ROE (za podmínky, že náklady financování pomocí sekuritizace jsou nižší než náklady kapitálu před sekuritizací)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B7EB7-3DCD-49BA-A602-A5CB306DC855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Příklad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z="2400" dirty="0">
                <a:solidFill>
                  <a:srgbClr val="42607C"/>
                </a:solidFill>
              </a:rPr>
              <a:t>Předpokládejme, že banka sekuritizuje balík úvěrů, úročených úrokovou sazbou 15 %. Cenné papíry, vydané oproti tomuto balíku úvěrů, slibují investorům roční zisk 9 %. Odhad ztrát z očekávaných defaultů sekuritizovaných úvěrů je 5 %. Banka se zavázala platit roční poplatek ve výši 0,25 % za poradenské služby a také poplatek 0,25 % za shromažďování plateb z úvěrů a monitorování výkonnosti portfolia úvěrů. Pokud tyto položky představují veškeré náklady spojené se sekuritizací, jak vysoký zisk (v %) může banka očekávat z této transakce?</a:t>
            </a:r>
            <a:endParaRPr lang="cs-CZ" sz="24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43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Úvěrové deriváty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91264" cy="487258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k zajišťování i spekulaci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nástroj pro převod úvěrového rizika jedné strany (prodávajícího úvěrového rizika) na jinou stranu (kupujícího úvěrové riziko)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platby: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600" dirty="0">
                <a:solidFill>
                  <a:srgbClr val="42607C"/>
                </a:solidFill>
              </a:rPr>
              <a:t>prémie nebo úrokové platby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600" dirty="0">
                <a:solidFill>
                  <a:srgbClr val="42607C"/>
                </a:solidFill>
              </a:rPr>
              <a:t>kontraktační platby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400" dirty="0">
                <a:solidFill>
                  <a:srgbClr val="42607C"/>
                </a:solidFill>
              </a:rPr>
              <a:t>úvěrová událost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druhy úvěrových derivátů: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financované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600" dirty="0">
                <a:solidFill>
                  <a:srgbClr val="42607C"/>
                </a:solidFill>
              </a:rPr>
              <a:t>úvěrový dluhopis (credit-</a:t>
            </a:r>
            <a:r>
              <a:rPr lang="cs-CZ" sz="1600" dirty="0" err="1">
                <a:solidFill>
                  <a:srgbClr val="42607C"/>
                </a:solidFill>
              </a:rPr>
              <a:t>linked</a:t>
            </a:r>
            <a:r>
              <a:rPr lang="cs-CZ" sz="1600" dirty="0">
                <a:solidFill>
                  <a:srgbClr val="42607C"/>
                </a:solidFill>
              </a:rPr>
              <a:t> </a:t>
            </a:r>
            <a:r>
              <a:rPr lang="cs-CZ" sz="1600" dirty="0" err="1">
                <a:solidFill>
                  <a:srgbClr val="42607C"/>
                </a:solidFill>
              </a:rPr>
              <a:t>note</a:t>
            </a:r>
            <a:r>
              <a:rPr lang="cs-CZ" sz="1600" dirty="0">
                <a:solidFill>
                  <a:srgbClr val="42607C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nefinancované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600" dirty="0">
                <a:solidFill>
                  <a:srgbClr val="42607C"/>
                </a:solidFill>
              </a:rPr>
              <a:t>swap úvěrového selhání (credit default swap)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600" dirty="0">
                <a:solidFill>
                  <a:srgbClr val="42607C"/>
                </a:solidFill>
              </a:rPr>
              <a:t>swap veškerých výnosů (</a:t>
            </a:r>
            <a:r>
              <a:rPr lang="cs-CZ" sz="1600" dirty="0" err="1">
                <a:solidFill>
                  <a:srgbClr val="42607C"/>
                </a:solidFill>
              </a:rPr>
              <a:t>total</a:t>
            </a:r>
            <a:r>
              <a:rPr lang="cs-CZ" sz="1600" dirty="0">
                <a:solidFill>
                  <a:srgbClr val="42607C"/>
                </a:solidFill>
              </a:rPr>
              <a:t> </a:t>
            </a:r>
            <a:r>
              <a:rPr lang="cs-CZ" sz="1600" dirty="0" err="1">
                <a:solidFill>
                  <a:srgbClr val="42607C"/>
                </a:solidFill>
              </a:rPr>
              <a:t>return</a:t>
            </a:r>
            <a:r>
              <a:rPr lang="cs-CZ" sz="1600" dirty="0">
                <a:solidFill>
                  <a:srgbClr val="42607C"/>
                </a:solidFill>
              </a:rPr>
              <a:t> swap)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600" dirty="0">
                <a:solidFill>
                  <a:srgbClr val="42607C"/>
                </a:solidFill>
              </a:rPr>
              <a:t>opce selhání (</a:t>
            </a:r>
            <a:r>
              <a:rPr lang="cs-CZ" sz="1600" dirty="0" err="1">
                <a:solidFill>
                  <a:srgbClr val="42607C"/>
                </a:solidFill>
              </a:rPr>
              <a:t>digital</a:t>
            </a:r>
            <a:r>
              <a:rPr lang="cs-CZ" sz="1600" dirty="0">
                <a:solidFill>
                  <a:srgbClr val="42607C"/>
                </a:solidFill>
              </a:rPr>
              <a:t> default </a:t>
            </a:r>
            <a:r>
              <a:rPr lang="cs-CZ" sz="1600" dirty="0" err="1">
                <a:solidFill>
                  <a:srgbClr val="42607C"/>
                </a:solidFill>
              </a:rPr>
              <a:t>option</a:t>
            </a:r>
            <a:r>
              <a:rPr lang="cs-CZ" sz="1600" dirty="0">
                <a:solidFill>
                  <a:srgbClr val="42607C"/>
                </a:solidFill>
              </a:rPr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600" dirty="0">
                <a:solidFill>
                  <a:srgbClr val="42607C"/>
                </a:solidFill>
              </a:rPr>
              <a:t>opce úvěrového rozpětí (credit </a:t>
            </a:r>
            <a:r>
              <a:rPr lang="cs-CZ" sz="1600" dirty="0" err="1">
                <a:solidFill>
                  <a:srgbClr val="42607C"/>
                </a:solidFill>
              </a:rPr>
              <a:t>spread</a:t>
            </a:r>
            <a:r>
              <a:rPr lang="cs-CZ" sz="1600" dirty="0">
                <a:solidFill>
                  <a:srgbClr val="42607C"/>
                </a:solidFill>
              </a:rPr>
              <a:t> </a:t>
            </a:r>
            <a:r>
              <a:rPr lang="cs-CZ" sz="1600" dirty="0" err="1">
                <a:solidFill>
                  <a:srgbClr val="42607C"/>
                </a:solidFill>
              </a:rPr>
              <a:t>option</a:t>
            </a:r>
            <a:r>
              <a:rPr lang="cs-CZ" sz="1600" dirty="0">
                <a:solidFill>
                  <a:srgbClr val="42607C"/>
                </a:solidFill>
              </a:rPr>
              <a:t>)</a:t>
            </a:r>
            <a:endParaRPr lang="cs-CZ" sz="24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44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45</a:t>
            </a:fld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150"/>
            <a:ext cx="9186863" cy="55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395536" y="6237312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BIS: </a:t>
            </a:r>
            <a:r>
              <a:rPr lang="cs-CZ" sz="1600" dirty="0" err="1">
                <a:latin typeface="+mn-lt"/>
              </a:rPr>
              <a:t>Triennial</a:t>
            </a:r>
            <a:r>
              <a:rPr lang="cs-CZ" sz="1600" dirty="0">
                <a:latin typeface="+mn-lt"/>
              </a:rPr>
              <a:t> and </a:t>
            </a:r>
            <a:r>
              <a:rPr lang="cs-CZ" sz="1600" dirty="0" err="1">
                <a:latin typeface="+mn-lt"/>
              </a:rPr>
              <a:t>semiannual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surveys</a:t>
            </a:r>
            <a:r>
              <a:rPr lang="cs-CZ" sz="1600" dirty="0">
                <a:latin typeface="+mn-lt"/>
              </a:rPr>
              <a:t>. </a:t>
            </a:r>
            <a:r>
              <a:rPr lang="cs-CZ" sz="1600" dirty="0" err="1">
                <a:latin typeface="+mn-lt"/>
              </a:rPr>
              <a:t>Positions</a:t>
            </a:r>
            <a:r>
              <a:rPr lang="cs-CZ" sz="1600" dirty="0">
                <a:latin typeface="+mn-lt"/>
              </a:rPr>
              <a:t> in </a:t>
            </a:r>
            <a:r>
              <a:rPr lang="cs-CZ" sz="1600" dirty="0" err="1">
                <a:latin typeface="+mn-lt"/>
              </a:rPr>
              <a:t>global</a:t>
            </a:r>
            <a:r>
              <a:rPr lang="cs-CZ" sz="1600" dirty="0">
                <a:latin typeface="+mn-lt"/>
              </a:rPr>
              <a:t> OTC </a:t>
            </a:r>
            <a:r>
              <a:rPr lang="cs-CZ" sz="1600" dirty="0" err="1">
                <a:latin typeface="+mn-lt"/>
              </a:rPr>
              <a:t>derivatives</a:t>
            </a:r>
            <a:r>
              <a:rPr lang="cs-CZ" sz="1600" dirty="0">
                <a:latin typeface="+mn-lt"/>
              </a:rPr>
              <a:t> markets at end-June 2012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46</a:t>
            </a:fld>
            <a:endParaRPr lang="fr-FR"/>
          </a:p>
        </p:txBody>
      </p:sp>
      <p:sp>
        <p:nvSpPr>
          <p:cNvPr id="9" name="Obdélník 8"/>
          <p:cNvSpPr/>
          <p:nvPr/>
        </p:nvSpPr>
        <p:spPr>
          <a:xfrm>
            <a:off x="395536" y="6519446"/>
            <a:ext cx="6336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BIS: </a:t>
            </a:r>
            <a:r>
              <a:rPr lang="cs-CZ" sz="1600" dirty="0" err="1">
                <a:latin typeface="+mn-lt"/>
              </a:rPr>
              <a:t>Statistical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release</a:t>
            </a:r>
            <a:r>
              <a:rPr lang="cs-CZ" sz="1600" dirty="0">
                <a:latin typeface="+mn-lt"/>
              </a:rPr>
              <a:t>: OTC </a:t>
            </a:r>
            <a:r>
              <a:rPr lang="cs-CZ" sz="1600" dirty="0" err="1">
                <a:latin typeface="+mn-lt"/>
              </a:rPr>
              <a:t>derivatives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statistics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at</a:t>
            </a:r>
            <a:r>
              <a:rPr lang="cs-CZ" sz="1600" dirty="0">
                <a:latin typeface="+mn-lt"/>
              </a:rPr>
              <a:t> end-</a:t>
            </a:r>
            <a:r>
              <a:rPr lang="cs-CZ" sz="1600" dirty="0" err="1">
                <a:latin typeface="+mn-lt"/>
              </a:rPr>
              <a:t>December</a:t>
            </a:r>
            <a:r>
              <a:rPr lang="cs-CZ" sz="1600" dirty="0">
                <a:latin typeface="+mn-lt"/>
              </a:rPr>
              <a:t> 2020</a:t>
            </a:r>
            <a:endParaRPr lang="pt-BR" sz="1600" dirty="0"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6444B8E-A8A5-4853-A949-AA104122C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2" y="293878"/>
            <a:ext cx="8083296" cy="6062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Swap celkových výnosů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91264" cy="451254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dohoda mezi dvěma smluvními stranami, že swap bude zahrnovat periodické platby: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platby založené na celkových výnosech z úvěru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platby založené na referenční úrokové sazbě + určitá rizikovou prémii (+ platby v případě kapitálových ztrát)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podkladovým aktivem může být jakékoliv aktivum, index nebo portfolio aktiv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důsledek: druhá strana plně přejímá úvěrové riziko strany první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47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Swap celkových výnosů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48</a:t>
            </a:fld>
            <a:endParaRPr lang="fr-FR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3850" y="1916113"/>
            <a:ext cx="2736850" cy="101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Banka A</a:t>
            </a:r>
          </a:p>
          <a:p>
            <a:pPr>
              <a:spcBef>
                <a:spcPct val="50000"/>
              </a:spcBef>
            </a:pPr>
            <a:r>
              <a:rPr lang="cs-CZ" sz="2400"/>
              <a:t>prodávající riziko</a:t>
            </a:r>
            <a:endParaRPr lang="en-US" sz="24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227763" y="1916113"/>
            <a:ext cx="2447925" cy="101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Banka B</a:t>
            </a:r>
          </a:p>
          <a:p>
            <a:pPr>
              <a:spcBef>
                <a:spcPct val="50000"/>
              </a:spcBef>
            </a:pPr>
            <a:r>
              <a:rPr lang="cs-CZ" sz="2400"/>
              <a:t>kupující riziko</a:t>
            </a:r>
            <a:endParaRPr lang="en-US" sz="240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0825" y="4797425"/>
            <a:ext cx="2736850" cy="1014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Zákazník banky A</a:t>
            </a:r>
          </a:p>
          <a:p>
            <a:pPr>
              <a:spcBef>
                <a:spcPct val="50000"/>
              </a:spcBef>
            </a:pPr>
            <a:r>
              <a:rPr lang="cs-CZ" sz="2400"/>
              <a:t>dlužník úvěru 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3059113" y="2133600"/>
            <a:ext cx="3097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0" name="AutoShape 9"/>
          <p:cNvSpPr>
            <a:spLocks/>
          </p:cNvSpPr>
          <p:nvPr/>
        </p:nvSpPr>
        <p:spPr bwMode="auto">
          <a:xfrm>
            <a:off x="2916238" y="1700213"/>
            <a:ext cx="3384550" cy="609600"/>
          </a:xfrm>
          <a:prstGeom prst="callout1">
            <a:avLst>
              <a:gd name="adj1" fmla="val 18750"/>
              <a:gd name="adj2" fmla="val 17259"/>
              <a:gd name="adj3" fmla="val 112500"/>
              <a:gd name="adj4" fmla="val 1725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veškeré výnosy z úvěru</a:t>
            </a:r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3132138" y="2492375"/>
            <a:ext cx="302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2" name="AutoShape 11"/>
          <p:cNvSpPr>
            <a:spLocks/>
          </p:cNvSpPr>
          <p:nvPr/>
        </p:nvSpPr>
        <p:spPr bwMode="auto">
          <a:xfrm>
            <a:off x="3203575" y="2565400"/>
            <a:ext cx="3024188" cy="609600"/>
          </a:xfrm>
          <a:prstGeom prst="callout1">
            <a:avLst>
              <a:gd name="adj1" fmla="val 18750"/>
              <a:gd name="adj2" fmla="val 14593"/>
              <a:gd name="adj3" fmla="val 112500"/>
              <a:gd name="adj4" fmla="val 14593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dirty="0"/>
              <a:t>referenční </a:t>
            </a:r>
            <a:r>
              <a:rPr lang="cs-CZ" dirty="0" err="1"/>
              <a:t>úr.sazba</a:t>
            </a:r>
            <a:r>
              <a:rPr lang="cs-CZ" dirty="0"/>
              <a:t> +prémie+zhoršení kvality</a:t>
            </a:r>
            <a:endParaRPr lang="en-US" dirty="0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547813" y="2924175"/>
            <a:ext cx="0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4" name="AutoShape 13"/>
          <p:cNvSpPr>
            <a:spLocks/>
          </p:cNvSpPr>
          <p:nvPr/>
        </p:nvSpPr>
        <p:spPr bwMode="auto">
          <a:xfrm>
            <a:off x="0" y="3284538"/>
            <a:ext cx="1692275" cy="1223962"/>
          </a:xfrm>
          <a:prstGeom prst="callout1">
            <a:avLst>
              <a:gd name="adj1" fmla="val 9338"/>
              <a:gd name="adj2" fmla="val 52907"/>
              <a:gd name="adj3" fmla="val 126458"/>
              <a:gd name="adj4" fmla="val 5290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cs-CZ"/>
          </a:p>
          <a:p>
            <a:pPr algn="ctr"/>
            <a:r>
              <a:rPr lang="cs-CZ"/>
              <a:t>poskytnutí úvěru</a:t>
            </a:r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1908175" y="2924175"/>
            <a:ext cx="0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6" name="AutoShape 16"/>
          <p:cNvSpPr>
            <a:spLocks/>
          </p:cNvSpPr>
          <p:nvPr/>
        </p:nvSpPr>
        <p:spPr bwMode="auto">
          <a:xfrm>
            <a:off x="971550" y="3573463"/>
            <a:ext cx="2592388" cy="1223962"/>
          </a:xfrm>
          <a:prstGeom prst="callout1">
            <a:avLst>
              <a:gd name="adj1" fmla="val 9338"/>
              <a:gd name="adj2" fmla="val 44824"/>
              <a:gd name="adj3" fmla="val 79509"/>
              <a:gd name="adj4" fmla="val 44824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135000"/>
              </a:spcBef>
            </a:pPr>
            <a:r>
              <a:rPr lang="cs-CZ"/>
              <a:t>               splátky jistiny</a:t>
            </a:r>
          </a:p>
          <a:p>
            <a:pPr algn="ctr"/>
            <a:r>
              <a:rPr lang="cs-CZ"/>
              <a:t>      a úroků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Swap celkových výnosů - příklad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91264" cy="444053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200" dirty="0">
                <a:solidFill>
                  <a:srgbClr val="42607C"/>
                </a:solidFill>
              </a:rPr>
              <a:t>Banka A poskytla podnikatelský úvěr ve výši 100 mil., úročený fixní úrokovou sazbou 12 %. Banka se rozhodla toto riziko zajistit pomocí swapu veškerých výnosů. Jaký je zisk banky ze swapu celkových výnosů, dojde-li v prvním období k poklesu tržní hodnoty úvěru ze 100 mil. na 90 mil. a platí údaje z následující tabulky? A jaký je zisk banky, pokud se tržní hodnota úvěru nezmění?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49</a:t>
            </a:fld>
            <a:endParaRPr lang="fr-FR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539750" y="3933825"/>
          <a:ext cx="8280400" cy="2621280"/>
        </p:xfrm>
        <a:graphic>
          <a:graphicData uri="http://schemas.openxmlformats.org/drawingml/2006/table">
            <a:tbl>
              <a:tblPr/>
              <a:tblGrid>
                <a:gridCol w="122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7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5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9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cs-CZ" sz="2200" kern="1200" noProof="0">
                        <a:solidFill>
                          <a:srgbClr val="4260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kern="1200" noProof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Roční CF v průběhu všech let trvání kontraktu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kern="1200" noProof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Dodatečné platby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kern="1200" noProof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Celkové výnosy (v prvním období)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kern="1200" noProof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Příliv peněz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kern="1200" noProof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jednoletý LIBOR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kern="1200" noProof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(11 %)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kern="1200" noProof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kern="1200" noProof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jednoletý LIBOR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kern="1200" noProof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(11 %)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kern="1200" noProof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Odliv peněz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kern="1200" noProof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fixní sazba 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kern="1200" noProof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(12 %)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cs-CZ" sz="2200" kern="1200" noProof="0">
                        <a:solidFill>
                          <a:srgbClr val="4260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cs-CZ" sz="2200" kern="1200" noProof="0" dirty="0">
                        <a:solidFill>
                          <a:srgbClr val="4260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Nástroje transferu úvěrového rizika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6EAD3-6F40-4F91-B0A8-FC25FF567A14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graphicFrame>
        <p:nvGraphicFramePr>
          <p:cNvPr id="6" name="Group 106"/>
          <p:cNvGraphicFramePr>
            <a:graphicFrameLocks noGrp="1"/>
          </p:cNvGraphicFramePr>
          <p:nvPr>
            <p:ph idx="1"/>
          </p:nvPr>
        </p:nvGraphicFramePr>
        <p:xfrm>
          <a:off x="0" y="1700213"/>
          <a:ext cx="9144000" cy="4555681"/>
        </p:xfrm>
        <a:graphic>
          <a:graphicData uri="http://schemas.openxmlformats.org/drawingml/2006/table">
            <a:tbl>
              <a:tblPr/>
              <a:tblGrid>
                <a:gridCol w="190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1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4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5188"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cs-CZ" sz="2800" kern="1200" dirty="0">
                        <a:solidFill>
                          <a:srgbClr val="4260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cs-CZ" sz="2800" kern="1200" dirty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Financované</a:t>
                      </a:r>
                      <a:endParaRPr lang="en-US" sz="2800" kern="1200" dirty="0">
                        <a:solidFill>
                          <a:srgbClr val="4260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cs-CZ" sz="2800" kern="120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Nefinancované</a:t>
                      </a:r>
                      <a:endParaRPr lang="en-US" sz="2800" kern="1200">
                        <a:solidFill>
                          <a:srgbClr val="4260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cs-CZ" sz="2800" kern="120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Jednotlivé aktivum</a:t>
                      </a:r>
                      <a:endParaRPr lang="en-US" sz="2800" kern="1200">
                        <a:solidFill>
                          <a:srgbClr val="4260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pl-PL" altLang="zh-CN" sz="2800" kern="1200" dirty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Prodej úvěru na sekundárním trhu</a:t>
                      </a:r>
                      <a:endParaRPr lang="en-US" sz="2800" kern="1200" dirty="0">
                        <a:solidFill>
                          <a:srgbClr val="4260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cs-CZ" sz="2800" kern="1200" dirty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Záruky a akreditivy</a:t>
                      </a:r>
                    </a:p>
                    <a:p>
                      <a:pPr marL="342900" marR="0" lvl="1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cs-CZ" sz="2800" kern="1200" dirty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Pojištění úvěru</a:t>
                      </a:r>
                    </a:p>
                    <a:p>
                      <a:pPr marL="342900" marR="0" lvl="1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cs-CZ" sz="2800" kern="1200" dirty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Deriváty – swapy úvěrového selhání, swapy veškerých výnosů</a:t>
                      </a:r>
                      <a:endParaRPr lang="en-US" sz="2800" kern="1200" dirty="0">
                        <a:solidFill>
                          <a:srgbClr val="4260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cs-CZ" sz="2800" kern="120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Portfolio</a:t>
                      </a:r>
                      <a:endParaRPr lang="en-US" sz="2800" kern="1200">
                        <a:solidFill>
                          <a:srgbClr val="4260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cs-CZ" sz="2800" kern="1200" dirty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Úvěrový dluhopis</a:t>
                      </a:r>
                    </a:p>
                    <a:p>
                      <a:pPr marL="342900" marR="0" lvl="1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cs-CZ" sz="2800" kern="1200" dirty="0">
                        <a:solidFill>
                          <a:srgbClr val="4260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1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cs-CZ" sz="2800" kern="1200" dirty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Sekuritizace ABS</a:t>
                      </a:r>
                      <a:endParaRPr lang="en-US" sz="2800" kern="1200" dirty="0">
                        <a:solidFill>
                          <a:srgbClr val="4260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cs-CZ" sz="2800" kern="1200" dirty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Portfolio swapy úvěrového selhání</a:t>
                      </a:r>
                    </a:p>
                    <a:p>
                      <a:pPr marL="342900" marR="0" lvl="1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cs-CZ" sz="2800" kern="1200" dirty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Syntetická sekuritizace</a:t>
                      </a:r>
                      <a:endParaRPr lang="en-US" sz="2800" kern="1200" dirty="0">
                        <a:solidFill>
                          <a:srgbClr val="4260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Swap úvěrového selhání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91264" cy="458455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ochrana proti ztrátě v důsledku přesně specifikované úvěrové události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průběh fungování - platby: 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prodávající úvěrového rizika platí pravidelně kupujícímu určité fixní platby, odvozené od hodnoty úvěru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kupující úvěrového rizika pravidelně neplatí nic, prodávajícímu platí až v případě úvěrové události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ym typeface="Wingdings" pitchFamily="2" charset="2"/>
              </a:rPr>
              <a:t>	</a:t>
            </a:r>
            <a:r>
              <a:rPr lang="cs-CZ" sz="2800" dirty="0">
                <a:solidFill>
                  <a:srgbClr val="42607C"/>
                </a:solidFill>
                <a:sym typeface="Wingdings" pitchFamily="2" charset="2"/>
              </a:rPr>
              <a:t>→</a:t>
            </a:r>
            <a:r>
              <a:rPr lang="cs-CZ" sz="2800" dirty="0">
                <a:solidFill>
                  <a:srgbClr val="42607C"/>
                </a:solidFill>
              </a:rPr>
              <a:t> velmi podobné podstatě záruky nebo </a:t>
            </a:r>
            <a:r>
              <a:rPr lang="cs-CZ" sz="2800" dirty="0" err="1">
                <a:solidFill>
                  <a:srgbClr val="42607C"/>
                </a:solidFill>
              </a:rPr>
              <a:t>standby</a:t>
            </a:r>
            <a:r>
              <a:rPr lang="cs-CZ" sz="2800" dirty="0">
                <a:solidFill>
                  <a:srgbClr val="42607C"/>
                </a:solidFill>
              </a:rPr>
              <a:t> akreditivu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50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Swap úvěrového selhání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51</a:t>
            </a:fld>
            <a:endParaRPr lang="fr-FR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3850" y="2276872"/>
            <a:ext cx="2736850" cy="101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Banka A</a:t>
            </a:r>
          </a:p>
          <a:p>
            <a:pPr>
              <a:spcBef>
                <a:spcPct val="50000"/>
              </a:spcBef>
            </a:pPr>
            <a:r>
              <a:rPr lang="cs-CZ" sz="2400"/>
              <a:t>prodávající riziko</a:t>
            </a:r>
            <a:endParaRPr lang="en-US" sz="24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227763" y="2276872"/>
            <a:ext cx="2447925" cy="101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Banka B</a:t>
            </a:r>
          </a:p>
          <a:p>
            <a:pPr>
              <a:spcBef>
                <a:spcPct val="50000"/>
              </a:spcBef>
            </a:pPr>
            <a:r>
              <a:rPr lang="cs-CZ" sz="2400"/>
              <a:t>kupující riziko</a:t>
            </a:r>
            <a:endParaRPr lang="en-US" sz="240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0825" y="5158184"/>
            <a:ext cx="2736850" cy="1014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Zákazník banky A</a:t>
            </a:r>
          </a:p>
          <a:p>
            <a:pPr>
              <a:spcBef>
                <a:spcPct val="50000"/>
              </a:spcBef>
            </a:pPr>
            <a:r>
              <a:rPr lang="cs-CZ" sz="2400"/>
              <a:t>dlužník úvěru 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3059113" y="2494359"/>
            <a:ext cx="3097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>
            <a:off x="3132138" y="1845072"/>
            <a:ext cx="3168650" cy="825500"/>
          </a:xfrm>
          <a:prstGeom prst="callout1">
            <a:avLst>
              <a:gd name="adj1" fmla="val 13847"/>
              <a:gd name="adj2" fmla="val 11625"/>
              <a:gd name="adj3" fmla="val 109231"/>
              <a:gd name="adj4" fmla="val 1162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pravidelné platby za ochranu proti selhání klienta</a:t>
            </a:r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3132138" y="2853134"/>
            <a:ext cx="302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2" name="AutoShape 10"/>
          <p:cNvSpPr>
            <a:spLocks/>
          </p:cNvSpPr>
          <p:nvPr/>
        </p:nvSpPr>
        <p:spPr bwMode="auto">
          <a:xfrm>
            <a:off x="3203575" y="2926159"/>
            <a:ext cx="3024188" cy="609600"/>
          </a:xfrm>
          <a:prstGeom prst="callout1">
            <a:avLst>
              <a:gd name="adj1" fmla="val 18750"/>
              <a:gd name="adj2" fmla="val 14593"/>
              <a:gd name="adj3" fmla="val 112500"/>
              <a:gd name="adj4" fmla="val 14593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platba v případě úvěrové události</a:t>
            </a:r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1547813" y="3284934"/>
            <a:ext cx="0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4" name="AutoShape 12"/>
          <p:cNvSpPr>
            <a:spLocks/>
          </p:cNvSpPr>
          <p:nvPr/>
        </p:nvSpPr>
        <p:spPr bwMode="auto">
          <a:xfrm>
            <a:off x="0" y="3645297"/>
            <a:ext cx="1692275" cy="1223962"/>
          </a:xfrm>
          <a:prstGeom prst="callout1">
            <a:avLst>
              <a:gd name="adj1" fmla="val 9338"/>
              <a:gd name="adj2" fmla="val 52907"/>
              <a:gd name="adj3" fmla="val 126458"/>
              <a:gd name="adj4" fmla="val 5290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cs-CZ"/>
          </a:p>
          <a:p>
            <a:pPr algn="ctr"/>
            <a:r>
              <a:rPr lang="cs-CZ"/>
              <a:t>poskytnutí úvěru</a:t>
            </a:r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1908175" y="3284934"/>
            <a:ext cx="0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6" name="AutoShape 14"/>
          <p:cNvSpPr>
            <a:spLocks/>
          </p:cNvSpPr>
          <p:nvPr/>
        </p:nvSpPr>
        <p:spPr bwMode="auto">
          <a:xfrm>
            <a:off x="971550" y="3934222"/>
            <a:ext cx="2592388" cy="1223962"/>
          </a:xfrm>
          <a:prstGeom prst="callout1">
            <a:avLst>
              <a:gd name="adj1" fmla="val 9338"/>
              <a:gd name="adj2" fmla="val 44824"/>
              <a:gd name="adj3" fmla="val 79509"/>
              <a:gd name="adj4" fmla="val 44824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135000"/>
              </a:spcBef>
            </a:pPr>
            <a:r>
              <a:rPr lang="cs-CZ"/>
              <a:t>               splátky jistiny</a:t>
            </a:r>
          </a:p>
          <a:p>
            <a:pPr algn="ctr"/>
            <a:r>
              <a:rPr lang="cs-CZ"/>
              <a:t>      a úroků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52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91440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395536" y="6237312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Deutsche Bank </a:t>
            </a:r>
            <a:r>
              <a:rPr lang="cs-CZ" sz="1600" dirty="0" err="1">
                <a:latin typeface="+mn-lt"/>
              </a:rPr>
              <a:t>Research</a:t>
            </a:r>
            <a:r>
              <a:rPr lang="cs-CZ" sz="1600" dirty="0">
                <a:latin typeface="+mn-lt"/>
              </a:rPr>
              <a:t>: Credit default </a:t>
            </a:r>
            <a:r>
              <a:rPr lang="cs-CZ" sz="1600" dirty="0" err="1">
                <a:latin typeface="+mn-lt"/>
              </a:rPr>
              <a:t>swaps</a:t>
            </a:r>
            <a:r>
              <a:rPr lang="cs-CZ" sz="1600" dirty="0">
                <a:latin typeface="+mn-lt"/>
              </a:rPr>
              <a:t>, </a:t>
            </a:r>
            <a:r>
              <a:rPr lang="cs-CZ" sz="1600" dirty="0" err="1">
                <a:latin typeface="+mn-lt"/>
              </a:rPr>
              <a:t>December</a:t>
            </a:r>
            <a:r>
              <a:rPr lang="cs-CZ" sz="1600" dirty="0">
                <a:latin typeface="+mn-lt"/>
              </a:rPr>
              <a:t> 2009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53</a:t>
            </a:fld>
            <a:endParaRPr lang="fr-FR" dirty="0"/>
          </a:p>
        </p:txBody>
      </p:sp>
      <p:sp>
        <p:nvSpPr>
          <p:cNvPr id="10" name="Obdélník 9"/>
          <p:cNvSpPr/>
          <p:nvPr/>
        </p:nvSpPr>
        <p:spPr>
          <a:xfrm>
            <a:off x="611560" y="6309320"/>
            <a:ext cx="6768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BIS: </a:t>
            </a:r>
            <a:r>
              <a:rPr lang="cs-CZ" sz="1600" dirty="0" err="1">
                <a:latin typeface="+mn-lt"/>
              </a:rPr>
              <a:t>Statistical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release</a:t>
            </a:r>
            <a:r>
              <a:rPr lang="cs-CZ" sz="1600" dirty="0">
                <a:latin typeface="+mn-lt"/>
              </a:rPr>
              <a:t>: OTC </a:t>
            </a:r>
            <a:r>
              <a:rPr lang="cs-CZ" sz="1600" dirty="0" err="1">
                <a:latin typeface="+mn-lt"/>
              </a:rPr>
              <a:t>derivatives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statistics</a:t>
            </a:r>
            <a:r>
              <a:rPr lang="cs-CZ" sz="1600" dirty="0">
                <a:latin typeface="+mn-lt"/>
              </a:rPr>
              <a:t> at end-</a:t>
            </a:r>
            <a:r>
              <a:rPr lang="cs-CZ" sz="1600" dirty="0" err="1">
                <a:latin typeface="+mn-lt"/>
              </a:rPr>
              <a:t>December</a:t>
            </a:r>
            <a:r>
              <a:rPr lang="cs-CZ" sz="1600" dirty="0">
                <a:latin typeface="+mn-lt"/>
              </a:rPr>
              <a:t> 2020</a:t>
            </a:r>
            <a:endParaRPr lang="pt-BR" sz="1600" dirty="0"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B30F14A-F63F-4A55-B69C-7FF3F97A2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12" y="210126"/>
            <a:ext cx="7988920" cy="5991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54</a:t>
            </a:fld>
            <a:endParaRPr lang="fr-F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642938"/>
            <a:ext cx="42862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642938"/>
            <a:ext cx="4267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395536" y="6381328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Deutsche Bank </a:t>
            </a:r>
            <a:r>
              <a:rPr lang="cs-CZ" sz="1600" dirty="0" err="1">
                <a:latin typeface="+mn-lt"/>
              </a:rPr>
              <a:t>Research</a:t>
            </a:r>
            <a:r>
              <a:rPr lang="cs-CZ" sz="1600" dirty="0">
                <a:latin typeface="+mn-lt"/>
              </a:rPr>
              <a:t>: Credit default </a:t>
            </a:r>
            <a:r>
              <a:rPr lang="cs-CZ" sz="1600" dirty="0" err="1">
                <a:latin typeface="+mn-lt"/>
              </a:rPr>
              <a:t>swaps</a:t>
            </a:r>
            <a:r>
              <a:rPr lang="cs-CZ" sz="1600" dirty="0">
                <a:latin typeface="+mn-lt"/>
              </a:rPr>
              <a:t>, </a:t>
            </a:r>
            <a:r>
              <a:rPr lang="cs-CZ" sz="1600" dirty="0" err="1">
                <a:latin typeface="+mn-lt"/>
              </a:rPr>
              <a:t>December</a:t>
            </a:r>
            <a:r>
              <a:rPr lang="cs-CZ" sz="1600" dirty="0">
                <a:latin typeface="+mn-lt"/>
              </a:rPr>
              <a:t> 2009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55</a:t>
            </a:fld>
            <a:endParaRPr lang="fr-FR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6" y="0"/>
            <a:ext cx="4655058" cy="653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395536" y="6519446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Deutsche Bank </a:t>
            </a:r>
            <a:r>
              <a:rPr lang="cs-CZ" sz="1600" dirty="0" err="1">
                <a:latin typeface="+mn-lt"/>
              </a:rPr>
              <a:t>Research</a:t>
            </a:r>
            <a:r>
              <a:rPr lang="cs-CZ" sz="1600" dirty="0">
                <a:latin typeface="+mn-lt"/>
              </a:rPr>
              <a:t>: Credit default </a:t>
            </a:r>
            <a:r>
              <a:rPr lang="cs-CZ" sz="1600" dirty="0" err="1">
                <a:latin typeface="+mn-lt"/>
              </a:rPr>
              <a:t>swaps</a:t>
            </a:r>
            <a:r>
              <a:rPr lang="cs-CZ" sz="1600" dirty="0">
                <a:latin typeface="+mn-lt"/>
              </a:rPr>
              <a:t>, </a:t>
            </a:r>
            <a:r>
              <a:rPr lang="cs-CZ" sz="1600" dirty="0" err="1">
                <a:latin typeface="+mn-lt"/>
              </a:rPr>
              <a:t>December</a:t>
            </a:r>
            <a:r>
              <a:rPr lang="cs-CZ" sz="1600" dirty="0">
                <a:latin typeface="+mn-lt"/>
              </a:rPr>
              <a:t> 2009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Úvěrový dluhopis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91264" cy="451254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podstata: banka prodávající riziko emituje úvěrový dluhopis, ten odkoupí banka kupující riziko </a:t>
            </a:r>
          </a:p>
          <a:p>
            <a:pPr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platby: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dirty="0">
                <a:solidFill>
                  <a:srgbClr val="42607C"/>
                </a:solidFill>
              </a:rPr>
              <a:t>banka kupující riziko získává kuponové platby a v době splatnosti nominální hodnotu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dirty="0">
                <a:solidFill>
                  <a:srgbClr val="42607C"/>
                </a:solidFill>
              </a:rPr>
              <a:t>pokud ale dojde k úvěrové události, bude dluhopis odkoupen zpět za cenu a v termínu stanoveném v kontraktu</a:t>
            </a:r>
          </a:p>
          <a:p>
            <a:pPr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do transakce může navíc vstoupit SPV: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dirty="0">
                <a:solidFill>
                  <a:srgbClr val="42607C"/>
                </a:solidFill>
              </a:rPr>
              <a:t>SPV vydá úvěrový dluhopis, který prodá bance kupující úvěrové riziko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dirty="0">
                <a:solidFill>
                  <a:srgbClr val="42607C"/>
                </a:solidFill>
              </a:rPr>
              <a:t>prostředky takto získané pak investuje do kolaterálu 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cs-CZ" sz="2200" dirty="0">
                <a:solidFill>
                  <a:srgbClr val="42607C"/>
                </a:solidFill>
                <a:sym typeface="Wingdings" pitchFamily="2" charset="2"/>
              </a:rPr>
              <a:t>→ </a:t>
            </a:r>
            <a:r>
              <a:rPr lang="cs-CZ" sz="2200" dirty="0">
                <a:solidFill>
                  <a:srgbClr val="42607C"/>
                </a:solidFill>
              </a:rPr>
              <a:t>úvěrový dluhopis je pak kombinací dluhopisu a swapu úvěrového selhání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56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Úvěrový dluhopis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57</a:t>
            </a:fld>
            <a:endParaRPr lang="fr-FR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850" y="2708275"/>
            <a:ext cx="1871663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>
                <a:latin typeface="Tahoma" pitchFamily="34" charset="0"/>
              </a:rPr>
              <a:t>Banka A (nakupující riziko)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948488" y="2708275"/>
            <a:ext cx="1871662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>
                <a:latin typeface="Tahoma" pitchFamily="34" charset="0"/>
              </a:rPr>
              <a:t>Banka B (prodávající riziko)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5435600" y="2997200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5508625" y="3500438"/>
            <a:ext cx="1366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>
            <a:off x="5376863" y="2349500"/>
            <a:ext cx="2087562" cy="969963"/>
          </a:xfrm>
          <a:prstGeom prst="accentCallout1">
            <a:avLst>
              <a:gd name="adj1" fmla="val 11782"/>
              <a:gd name="adj2" fmla="val -3648"/>
              <a:gd name="adj3" fmla="val 115222"/>
              <a:gd name="adj4" fmla="val -9331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>
                <a:latin typeface="Tahoma" pitchFamily="34" charset="0"/>
              </a:rPr>
              <a:t>poplatek za derivát</a:t>
            </a:r>
          </a:p>
        </p:txBody>
      </p:sp>
      <p:sp>
        <p:nvSpPr>
          <p:cNvPr id="11" name="AutoShape 8"/>
          <p:cNvSpPr>
            <a:spLocks/>
          </p:cNvSpPr>
          <p:nvPr/>
        </p:nvSpPr>
        <p:spPr bwMode="auto">
          <a:xfrm>
            <a:off x="5076825" y="3644900"/>
            <a:ext cx="2016125" cy="576263"/>
          </a:xfrm>
          <a:prstGeom prst="callout1">
            <a:avLst>
              <a:gd name="adj1" fmla="val 19833"/>
              <a:gd name="adj2" fmla="val -3778"/>
              <a:gd name="adj3" fmla="val 144079"/>
              <a:gd name="adj4" fmla="val -7819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>
                <a:latin typeface="Tahoma" pitchFamily="34" charset="0"/>
              </a:rPr>
              <a:t>platba v případě úvěrové události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563938" y="2708275"/>
            <a:ext cx="1584325" cy="1289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>
                <a:latin typeface="Tahoma" pitchFamily="34" charset="0"/>
              </a:rPr>
              <a:t>SPV založ. bankou B</a:t>
            </a:r>
          </a:p>
          <a:p>
            <a:pPr>
              <a:spcBef>
                <a:spcPct val="50000"/>
              </a:spcBef>
            </a:pPr>
            <a:endParaRPr lang="cs-CZ" sz="2000" b="1">
              <a:latin typeface="Tahoma" pitchFamily="34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339975" y="3068638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>
            <a:off x="2339975" y="357346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" name="AutoShape 12"/>
          <p:cNvSpPr>
            <a:spLocks/>
          </p:cNvSpPr>
          <p:nvPr/>
        </p:nvSpPr>
        <p:spPr bwMode="auto">
          <a:xfrm>
            <a:off x="2124075" y="2349500"/>
            <a:ext cx="1778000" cy="863600"/>
          </a:xfrm>
          <a:prstGeom prst="callout1">
            <a:avLst>
              <a:gd name="adj1" fmla="val 13236"/>
              <a:gd name="adj2" fmla="val 28838"/>
              <a:gd name="adj3" fmla="val 129412"/>
              <a:gd name="adj4" fmla="val 2883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>
                <a:latin typeface="Tahoma" pitchFamily="34" charset="0"/>
              </a:rPr>
              <a:t>platba za dluhopis</a:t>
            </a:r>
          </a:p>
        </p:txBody>
      </p:sp>
      <p:sp>
        <p:nvSpPr>
          <p:cNvPr id="16" name="AutoShape 13"/>
          <p:cNvSpPr>
            <a:spLocks/>
          </p:cNvSpPr>
          <p:nvPr/>
        </p:nvSpPr>
        <p:spPr bwMode="auto">
          <a:xfrm>
            <a:off x="2339975" y="3716338"/>
            <a:ext cx="1152525" cy="754062"/>
          </a:xfrm>
          <a:prstGeom prst="callout1">
            <a:avLst>
              <a:gd name="adj1" fmla="val 15157"/>
              <a:gd name="adj2" fmla="val 13222"/>
              <a:gd name="adj3" fmla="val 110106"/>
              <a:gd name="adj4" fmla="val 13222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>
                <a:latin typeface="Tahoma" pitchFamily="34" charset="0"/>
              </a:rPr>
              <a:t>odkup dluhopisu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563938" y="5373688"/>
            <a:ext cx="16557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>
                <a:latin typeface="Tahoma" pitchFamily="34" charset="0"/>
              </a:rPr>
              <a:t>Kolaterál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4284663" y="4149725"/>
            <a:ext cx="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6948488" y="5373688"/>
            <a:ext cx="18002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>
                <a:latin typeface="Tahoma" pitchFamily="34" charset="0"/>
              </a:rPr>
              <a:t>Úvěr</a:t>
            </a: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7885113" y="4005263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Opce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291264" cy="465655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opce umožňují: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  <a:cs typeface="Times New Roman" pitchFamily="18" charset="0"/>
              </a:rPr>
              <a:t>poskytují </a:t>
            </a:r>
            <a:r>
              <a:rPr lang="en-US" dirty="0" err="1">
                <a:solidFill>
                  <a:srgbClr val="42607C"/>
                </a:solidFill>
                <a:cs typeface="Times New Roman" pitchFamily="18" charset="0"/>
              </a:rPr>
              <a:t>ochranu</a:t>
            </a:r>
            <a:r>
              <a:rPr lang="en-US" dirty="0">
                <a:solidFill>
                  <a:srgbClr val="42607C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42607C"/>
                </a:solidFill>
                <a:cs typeface="Times New Roman" pitchFamily="18" charset="0"/>
              </a:rPr>
              <a:t>proti</a:t>
            </a:r>
            <a:r>
              <a:rPr lang="en-US" dirty="0">
                <a:solidFill>
                  <a:srgbClr val="42607C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42607C"/>
                </a:solidFill>
                <a:cs typeface="Times New Roman" pitchFamily="18" charset="0"/>
              </a:rPr>
              <a:t>ztrátám</a:t>
            </a:r>
            <a:r>
              <a:rPr lang="en-US" dirty="0">
                <a:solidFill>
                  <a:srgbClr val="42607C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42607C"/>
                </a:solidFill>
                <a:cs typeface="Times New Roman" pitchFamily="18" charset="0"/>
              </a:rPr>
              <a:t>hodnoty</a:t>
            </a:r>
            <a:r>
              <a:rPr lang="en-US" dirty="0">
                <a:solidFill>
                  <a:srgbClr val="42607C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42607C"/>
                </a:solidFill>
                <a:cs typeface="Times New Roman" pitchFamily="18" charset="0"/>
              </a:rPr>
              <a:t>úvěru</a:t>
            </a:r>
            <a:r>
              <a:rPr lang="en-US" dirty="0">
                <a:solidFill>
                  <a:srgbClr val="42607C"/>
                </a:solidFill>
                <a:cs typeface="Times New Roman" pitchFamily="18" charset="0"/>
              </a:rPr>
              <a:t> →</a:t>
            </a:r>
            <a:r>
              <a:rPr lang="cs-CZ" dirty="0">
                <a:solidFill>
                  <a:srgbClr val="42607C"/>
                </a:solidFill>
                <a:cs typeface="Times New Roman" pitchFamily="18" charset="0"/>
              </a:rPr>
              <a:t> </a:t>
            </a:r>
            <a:r>
              <a:rPr lang="cs-CZ" b="1" dirty="0">
                <a:solidFill>
                  <a:srgbClr val="42607C"/>
                </a:solidFill>
                <a:cs typeface="Times New Roman" pitchFamily="18" charset="0"/>
              </a:rPr>
              <a:t>o</a:t>
            </a:r>
            <a:r>
              <a:rPr lang="en-US" b="1" dirty="0" err="1">
                <a:solidFill>
                  <a:srgbClr val="42607C"/>
                </a:solidFill>
                <a:cs typeface="Times New Roman" pitchFamily="18" charset="0"/>
              </a:rPr>
              <a:t>pce</a:t>
            </a:r>
            <a:r>
              <a:rPr lang="en-US" b="1" dirty="0">
                <a:solidFill>
                  <a:srgbClr val="42607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42607C"/>
                </a:solidFill>
                <a:cs typeface="Times New Roman" pitchFamily="18" charset="0"/>
              </a:rPr>
              <a:t>selhání</a:t>
            </a:r>
            <a:r>
              <a:rPr lang="en-US" b="1" dirty="0">
                <a:solidFill>
                  <a:srgbClr val="42607C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rgbClr val="42607C"/>
                </a:solidFill>
                <a:cs typeface="Times New Roman" pitchFamily="18" charset="0"/>
              </a:rPr>
              <a:t>(</a:t>
            </a:r>
            <a:r>
              <a:rPr lang="cs-CZ" dirty="0" err="1">
                <a:solidFill>
                  <a:srgbClr val="42607C"/>
                </a:solidFill>
                <a:cs typeface="Times New Roman" pitchFamily="18" charset="0"/>
              </a:rPr>
              <a:t>digital</a:t>
            </a:r>
            <a:r>
              <a:rPr lang="cs-CZ" dirty="0">
                <a:solidFill>
                  <a:srgbClr val="42607C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rgbClr val="42607C"/>
                </a:solidFill>
                <a:cs typeface="Times New Roman" pitchFamily="18" charset="0"/>
              </a:rPr>
              <a:t>default option)</a:t>
            </a:r>
            <a:endParaRPr lang="cs-CZ" dirty="0">
              <a:solidFill>
                <a:srgbClr val="42607C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zh-CN" dirty="0">
                <a:solidFill>
                  <a:srgbClr val="42607C"/>
                </a:solidFill>
                <a:cs typeface="Times New Roman" pitchFamily="18" charset="0"/>
              </a:rPr>
              <a:t>pomáhají kompenzovat vyšší náklady úvěru, které mohou nastat v důsledku změny ratingu → </a:t>
            </a:r>
            <a:r>
              <a:rPr lang="cs-CZ" altLang="zh-CN" b="1" dirty="0">
                <a:solidFill>
                  <a:srgbClr val="42607C"/>
                </a:solidFill>
                <a:cs typeface="Times New Roman" pitchFamily="18" charset="0"/>
              </a:rPr>
              <a:t>opce úvěrového rozpětí</a:t>
            </a:r>
            <a:r>
              <a:rPr lang="cs-CZ" altLang="zh-CN" dirty="0">
                <a:solidFill>
                  <a:srgbClr val="42607C"/>
                </a:solidFill>
                <a:cs typeface="Times New Roman" pitchFamily="18" charset="0"/>
              </a:rPr>
              <a:t> (credit </a:t>
            </a:r>
            <a:r>
              <a:rPr lang="cs-CZ" altLang="zh-CN" dirty="0" err="1">
                <a:solidFill>
                  <a:srgbClr val="42607C"/>
                </a:solidFill>
                <a:cs typeface="Times New Roman" pitchFamily="18" charset="0"/>
              </a:rPr>
              <a:t>spread</a:t>
            </a:r>
            <a:r>
              <a:rPr lang="cs-CZ" altLang="zh-CN" dirty="0">
                <a:solidFill>
                  <a:srgbClr val="42607C"/>
                </a:solidFill>
                <a:cs typeface="Times New Roman" pitchFamily="18" charset="0"/>
              </a:rPr>
              <a:t> </a:t>
            </a:r>
            <a:r>
              <a:rPr lang="cs-CZ" altLang="zh-CN" dirty="0" err="1">
                <a:solidFill>
                  <a:srgbClr val="42607C"/>
                </a:solidFill>
                <a:cs typeface="Times New Roman" pitchFamily="18" charset="0"/>
              </a:rPr>
              <a:t>option</a:t>
            </a:r>
            <a:r>
              <a:rPr lang="cs-CZ" altLang="zh-CN" dirty="0">
                <a:solidFill>
                  <a:srgbClr val="42607C"/>
                </a:solidFill>
                <a:cs typeface="Times New Roman" pitchFamily="18" charset="0"/>
              </a:rPr>
              <a:t>)</a:t>
            </a:r>
            <a:r>
              <a:rPr lang="en-US" altLang="zh-CN" dirty="0">
                <a:solidFill>
                  <a:srgbClr val="42607C"/>
                </a:solidFill>
                <a:cs typeface="Times New Roman" pitchFamily="18" charset="0"/>
              </a:rPr>
              <a:t> </a:t>
            </a:r>
            <a:endParaRPr lang="cs-CZ" dirty="0">
              <a:solidFill>
                <a:srgbClr val="42607C"/>
              </a:solidFill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lang="cs-CZ" sz="24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58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Opce – peněžní toky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59</a:t>
            </a:fld>
            <a:endParaRPr lang="fr-FR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9388" y="2565400"/>
            <a:ext cx="2808287" cy="1014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Banka </a:t>
            </a:r>
          </a:p>
          <a:p>
            <a:pPr>
              <a:spcBef>
                <a:spcPct val="50000"/>
              </a:spcBef>
            </a:pPr>
            <a:r>
              <a:rPr lang="cs-CZ" sz="2400"/>
              <a:t>(prodávající riziko)</a:t>
            </a:r>
            <a:endParaRPr lang="en-US" sz="24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11863" y="2565400"/>
            <a:ext cx="2808287" cy="1014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Protistrana </a:t>
            </a:r>
          </a:p>
          <a:p>
            <a:pPr>
              <a:spcBef>
                <a:spcPct val="50000"/>
              </a:spcBef>
            </a:pPr>
            <a:r>
              <a:rPr lang="cs-CZ" sz="2400"/>
              <a:t>kupující riziko</a:t>
            </a:r>
            <a:endParaRPr lang="en-US" sz="2400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2987675" y="2708275"/>
            <a:ext cx="3024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>
            <a:off x="3433763" y="2276475"/>
            <a:ext cx="2146300" cy="754063"/>
          </a:xfrm>
          <a:prstGeom prst="callout1">
            <a:avLst>
              <a:gd name="adj1" fmla="val 15157"/>
              <a:gd name="adj2" fmla="val -3551"/>
              <a:gd name="adj3" fmla="val 110106"/>
              <a:gd name="adj4" fmla="val -3551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opční prémie</a:t>
            </a:r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2987675" y="3357563"/>
            <a:ext cx="3024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1" name="AutoShape 9"/>
          <p:cNvSpPr>
            <a:spLocks/>
          </p:cNvSpPr>
          <p:nvPr/>
        </p:nvSpPr>
        <p:spPr bwMode="auto">
          <a:xfrm>
            <a:off x="3132138" y="3429000"/>
            <a:ext cx="2952750" cy="825500"/>
          </a:xfrm>
          <a:prstGeom prst="callout1">
            <a:avLst>
              <a:gd name="adj1" fmla="val 13847"/>
              <a:gd name="adj2" fmla="val 19787"/>
              <a:gd name="adj3" fmla="val 109231"/>
              <a:gd name="adj4" fmla="val 1978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platba v případě selhání dlužníka nebo při růstu nákladů úvěru nad specifikovanou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animBg="1"/>
      <p:bldP spid="7" grpId="0" animBg="1"/>
      <p:bldP spid="8" grpId="0" animBg="1"/>
      <p:bldP spid="9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Nástroje CRT a vztah mezi dlužníkem a věřitelem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CRT ovlivňuje motivace subjektů a může přinést tyto problémy: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asymetrii informací (</a:t>
            </a:r>
            <a:r>
              <a:rPr lang="cs-CZ" dirty="0" err="1">
                <a:solidFill>
                  <a:srgbClr val="42607C"/>
                </a:solidFill>
              </a:rPr>
              <a:t>asymmetric</a:t>
            </a:r>
            <a:r>
              <a:rPr lang="cs-CZ" dirty="0">
                <a:solidFill>
                  <a:srgbClr val="42607C"/>
                </a:solidFill>
              </a:rPr>
              <a:t> </a:t>
            </a:r>
            <a:r>
              <a:rPr lang="cs-CZ" dirty="0" err="1">
                <a:solidFill>
                  <a:srgbClr val="42607C"/>
                </a:solidFill>
              </a:rPr>
              <a:t>information</a:t>
            </a:r>
            <a:r>
              <a:rPr lang="cs-CZ" dirty="0">
                <a:solidFill>
                  <a:srgbClr val="42607C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zastupitelský konflikt (</a:t>
            </a:r>
            <a:r>
              <a:rPr lang="cs-CZ" dirty="0" err="1">
                <a:solidFill>
                  <a:srgbClr val="42607C"/>
                </a:solidFill>
              </a:rPr>
              <a:t>principal</a:t>
            </a:r>
            <a:r>
              <a:rPr lang="cs-CZ" dirty="0">
                <a:solidFill>
                  <a:srgbClr val="42607C"/>
                </a:solidFill>
              </a:rPr>
              <a:t>-agent </a:t>
            </a:r>
            <a:r>
              <a:rPr lang="cs-CZ" dirty="0" err="1">
                <a:solidFill>
                  <a:srgbClr val="42607C"/>
                </a:solidFill>
              </a:rPr>
              <a:t>problem</a:t>
            </a:r>
            <a:r>
              <a:rPr lang="cs-CZ" dirty="0">
                <a:solidFill>
                  <a:srgbClr val="42607C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neúplné kontrakty (</a:t>
            </a:r>
            <a:r>
              <a:rPr lang="cs-CZ" dirty="0" err="1">
                <a:solidFill>
                  <a:srgbClr val="42607C"/>
                </a:solidFill>
              </a:rPr>
              <a:t>incomplete</a:t>
            </a:r>
            <a:r>
              <a:rPr lang="cs-CZ" dirty="0">
                <a:solidFill>
                  <a:srgbClr val="42607C"/>
                </a:solidFill>
              </a:rPr>
              <a:t> </a:t>
            </a:r>
            <a:r>
              <a:rPr lang="cs-CZ" dirty="0" err="1">
                <a:solidFill>
                  <a:srgbClr val="42607C"/>
                </a:solidFill>
              </a:rPr>
              <a:t>contracting</a:t>
            </a:r>
            <a:r>
              <a:rPr lang="cs-CZ" dirty="0">
                <a:solidFill>
                  <a:srgbClr val="42607C"/>
                </a:solidFill>
              </a:rPr>
              <a:t>)</a:t>
            </a:r>
            <a:endParaRPr lang="en-US" dirty="0">
              <a:solidFill>
                <a:srgbClr val="42607C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cs-CZ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34534-4398-43F2-8592-65DCED750155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Opce selhání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60</a:t>
            </a:fld>
            <a:endParaRPr lang="fr-FR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908175" y="1628775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908175" y="3860800"/>
            <a:ext cx="0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908175" y="3860800"/>
            <a:ext cx="5327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>
            <a:off x="1258888" y="3716338"/>
            <a:ext cx="1058862" cy="754062"/>
          </a:xfrm>
          <a:prstGeom prst="callout2">
            <a:avLst>
              <a:gd name="adj1" fmla="val 15157"/>
              <a:gd name="adj2" fmla="val -7194"/>
              <a:gd name="adj3" fmla="val 15157"/>
              <a:gd name="adj4" fmla="val -11394"/>
              <a:gd name="adj5" fmla="val 110106"/>
              <a:gd name="adj6" fmla="val -2668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0</a:t>
            </a:r>
            <a:endParaRPr lang="en-US"/>
          </a:p>
        </p:txBody>
      </p:sp>
      <p:sp>
        <p:nvSpPr>
          <p:cNvPr id="10" name="AutoShape 9"/>
          <p:cNvSpPr>
            <a:spLocks/>
          </p:cNvSpPr>
          <p:nvPr/>
        </p:nvSpPr>
        <p:spPr bwMode="auto">
          <a:xfrm>
            <a:off x="900113" y="5589588"/>
            <a:ext cx="1150937" cy="431800"/>
          </a:xfrm>
          <a:prstGeom prst="callout1">
            <a:avLst>
              <a:gd name="adj1" fmla="val 91546"/>
              <a:gd name="adj2" fmla="val 90069"/>
              <a:gd name="adj3" fmla="val 91546"/>
              <a:gd name="adj4" fmla="val 24551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  ztráty</a:t>
            </a:r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763713" y="2420938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1908175" y="4292600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" name="AutoShape 13"/>
          <p:cNvSpPr>
            <a:spLocks/>
          </p:cNvSpPr>
          <p:nvPr/>
        </p:nvSpPr>
        <p:spPr bwMode="auto">
          <a:xfrm>
            <a:off x="1042988" y="4005263"/>
            <a:ext cx="914400" cy="752475"/>
          </a:xfrm>
          <a:prstGeom prst="callout1">
            <a:avLst>
              <a:gd name="adj1" fmla="val 15190"/>
              <a:gd name="adj2" fmla="val -8333"/>
              <a:gd name="adj3" fmla="val 110125"/>
              <a:gd name="adj4" fmla="val -3837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opční prémie</a:t>
            </a:r>
            <a:endParaRPr lang="en-US"/>
          </a:p>
        </p:txBody>
      </p:sp>
      <p:sp>
        <p:nvSpPr>
          <p:cNvPr id="14" name="AutoShape 14"/>
          <p:cNvSpPr>
            <a:spLocks/>
          </p:cNvSpPr>
          <p:nvPr/>
        </p:nvSpPr>
        <p:spPr bwMode="auto">
          <a:xfrm>
            <a:off x="0" y="2420938"/>
            <a:ext cx="2246313" cy="1041400"/>
          </a:xfrm>
          <a:prstGeom prst="callout1">
            <a:avLst>
              <a:gd name="adj1" fmla="val 10977"/>
              <a:gd name="adj2" fmla="val 43676"/>
              <a:gd name="adj3" fmla="val 107315"/>
              <a:gd name="adj4" fmla="val 43676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nom.hodnota </a:t>
            </a:r>
          </a:p>
          <a:p>
            <a:pPr algn="ctr"/>
            <a:r>
              <a:rPr lang="cs-CZ"/>
              <a:t>úvěr. portfolia</a:t>
            </a:r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4067175" y="2420938"/>
            <a:ext cx="2952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67175" y="2420938"/>
            <a:ext cx="0" cy="18716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" name="AutoShape 17"/>
          <p:cNvSpPr>
            <a:spLocks/>
          </p:cNvSpPr>
          <p:nvPr/>
        </p:nvSpPr>
        <p:spPr bwMode="auto">
          <a:xfrm>
            <a:off x="3132138" y="3860800"/>
            <a:ext cx="1727200" cy="609600"/>
          </a:xfrm>
          <a:prstGeom prst="callout1">
            <a:avLst>
              <a:gd name="adj1" fmla="val 18750"/>
              <a:gd name="adj2" fmla="val 46417"/>
              <a:gd name="adj3" fmla="val 136199"/>
              <a:gd name="adj4" fmla="val 4641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   selhání</a:t>
            </a:r>
            <a:endParaRPr lang="en-US"/>
          </a:p>
        </p:txBody>
      </p:sp>
      <p:sp>
        <p:nvSpPr>
          <p:cNvPr id="18" name="AutoShape 18"/>
          <p:cNvSpPr>
            <a:spLocks/>
          </p:cNvSpPr>
          <p:nvPr/>
        </p:nvSpPr>
        <p:spPr bwMode="auto">
          <a:xfrm>
            <a:off x="6804025" y="3932238"/>
            <a:ext cx="1296988" cy="609600"/>
          </a:xfrm>
          <a:prstGeom prst="callout2">
            <a:avLst>
              <a:gd name="adj1" fmla="val 18750"/>
              <a:gd name="adj2" fmla="val -5875"/>
              <a:gd name="adj3" fmla="val 18750"/>
              <a:gd name="adj4" fmla="val -14199"/>
              <a:gd name="adj5" fmla="val 136199"/>
              <a:gd name="adj6" fmla="val -4406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platební morálka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/>
      <p:bldP spid="1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Opce úvěrového rozpětí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61</a:t>
            </a:fld>
            <a:endParaRPr lang="fr-FR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547813" y="1484313"/>
            <a:ext cx="0" cy="4681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547813" y="3789363"/>
            <a:ext cx="6264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" name="AutoShape 6"/>
          <p:cNvSpPr>
            <a:spLocks/>
          </p:cNvSpPr>
          <p:nvPr/>
        </p:nvSpPr>
        <p:spPr bwMode="auto">
          <a:xfrm>
            <a:off x="323850" y="1628775"/>
            <a:ext cx="1633538" cy="609600"/>
          </a:xfrm>
          <a:prstGeom prst="callout1">
            <a:avLst>
              <a:gd name="adj1" fmla="val 18750"/>
              <a:gd name="adj2" fmla="val 22546"/>
              <a:gd name="adj3" fmla="val 112500"/>
              <a:gd name="adj4" fmla="val 22546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zisky</a:t>
            </a:r>
            <a:endParaRPr lang="en-US"/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>
            <a:off x="552450" y="5805488"/>
            <a:ext cx="1189038" cy="609600"/>
          </a:xfrm>
          <a:prstGeom prst="callout1">
            <a:avLst>
              <a:gd name="adj1" fmla="val 18750"/>
              <a:gd name="adj2" fmla="val -6407"/>
              <a:gd name="adj3" fmla="val 112500"/>
              <a:gd name="adj4" fmla="val -640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ztráty</a:t>
            </a:r>
            <a:endParaRPr lang="en-US"/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>
            <a:off x="611188" y="3644900"/>
            <a:ext cx="1419225" cy="609600"/>
          </a:xfrm>
          <a:prstGeom prst="callout1">
            <a:avLst>
              <a:gd name="adj1" fmla="val 18750"/>
              <a:gd name="adj2" fmla="val 10852"/>
              <a:gd name="adj3" fmla="val 112500"/>
              <a:gd name="adj4" fmla="val 10852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0</a:t>
            </a:r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547813" y="2708275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3419475" y="2708275"/>
            <a:ext cx="2881313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547813" y="4797425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3348038" y="2565400"/>
            <a:ext cx="3095625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>
            <a:off x="2771775" y="2060575"/>
            <a:ext cx="2873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6" name="AutoShape 16"/>
          <p:cNvSpPr>
            <a:spLocks/>
          </p:cNvSpPr>
          <p:nvPr/>
        </p:nvSpPr>
        <p:spPr bwMode="auto">
          <a:xfrm>
            <a:off x="2916238" y="1700213"/>
            <a:ext cx="1655762" cy="609600"/>
          </a:xfrm>
          <a:prstGeom prst="callout1">
            <a:avLst>
              <a:gd name="adj1" fmla="val 18750"/>
              <a:gd name="adj2" fmla="val 9204"/>
              <a:gd name="adj3" fmla="val 112500"/>
              <a:gd name="adj4" fmla="val 9204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max.hodnota úvěru</a:t>
            </a:r>
            <a:endParaRPr lang="en-US"/>
          </a:p>
        </p:txBody>
      </p:sp>
      <p:sp>
        <p:nvSpPr>
          <p:cNvPr id="17" name="AutoShape 17"/>
          <p:cNvSpPr>
            <a:spLocks/>
          </p:cNvSpPr>
          <p:nvPr/>
        </p:nvSpPr>
        <p:spPr bwMode="auto">
          <a:xfrm>
            <a:off x="7667625" y="3860800"/>
            <a:ext cx="1152525" cy="609600"/>
          </a:xfrm>
          <a:prstGeom prst="callout2">
            <a:avLst>
              <a:gd name="adj1" fmla="val 18750"/>
              <a:gd name="adj2" fmla="val -6611"/>
              <a:gd name="adj3" fmla="val 18750"/>
              <a:gd name="adj4" fmla="val -13222"/>
              <a:gd name="adj5" fmla="val 112500"/>
              <a:gd name="adj6" fmla="val -37051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úvěrové rozpětí</a:t>
            </a:r>
            <a:endParaRPr lang="en-US"/>
          </a:p>
        </p:txBody>
      </p:sp>
      <p:sp>
        <p:nvSpPr>
          <p:cNvPr id="18" name="AutoShape 18"/>
          <p:cNvSpPr>
            <a:spLocks/>
          </p:cNvSpPr>
          <p:nvPr/>
        </p:nvSpPr>
        <p:spPr bwMode="auto">
          <a:xfrm>
            <a:off x="6516688" y="1916113"/>
            <a:ext cx="2087562" cy="609600"/>
          </a:xfrm>
          <a:prstGeom prst="callout1">
            <a:avLst>
              <a:gd name="adj1" fmla="val 18750"/>
              <a:gd name="adj2" fmla="val -3648"/>
              <a:gd name="adj3" fmla="val 112500"/>
              <a:gd name="adj4" fmla="val -16806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změny čistého jmění v důsledku opce úvěrového rozpětí</a:t>
            </a:r>
            <a:endParaRPr lang="en-US"/>
          </a:p>
        </p:txBody>
      </p:sp>
      <p:sp>
        <p:nvSpPr>
          <p:cNvPr id="19" name="AutoShape 19"/>
          <p:cNvSpPr>
            <a:spLocks/>
          </p:cNvSpPr>
          <p:nvPr/>
        </p:nvSpPr>
        <p:spPr bwMode="auto">
          <a:xfrm>
            <a:off x="6457950" y="4868863"/>
            <a:ext cx="2146300" cy="609600"/>
          </a:xfrm>
          <a:prstGeom prst="callout1">
            <a:avLst>
              <a:gd name="adj1" fmla="val 18750"/>
              <a:gd name="adj2" fmla="val -3551"/>
              <a:gd name="adj3" fmla="val -336458"/>
              <a:gd name="adj4" fmla="val -3551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změny čistého jmění v důsledku změn hodnoty portfolia</a:t>
            </a:r>
            <a:endParaRPr lang="en-US"/>
          </a:p>
        </p:txBody>
      </p:sp>
      <p:sp>
        <p:nvSpPr>
          <p:cNvPr id="20" name="AutoShape 20"/>
          <p:cNvSpPr>
            <a:spLocks/>
          </p:cNvSpPr>
          <p:nvPr/>
        </p:nvSpPr>
        <p:spPr bwMode="auto">
          <a:xfrm>
            <a:off x="552450" y="4508500"/>
            <a:ext cx="1189038" cy="754063"/>
          </a:xfrm>
          <a:prstGeom prst="callout1">
            <a:avLst>
              <a:gd name="adj1" fmla="val 15157"/>
              <a:gd name="adj2" fmla="val -6407"/>
              <a:gd name="adj3" fmla="val 110106"/>
              <a:gd name="adj4" fmla="val -640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opční prémie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animBg="1"/>
      <p:bldP spid="7" grpId="0" animBg="1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Důvody pro použití úvěrových derivátů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91264" cy="4584551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42607C"/>
                </a:solidFill>
              </a:rPr>
              <a:t>snížení kapitálových požadavků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snížení úvěrové angažovanosti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uvolnění úvěrových linek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tvorba nových aktiv a syntetických aktiv s cílem uspokojení poptávky investorů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řízení aktiv na portfoliovém základě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62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63</a:t>
            </a:fld>
            <a:endParaRPr lang="fr-F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713"/>
            <a:ext cx="92011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Rizika spojená s úvěrovými deriváty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91264" cy="4440535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42607C"/>
                </a:solidFill>
              </a:rPr>
              <a:t>riziko úpadku protistrany úvěrového derivátu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právní riziko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regulační riziko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64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Dopady transferu úvěrového rizika na regulátory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91264" cy="444053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zvýšení propojenosti a vzájemné závislosti bank, pojišťoven a investorů na finančním trhu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je třeba pozorně sledovat konvergenci trhu s úvěrovým a pojistným rizikem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je třeba zaměřit se zejména na dvě oblasti:</a:t>
            </a:r>
          </a:p>
          <a:p>
            <a:pPr marL="800100" lvl="3" indent="-342900"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kapitálovou arbitráž</a:t>
            </a:r>
          </a:p>
          <a:p>
            <a:pPr marL="800100" lvl="3" indent="-342900" eaLnBrk="1" hangingPunct="1">
              <a:lnSpc>
                <a:spcPct val="90000"/>
              </a:lnSpc>
              <a:defRPr/>
            </a:pPr>
            <a:r>
              <a:rPr lang="cs-CZ" sz="2800" dirty="0" err="1">
                <a:solidFill>
                  <a:srgbClr val="42607C"/>
                </a:solidFill>
              </a:rPr>
              <a:t>learning</a:t>
            </a:r>
            <a:r>
              <a:rPr lang="cs-CZ" sz="2800" dirty="0">
                <a:solidFill>
                  <a:srgbClr val="42607C"/>
                </a:solidFill>
              </a:rPr>
              <a:t>-</a:t>
            </a:r>
            <a:r>
              <a:rPr lang="cs-CZ" sz="2800" dirty="0" err="1">
                <a:solidFill>
                  <a:srgbClr val="42607C"/>
                </a:solidFill>
              </a:rPr>
              <a:t>curve</a:t>
            </a:r>
            <a:r>
              <a:rPr lang="cs-CZ" sz="2800" dirty="0">
                <a:solidFill>
                  <a:srgbClr val="42607C"/>
                </a:solidFill>
              </a:rPr>
              <a:t> </a:t>
            </a:r>
            <a:r>
              <a:rPr lang="cs-CZ" sz="2800" dirty="0" err="1">
                <a:solidFill>
                  <a:srgbClr val="42607C"/>
                </a:solidFill>
              </a:rPr>
              <a:t>risks</a:t>
            </a:r>
            <a:endParaRPr lang="cs-CZ" sz="2800" dirty="0">
              <a:solidFill>
                <a:srgbClr val="42607C"/>
              </a:solidFill>
            </a:endParaRPr>
          </a:p>
          <a:p>
            <a:pPr marL="1257300" lvl="4" indent="-3429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sz="2800" dirty="0">
                <a:solidFill>
                  <a:srgbClr val="42607C"/>
                </a:solidFill>
              </a:rPr>
              <a:t>problém: znalosti účastníků transakcí na trhu s CRT ohledně rizik, která podstupují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65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cs-CZ" sz="4400">
              <a:solidFill>
                <a:srgbClr val="42607C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cs-CZ" sz="4400">
                <a:solidFill>
                  <a:srgbClr val="42607C"/>
                </a:solidFill>
              </a:rPr>
              <a:t>M Ě J T E   S E   H E Z K Y</a:t>
            </a:r>
          </a:p>
          <a:p>
            <a:pPr algn="ctr" eaLnBrk="1" hangingPunct="1">
              <a:buFont typeface="Arial" charset="0"/>
              <a:buNone/>
            </a:pPr>
            <a:r>
              <a:rPr lang="cs-CZ" sz="6000">
                <a:solidFill>
                  <a:srgbClr val="42607C"/>
                </a:solidFill>
                <a:sym typeface="Wingdings" pitchFamily="2" charset="2"/>
              </a:rPr>
              <a:t>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926CB-5A4A-4769-8A2A-0B38F710C5ED}" type="slidenum">
              <a:rPr lang="fr-FR" smtClean="0"/>
              <a:pPr>
                <a:defRPr/>
              </a:pPr>
              <a:t>66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Vztah mezi dlužníkem a věřitelem před CRT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34534-4398-43F2-8592-65DCED750155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grpSp>
        <p:nvGrpSpPr>
          <p:cNvPr id="6" name="Group 13"/>
          <p:cNvGrpSpPr>
            <a:grpSpLocks noChangeAspect="1"/>
          </p:cNvGrpSpPr>
          <p:nvPr/>
        </p:nvGrpSpPr>
        <p:grpSpPr bwMode="auto">
          <a:xfrm>
            <a:off x="251520" y="2636912"/>
            <a:ext cx="8686800" cy="1181100"/>
            <a:chOff x="2198" y="8213"/>
            <a:chExt cx="10944" cy="1488"/>
          </a:xfrm>
        </p:grpSpPr>
        <p:sp>
          <p:nvSpPr>
            <p:cNvPr id="7" name="AutoShape 14"/>
            <p:cNvSpPr>
              <a:spLocks noChangeAspect="1" noChangeArrowheads="1"/>
            </p:cNvSpPr>
            <p:nvPr/>
          </p:nvSpPr>
          <p:spPr bwMode="auto">
            <a:xfrm>
              <a:off x="2198" y="8213"/>
              <a:ext cx="10944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2342" y="8501"/>
              <a:ext cx="1296" cy="10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zh-CN" sz="2000">
                  <a:latin typeface="Times New Roman" pitchFamily="18" charset="0"/>
                  <a:ea typeface="宋体" pitchFamily="2" charset="-122"/>
                </a:rPr>
                <a:t>dlužník</a:t>
              </a:r>
              <a:endParaRPr lang="en-US"/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6950" y="8501"/>
              <a:ext cx="1296" cy="10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zh-CN" sz="2000">
                  <a:latin typeface="Times New Roman" pitchFamily="18" charset="0"/>
                  <a:ea typeface="宋体" pitchFamily="2" charset="-122"/>
                </a:rPr>
                <a:t>banka</a:t>
              </a:r>
              <a:endParaRPr lang="en-US"/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10982" y="8501"/>
              <a:ext cx="1872" cy="10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zh-CN" sz="2000">
                  <a:latin typeface="Times New Roman" pitchFamily="18" charset="0"/>
                  <a:ea typeface="宋体" pitchFamily="2" charset="-122"/>
                </a:rPr>
                <a:t>akcionáři banky</a:t>
              </a:r>
              <a:endParaRPr lang="en-US"/>
            </a:p>
          </p:txBody>
        </p:sp>
        <p:sp>
          <p:nvSpPr>
            <p:cNvPr id="11" name="Line 18"/>
            <p:cNvSpPr>
              <a:spLocks noChangeShapeType="1"/>
            </p:cNvSpPr>
            <p:nvPr/>
          </p:nvSpPr>
          <p:spPr bwMode="auto">
            <a:xfrm>
              <a:off x="3638" y="8789"/>
              <a:ext cx="33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>
              <a:off x="8246" y="8789"/>
              <a:ext cx="27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AutoShape 20"/>
            <p:cNvSpPr>
              <a:spLocks/>
            </p:cNvSpPr>
            <p:nvPr/>
          </p:nvSpPr>
          <p:spPr bwMode="auto">
            <a:xfrm>
              <a:off x="3494" y="8789"/>
              <a:ext cx="3312" cy="768"/>
            </a:xfrm>
            <a:prstGeom prst="callout2">
              <a:avLst>
                <a:gd name="adj1" fmla="val 18750"/>
                <a:gd name="adj2" fmla="val -2898"/>
                <a:gd name="adj3" fmla="val 18750"/>
                <a:gd name="adj4" fmla="val -3042"/>
                <a:gd name="adj5" fmla="val 131250"/>
                <a:gd name="adj6" fmla="val -319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altLang="zh-CN" sz="2000">
                  <a:latin typeface="Times New Roman" pitchFamily="18" charset="0"/>
                  <a:ea typeface="宋体" pitchFamily="2" charset="-122"/>
                </a:rPr>
                <a:t>   prověřování, kontrola</a:t>
              </a:r>
              <a:endParaRPr lang="en-US"/>
            </a:p>
          </p:txBody>
        </p:sp>
        <p:sp>
          <p:nvSpPr>
            <p:cNvPr id="14" name="AutoShape 21"/>
            <p:cNvSpPr>
              <a:spLocks/>
            </p:cNvSpPr>
            <p:nvPr/>
          </p:nvSpPr>
          <p:spPr bwMode="auto">
            <a:xfrm>
              <a:off x="8380" y="8789"/>
              <a:ext cx="2439" cy="768"/>
            </a:xfrm>
            <a:prstGeom prst="accentBorderCallout2">
              <a:avLst>
                <a:gd name="adj1" fmla="val 18750"/>
                <a:gd name="adj2" fmla="val -3935"/>
                <a:gd name="adj3" fmla="val 18750"/>
                <a:gd name="adj4" fmla="val -51181"/>
                <a:gd name="adj5" fmla="val 131250"/>
                <a:gd name="adj6" fmla="val -98426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altLang="zh-CN" sz="1200">
                  <a:latin typeface="Times New Roman" pitchFamily="18" charset="0"/>
                  <a:ea typeface="宋体" pitchFamily="2" charset="-122"/>
                </a:rPr>
                <a:t>       </a:t>
              </a:r>
              <a:r>
                <a:rPr lang="cs-CZ" altLang="zh-CN" sz="2000">
                  <a:latin typeface="Times New Roman" pitchFamily="18" charset="0"/>
                  <a:ea typeface="宋体" pitchFamily="2" charset="-122"/>
                </a:rPr>
                <a:t>informace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Vztah mezi dlužníkem a věřitelem po CRT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34534-4398-43F2-8592-65DCED750155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179512" y="1916832"/>
            <a:ext cx="8686800" cy="3771900"/>
            <a:chOff x="2198" y="8213"/>
            <a:chExt cx="10944" cy="4752"/>
          </a:xfrm>
        </p:grpSpPr>
        <p:sp>
          <p:nvSpPr>
            <p:cNvPr id="7" name="AutoShape 6"/>
            <p:cNvSpPr>
              <a:spLocks noChangeAspect="1" noChangeArrowheads="1"/>
            </p:cNvSpPr>
            <p:nvPr/>
          </p:nvSpPr>
          <p:spPr bwMode="auto">
            <a:xfrm>
              <a:off x="2198" y="8213"/>
              <a:ext cx="10944" cy="4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342" y="8501"/>
              <a:ext cx="1296" cy="12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zh-CN" sz="2000">
                  <a:latin typeface="Times New Roman" pitchFamily="18" charset="0"/>
                  <a:ea typeface="宋体" pitchFamily="2" charset="-122"/>
                </a:rPr>
                <a:t>dlužník</a:t>
              </a:r>
              <a:endParaRPr lang="en-US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6662" y="8501"/>
              <a:ext cx="1728" cy="12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zh-CN" sz="2000">
                  <a:latin typeface="Times New Roman" pitchFamily="18" charset="0"/>
                  <a:ea typeface="宋体" pitchFamily="2" charset="-122"/>
                </a:rPr>
                <a:t>banka (prodává) riziko)</a:t>
              </a: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0982" y="8501"/>
              <a:ext cx="1872" cy="12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zh-CN" sz="2000">
                  <a:latin typeface="Times New Roman" pitchFamily="18" charset="0"/>
                  <a:ea typeface="宋体" pitchFamily="2" charset="-122"/>
                </a:rPr>
                <a:t>akcionáři banky</a:t>
              </a:r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3638" y="8789"/>
              <a:ext cx="30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8390" y="8789"/>
              <a:ext cx="259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AutoShape 12"/>
            <p:cNvSpPr>
              <a:spLocks/>
            </p:cNvSpPr>
            <p:nvPr/>
          </p:nvSpPr>
          <p:spPr bwMode="auto">
            <a:xfrm>
              <a:off x="3494" y="8789"/>
              <a:ext cx="3312" cy="768"/>
            </a:xfrm>
            <a:prstGeom prst="callout2">
              <a:avLst>
                <a:gd name="adj1" fmla="val 18750"/>
                <a:gd name="adj2" fmla="val -2898"/>
                <a:gd name="adj3" fmla="val 18750"/>
                <a:gd name="adj4" fmla="val -3042"/>
                <a:gd name="adj5" fmla="val 131250"/>
                <a:gd name="adj6" fmla="val -319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zh-CN">
                  <a:latin typeface="Times New Roman" pitchFamily="18" charset="0"/>
                  <a:ea typeface="宋体" pitchFamily="2" charset="-122"/>
                </a:rPr>
                <a:t>prověřování, kontrola, morální hazard</a:t>
              </a:r>
              <a:endParaRPr lang="en-US"/>
            </a:p>
          </p:txBody>
        </p:sp>
        <p:sp>
          <p:nvSpPr>
            <p:cNvPr id="14" name="AutoShape 13"/>
            <p:cNvSpPr>
              <a:spLocks/>
            </p:cNvSpPr>
            <p:nvPr/>
          </p:nvSpPr>
          <p:spPr bwMode="auto">
            <a:xfrm>
              <a:off x="8380" y="8789"/>
              <a:ext cx="2439" cy="768"/>
            </a:xfrm>
            <a:prstGeom prst="accentBorderCallout2">
              <a:avLst>
                <a:gd name="adj1" fmla="val 18750"/>
                <a:gd name="adj2" fmla="val -3935"/>
                <a:gd name="adj3" fmla="val 18750"/>
                <a:gd name="adj4" fmla="val -51181"/>
                <a:gd name="adj5" fmla="val 131250"/>
                <a:gd name="adj6" fmla="val -98426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altLang="zh-CN" sz="1200">
                  <a:latin typeface="Times New Roman" pitchFamily="18" charset="0"/>
                  <a:ea typeface="宋体" pitchFamily="2" charset="-122"/>
                </a:rPr>
                <a:t>       </a:t>
              </a:r>
              <a:r>
                <a:rPr lang="cs-CZ" altLang="zh-CN">
                  <a:latin typeface="Times New Roman" pitchFamily="18" charset="0"/>
                  <a:ea typeface="宋体" pitchFamily="2" charset="-122"/>
                </a:rPr>
                <a:t>informace</a:t>
              </a:r>
              <a:endParaRPr lang="en-US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6662" y="11525"/>
              <a:ext cx="1728" cy="12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zh-CN" sz="2000">
                  <a:latin typeface="Times New Roman" pitchFamily="18" charset="0"/>
                  <a:ea typeface="宋体" pitchFamily="2" charset="-122"/>
                </a:rPr>
                <a:t>subjekt kupující riziko</a:t>
              </a: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0982" y="11525"/>
              <a:ext cx="1872" cy="12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zh-CN" sz="2000">
                  <a:latin typeface="Times New Roman" pitchFamily="18" charset="0"/>
                  <a:ea typeface="宋体" pitchFamily="2" charset="-122"/>
                </a:rPr>
                <a:t>akcionáři kupujícího riziko</a:t>
              </a:r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8390" y="11957"/>
              <a:ext cx="259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AutoShape 17"/>
            <p:cNvSpPr>
              <a:spLocks/>
            </p:cNvSpPr>
            <p:nvPr/>
          </p:nvSpPr>
          <p:spPr bwMode="auto">
            <a:xfrm>
              <a:off x="8534" y="11957"/>
              <a:ext cx="2438" cy="768"/>
            </a:xfrm>
            <a:prstGeom prst="accentBorderCallout2">
              <a:avLst>
                <a:gd name="adj1" fmla="val 18750"/>
                <a:gd name="adj2" fmla="val -3935"/>
                <a:gd name="adj3" fmla="val 18750"/>
                <a:gd name="adj4" fmla="val -50394"/>
                <a:gd name="adj5" fmla="val -256250"/>
                <a:gd name="adj6" fmla="val -96852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altLang="zh-CN" sz="1200">
                  <a:latin typeface="Times New Roman" pitchFamily="18" charset="0"/>
                  <a:ea typeface="宋体" pitchFamily="2" charset="-122"/>
                </a:rPr>
                <a:t>       </a:t>
              </a:r>
              <a:r>
                <a:rPr lang="cs-CZ" altLang="zh-CN">
                  <a:latin typeface="Times New Roman" pitchFamily="18" charset="0"/>
                  <a:ea typeface="宋体" pitchFamily="2" charset="-122"/>
                </a:rPr>
                <a:t>informace</a:t>
              </a:r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6950" y="9797"/>
              <a:ext cx="1" cy="17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AutoShape 19"/>
            <p:cNvSpPr>
              <a:spLocks/>
            </p:cNvSpPr>
            <p:nvPr/>
          </p:nvSpPr>
          <p:spPr bwMode="auto">
            <a:xfrm>
              <a:off x="6950" y="10085"/>
              <a:ext cx="3168" cy="1152"/>
            </a:xfrm>
            <a:prstGeom prst="callout1">
              <a:avLst>
                <a:gd name="adj1" fmla="val 12500"/>
                <a:gd name="adj2" fmla="val -3032"/>
                <a:gd name="adj3" fmla="val 29167"/>
                <a:gd name="adj4" fmla="val -1469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altLang="zh-CN">
                  <a:latin typeface="Times New Roman" pitchFamily="18" charset="0"/>
                  <a:ea typeface="宋体" pitchFamily="2" charset="-122"/>
                </a:rPr>
                <a:t>zastupitelský problém,</a:t>
              </a:r>
            </a:p>
            <a:p>
              <a:r>
                <a:rPr lang="cs-CZ" altLang="zh-CN">
                  <a:latin typeface="Times New Roman" pitchFamily="18" charset="0"/>
                  <a:ea typeface="宋体" pitchFamily="2" charset="-122"/>
                </a:rPr>
                <a:t>neúplné kontrakty,</a:t>
              </a:r>
            </a:p>
            <a:p>
              <a:r>
                <a:rPr lang="cs-CZ" altLang="zh-CN">
                  <a:latin typeface="Times New Roman" pitchFamily="18" charset="0"/>
                  <a:ea typeface="宋体" pitchFamily="2" charset="-122"/>
                </a:rPr>
                <a:t>asymetrie informací</a:t>
              </a:r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H="1" flipV="1">
              <a:off x="3350" y="9797"/>
              <a:ext cx="3312" cy="23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AutoShape 21"/>
            <p:cNvSpPr>
              <a:spLocks/>
            </p:cNvSpPr>
            <p:nvPr/>
          </p:nvSpPr>
          <p:spPr bwMode="auto">
            <a:xfrm>
              <a:off x="3206" y="10949"/>
              <a:ext cx="2640" cy="768"/>
            </a:xfrm>
            <a:prstGeom prst="callout1">
              <a:avLst>
                <a:gd name="adj1" fmla="val 18750"/>
                <a:gd name="adj2" fmla="val 50454"/>
                <a:gd name="adj3" fmla="val 115625"/>
                <a:gd name="adj4" fmla="val 50454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altLang="zh-CN">
                  <a:latin typeface="Times New Roman" pitchFamily="18" charset="0"/>
                  <a:ea typeface="宋体" pitchFamily="2" charset="-122"/>
                </a:rPr>
                <a:t>prověřování, kontrola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Charakteristika vybraných nástrojů transferu úvěrového rizika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prodej úvěrů na sekundárním trhu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pojištění úvěru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sekuritizace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úvěrové deriváty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34534-4398-43F2-8592-65DCED750155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theme/theme1.xml><?xml version="1.0" encoding="utf-8"?>
<a:theme xmlns:a="http://schemas.openxmlformats.org/drawingml/2006/main" name="1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117</Template>
  <TotalTime>2023</TotalTime>
  <Words>2533</Words>
  <Application>Microsoft Office PowerPoint</Application>
  <PresentationFormat>Předvádění na obrazovce (4:3)</PresentationFormat>
  <Paragraphs>478</Paragraphs>
  <Slides>66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66</vt:i4>
      </vt:variant>
    </vt:vector>
  </HeadingPairs>
  <TitlesOfParts>
    <vt:vector size="72" baseType="lpstr">
      <vt:lpstr>Arial</vt:lpstr>
      <vt:lpstr>Calibri</vt:lpstr>
      <vt:lpstr>Tahoma</vt:lpstr>
      <vt:lpstr>Times New Roman</vt:lpstr>
      <vt:lpstr>Wingdings</vt:lpstr>
      <vt:lpstr>117</vt:lpstr>
      <vt:lpstr>Transfer úvěrového rizika</vt:lpstr>
      <vt:lpstr>Účastníci na trhu CRT</vt:lpstr>
      <vt:lpstr>Prezentace aplikace PowerPoint</vt:lpstr>
      <vt:lpstr>Nástroje transferu úvěrového rizika</vt:lpstr>
      <vt:lpstr>Nástroje transferu úvěrového rizika</vt:lpstr>
      <vt:lpstr>Nástroje CRT a vztah mezi dlužníkem a věřitelem</vt:lpstr>
      <vt:lpstr>Vztah mezi dlužníkem a věřitelem před CRT</vt:lpstr>
      <vt:lpstr>Vztah mezi dlužníkem a věřitelem po CRT</vt:lpstr>
      <vt:lpstr>Charakteristika vybraných nástrojů transferu úvěrového rizika</vt:lpstr>
      <vt:lpstr>Prezentace aplikace PowerPoint</vt:lpstr>
      <vt:lpstr>Prodej úvěrů na sekundárním trhu</vt:lpstr>
      <vt:lpstr>Prodej úvěrů na sekundárním trhu</vt:lpstr>
      <vt:lpstr>Druhy smluv při prodeji úvěrů</vt:lpstr>
      <vt:lpstr>Proces prodeje úvěrů</vt:lpstr>
      <vt:lpstr>Motivy pro prodej úvěrů</vt:lpstr>
      <vt:lpstr>Rizika prodeje úvěrů</vt:lpstr>
      <vt:lpstr>Pojištění úvěrů</vt:lpstr>
      <vt:lpstr>Sekuritizace</vt:lpstr>
      <vt:lpstr>Proces sekuritizace</vt:lpstr>
      <vt:lpstr>Úvěrové posílení (credit enhancement)</vt:lpstr>
      <vt:lpstr>Druhy sekuritizace</vt:lpstr>
      <vt:lpstr>Sekuritizace bez rekurzu</vt:lpstr>
      <vt:lpstr>Další používané zkratky = druhy cenných papírů</vt:lpstr>
      <vt:lpstr>Podněty pro sekuritizaci</vt:lpstr>
      <vt:lpstr>Syntetická sekuritizace</vt:lpstr>
      <vt:lpstr>Syntetická sekuritizace</vt:lpstr>
      <vt:lpstr>Požadavky na sekuritizovaná aktiva</vt:lpstr>
      <vt:lpstr>Sekuritizace a tranšování</vt:lpstr>
      <vt:lpstr>Dopady sekuritizace (1)</vt:lpstr>
      <vt:lpstr>Prezentace aplikace PowerPoint</vt:lpstr>
      <vt:lpstr>Dopady sekuritizace (2)</vt:lpstr>
      <vt:lpstr>Sekuritizace a finanční krize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</vt:lpstr>
      <vt:lpstr>Příklad</vt:lpstr>
      <vt:lpstr>Kapitálové požadavky před a po sekuritizaci</vt:lpstr>
      <vt:lpstr>Náklady kapitálu</vt:lpstr>
      <vt:lpstr>Dopad sekuritizace na ROE</vt:lpstr>
      <vt:lpstr>Příklad</vt:lpstr>
      <vt:lpstr>Úvěrové deriváty</vt:lpstr>
      <vt:lpstr>Prezentace aplikace PowerPoint</vt:lpstr>
      <vt:lpstr>Prezentace aplikace PowerPoint</vt:lpstr>
      <vt:lpstr>Swap celkových výnosů</vt:lpstr>
      <vt:lpstr>Swap celkových výnosů</vt:lpstr>
      <vt:lpstr>Swap celkových výnosů - příklad</vt:lpstr>
      <vt:lpstr>Swap úvěrového selhání</vt:lpstr>
      <vt:lpstr>Swap úvěrového selhání</vt:lpstr>
      <vt:lpstr>Prezentace aplikace PowerPoint</vt:lpstr>
      <vt:lpstr>Prezentace aplikace PowerPoint</vt:lpstr>
      <vt:lpstr>Prezentace aplikace PowerPoint</vt:lpstr>
      <vt:lpstr>Prezentace aplikace PowerPoint</vt:lpstr>
      <vt:lpstr>Úvěrový dluhopis</vt:lpstr>
      <vt:lpstr>Úvěrový dluhopis</vt:lpstr>
      <vt:lpstr>Opce</vt:lpstr>
      <vt:lpstr>Opce – peněžní toky</vt:lpstr>
      <vt:lpstr>Opce selhání</vt:lpstr>
      <vt:lpstr>Opce úvěrového rozpětí</vt:lpstr>
      <vt:lpstr>Důvody pro použití úvěrových derivátů</vt:lpstr>
      <vt:lpstr>Prezentace aplikace PowerPoint</vt:lpstr>
      <vt:lpstr>Rizika spojená s úvěrovými deriváty</vt:lpstr>
      <vt:lpstr>Dopady transferu úvěrového rizika na regulátory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vodova</dc:creator>
  <cp:lastModifiedBy>Roman Hlawiczka</cp:lastModifiedBy>
  <cp:revision>122</cp:revision>
  <dcterms:created xsi:type="dcterms:W3CDTF">2012-07-31T14:19:10Z</dcterms:created>
  <dcterms:modified xsi:type="dcterms:W3CDTF">2023-10-05T19:57:41Z</dcterms:modified>
</cp:coreProperties>
</file>