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361A5D-2856-0464-3EB1-D8D839C52C2F}" v="86" dt="2023-11-27T19:24:29.468"/>
    <p1510:client id="{A7CF216A-C0A2-6D48-B18D-19FD84120C01}" v="105" dt="2023-11-27T18:25:02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6"/>
  </p:normalViewPr>
  <p:slideViewPr>
    <p:cSldViewPr snapToGrid="0">
      <p:cViewPr varScale="1">
        <p:scale>
          <a:sx n="71" d="100"/>
          <a:sy n="71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098C4-2BC3-3D4C-A8CF-6443B2BFCF22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2638F6B-6D45-CA45-8F5C-D79E35508A7B}">
      <dgm:prSet phldrT="[Text]"/>
      <dgm:spPr/>
      <dgm:t>
        <a:bodyPr/>
        <a:lstStyle/>
        <a:p>
          <a:r>
            <a:rPr lang="cs-CZ" dirty="0"/>
            <a:t>Tržní riziko</a:t>
          </a:r>
        </a:p>
      </dgm:t>
    </dgm:pt>
    <dgm:pt modelId="{DEC8E552-B00C-404D-AD39-999A8AA53C12}" type="parTrans" cxnId="{2C6B94B1-9805-4842-A134-83A653430794}">
      <dgm:prSet/>
      <dgm:spPr/>
      <dgm:t>
        <a:bodyPr/>
        <a:lstStyle/>
        <a:p>
          <a:endParaRPr lang="cs-CZ"/>
        </a:p>
      </dgm:t>
    </dgm:pt>
    <dgm:pt modelId="{72C49C20-4043-384F-B8C8-826D30647382}" type="sibTrans" cxnId="{2C6B94B1-9805-4842-A134-83A653430794}">
      <dgm:prSet/>
      <dgm:spPr/>
      <dgm:t>
        <a:bodyPr/>
        <a:lstStyle/>
        <a:p>
          <a:endParaRPr lang="cs-CZ"/>
        </a:p>
      </dgm:t>
    </dgm:pt>
    <dgm:pt modelId="{2901CED6-8273-284A-9DF5-0CAE470F9B2A}">
      <dgm:prSet phldrT="[Text]"/>
      <dgm:spPr/>
      <dgm:t>
        <a:bodyPr/>
        <a:lstStyle/>
        <a:p>
          <a:r>
            <a:rPr lang="cs-CZ" dirty="0"/>
            <a:t>Akciové riziko</a:t>
          </a:r>
        </a:p>
      </dgm:t>
    </dgm:pt>
    <dgm:pt modelId="{7AF0C651-BA5F-B642-9BDA-CC4E71C76C09}" type="parTrans" cxnId="{168868B5-F714-0244-9295-30546009E79D}">
      <dgm:prSet/>
      <dgm:spPr/>
      <dgm:t>
        <a:bodyPr/>
        <a:lstStyle/>
        <a:p>
          <a:endParaRPr lang="cs-CZ"/>
        </a:p>
      </dgm:t>
    </dgm:pt>
    <dgm:pt modelId="{F15DD4D7-DFE9-AA49-9D8F-4B0AA75D4130}" type="sibTrans" cxnId="{168868B5-F714-0244-9295-30546009E79D}">
      <dgm:prSet/>
      <dgm:spPr/>
      <dgm:t>
        <a:bodyPr/>
        <a:lstStyle/>
        <a:p>
          <a:endParaRPr lang="cs-CZ"/>
        </a:p>
      </dgm:t>
    </dgm:pt>
    <dgm:pt modelId="{2232A6D3-4832-6C43-ADAD-79DE28C3902E}">
      <dgm:prSet phldrT="[Text]"/>
      <dgm:spPr/>
      <dgm:t>
        <a:bodyPr/>
        <a:lstStyle/>
        <a:p>
          <a:r>
            <a:rPr lang="cs-CZ" dirty="0"/>
            <a:t>Komoditní riziko</a:t>
          </a:r>
        </a:p>
      </dgm:t>
    </dgm:pt>
    <dgm:pt modelId="{9343D763-5AF1-4B42-923F-6773CCA0036C}" type="parTrans" cxnId="{73BA4B51-7A7F-F34F-8221-35D3F906B874}">
      <dgm:prSet/>
      <dgm:spPr/>
      <dgm:t>
        <a:bodyPr/>
        <a:lstStyle/>
        <a:p>
          <a:endParaRPr lang="cs-CZ"/>
        </a:p>
      </dgm:t>
    </dgm:pt>
    <dgm:pt modelId="{6D1D47CC-BCD1-2642-8C39-840E26AB76CA}" type="sibTrans" cxnId="{73BA4B51-7A7F-F34F-8221-35D3F906B874}">
      <dgm:prSet/>
      <dgm:spPr/>
      <dgm:t>
        <a:bodyPr/>
        <a:lstStyle/>
        <a:p>
          <a:endParaRPr lang="cs-CZ"/>
        </a:p>
      </dgm:t>
    </dgm:pt>
    <dgm:pt modelId="{27C22F51-5B43-C14E-BEEA-B76BED18EF30}">
      <dgm:prSet phldrT="[Text]"/>
      <dgm:spPr/>
      <dgm:t>
        <a:bodyPr/>
        <a:lstStyle/>
        <a:p>
          <a:r>
            <a:rPr lang="cs-CZ" dirty="0"/>
            <a:t>Měnové riziko</a:t>
          </a:r>
        </a:p>
      </dgm:t>
    </dgm:pt>
    <dgm:pt modelId="{6E2F53DF-E80C-244A-B089-A821E6A8C40A}" type="parTrans" cxnId="{C7EC1DE9-6B40-CA47-95BF-51893B338CDF}">
      <dgm:prSet/>
      <dgm:spPr/>
      <dgm:t>
        <a:bodyPr/>
        <a:lstStyle/>
        <a:p>
          <a:endParaRPr lang="cs-CZ"/>
        </a:p>
      </dgm:t>
    </dgm:pt>
    <dgm:pt modelId="{EA0E8649-D93C-0D4B-91D0-522CCA5BD252}" type="sibTrans" cxnId="{C7EC1DE9-6B40-CA47-95BF-51893B338CDF}">
      <dgm:prSet/>
      <dgm:spPr/>
      <dgm:t>
        <a:bodyPr/>
        <a:lstStyle/>
        <a:p>
          <a:endParaRPr lang="cs-CZ"/>
        </a:p>
      </dgm:t>
    </dgm:pt>
    <dgm:pt modelId="{5EA75FD8-6B1F-9048-BFAA-0FC88E71A6C2}">
      <dgm:prSet/>
      <dgm:spPr/>
      <dgm:t>
        <a:bodyPr/>
        <a:lstStyle/>
        <a:p>
          <a:r>
            <a:rPr lang="cs-CZ" dirty="0"/>
            <a:t>Úrokové riziko</a:t>
          </a:r>
        </a:p>
      </dgm:t>
    </dgm:pt>
    <dgm:pt modelId="{588EF5F8-3A96-8943-B8D8-64F03B23E795}" type="parTrans" cxnId="{E42A8BB1-6B3D-1247-88AA-11477559309F}">
      <dgm:prSet/>
      <dgm:spPr/>
      <dgm:t>
        <a:bodyPr/>
        <a:lstStyle/>
        <a:p>
          <a:endParaRPr lang="cs-CZ"/>
        </a:p>
      </dgm:t>
    </dgm:pt>
    <dgm:pt modelId="{9D31B8E5-4F9D-3D4F-B98D-43CA76686712}" type="sibTrans" cxnId="{E42A8BB1-6B3D-1247-88AA-11477559309F}">
      <dgm:prSet/>
      <dgm:spPr/>
      <dgm:t>
        <a:bodyPr/>
        <a:lstStyle/>
        <a:p>
          <a:endParaRPr lang="cs-CZ"/>
        </a:p>
      </dgm:t>
    </dgm:pt>
    <dgm:pt modelId="{25E76CA9-754B-CF45-A6E7-DF59C639046A}" type="pres">
      <dgm:prSet presAssocID="{E28098C4-2BC3-3D4C-A8CF-6443B2BFCF2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395640D-CF08-4C41-B143-F415ABDC70E0}" type="pres">
      <dgm:prSet presAssocID="{B2638F6B-6D45-CA45-8F5C-D79E35508A7B}" presName="root1" presStyleCnt="0"/>
      <dgm:spPr/>
    </dgm:pt>
    <dgm:pt modelId="{9D75F0C7-60A2-4342-B172-E253B4FC03FC}" type="pres">
      <dgm:prSet presAssocID="{B2638F6B-6D45-CA45-8F5C-D79E35508A7B}" presName="LevelOneTextNode" presStyleLbl="node0" presStyleIdx="0" presStyleCnt="1">
        <dgm:presLayoutVars>
          <dgm:chPref val="3"/>
        </dgm:presLayoutVars>
      </dgm:prSet>
      <dgm:spPr/>
    </dgm:pt>
    <dgm:pt modelId="{9DD7DC2F-0EDD-834B-9B1A-988F674D4BA7}" type="pres">
      <dgm:prSet presAssocID="{B2638F6B-6D45-CA45-8F5C-D79E35508A7B}" presName="level2hierChild" presStyleCnt="0"/>
      <dgm:spPr/>
    </dgm:pt>
    <dgm:pt modelId="{E1E4E3B1-6BF9-E14E-BB28-DC7DCC9BD6FA}" type="pres">
      <dgm:prSet presAssocID="{7AF0C651-BA5F-B642-9BDA-CC4E71C76C09}" presName="conn2-1" presStyleLbl="parChTrans1D2" presStyleIdx="0" presStyleCnt="4"/>
      <dgm:spPr/>
    </dgm:pt>
    <dgm:pt modelId="{DD714C44-5CDE-CF4C-BDD5-825B0D29C7DD}" type="pres">
      <dgm:prSet presAssocID="{7AF0C651-BA5F-B642-9BDA-CC4E71C76C09}" presName="connTx" presStyleLbl="parChTrans1D2" presStyleIdx="0" presStyleCnt="4"/>
      <dgm:spPr/>
    </dgm:pt>
    <dgm:pt modelId="{AE481952-7700-6943-8462-DD0521F78AF0}" type="pres">
      <dgm:prSet presAssocID="{2901CED6-8273-284A-9DF5-0CAE470F9B2A}" presName="root2" presStyleCnt="0"/>
      <dgm:spPr/>
    </dgm:pt>
    <dgm:pt modelId="{77F1E2E7-0581-0546-84A6-1F918D40C4E5}" type="pres">
      <dgm:prSet presAssocID="{2901CED6-8273-284A-9DF5-0CAE470F9B2A}" presName="LevelTwoTextNode" presStyleLbl="node2" presStyleIdx="0" presStyleCnt="4">
        <dgm:presLayoutVars>
          <dgm:chPref val="3"/>
        </dgm:presLayoutVars>
      </dgm:prSet>
      <dgm:spPr/>
    </dgm:pt>
    <dgm:pt modelId="{B2270F49-B45E-484C-84B0-86CFA7637642}" type="pres">
      <dgm:prSet presAssocID="{2901CED6-8273-284A-9DF5-0CAE470F9B2A}" presName="level3hierChild" presStyleCnt="0"/>
      <dgm:spPr/>
    </dgm:pt>
    <dgm:pt modelId="{7D96CBB5-6194-BB46-9F9C-11D9EFE98898}" type="pres">
      <dgm:prSet presAssocID="{9343D763-5AF1-4B42-923F-6773CCA0036C}" presName="conn2-1" presStyleLbl="parChTrans1D2" presStyleIdx="1" presStyleCnt="4"/>
      <dgm:spPr/>
    </dgm:pt>
    <dgm:pt modelId="{C0163B16-CE03-8D44-96C2-DD62D438FCBF}" type="pres">
      <dgm:prSet presAssocID="{9343D763-5AF1-4B42-923F-6773CCA0036C}" presName="connTx" presStyleLbl="parChTrans1D2" presStyleIdx="1" presStyleCnt="4"/>
      <dgm:spPr/>
    </dgm:pt>
    <dgm:pt modelId="{101ADA5F-0ED4-6F46-84E2-097A59429DFA}" type="pres">
      <dgm:prSet presAssocID="{2232A6D3-4832-6C43-ADAD-79DE28C3902E}" presName="root2" presStyleCnt="0"/>
      <dgm:spPr/>
    </dgm:pt>
    <dgm:pt modelId="{AAF7FEBD-BF74-C648-B3D0-0A7D1852D1BD}" type="pres">
      <dgm:prSet presAssocID="{2232A6D3-4832-6C43-ADAD-79DE28C3902E}" presName="LevelTwoTextNode" presStyleLbl="node2" presStyleIdx="1" presStyleCnt="4">
        <dgm:presLayoutVars>
          <dgm:chPref val="3"/>
        </dgm:presLayoutVars>
      </dgm:prSet>
      <dgm:spPr/>
    </dgm:pt>
    <dgm:pt modelId="{C96D27C6-E5C2-874F-8E72-15334CFE4F7A}" type="pres">
      <dgm:prSet presAssocID="{2232A6D3-4832-6C43-ADAD-79DE28C3902E}" presName="level3hierChild" presStyleCnt="0"/>
      <dgm:spPr/>
    </dgm:pt>
    <dgm:pt modelId="{CB8D3469-0D00-BF49-90ED-6A50E4B50497}" type="pres">
      <dgm:prSet presAssocID="{6E2F53DF-E80C-244A-B089-A821E6A8C40A}" presName="conn2-1" presStyleLbl="parChTrans1D2" presStyleIdx="2" presStyleCnt="4"/>
      <dgm:spPr/>
    </dgm:pt>
    <dgm:pt modelId="{DB69B795-42FB-064F-8A99-405EBF57EAC0}" type="pres">
      <dgm:prSet presAssocID="{6E2F53DF-E80C-244A-B089-A821E6A8C40A}" presName="connTx" presStyleLbl="parChTrans1D2" presStyleIdx="2" presStyleCnt="4"/>
      <dgm:spPr/>
    </dgm:pt>
    <dgm:pt modelId="{E99A59DC-D279-6842-8767-31A8DF3C889E}" type="pres">
      <dgm:prSet presAssocID="{27C22F51-5B43-C14E-BEEA-B76BED18EF30}" presName="root2" presStyleCnt="0"/>
      <dgm:spPr/>
    </dgm:pt>
    <dgm:pt modelId="{82131AC5-4287-314B-B1E4-21B50EAE276B}" type="pres">
      <dgm:prSet presAssocID="{27C22F51-5B43-C14E-BEEA-B76BED18EF30}" presName="LevelTwoTextNode" presStyleLbl="node2" presStyleIdx="2" presStyleCnt="4">
        <dgm:presLayoutVars>
          <dgm:chPref val="3"/>
        </dgm:presLayoutVars>
      </dgm:prSet>
      <dgm:spPr/>
    </dgm:pt>
    <dgm:pt modelId="{1F37DC42-D9A6-B24B-A650-AF2032F40157}" type="pres">
      <dgm:prSet presAssocID="{27C22F51-5B43-C14E-BEEA-B76BED18EF30}" presName="level3hierChild" presStyleCnt="0"/>
      <dgm:spPr/>
    </dgm:pt>
    <dgm:pt modelId="{728F8D1F-1D6E-CA4A-BA42-71CD0E553641}" type="pres">
      <dgm:prSet presAssocID="{588EF5F8-3A96-8943-B8D8-64F03B23E795}" presName="conn2-1" presStyleLbl="parChTrans1D2" presStyleIdx="3" presStyleCnt="4"/>
      <dgm:spPr/>
    </dgm:pt>
    <dgm:pt modelId="{5A8212CD-31AE-504E-B63D-0BD776E55FEC}" type="pres">
      <dgm:prSet presAssocID="{588EF5F8-3A96-8943-B8D8-64F03B23E795}" presName="connTx" presStyleLbl="parChTrans1D2" presStyleIdx="3" presStyleCnt="4"/>
      <dgm:spPr/>
    </dgm:pt>
    <dgm:pt modelId="{A0A4F919-3829-994C-A7BE-B9BA82E55AE4}" type="pres">
      <dgm:prSet presAssocID="{5EA75FD8-6B1F-9048-BFAA-0FC88E71A6C2}" presName="root2" presStyleCnt="0"/>
      <dgm:spPr/>
    </dgm:pt>
    <dgm:pt modelId="{CFC61BD8-7992-3341-8262-B84049046AE8}" type="pres">
      <dgm:prSet presAssocID="{5EA75FD8-6B1F-9048-BFAA-0FC88E71A6C2}" presName="LevelTwoTextNode" presStyleLbl="node2" presStyleIdx="3" presStyleCnt="4">
        <dgm:presLayoutVars>
          <dgm:chPref val="3"/>
        </dgm:presLayoutVars>
      </dgm:prSet>
      <dgm:spPr/>
    </dgm:pt>
    <dgm:pt modelId="{8CBE6CEC-47EC-D448-B916-60ABBB619405}" type="pres">
      <dgm:prSet presAssocID="{5EA75FD8-6B1F-9048-BFAA-0FC88E71A6C2}" presName="level3hierChild" presStyleCnt="0"/>
      <dgm:spPr/>
    </dgm:pt>
  </dgm:ptLst>
  <dgm:cxnLst>
    <dgm:cxn modelId="{CFE09417-80FB-EF4D-9AF1-9A6BBC8BFDD3}" type="presOf" srcId="{9343D763-5AF1-4B42-923F-6773CCA0036C}" destId="{C0163B16-CE03-8D44-96C2-DD62D438FCBF}" srcOrd="1" destOrd="0" presId="urn:microsoft.com/office/officeart/2008/layout/HorizontalMultiLevelHierarchy"/>
    <dgm:cxn modelId="{06AD361D-855E-A143-9A68-2B53A9DAAFDD}" type="presOf" srcId="{B2638F6B-6D45-CA45-8F5C-D79E35508A7B}" destId="{9D75F0C7-60A2-4342-B172-E253B4FC03FC}" srcOrd="0" destOrd="0" presId="urn:microsoft.com/office/officeart/2008/layout/HorizontalMultiLevelHierarchy"/>
    <dgm:cxn modelId="{EB28122E-E65B-B84E-BBDC-DC1FC6405F4A}" type="presOf" srcId="{9343D763-5AF1-4B42-923F-6773CCA0036C}" destId="{7D96CBB5-6194-BB46-9F9C-11D9EFE98898}" srcOrd="0" destOrd="0" presId="urn:microsoft.com/office/officeart/2008/layout/HorizontalMultiLevelHierarchy"/>
    <dgm:cxn modelId="{67CEB23A-C9B7-9443-A546-AF794B48B014}" type="presOf" srcId="{588EF5F8-3A96-8943-B8D8-64F03B23E795}" destId="{728F8D1F-1D6E-CA4A-BA42-71CD0E553641}" srcOrd="0" destOrd="0" presId="urn:microsoft.com/office/officeart/2008/layout/HorizontalMultiLevelHierarchy"/>
    <dgm:cxn modelId="{1F9F7E40-CD48-3D4E-9C31-6AD9871AA01D}" type="presOf" srcId="{588EF5F8-3A96-8943-B8D8-64F03B23E795}" destId="{5A8212CD-31AE-504E-B63D-0BD776E55FEC}" srcOrd="1" destOrd="0" presId="urn:microsoft.com/office/officeart/2008/layout/HorizontalMultiLevelHierarchy"/>
    <dgm:cxn modelId="{D618FC40-C39E-3C4A-87E4-0FCE826D2687}" type="presOf" srcId="{6E2F53DF-E80C-244A-B089-A821E6A8C40A}" destId="{DB69B795-42FB-064F-8A99-405EBF57EAC0}" srcOrd="1" destOrd="0" presId="urn:microsoft.com/office/officeart/2008/layout/HorizontalMultiLevelHierarchy"/>
    <dgm:cxn modelId="{9F9E596B-B8A6-4C4A-AFC7-D51B70873AE3}" type="presOf" srcId="{27C22F51-5B43-C14E-BEEA-B76BED18EF30}" destId="{82131AC5-4287-314B-B1E4-21B50EAE276B}" srcOrd="0" destOrd="0" presId="urn:microsoft.com/office/officeart/2008/layout/HorizontalMultiLevelHierarchy"/>
    <dgm:cxn modelId="{73BA4B51-7A7F-F34F-8221-35D3F906B874}" srcId="{B2638F6B-6D45-CA45-8F5C-D79E35508A7B}" destId="{2232A6D3-4832-6C43-ADAD-79DE28C3902E}" srcOrd="1" destOrd="0" parTransId="{9343D763-5AF1-4B42-923F-6773CCA0036C}" sibTransId="{6D1D47CC-BCD1-2642-8C39-840E26AB76CA}"/>
    <dgm:cxn modelId="{3572F3A0-9A52-AD48-863E-8B7708450C0D}" type="presOf" srcId="{7AF0C651-BA5F-B642-9BDA-CC4E71C76C09}" destId="{DD714C44-5CDE-CF4C-BDD5-825B0D29C7DD}" srcOrd="1" destOrd="0" presId="urn:microsoft.com/office/officeart/2008/layout/HorizontalMultiLevelHierarchy"/>
    <dgm:cxn modelId="{3D0362AA-4032-DB42-B6BF-211BFBFB26F5}" type="presOf" srcId="{5EA75FD8-6B1F-9048-BFAA-0FC88E71A6C2}" destId="{CFC61BD8-7992-3341-8262-B84049046AE8}" srcOrd="0" destOrd="0" presId="urn:microsoft.com/office/officeart/2008/layout/HorizontalMultiLevelHierarchy"/>
    <dgm:cxn modelId="{E42A8BB1-6B3D-1247-88AA-11477559309F}" srcId="{B2638F6B-6D45-CA45-8F5C-D79E35508A7B}" destId="{5EA75FD8-6B1F-9048-BFAA-0FC88E71A6C2}" srcOrd="3" destOrd="0" parTransId="{588EF5F8-3A96-8943-B8D8-64F03B23E795}" sibTransId="{9D31B8E5-4F9D-3D4F-B98D-43CA76686712}"/>
    <dgm:cxn modelId="{2C6B94B1-9805-4842-A134-83A653430794}" srcId="{E28098C4-2BC3-3D4C-A8CF-6443B2BFCF22}" destId="{B2638F6B-6D45-CA45-8F5C-D79E35508A7B}" srcOrd="0" destOrd="0" parTransId="{DEC8E552-B00C-404D-AD39-999A8AA53C12}" sibTransId="{72C49C20-4043-384F-B8C8-826D30647382}"/>
    <dgm:cxn modelId="{168868B5-F714-0244-9295-30546009E79D}" srcId="{B2638F6B-6D45-CA45-8F5C-D79E35508A7B}" destId="{2901CED6-8273-284A-9DF5-0CAE470F9B2A}" srcOrd="0" destOrd="0" parTransId="{7AF0C651-BA5F-B642-9BDA-CC4E71C76C09}" sibTransId="{F15DD4D7-DFE9-AA49-9D8F-4B0AA75D4130}"/>
    <dgm:cxn modelId="{D422C2BD-97FC-EC4F-AEC5-60AE9CD39C45}" type="presOf" srcId="{E28098C4-2BC3-3D4C-A8CF-6443B2BFCF22}" destId="{25E76CA9-754B-CF45-A6E7-DF59C639046A}" srcOrd="0" destOrd="0" presId="urn:microsoft.com/office/officeart/2008/layout/HorizontalMultiLevelHierarchy"/>
    <dgm:cxn modelId="{F878DAC1-A5D8-F24C-A082-FE0B6A8BF2A4}" type="presOf" srcId="{2232A6D3-4832-6C43-ADAD-79DE28C3902E}" destId="{AAF7FEBD-BF74-C648-B3D0-0A7D1852D1BD}" srcOrd="0" destOrd="0" presId="urn:microsoft.com/office/officeart/2008/layout/HorizontalMultiLevelHierarchy"/>
    <dgm:cxn modelId="{1CC140D3-E8CB-2640-AA6C-C4EEEAD20E9E}" type="presOf" srcId="{6E2F53DF-E80C-244A-B089-A821E6A8C40A}" destId="{CB8D3469-0D00-BF49-90ED-6A50E4B50497}" srcOrd="0" destOrd="0" presId="urn:microsoft.com/office/officeart/2008/layout/HorizontalMultiLevelHierarchy"/>
    <dgm:cxn modelId="{A7B75ED3-5CE3-284C-83F9-E784AE0E5CDB}" type="presOf" srcId="{7AF0C651-BA5F-B642-9BDA-CC4E71C76C09}" destId="{E1E4E3B1-6BF9-E14E-BB28-DC7DCC9BD6FA}" srcOrd="0" destOrd="0" presId="urn:microsoft.com/office/officeart/2008/layout/HorizontalMultiLevelHierarchy"/>
    <dgm:cxn modelId="{8B3695DC-D638-0A44-9DEA-0322227DAF4C}" type="presOf" srcId="{2901CED6-8273-284A-9DF5-0CAE470F9B2A}" destId="{77F1E2E7-0581-0546-84A6-1F918D40C4E5}" srcOrd="0" destOrd="0" presId="urn:microsoft.com/office/officeart/2008/layout/HorizontalMultiLevelHierarchy"/>
    <dgm:cxn modelId="{C7EC1DE9-6B40-CA47-95BF-51893B338CDF}" srcId="{B2638F6B-6D45-CA45-8F5C-D79E35508A7B}" destId="{27C22F51-5B43-C14E-BEEA-B76BED18EF30}" srcOrd="2" destOrd="0" parTransId="{6E2F53DF-E80C-244A-B089-A821E6A8C40A}" sibTransId="{EA0E8649-D93C-0D4B-91D0-522CCA5BD252}"/>
    <dgm:cxn modelId="{74967439-055B-5246-BEE8-52E6C92E1716}" type="presParOf" srcId="{25E76CA9-754B-CF45-A6E7-DF59C639046A}" destId="{6395640D-CF08-4C41-B143-F415ABDC70E0}" srcOrd="0" destOrd="0" presId="urn:microsoft.com/office/officeart/2008/layout/HorizontalMultiLevelHierarchy"/>
    <dgm:cxn modelId="{46AE1A03-7B06-494C-A366-6E64A7CED8BD}" type="presParOf" srcId="{6395640D-CF08-4C41-B143-F415ABDC70E0}" destId="{9D75F0C7-60A2-4342-B172-E253B4FC03FC}" srcOrd="0" destOrd="0" presId="urn:microsoft.com/office/officeart/2008/layout/HorizontalMultiLevelHierarchy"/>
    <dgm:cxn modelId="{39E87E54-18B7-4048-9A1C-DFCB63817DB3}" type="presParOf" srcId="{6395640D-CF08-4C41-B143-F415ABDC70E0}" destId="{9DD7DC2F-0EDD-834B-9B1A-988F674D4BA7}" srcOrd="1" destOrd="0" presId="urn:microsoft.com/office/officeart/2008/layout/HorizontalMultiLevelHierarchy"/>
    <dgm:cxn modelId="{3418C6A6-DAE9-B34B-AC74-F84092DC69C8}" type="presParOf" srcId="{9DD7DC2F-0EDD-834B-9B1A-988F674D4BA7}" destId="{E1E4E3B1-6BF9-E14E-BB28-DC7DCC9BD6FA}" srcOrd="0" destOrd="0" presId="urn:microsoft.com/office/officeart/2008/layout/HorizontalMultiLevelHierarchy"/>
    <dgm:cxn modelId="{D0EB629B-EE13-714F-9820-B3E427A4B5A8}" type="presParOf" srcId="{E1E4E3B1-6BF9-E14E-BB28-DC7DCC9BD6FA}" destId="{DD714C44-5CDE-CF4C-BDD5-825B0D29C7DD}" srcOrd="0" destOrd="0" presId="urn:microsoft.com/office/officeart/2008/layout/HorizontalMultiLevelHierarchy"/>
    <dgm:cxn modelId="{A5A6094A-3CB1-2449-BCD3-45DE73DF397D}" type="presParOf" srcId="{9DD7DC2F-0EDD-834B-9B1A-988F674D4BA7}" destId="{AE481952-7700-6943-8462-DD0521F78AF0}" srcOrd="1" destOrd="0" presId="urn:microsoft.com/office/officeart/2008/layout/HorizontalMultiLevelHierarchy"/>
    <dgm:cxn modelId="{4446055B-435A-444D-83EA-ECA1C24CAE52}" type="presParOf" srcId="{AE481952-7700-6943-8462-DD0521F78AF0}" destId="{77F1E2E7-0581-0546-84A6-1F918D40C4E5}" srcOrd="0" destOrd="0" presId="urn:microsoft.com/office/officeart/2008/layout/HorizontalMultiLevelHierarchy"/>
    <dgm:cxn modelId="{A653D9DF-C25F-FB42-9C1A-41ABF4930E8E}" type="presParOf" srcId="{AE481952-7700-6943-8462-DD0521F78AF0}" destId="{B2270F49-B45E-484C-84B0-86CFA7637642}" srcOrd="1" destOrd="0" presId="urn:microsoft.com/office/officeart/2008/layout/HorizontalMultiLevelHierarchy"/>
    <dgm:cxn modelId="{0C4B7E0E-C256-3C42-9CFB-2B4E12BAEF33}" type="presParOf" srcId="{9DD7DC2F-0EDD-834B-9B1A-988F674D4BA7}" destId="{7D96CBB5-6194-BB46-9F9C-11D9EFE98898}" srcOrd="2" destOrd="0" presId="urn:microsoft.com/office/officeart/2008/layout/HorizontalMultiLevelHierarchy"/>
    <dgm:cxn modelId="{2E2D7B3C-D648-4A48-B756-CA92DD1FBACC}" type="presParOf" srcId="{7D96CBB5-6194-BB46-9F9C-11D9EFE98898}" destId="{C0163B16-CE03-8D44-96C2-DD62D438FCBF}" srcOrd="0" destOrd="0" presId="urn:microsoft.com/office/officeart/2008/layout/HorizontalMultiLevelHierarchy"/>
    <dgm:cxn modelId="{E2348CF0-4F9B-2D41-B86C-7DC809890E88}" type="presParOf" srcId="{9DD7DC2F-0EDD-834B-9B1A-988F674D4BA7}" destId="{101ADA5F-0ED4-6F46-84E2-097A59429DFA}" srcOrd="3" destOrd="0" presId="urn:microsoft.com/office/officeart/2008/layout/HorizontalMultiLevelHierarchy"/>
    <dgm:cxn modelId="{918AC0E7-13A4-8C4F-A4E9-63838EB04475}" type="presParOf" srcId="{101ADA5F-0ED4-6F46-84E2-097A59429DFA}" destId="{AAF7FEBD-BF74-C648-B3D0-0A7D1852D1BD}" srcOrd="0" destOrd="0" presId="urn:microsoft.com/office/officeart/2008/layout/HorizontalMultiLevelHierarchy"/>
    <dgm:cxn modelId="{91D6B0A4-BDBE-2246-9518-FB386ED311C9}" type="presParOf" srcId="{101ADA5F-0ED4-6F46-84E2-097A59429DFA}" destId="{C96D27C6-E5C2-874F-8E72-15334CFE4F7A}" srcOrd="1" destOrd="0" presId="urn:microsoft.com/office/officeart/2008/layout/HorizontalMultiLevelHierarchy"/>
    <dgm:cxn modelId="{DF99F17F-F98F-A144-AB99-FD2E0F33C3F7}" type="presParOf" srcId="{9DD7DC2F-0EDD-834B-9B1A-988F674D4BA7}" destId="{CB8D3469-0D00-BF49-90ED-6A50E4B50497}" srcOrd="4" destOrd="0" presId="urn:microsoft.com/office/officeart/2008/layout/HorizontalMultiLevelHierarchy"/>
    <dgm:cxn modelId="{933992EC-37BD-7144-BF63-B70FD021C97C}" type="presParOf" srcId="{CB8D3469-0D00-BF49-90ED-6A50E4B50497}" destId="{DB69B795-42FB-064F-8A99-405EBF57EAC0}" srcOrd="0" destOrd="0" presId="urn:microsoft.com/office/officeart/2008/layout/HorizontalMultiLevelHierarchy"/>
    <dgm:cxn modelId="{95218D1E-DC92-F548-B7EA-83F9039D6E58}" type="presParOf" srcId="{9DD7DC2F-0EDD-834B-9B1A-988F674D4BA7}" destId="{E99A59DC-D279-6842-8767-31A8DF3C889E}" srcOrd="5" destOrd="0" presId="urn:microsoft.com/office/officeart/2008/layout/HorizontalMultiLevelHierarchy"/>
    <dgm:cxn modelId="{E5413894-2C43-6442-A78F-600193C67A35}" type="presParOf" srcId="{E99A59DC-D279-6842-8767-31A8DF3C889E}" destId="{82131AC5-4287-314B-B1E4-21B50EAE276B}" srcOrd="0" destOrd="0" presId="urn:microsoft.com/office/officeart/2008/layout/HorizontalMultiLevelHierarchy"/>
    <dgm:cxn modelId="{0BBB3E2A-AE19-3B41-80CB-984C95858645}" type="presParOf" srcId="{E99A59DC-D279-6842-8767-31A8DF3C889E}" destId="{1F37DC42-D9A6-B24B-A650-AF2032F40157}" srcOrd="1" destOrd="0" presId="urn:microsoft.com/office/officeart/2008/layout/HorizontalMultiLevelHierarchy"/>
    <dgm:cxn modelId="{1A42252C-AB53-F846-904C-B38647DC0C97}" type="presParOf" srcId="{9DD7DC2F-0EDD-834B-9B1A-988F674D4BA7}" destId="{728F8D1F-1D6E-CA4A-BA42-71CD0E553641}" srcOrd="6" destOrd="0" presId="urn:microsoft.com/office/officeart/2008/layout/HorizontalMultiLevelHierarchy"/>
    <dgm:cxn modelId="{F4B3E48F-670A-0C46-8140-D32F55D127F1}" type="presParOf" srcId="{728F8D1F-1D6E-CA4A-BA42-71CD0E553641}" destId="{5A8212CD-31AE-504E-B63D-0BD776E55FEC}" srcOrd="0" destOrd="0" presId="urn:microsoft.com/office/officeart/2008/layout/HorizontalMultiLevelHierarchy"/>
    <dgm:cxn modelId="{87D29D8B-04B9-DF48-9DE3-77760A18397E}" type="presParOf" srcId="{9DD7DC2F-0EDD-834B-9B1A-988F674D4BA7}" destId="{A0A4F919-3829-994C-A7BE-B9BA82E55AE4}" srcOrd="7" destOrd="0" presId="urn:microsoft.com/office/officeart/2008/layout/HorizontalMultiLevelHierarchy"/>
    <dgm:cxn modelId="{95D7F9FA-6392-2146-9471-B78731B20518}" type="presParOf" srcId="{A0A4F919-3829-994C-A7BE-B9BA82E55AE4}" destId="{CFC61BD8-7992-3341-8262-B84049046AE8}" srcOrd="0" destOrd="0" presId="urn:microsoft.com/office/officeart/2008/layout/HorizontalMultiLevelHierarchy"/>
    <dgm:cxn modelId="{7D7F2D46-2360-C649-9981-54DEFCE2018E}" type="presParOf" srcId="{A0A4F919-3829-994C-A7BE-B9BA82E55AE4}" destId="{8CBE6CEC-47EC-D448-B916-60ABBB61940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F8D1F-1D6E-CA4A-BA42-71CD0E553641}">
      <dsp:nvSpPr>
        <dsp:cNvPr id="0" name=""/>
        <dsp:cNvSpPr/>
      </dsp:nvSpPr>
      <dsp:spPr>
        <a:xfrm>
          <a:off x="3605982" y="1885156"/>
          <a:ext cx="469931" cy="1343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4965" y="0"/>
              </a:lnTo>
              <a:lnTo>
                <a:pt x="234965" y="1343173"/>
              </a:lnTo>
              <a:lnTo>
                <a:pt x="469931" y="13431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805373" y="2521167"/>
        <a:ext cx="71150" cy="71150"/>
      </dsp:txXfrm>
    </dsp:sp>
    <dsp:sp modelId="{CB8D3469-0D00-BF49-90ED-6A50E4B50497}">
      <dsp:nvSpPr>
        <dsp:cNvPr id="0" name=""/>
        <dsp:cNvSpPr/>
      </dsp:nvSpPr>
      <dsp:spPr>
        <a:xfrm>
          <a:off x="3605982" y="1885156"/>
          <a:ext cx="469931" cy="447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4965" y="0"/>
              </a:lnTo>
              <a:lnTo>
                <a:pt x="234965" y="447724"/>
              </a:lnTo>
              <a:lnTo>
                <a:pt x="469931" y="4477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824721" y="2092791"/>
        <a:ext cx="32453" cy="32453"/>
      </dsp:txXfrm>
    </dsp:sp>
    <dsp:sp modelId="{7D96CBB5-6194-BB46-9F9C-11D9EFE98898}">
      <dsp:nvSpPr>
        <dsp:cNvPr id="0" name=""/>
        <dsp:cNvSpPr/>
      </dsp:nvSpPr>
      <dsp:spPr>
        <a:xfrm>
          <a:off x="3605982" y="1437431"/>
          <a:ext cx="469931" cy="447724"/>
        </a:xfrm>
        <a:custGeom>
          <a:avLst/>
          <a:gdLst/>
          <a:ahLst/>
          <a:cxnLst/>
          <a:rect l="0" t="0" r="0" b="0"/>
          <a:pathLst>
            <a:path>
              <a:moveTo>
                <a:pt x="0" y="447724"/>
              </a:moveTo>
              <a:lnTo>
                <a:pt x="234965" y="447724"/>
              </a:lnTo>
              <a:lnTo>
                <a:pt x="234965" y="0"/>
              </a:lnTo>
              <a:lnTo>
                <a:pt x="46993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824721" y="1645066"/>
        <a:ext cx="32453" cy="32453"/>
      </dsp:txXfrm>
    </dsp:sp>
    <dsp:sp modelId="{E1E4E3B1-6BF9-E14E-BB28-DC7DCC9BD6FA}">
      <dsp:nvSpPr>
        <dsp:cNvPr id="0" name=""/>
        <dsp:cNvSpPr/>
      </dsp:nvSpPr>
      <dsp:spPr>
        <a:xfrm>
          <a:off x="3605982" y="541982"/>
          <a:ext cx="469931" cy="1343173"/>
        </a:xfrm>
        <a:custGeom>
          <a:avLst/>
          <a:gdLst/>
          <a:ahLst/>
          <a:cxnLst/>
          <a:rect l="0" t="0" r="0" b="0"/>
          <a:pathLst>
            <a:path>
              <a:moveTo>
                <a:pt x="0" y="1343173"/>
              </a:moveTo>
              <a:lnTo>
                <a:pt x="234965" y="1343173"/>
              </a:lnTo>
              <a:lnTo>
                <a:pt x="234965" y="0"/>
              </a:lnTo>
              <a:lnTo>
                <a:pt x="46993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805373" y="1177993"/>
        <a:ext cx="71150" cy="71150"/>
      </dsp:txXfrm>
    </dsp:sp>
    <dsp:sp modelId="{9D75F0C7-60A2-4342-B172-E253B4FC03FC}">
      <dsp:nvSpPr>
        <dsp:cNvPr id="0" name=""/>
        <dsp:cNvSpPr/>
      </dsp:nvSpPr>
      <dsp:spPr>
        <a:xfrm rot="16200000">
          <a:off x="1362646" y="1526976"/>
          <a:ext cx="3770312" cy="7163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Tržní riziko</a:t>
          </a:r>
        </a:p>
      </dsp:txBody>
      <dsp:txXfrm>
        <a:off x="1362646" y="1526976"/>
        <a:ext cx="3770312" cy="716359"/>
      </dsp:txXfrm>
    </dsp:sp>
    <dsp:sp modelId="{77F1E2E7-0581-0546-84A6-1F918D40C4E5}">
      <dsp:nvSpPr>
        <dsp:cNvPr id="0" name=""/>
        <dsp:cNvSpPr/>
      </dsp:nvSpPr>
      <dsp:spPr>
        <a:xfrm>
          <a:off x="4075914" y="183802"/>
          <a:ext cx="2349658" cy="7163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Akciové riziko</a:t>
          </a:r>
        </a:p>
      </dsp:txBody>
      <dsp:txXfrm>
        <a:off x="4075914" y="183802"/>
        <a:ext cx="2349658" cy="716359"/>
      </dsp:txXfrm>
    </dsp:sp>
    <dsp:sp modelId="{AAF7FEBD-BF74-C648-B3D0-0A7D1852D1BD}">
      <dsp:nvSpPr>
        <dsp:cNvPr id="0" name=""/>
        <dsp:cNvSpPr/>
      </dsp:nvSpPr>
      <dsp:spPr>
        <a:xfrm>
          <a:off x="4075914" y="1079251"/>
          <a:ext cx="2349658" cy="7163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Komoditní riziko</a:t>
          </a:r>
        </a:p>
      </dsp:txBody>
      <dsp:txXfrm>
        <a:off x="4075914" y="1079251"/>
        <a:ext cx="2349658" cy="716359"/>
      </dsp:txXfrm>
    </dsp:sp>
    <dsp:sp modelId="{82131AC5-4287-314B-B1E4-21B50EAE276B}">
      <dsp:nvSpPr>
        <dsp:cNvPr id="0" name=""/>
        <dsp:cNvSpPr/>
      </dsp:nvSpPr>
      <dsp:spPr>
        <a:xfrm>
          <a:off x="4075914" y="1974700"/>
          <a:ext cx="2349658" cy="7163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Měnové riziko</a:t>
          </a:r>
        </a:p>
      </dsp:txBody>
      <dsp:txXfrm>
        <a:off x="4075914" y="1974700"/>
        <a:ext cx="2349658" cy="716359"/>
      </dsp:txXfrm>
    </dsp:sp>
    <dsp:sp modelId="{CFC61BD8-7992-3341-8262-B84049046AE8}">
      <dsp:nvSpPr>
        <dsp:cNvPr id="0" name=""/>
        <dsp:cNvSpPr/>
      </dsp:nvSpPr>
      <dsp:spPr>
        <a:xfrm>
          <a:off x="4075914" y="2870150"/>
          <a:ext cx="2349658" cy="7163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Úrokové riziko</a:t>
          </a:r>
        </a:p>
      </dsp:txBody>
      <dsp:txXfrm>
        <a:off x="4075914" y="2870150"/>
        <a:ext cx="2349658" cy="716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5723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2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5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0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5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4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00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6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3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0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0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0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C42D88D-19B7-592D-DDA7-E2B0853FE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1609" y="1667471"/>
            <a:ext cx="5689815" cy="2398594"/>
          </a:xfrm>
        </p:spPr>
        <p:txBody>
          <a:bodyPr anchor="ctr"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Operační a tržní riziko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7EEEAF-7540-78F9-85D6-C984B5A82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3139" y="5733535"/>
            <a:ext cx="2948285" cy="81075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Bc. Lucie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Delongová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Bc. Michaela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Nieslaniková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Úvodní barva na bílém povrchu">
            <a:extLst>
              <a:ext uri="{FF2B5EF4-FFF2-40B4-BE49-F238E27FC236}">
                <a16:creationId xmlns:a16="http://schemas.microsoft.com/office/drawing/2014/main" id="{42E0591D-E08E-26FD-5B58-E79CA4978A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1" r="39605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0DF17-DE18-E6E8-52B5-DAE723D8A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454" y="1317879"/>
            <a:ext cx="9144000" cy="810959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Složky tržního rizika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158574F-877C-7EA7-4086-D9405F0D4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348376"/>
              </p:ext>
            </p:extLst>
          </p:nvPr>
        </p:nvGraphicFramePr>
        <p:xfrm>
          <a:off x="1346454" y="2328864"/>
          <a:ext cx="9315196" cy="377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589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: Shape 2054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61" name="Freeform: Shape 2060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F2C7BA-AD29-3E2E-8026-CBD0DD0E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3348" y="1292524"/>
            <a:ext cx="4568556" cy="175590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err="1">
                <a:latin typeface="Times New Roman"/>
                <a:cs typeface="Times New Roman"/>
              </a:rPr>
              <a:t>Úrokové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riziko</a:t>
            </a:r>
            <a:endParaRPr lang="en-US">
              <a:latin typeface="Times New Roman"/>
              <a:cs typeface="Times New Roman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5FC82B-7728-3027-1C1B-24AE8203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616" y="4152244"/>
            <a:ext cx="5641795" cy="13507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2500" err="1"/>
              <a:t>riziko</a:t>
            </a:r>
            <a:r>
              <a:rPr lang="en-US" sz="2500" dirty="0"/>
              <a:t> </a:t>
            </a:r>
            <a:r>
              <a:rPr lang="en-US" sz="2500" err="1"/>
              <a:t>ztráty</a:t>
            </a:r>
            <a:r>
              <a:rPr lang="en-US" sz="2500" dirty="0"/>
              <a:t> </a:t>
            </a:r>
            <a:r>
              <a:rPr lang="en-US" sz="2500" err="1"/>
              <a:t>banky</a:t>
            </a:r>
            <a:r>
              <a:rPr lang="en-US" sz="2500" dirty="0"/>
              <a:t> v </a:t>
            </a:r>
            <a:r>
              <a:rPr lang="en-US" sz="2500" err="1"/>
              <a:t>důsledku</a:t>
            </a:r>
            <a:r>
              <a:rPr lang="en-US" sz="2500" dirty="0"/>
              <a:t> </a:t>
            </a:r>
            <a:r>
              <a:rPr lang="en-US" sz="2500" err="1"/>
              <a:t>nepříznivého</a:t>
            </a:r>
            <a:r>
              <a:rPr lang="en-US" sz="2500" dirty="0"/>
              <a:t> </a:t>
            </a:r>
            <a:r>
              <a:rPr lang="en-US" sz="2500" err="1"/>
              <a:t>vývoje</a:t>
            </a:r>
            <a:r>
              <a:rPr lang="en-US" sz="2500" dirty="0"/>
              <a:t> </a:t>
            </a:r>
            <a:r>
              <a:rPr lang="en-US" sz="2500" err="1"/>
              <a:t>úrokových</a:t>
            </a:r>
            <a:r>
              <a:rPr lang="en-US" sz="2500" dirty="0"/>
              <a:t> </a:t>
            </a:r>
            <a:r>
              <a:rPr lang="en-US" sz="2500" err="1"/>
              <a:t>sazeb</a:t>
            </a:r>
            <a:endParaRPr lang="en-US" sz="2500"/>
          </a:p>
        </p:txBody>
      </p:sp>
      <p:pic>
        <p:nvPicPr>
          <p:cNvPr id="2050" name="Picture 2" descr="Složený úrok: znalost ze základní školy vás zajistí na důchod - Měšec.cz">
            <a:extLst>
              <a:ext uri="{FF2B5EF4-FFF2-40B4-BE49-F238E27FC236}">
                <a16:creationId xmlns:a16="http://schemas.microsoft.com/office/drawing/2014/main" id="{02DDFF8D-3EFA-5E07-6940-581418399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6" r="15217" b="-2"/>
          <a:stretch/>
        </p:blipFill>
        <p:spPr bwMode="auto">
          <a:xfrm>
            <a:off x="429316" y="1349235"/>
            <a:ext cx="4147320" cy="415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52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4BB29-EED8-717E-9386-271C080A0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867" y="1232154"/>
            <a:ext cx="9144000" cy="1344168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Závisí na: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69BECD-1814-268B-738B-FD1BA0DA5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867" y="2214563"/>
            <a:ext cx="9144000" cy="3855910"/>
          </a:xfrm>
        </p:spPr>
        <p:txBody>
          <a:bodyPr>
            <a:normAutofit/>
          </a:bodyPr>
          <a:lstStyle/>
          <a:p>
            <a:r>
              <a:rPr lang="cs-CZ" dirty="0"/>
              <a:t>vývoji úrokových sazeb</a:t>
            </a:r>
          </a:p>
          <a:p>
            <a:r>
              <a:rPr lang="cs-CZ" dirty="0"/>
              <a:t>úrokové struktuře aktiv a pasiv</a:t>
            </a:r>
          </a:p>
          <a:p>
            <a:pPr marL="708660" lvl="1" indent="-342900"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	aktiva a pasiva citlivá na změny úrokových sazeb (RSA – </a:t>
            </a:r>
            <a:r>
              <a:rPr lang="cs-CZ" dirty="0" err="1"/>
              <a:t>rate</a:t>
            </a:r>
            <a:r>
              <a:rPr lang="cs-CZ" dirty="0"/>
              <a:t> sensitive </a:t>
            </a:r>
            <a:r>
              <a:rPr lang="cs-CZ" dirty="0" err="1"/>
              <a:t>assets</a:t>
            </a:r>
            <a:r>
              <a:rPr lang="cs-CZ" dirty="0"/>
              <a:t>, RSL – </a:t>
            </a:r>
            <a:r>
              <a:rPr lang="cs-CZ" dirty="0" err="1"/>
              <a:t>rate</a:t>
            </a:r>
            <a:r>
              <a:rPr lang="cs-CZ" dirty="0"/>
              <a:t> sensitive </a:t>
            </a:r>
            <a:r>
              <a:rPr lang="cs-CZ" dirty="0" err="1"/>
              <a:t>liabilities</a:t>
            </a:r>
            <a:r>
              <a:rPr lang="cs-CZ" dirty="0"/>
              <a:t>)</a:t>
            </a:r>
          </a:p>
          <a:p>
            <a:pPr marL="708660" lvl="1" indent="-342900"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aktiva a pasiva s fixními úrokovými sazbami (FRA –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, FRL –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</a:t>
            </a:r>
            <a:r>
              <a:rPr lang="cs-CZ" dirty="0" err="1"/>
              <a:t>liabilities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sz="2000" dirty="0"/>
              <a:t>S úrokovou strukturou aktiv a pasiv může banka pracovat buď na omezování                úrokového rizika nebo naopak na zvýšení úrokového rizika.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907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83" name="Rectangle 3082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192000" cy="6095999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58E909-A30C-060C-C887-FADD0683A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940" y="1517650"/>
            <a:ext cx="5998059" cy="1344613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Měření úrokového rizika</a:t>
            </a:r>
          </a:p>
        </p:txBody>
      </p:sp>
      <p:pic>
        <p:nvPicPr>
          <p:cNvPr id="3074" name="Picture 2" descr="JAKÉ JE RIZIKO NÍZKÝCH ÚROKOVÝCH SAZEB | Česká asociace pro nemovitosti,  z.s.">
            <a:extLst>
              <a:ext uri="{FF2B5EF4-FFF2-40B4-BE49-F238E27FC236}">
                <a16:creationId xmlns:a16="http://schemas.microsoft.com/office/drawing/2014/main" id="{2684810C-77EC-9E3F-6F8A-F476EB9D7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2361497"/>
            <a:ext cx="3892291" cy="289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290BC6-A376-C022-C0D7-F20121B50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940" y="2970213"/>
            <a:ext cx="5998059" cy="3125787"/>
          </a:xfrm>
        </p:spPr>
        <p:txBody>
          <a:bodyPr>
            <a:normAutofit/>
          </a:bodyPr>
          <a:lstStyle/>
          <a:p>
            <a:r>
              <a:rPr lang="cs-CZ" dirty="0"/>
              <a:t>účetní model</a:t>
            </a:r>
          </a:p>
          <a:p>
            <a:r>
              <a:rPr lang="cs-CZ" dirty="0"/>
              <a:t>ekonomický model</a:t>
            </a:r>
          </a:p>
          <a:p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Risk</a:t>
            </a:r>
          </a:p>
        </p:txBody>
      </p:sp>
    </p:spTree>
    <p:extLst>
      <p:ext uri="{BB962C8B-B14F-4D97-AF65-F5344CB8AC3E}">
        <p14:creationId xmlns:p14="http://schemas.microsoft.com/office/powerpoint/2010/main" val="607973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644B7-62ED-A6D7-7B73-BAB97DA8C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558" y="1196628"/>
            <a:ext cx="9144000" cy="792810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Účetní model (gap analýza)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5C300A-EE64-8BD5-A907-657876B1C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58" y="1989438"/>
            <a:ext cx="9144000" cy="4109610"/>
          </a:xfrm>
        </p:spPr>
        <p:txBody>
          <a:bodyPr/>
          <a:lstStyle/>
          <a:p>
            <a:r>
              <a:rPr lang="cs-CZ" dirty="0"/>
              <a:t>vyčísluje, jaký vliv má změna úrokových sazeb na čistý úrokový výnos banky (tj. na rozdíl mezi úrokovými výnosy a úrokovými náklady). </a:t>
            </a:r>
          </a:p>
          <a:p>
            <a:r>
              <a:rPr lang="cs-CZ" dirty="0"/>
              <a:t>Druhy:</a:t>
            </a:r>
          </a:p>
          <a:p>
            <a:pPr marL="708660" lvl="1" indent="-342900"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rozdílový gap</a:t>
            </a:r>
          </a:p>
          <a:p>
            <a:pPr marL="708660" lvl="1" indent="-342900"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podílový gap</a:t>
            </a:r>
          </a:p>
          <a:p>
            <a:pPr marL="708660" lvl="1" indent="-342900"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periodický gap</a:t>
            </a:r>
          </a:p>
          <a:p>
            <a:pPr marL="708660" lvl="1" indent="-342900"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kumulativní gap</a:t>
            </a:r>
          </a:p>
        </p:txBody>
      </p:sp>
    </p:spTree>
    <p:extLst>
      <p:ext uri="{BB962C8B-B14F-4D97-AF65-F5344CB8AC3E}">
        <p14:creationId xmlns:p14="http://schemas.microsoft.com/office/powerpoint/2010/main" val="18340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0DBA6-16D7-531A-3CCF-247DC1646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629" y="1246056"/>
            <a:ext cx="9144000" cy="1344168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Výhody a nevýhody gap analýzy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970A2-A3B9-4204-756C-C661DB551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629" y="2137718"/>
            <a:ext cx="9144000" cy="3936616"/>
          </a:xfrm>
        </p:spPr>
        <p:txBody>
          <a:bodyPr/>
          <a:lstStyle/>
          <a:p>
            <a:r>
              <a:rPr lang="cs-CZ" dirty="0"/>
              <a:t>výhody </a:t>
            </a:r>
          </a:p>
          <a:p>
            <a:pPr lvl="1">
              <a:lnSpc>
                <a:spcPts val="1600"/>
              </a:lnSpc>
            </a:pPr>
            <a:r>
              <a:rPr lang="cs-CZ" dirty="0"/>
              <a:t>	– jednoduchost, přehlednost</a:t>
            </a:r>
          </a:p>
          <a:p>
            <a:pPr lvl="1">
              <a:lnSpc>
                <a:spcPts val="1600"/>
              </a:lnSpc>
            </a:pPr>
            <a:r>
              <a:rPr lang="cs-CZ" dirty="0"/>
              <a:t>	– umožňuje posoudit i některé trendy ve vývoji bilance banky</a:t>
            </a:r>
          </a:p>
          <a:p>
            <a:pPr lvl="1">
              <a:lnSpc>
                <a:spcPts val="1600"/>
              </a:lnSpc>
            </a:pPr>
            <a:r>
              <a:rPr lang="cs-CZ" dirty="0"/>
              <a:t>	– vypovídá o výši rizika</a:t>
            </a:r>
          </a:p>
          <a:p>
            <a:pPr lvl="1">
              <a:lnSpc>
                <a:spcPts val="1600"/>
              </a:lnSpc>
            </a:pPr>
            <a:r>
              <a:rPr lang="cs-CZ" dirty="0"/>
              <a:t>	– ukazuje, kde je nebezpečí ztráty</a:t>
            </a:r>
          </a:p>
          <a:p>
            <a:pPr marL="365760" marR="0" lvl="0" indent="-365760" algn="l" defTabSz="914400" rtl="0" eaLnBrk="1" fontAlgn="auto" latinLnBrk="0" hangingPunct="1">
              <a:lnSpc>
                <a:spcPct val="105000"/>
              </a:lnSpc>
              <a:spcBef>
                <a:spcPts val="900"/>
              </a:spcBef>
              <a:spcAft>
                <a:spcPts val="0"/>
              </a:spcAft>
              <a:buClr>
                <a:srgbClr val="EE6EA5"/>
              </a:buClr>
              <a:buSzTx/>
              <a:buFont typeface="Avenir Next LT Pro" panose="020B0504020202020204" pitchFamily="34" charset="0"/>
              <a:buChar char="+"/>
              <a:tabLst/>
              <a:defRPr/>
            </a:pP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nevýhody </a:t>
            </a:r>
          </a:p>
          <a:p>
            <a:pPr lvl="1">
              <a:lnSpc>
                <a:spcPts val="1600"/>
              </a:lnSpc>
              <a:buClr>
                <a:srgbClr val="EE6EA5"/>
              </a:buClr>
              <a:defRPr/>
            </a:pPr>
            <a:r>
              <a:rPr lang="cs-CZ" i="0" dirty="0">
                <a:solidFill>
                  <a:srgbClr val="000000"/>
                </a:solidFill>
                <a:latin typeface="Avenir Next LT Pro"/>
              </a:rPr>
              <a:t>	</a:t>
            </a:r>
            <a:r>
              <a:rPr lang="cs-CZ" dirty="0"/>
              <a:t>- počítá pouze s účetními hodnotami aktiv a pasiv</a:t>
            </a:r>
          </a:p>
          <a:p>
            <a:pPr lvl="1">
              <a:lnSpc>
                <a:spcPts val="1600"/>
              </a:lnSpc>
              <a:buClr>
                <a:srgbClr val="EE6EA5"/>
              </a:buClr>
              <a:defRPr/>
            </a:pPr>
            <a:r>
              <a:rPr lang="cs-CZ" dirty="0"/>
              <a:t>	- nezohledňuje aktivity mimo bilanci</a:t>
            </a:r>
          </a:p>
          <a:p>
            <a:pPr lvl="1">
              <a:lnSpc>
                <a:spcPts val="1600"/>
              </a:lnSpc>
              <a:buClr>
                <a:srgbClr val="EE6EA5"/>
              </a:buClr>
              <a:defRPr/>
            </a:pPr>
            <a:r>
              <a:rPr lang="cs-CZ" dirty="0"/>
              <a:t>	- zařazování aktiv a pasiv do jednotlivých časových pásem</a:t>
            </a:r>
          </a:p>
          <a:p>
            <a:pPr lvl="1">
              <a:lnSpc>
                <a:spcPts val="16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237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D0CF1E-4915-4854-AE1A-BE8E8ABDE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378B036-879B-4F45-A653-56FC275A7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12192000" cy="6096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E0D087-894E-1494-DDA3-8C1C69B4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10668000" cy="1345115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Ekonomický model (nebo také durace gap)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E11768-0499-89A5-AB39-3EED1481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10668000" cy="3125777"/>
          </a:xfrm>
        </p:spPr>
        <p:txBody>
          <a:bodyPr>
            <a:normAutofit/>
          </a:bodyPr>
          <a:lstStyle/>
          <a:p>
            <a:r>
              <a:rPr lang="cs-CZ" dirty="0"/>
              <a:t>vyčísluje, jaký vliv má změna úrokových sazeb na tržní hodnotu kapitálu banky</a:t>
            </a:r>
          </a:p>
          <a:p>
            <a:r>
              <a:rPr lang="cs-CZ" dirty="0"/>
              <a:t>tržní hodnotu kapitálu banky určíme jako rozdíl mezi tržní hodnotou aktiv a tržní hodnotou pasiv</a:t>
            </a:r>
          </a:p>
          <a:p>
            <a:r>
              <a:rPr lang="cs-CZ" b="1" dirty="0"/>
              <a:t>Durace</a:t>
            </a:r>
            <a:r>
              <a:rPr lang="cs-CZ" dirty="0"/>
              <a:t> vyjadřuje průměrnou dobu vázanosti investice</a:t>
            </a:r>
          </a:p>
        </p:txBody>
      </p:sp>
    </p:spTree>
    <p:extLst>
      <p:ext uri="{BB962C8B-B14F-4D97-AF65-F5344CB8AC3E}">
        <p14:creationId xmlns:p14="http://schemas.microsoft.com/office/powerpoint/2010/main" val="1654313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9FD6A-9D21-EABC-6855-E9ABB381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272" y="1258412"/>
            <a:ext cx="9144000" cy="743383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Výhody a nevýhody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4ACF9-A77B-6F8D-7B53-FC52917A7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272" y="2001795"/>
            <a:ext cx="9144000" cy="4097253"/>
          </a:xfrm>
        </p:spPr>
        <p:txBody>
          <a:bodyPr/>
          <a:lstStyle/>
          <a:p>
            <a:r>
              <a:rPr lang="cs-CZ" dirty="0"/>
              <a:t>Výhody</a:t>
            </a:r>
          </a:p>
          <a:p>
            <a:pPr lvl="1"/>
            <a:r>
              <a:rPr lang="cs-CZ" dirty="0"/>
              <a:t>	- bere v úvahu nejen bilanční hodnotu aktiv a pasiv, ale zahrnuje i mimobilanční položky</a:t>
            </a:r>
          </a:p>
          <a:p>
            <a:pPr lvl="1"/>
            <a:r>
              <a:rPr lang="cs-CZ" dirty="0"/>
              <a:t>	- bere v úvahu tržní hodnoty</a:t>
            </a:r>
          </a:p>
          <a:p>
            <a:pPr lvl="1"/>
            <a:r>
              <a:rPr lang="cs-CZ" dirty="0"/>
              <a:t>	- veškeré položky jsou diskontovány jejich budoucím cash </a:t>
            </a:r>
            <a:r>
              <a:rPr lang="cs-CZ" dirty="0" err="1"/>
              <a:t>flow</a:t>
            </a:r>
            <a:endParaRPr lang="cs-CZ" dirty="0"/>
          </a:p>
          <a:p>
            <a:pPr lvl="1"/>
            <a:r>
              <a:rPr lang="cs-CZ" dirty="0"/>
              <a:t>	- výsledkem je mnohem komplexnější a přesnější vyjádření rizika</a:t>
            </a:r>
          </a:p>
          <a:p>
            <a:pPr>
              <a:buClr>
                <a:srgbClr val="EE6EA5"/>
              </a:buClr>
              <a:defRPr/>
            </a:pP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Nevýhodou je skutečnost, že pouze obtížně vyjadřuje hodnotu aktiv nebo cash </a:t>
            </a:r>
            <a:r>
              <a:rPr kumimoji="0" lang="cs-CZ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flow</a:t>
            </a: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bez jednoznačně určené splatnosti.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271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7CE824-B1CC-6837-3E2A-79DDC503D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9899904" cy="1345115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 úrokového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B73D05-113D-9993-D874-266C5AAEF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9899904" cy="3125777"/>
          </a:xfrm>
        </p:spPr>
        <p:txBody>
          <a:bodyPr>
            <a:normAutofit/>
          </a:bodyPr>
          <a:lstStyle/>
          <a:p>
            <a:r>
              <a:rPr lang="cs-CZ" dirty="0"/>
              <a:t>V rámci řízení úrokového rizika může banka:</a:t>
            </a:r>
          </a:p>
          <a:p>
            <a:pPr lvl="1"/>
            <a:r>
              <a:rPr lang="cs-CZ" dirty="0"/>
              <a:t>	- volit splatnost transakcí a způsobu úročení</a:t>
            </a:r>
          </a:p>
          <a:p>
            <a:pPr lvl="1"/>
            <a:r>
              <a:rPr lang="cs-CZ" dirty="0"/>
              <a:t>	- stanovovat limity úrokového rizika</a:t>
            </a:r>
          </a:p>
          <a:p>
            <a:pPr lvl="1"/>
            <a:r>
              <a:rPr lang="cs-CZ" dirty="0"/>
              <a:t>	- přizpůsobovat strukturu aktiv a pasiv</a:t>
            </a:r>
          </a:p>
          <a:p>
            <a:pPr lvl="1"/>
            <a:r>
              <a:rPr lang="cs-CZ" dirty="0"/>
              <a:t>	- využívat finanční deriváty k zajištění otevřených pozic</a:t>
            </a:r>
          </a:p>
        </p:txBody>
      </p:sp>
    </p:spTree>
    <p:extLst>
      <p:ext uri="{BB962C8B-B14F-4D97-AF65-F5344CB8AC3E}">
        <p14:creationId xmlns:p14="http://schemas.microsoft.com/office/powerpoint/2010/main" val="1692753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B667490-DB81-488B-B0E9-A2D13C48B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58952"/>
            <a:ext cx="10668000" cy="545592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F8EDA3-1D6F-B78F-8837-BFEBB2959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668156"/>
            <a:ext cx="5478773" cy="1194862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Regulace tržního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98A3B3-AF49-D749-858A-5E5988FD9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970222"/>
            <a:ext cx="6906180" cy="31288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5000"/>
              </a:lnSpc>
            </a:pPr>
            <a:r>
              <a:rPr lang="cs-CZ" sz="2400" dirty="0"/>
              <a:t>Vyhláška ČNB č. 163/2014 Sb., o výkonu činnosti bank, spořitelních a úvěrních družstev a obchodníků s cennými papíry</a:t>
            </a:r>
          </a:p>
          <a:p>
            <a:pPr lvl="1">
              <a:lnSpc>
                <a:spcPct val="95000"/>
              </a:lnSpc>
            </a:pPr>
            <a:r>
              <a:rPr lang="cs-CZ" sz="2400" dirty="0"/>
              <a:t>	- systém měření a sledování tržního rizika</a:t>
            </a:r>
          </a:p>
          <a:p>
            <a:pPr lvl="1">
              <a:lnSpc>
                <a:spcPct val="95000"/>
              </a:lnSpc>
            </a:pPr>
            <a:r>
              <a:rPr lang="cs-CZ" sz="2400" dirty="0"/>
              <a:t>	- limity pro řízení tržního rizika</a:t>
            </a:r>
          </a:p>
          <a:p>
            <a:pPr lvl="1">
              <a:lnSpc>
                <a:spcPct val="95000"/>
              </a:lnSpc>
            </a:pPr>
            <a:r>
              <a:rPr lang="cs-CZ" sz="2400" dirty="0"/>
              <a:t>	- stresové testování tržního rizika</a:t>
            </a:r>
          </a:p>
        </p:txBody>
      </p:sp>
      <p:pic>
        <p:nvPicPr>
          <p:cNvPr id="16" name="Graphic 15" descr="Banka">
            <a:extLst>
              <a:ext uri="{FF2B5EF4-FFF2-40B4-BE49-F238E27FC236}">
                <a16:creationId xmlns:a16="http://schemas.microsoft.com/office/drawing/2014/main" id="{22E1B20B-065F-B227-2387-EC4C19511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93238" y="3122915"/>
            <a:ext cx="2326304" cy="232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0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Freeform: Shape 38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915B43-C740-1FEF-7F8E-955C05A14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650"/>
            <a:ext cx="9899650" cy="1344613"/>
          </a:xfrm>
        </p:spPr>
        <p:txBody>
          <a:bodyPr>
            <a:normAutofit/>
          </a:bodyPr>
          <a:lstStyle/>
          <a:p>
            <a:r>
              <a:rPr lang="cs-CZ">
                <a:latin typeface="Times New Roman"/>
                <a:cs typeface="Aharoni"/>
              </a:rPr>
              <a:t>Operační riziko</a:t>
            </a:r>
            <a:endParaRPr lang="cs-CZ">
              <a:latin typeface="Times New Roman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5F77A-15CA-C398-37FD-33052A3D4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13"/>
            <a:ext cx="9899650" cy="312578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riziko ztráty banky vlivem nedostatků či selhání vnitřních procesů, lidského faktoru nebo systémů, či riziko ztráty banky vlivem vnějších událostí, včetně rizika ztráty banky v důsledku porušení či nenaplnění právní normy.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508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CEDC033-8DAA-4024-87F5-57430053A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584A691-C497-4066-927B-46560195E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19A6F3B-F0D9-4CB0-B8A1-B84B57852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1" y="0"/>
            <a:ext cx="6095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 descr="UNIVERSIDAD REY JUAN CARLOS - ppt stáhnout">
            <a:extLst>
              <a:ext uri="{FF2B5EF4-FFF2-40B4-BE49-F238E27FC236}">
                <a16:creationId xmlns:a16="http://schemas.microsoft.com/office/drawing/2014/main" id="{B28A975A-947E-6478-F43D-F1BC86387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226" y="810781"/>
            <a:ext cx="9402897" cy="529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8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48436-6584-9BD9-AA95-BAEC083C5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18669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3F1FE3-4301-C474-7FA8-BB445E6AC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36573"/>
            <a:ext cx="9144000" cy="38624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http://</a:t>
            </a:r>
            <a:r>
              <a:rPr lang="cs-CZ"/>
              <a:t>www.capne.cz</a:t>
            </a:r>
            <a:r>
              <a:rPr lang="cs-CZ" dirty="0"/>
              <a:t>/jake-je-riziko-nizkych-urokovych-sazeb-a-58-ag-6/</a:t>
            </a:r>
          </a:p>
          <a:p>
            <a:r>
              <a:rPr lang="cs-CZ"/>
              <a:t>https://www.mesec.cz/clanky/slozeny-urok-znalost-ze-zakladni-skoly-vas-zajisti-na-duchod/</a:t>
            </a:r>
            <a:endParaRPr lang="cs-CZ" dirty="0"/>
          </a:p>
          <a:p>
            <a:r>
              <a:rPr lang="cs-CZ"/>
              <a:t>https://is.slu.cz/auth/el/opf/zima2023/FIUNPNRF/OPF_-_OPORA_2022-rizeni_financnich_a_bank.rizik.pdf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206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A2158-9B17-BBFD-8A7B-E93D71E0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196" y="1295483"/>
            <a:ext cx="9144000" cy="903585"/>
          </a:xfrm>
        </p:spPr>
        <p:txBody>
          <a:bodyPr/>
          <a:lstStyle/>
          <a:p>
            <a:r>
              <a:rPr lang="cs-CZ" dirty="0">
                <a:latin typeface="Times New Roman"/>
                <a:cs typeface="Aharoni"/>
              </a:rPr>
              <a:t>Složky operačního rizika</a:t>
            </a:r>
            <a:endParaRPr lang="cs-CZ" dirty="0">
              <a:latin typeface="Times New Roman"/>
            </a:endParaRPr>
          </a:p>
        </p:txBody>
      </p:sp>
      <p:pic>
        <p:nvPicPr>
          <p:cNvPr id="4" name="Zástupný obsah 3" descr="Obsah obrázku text, snímek obrazovky, software, Počítačová ikona&#10;&#10;Popis se vygeneroval automaticky.">
            <a:extLst>
              <a:ext uri="{FF2B5EF4-FFF2-40B4-BE49-F238E27FC236}">
                <a16:creationId xmlns:a16="http://schemas.microsoft.com/office/drawing/2014/main" id="{53C990DA-2BEC-A4F8-C80C-5099025C77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869" t="37671" r="34749" b="36644"/>
          <a:stretch/>
        </p:blipFill>
        <p:spPr>
          <a:xfrm>
            <a:off x="1002664" y="2199068"/>
            <a:ext cx="10174381" cy="3743910"/>
          </a:xfrm>
        </p:spPr>
      </p:pic>
    </p:spTree>
    <p:extLst>
      <p:ext uri="{BB962C8B-B14F-4D97-AF65-F5344CB8AC3E}">
        <p14:creationId xmlns:p14="http://schemas.microsoft.com/office/powerpoint/2010/main" val="1061254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D0CF1E-4915-4854-AE1A-BE8E8ABDE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378B036-879B-4F45-A653-56FC275A7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12192000" cy="6096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97F739-B8AD-1BB9-BF55-F7A9F8160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10668000" cy="1345115"/>
          </a:xfrm>
        </p:spPr>
        <p:txBody>
          <a:bodyPr>
            <a:normAutofit/>
          </a:bodyPr>
          <a:lstStyle/>
          <a:p>
            <a:r>
              <a:rPr lang="cs-CZ">
                <a:latin typeface="Times New Roman"/>
                <a:cs typeface="Aharoni"/>
              </a:rPr>
              <a:t>Riziko operací</a:t>
            </a:r>
            <a:endParaRPr lang="cs-CZ">
              <a:latin typeface="Aharoni"/>
              <a:cs typeface="Aharon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63802-A404-D07F-A1D1-FA1458964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10668000" cy="312577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riziko ztráty banky vlivem nedostatků či selhání vnitřních procesů, lidského faktoru nebo systémů</a:t>
            </a:r>
          </a:p>
          <a:p>
            <a:r>
              <a:rPr lang="cs-CZ" dirty="0"/>
              <a:t>zahrnuje v sobě </a:t>
            </a:r>
            <a:r>
              <a:rPr lang="cs-CZ" dirty="0">
                <a:ea typeface="+mn-lt"/>
                <a:cs typeface="+mn-lt"/>
              </a:rPr>
              <a:t>riziko fyzického poškození hmotných aktiv, riziko defraudace a riziko nesprávných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78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1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Freeform: Shape 23">
            <a:extLst>
              <a:ext uri="{FF2B5EF4-FFF2-40B4-BE49-F238E27FC236}">
                <a16:creationId xmlns:a16="http://schemas.microsoft.com/office/drawing/2014/main" id="{18E670AF-873F-44DB-9862-796E652EE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175613"/>
          </a:xfrm>
          <a:custGeom>
            <a:avLst/>
            <a:gdLst>
              <a:gd name="connsiteX0" fmla="*/ 0 w 11430001"/>
              <a:gd name="connsiteY0" fmla="*/ 0 h 6175613"/>
              <a:gd name="connsiteX1" fmla="*/ 5638031 w 11430001"/>
              <a:gd name="connsiteY1" fmla="*/ 0 h 6175613"/>
              <a:gd name="connsiteX2" fmla="*/ 5638031 w 11430001"/>
              <a:gd name="connsiteY2" fmla="*/ 758954 h 6175613"/>
              <a:gd name="connsiteX3" fmla="*/ 11430001 w 11430001"/>
              <a:gd name="connsiteY3" fmla="*/ 758954 h 6175613"/>
              <a:gd name="connsiteX4" fmla="*/ 11430001 w 11430001"/>
              <a:gd name="connsiteY4" fmla="*/ 6175613 h 6175613"/>
              <a:gd name="connsiteX5" fmla="*/ 5638031 w 11430001"/>
              <a:gd name="connsiteY5" fmla="*/ 6175613 h 6175613"/>
              <a:gd name="connsiteX6" fmla="*/ 5240741 w 11430001"/>
              <a:gd name="connsiteY6" fmla="*/ 6175613 h 6175613"/>
              <a:gd name="connsiteX7" fmla="*/ 0 w 11430001"/>
              <a:gd name="connsiteY7" fmla="*/ 6175613 h 61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75613">
                <a:moveTo>
                  <a:pt x="0" y="0"/>
                </a:moveTo>
                <a:lnTo>
                  <a:pt x="5638031" y="0"/>
                </a:lnTo>
                <a:lnTo>
                  <a:pt x="5638031" y="758954"/>
                </a:lnTo>
                <a:lnTo>
                  <a:pt x="11430001" y="758954"/>
                </a:lnTo>
                <a:lnTo>
                  <a:pt x="11430001" y="6175613"/>
                </a:lnTo>
                <a:lnTo>
                  <a:pt x="5638031" y="6175613"/>
                </a:lnTo>
                <a:lnTo>
                  <a:pt x="5240741" y="6175613"/>
                </a:lnTo>
                <a:lnTo>
                  <a:pt x="0" y="61756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36E497-EE55-910A-79BC-0C55FD293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8699"/>
            <a:ext cx="4089779" cy="2028388"/>
          </a:xfrm>
        </p:spPr>
        <p:txBody>
          <a:bodyPr anchor="ctr">
            <a:normAutofit/>
          </a:bodyPr>
          <a:lstStyle/>
          <a:p>
            <a:r>
              <a:rPr lang="cs-CZ">
                <a:latin typeface="Times New Roman"/>
                <a:cs typeface="Aharoni"/>
              </a:rPr>
              <a:t>Právní riziko</a:t>
            </a:r>
            <a:endParaRPr lang="cs-CZ">
              <a:latin typeface="Times New Roman"/>
            </a:endParaRPr>
          </a:p>
        </p:txBody>
      </p:sp>
      <p:sp>
        <p:nvSpPr>
          <p:cNvPr id="15" name="Zástupný obsah 2">
            <a:extLst>
              <a:ext uri="{FF2B5EF4-FFF2-40B4-BE49-F238E27FC236}">
                <a16:creationId xmlns:a16="http://schemas.microsoft.com/office/drawing/2014/main" id="{2091ECAF-862A-A1FA-A2D0-9D9AADE9C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0848"/>
            <a:ext cx="7363157" cy="370709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5000"/>
              </a:lnSpc>
            </a:pPr>
            <a:r>
              <a:rPr lang="cs-CZ" sz="2400">
                <a:ea typeface="+mn-lt"/>
                <a:cs typeface="+mn-lt"/>
              </a:rPr>
              <a:t>riziko, že plnění podmínek kontraktu bude nevymazatelné v důsledku neúplné či chybné dokumentace nebo procedur</a:t>
            </a:r>
          </a:p>
          <a:p>
            <a:pPr>
              <a:lnSpc>
                <a:spcPct val="95000"/>
              </a:lnSpc>
            </a:pPr>
            <a:r>
              <a:rPr lang="cs-CZ" sz="2400">
                <a:ea typeface="+mn-lt"/>
                <a:cs typeface="+mn-lt"/>
              </a:rPr>
              <a:t>týká se dokumentace, právní způsobilosti subjektů sjednávat kontrakty, legality a vymahatelnosti kontraktů</a:t>
            </a:r>
          </a:p>
          <a:p>
            <a:pPr>
              <a:lnSpc>
                <a:spcPct val="95000"/>
              </a:lnSpc>
            </a:pPr>
            <a:r>
              <a:rPr lang="cs-CZ" sz="2400">
                <a:ea typeface="+mn-lt"/>
                <a:cs typeface="+mn-lt"/>
              </a:rPr>
              <a:t>banka může tomuto riziku předcházet tak, že veškeré formuláře nechá prověřit a zkontrolovat právníky</a:t>
            </a:r>
          </a:p>
        </p:txBody>
      </p:sp>
      <p:pic>
        <p:nvPicPr>
          <p:cNvPr id="7" name="Graphic 6" descr="Dokument">
            <a:extLst>
              <a:ext uri="{FF2B5EF4-FFF2-40B4-BE49-F238E27FC236}">
                <a16:creationId xmlns:a16="http://schemas.microsoft.com/office/drawing/2014/main" id="{58061674-8BE0-39F8-CF38-B1556A320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11784" y="1543609"/>
            <a:ext cx="2726690" cy="269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306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3B998F-F92E-F4F1-9166-9E9E09107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/>
                <a:cs typeface="Times New Roman"/>
              </a:rPr>
              <a:t>Reputační a podnikatelské riziko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47E3F-FED6-CA8B-A8AA-6F4314ABF6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ea typeface="+mn-lt"/>
                <a:cs typeface="+mn-lt"/>
              </a:rPr>
              <a:t>riziko ztráty nebo poškození dobré pověsti</a:t>
            </a:r>
          </a:p>
          <a:p>
            <a:r>
              <a:rPr lang="cs-CZ" dirty="0">
                <a:solidFill>
                  <a:srgbClr val="000000"/>
                </a:solidFill>
                <a:ea typeface="+mn-lt"/>
                <a:cs typeface="+mn-lt"/>
              </a:rPr>
              <a:t>b</a:t>
            </a:r>
            <a:r>
              <a:rPr lang="cs-CZ" dirty="0">
                <a:solidFill>
                  <a:srgbClr val="000000"/>
                </a:solidFill>
                <a:latin typeface="Avenir Next LT Pro"/>
                <a:ea typeface="+mn-lt"/>
                <a:cs typeface="Times New Roman"/>
              </a:rPr>
              <a:t>anka se špatnou reputací není pro klienty důvěryhodná</a:t>
            </a:r>
            <a:endParaRPr lang="cs-CZ" dirty="0">
              <a:solidFill>
                <a:srgbClr val="000000"/>
              </a:solidFill>
              <a:latin typeface="Avenir Next LT Pro"/>
              <a:ea typeface="+mn-lt"/>
              <a:cs typeface="+mn-lt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339083-AE7B-A491-C2DD-A99ED7D8F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581101" cy="311810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500">
                <a:ea typeface="+mn-lt"/>
                <a:cs typeface="+mn-lt"/>
              </a:rPr>
              <a:t>riziko, že v důsledku změn celkového podnikatelského klimatu  poklesne objem obchodů a výnosy z nich nebudou stačit ani na pokrytí fixních nákladů banky</a:t>
            </a:r>
            <a:endParaRPr lang="cs-CZ" sz="2500"/>
          </a:p>
        </p:txBody>
      </p:sp>
    </p:spTree>
    <p:extLst>
      <p:ext uri="{BB962C8B-B14F-4D97-AF65-F5344CB8AC3E}">
        <p14:creationId xmlns:p14="http://schemas.microsoft.com/office/powerpoint/2010/main" val="3237565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ACD0CF1E-4915-4854-AE1A-BE8E8ABDE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11">
            <a:extLst>
              <a:ext uri="{FF2B5EF4-FFF2-40B4-BE49-F238E27FC236}">
                <a16:creationId xmlns:a16="http://schemas.microsoft.com/office/drawing/2014/main" id="{C378B036-879B-4F45-A653-56FC275A7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12192000" cy="6096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0498EC0-31C7-4D66-B66D-AEED0D55A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10668000" cy="1345115"/>
          </a:xfrm>
        </p:spPr>
        <p:txBody>
          <a:bodyPr>
            <a:normAutofit/>
          </a:bodyPr>
          <a:lstStyle/>
          <a:p>
            <a:r>
              <a:rPr lang="cs-CZ">
                <a:latin typeface="Times New Roman"/>
                <a:cs typeface="Aharoni"/>
              </a:rPr>
              <a:t>Měření operačního rizika</a:t>
            </a:r>
            <a:endParaRPr lang="cs-CZ">
              <a:latin typeface="Times New Roman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22513-6C6F-9052-AF06-3A35BAF09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390673"/>
            <a:ext cx="10668000" cy="370532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5000"/>
              </a:lnSpc>
            </a:pPr>
            <a:r>
              <a:rPr lang="cs-CZ">
                <a:ea typeface="+mn-lt"/>
                <a:cs typeface="+mn-lt"/>
              </a:rPr>
              <a:t>musíme znát pravděpodobnost dosažení ztráty a jak velká ztráta může nastat </a:t>
            </a:r>
          </a:p>
          <a:p>
            <a:pPr>
              <a:lnSpc>
                <a:spcPct val="95000"/>
              </a:lnSpc>
            </a:pPr>
            <a:r>
              <a:rPr lang="cs-CZ">
                <a:latin typeface="Avenir Next LT Pro"/>
                <a:cs typeface="Times New Roman"/>
              </a:rPr>
              <a:t>přímé ztráty - finanční ztráty vznikající přímo na základě operačního selhání</a:t>
            </a:r>
            <a:endParaRPr lang="cs-CZ">
              <a:latin typeface="Avenir Next LT Pro"/>
            </a:endParaRPr>
          </a:p>
          <a:p>
            <a:pPr>
              <a:lnSpc>
                <a:spcPct val="95000"/>
              </a:lnSpc>
            </a:pPr>
            <a:r>
              <a:rPr lang="cs-CZ"/>
              <a:t>nepřímé ztráty - </a:t>
            </a:r>
            <a:r>
              <a:rPr lang="cs-CZ">
                <a:ea typeface="+mn-lt"/>
                <a:cs typeface="+mn-lt"/>
              </a:rPr>
              <a:t>nesprávné zaznamenání údajů, nesprávné tržní hodnoty, chyby při monitorování limitů</a:t>
            </a:r>
          </a:p>
          <a:p>
            <a:pPr>
              <a:lnSpc>
                <a:spcPct val="95000"/>
              </a:lnSpc>
            </a:pPr>
            <a:r>
              <a:rPr lang="cs-CZ">
                <a:ea typeface="+mn-lt"/>
                <a:cs typeface="+mn-lt"/>
              </a:rPr>
              <a:t>cílem měření operačního rizika je identifikovat riziko finanční ztráty při operačních selháních</a:t>
            </a:r>
            <a:endParaRPr lang="cs-CZ"/>
          </a:p>
          <a:p>
            <a:pPr marL="0" indent="0">
              <a:lnSpc>
                <a:spcPct val="95000"/>
              </a:lnSpc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57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45592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2BB72C-3107-F82E-5668-D031CE864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098" y="1895774"/>
            <a:ext cx="4835492" cy="3822356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/>
                <a:ea typeface="+mj-lt"/>
                <a:cs typeface="+mj-lt"/>
              </a:rPr>
              <a:t>Kapitál na krytí operačního rizika</a:t>
            </a:r>
            <a:endParaRPr lang="cs-CZ" dirty="0">
              <a:latin typeface="Times New Roman"/>
              <a:cs typeface="Aharon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C4768E-CEB8-85EE-A85C-9D4B2F803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1183" y="1517904"/>
            <a:ext cx="3820719" cy="45780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5000"/>
              </a:lnSpc>
            </a:pPr>
            <a:r>
              <a:rPr lang="cs-CZ" sz="2200">
                <a:latin typeface="Avenir Next LT Pro"/>
                <a:cs typeface="Times New Roman"/>
              </a:rPr>
              <a:t>nutnost udržovat v dostatečné výši kapitál na krytí operačního rizika</a:t>
            </a:r>
          </a:p>
          <a:p>
            <a:pPr>
              <a:lnSpc>
                <a:spcPct val="95000"/>
              </a:lnSpc>
            </a:pPr>
            <a:r>
              <a:rPr lang="cs-CZ" sz="2200">
                <a:latin typeface="Avenir Next LT Pro"/>
                <a:cs typeface="Times New Roman"/>
              </a:rPr>
              <a:t>aktuálně mají na výběr ze čtyř metod výpočtu kapitálového požadavku, do budoucna by všechny banky bez rozdílu měly využívat revidovaný standardizovaný přístup</a:t>
            </a:r>
          </a:p>
        </p:txBody>
      </p:sp>
    </p:spTree>
    <p:extLst>
      <p:ext uri="{BB962C8B-B14F-4D97-AF65-F5344CB8AC3E}">
        <p14:creationId xmlns:p14="http://schemas.microsoft.com/office/powerpoint/2010/main" val="2718467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B312C2-36C0-51C7-1444-9403E0CB6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60704"/>
            <a:ext cx="9899904" cy="75381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Tržní riziko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D4AE7-C551-DA9C-C1E0-71DC16588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310714"/>
            <a:ext cx="9899904" cy="3785286"/>
          </a:xfrm>
        </p:spPr>
        <p:txBody>
          <a:bodyPr>
            <a:normAutofit/>
          </a:bodyPr>
          <a:lstStyle/>
          <a:p>
            <a:r>
              <a:rPr lang="cs-CZ" dirty="0">
                <a:cs typeface="Times New Roman" panose="02020603050405020304" pitchFamily="18" charset="0"/>
              </a:rPr>
              <a:t>riziko ztráty banky vyplývající ze změn cen, kurzů a sazeb na finančním trhu. Jedná se tedy o riziko ztráty banky v důsledku nepříznivého vývoje tržních podmínek.</a:t>
            </a:r>
          </a:p>
        </p:txBody>
      </p:sp>
      <p:pic>
        <p:nvPicPr>
          <p:cNvPr id="1026" name="Picture 2" descr="Finanční riziko podnikání charakter Arrow koncept. Podnikatel chodit na  minci investování selhání pojištění. Lidé pracují v nebezpečí graf  Stability. Tržní ekonomika ožebračí plochý kreslené vektorové ilustrace  Stock Vector od © vectorlab 249985356">
            <a:extLst>
              <a:ext uri="{FF2B5EF4-FFF2-40B4-BE49-F238E27FC236}">
                <a16:creationId xmlns:a16="http://schemas.microsoft.com/office/drawing/2014/main" id="{EABB87F0-F72E-1684-A7F1-A8424D34B7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2" r="1" b="12333"/>
          <a:stretch/>
        </p:blipFill>
        <p:spPr bwMode="auto">
          <a:xfrm>
            <a:off x="6096000" y="3704324"/>
            <a:ext cx="4297361" cy="266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341703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8532</TotalTime>
  <Words>755</Words>
  <Application>Microsoft Office PowerPoint</Application>
  <PresentationFormat>Širokoúhlá obrazovka</PresentationFormat>
  <Paragraphs>87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Aharoni</vt:lpstr>
      <vt:lpstr>Arial</vt:lpstr>
      <vt:lpstr>Avenir Next LT Pro</vt:lpstr>
      <vt:lpstr>Times New Roman</vt:lpstr>
      <vt:lpstr>PrismaticVTI</vt:lpstr>
      <vt:lpstr>Operační a tržní riziko</vt:lpstr>
      <vt:lpstr>Operační riziko</vt:lpstr>
      <vt:lpstr>Složky operačního rizika</vt:lpstr>
      <vt:lpstr>Riziko operací</vt:lpstr>
      <vt:lpstr>Právní riziko</vt:lpstr>
      <vt:lpstr>Reputační a podnikatelské riziko</vt:lpstr>
      <vt:lpstr>Měření operačního rizika</vt:lpstr>
      <vt:lpstr>Kapitál na krytí operačního rizika</vt:lpstr>
      <vt:lpstr>Tržní riziko</vt:lpstr>
      <vt:lpstr>Složky tržního rizika</vt:lpstr>
      <vt:lpstr>Úrokové riziko</vt:lpstr>
      <vt:lpstr>Závisí na:</vt:lpstr>
      <vt:lpstr>Měření úrokového rizika</vt:lpstr>
      <vt:lpstr>Účetní model (gap analýza)</vt:lpstr>
      <vt:lpstr>Výhody a nevýhody gap analýzy</vt:lpstr>
      <vt:lpstr>Ekonomický model (nebo také durace gap)</vt:lpstr>
      <vt:lpstr>Výhody a nevýhody </vt:lpstr>
      <vt:lpstr>Řízení úrokového rizika</vt:lpstr>
      <vt:lpstr>Regulace tržního rizika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Nieslaniková Michaela (218964)</dc:creator>
  <cp:lastModifiedBy>student</cp:lastModifiedBy>
  <cp:revision>2</cp:revision>
  <dcterms:created xsi:type="dcterms:W3CDTF">2023-11-22T09:07:32Z</dcterms:created>
  <dcterms:modified xsi:type="dcterms:W3CDTF">2023-12-05T10:11:57Z</dcterms:modified>
</cp:coreProperties>
</file>