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27"/>
  </p:notesMasterIdLst>
  <p:handoutMasterIdLst>
    <p:handoutMasterId r:id="rId28"/>
  </p:handout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5" r:id="rId12"/>
    <p:sldId id="261" r:id="rId13"/>
    <p:sldId id="286" r:id="rId14"/>
    <p:sldId id="263" r:id="rId15"/>
    <p:sldId id="265" r:id="rId16"/>
    <p:sldId id="266" r:id="rId17"/>
    <p:sldId id="269" r:id="rId18"/>
    <p:sldId id="270" r:id="rId19"/>
    <p:sldId id="272" r:id="rId20"/>
    <p:sldId id="273" r:id="rId21"/>
    <p:sldId id="274" r:id="rId22"/>
    <p:sldId id="288" r:id="rId23"/>
    <p:sldId id="287" r:id="rId24"/>
    <p:sldId id="289" r:id="rId25"/>
    <p:sldId id="290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27DCA4C-7825-44A0-B31A-4BAD6120D580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975D426-A9DD-4244-A2CE-1FB662374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8445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1CCFE8D-08E6-40AC-BF4B-494C67BC535C}" type="datetime1">
              <a:rPr lang="cs-CZ" smtClean="0"/>
              <a:t>05.12.2023</a:t>
            </a:fld>
            <a:endParaRPr lang="en-US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"/>
              <a:t>Kliknutím můžete upravit styly předlohy textu.</a:t>
            </a:r>
            <a:endParaRPr lang="en-US"/>
          </a:p>
          <a:p>
            <a:pPr lvl="1" rtl="0"/>
            <a:r>
              <a:rPr lang="cs"/>
              <a:t>Druhá úroveň</a:t>
            </a:r>
          </a:p>
          <a:p>
            <a:pPr lvl="2" rtl="0"/>
            <a:r>
              <a:rPr lang="cs"/>
              <a:t>Třetí úroveň</a:t>
            </a:r>
          </a:p>
          <a:p>
            <a:pPr lvl="3" rtl="0"/>
            <a:r>
              <a:rPr lang="cs"/>
              <a:t>Čtvrtá úroveň</a:t>
            </a:r>
          </a:p>
          <a:p>
            <a:pPr lvl="4" rtl="0"/>
            <a:r>
              <a:rPr lang="cs"/>
              <a:t>Pátá úroveň</a:t>
            </a:r>
            <a:endParaRPr lang="en-US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B41D33-19C8-4450-B3C5-BE83E9C8F0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45525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1CCFE8D-08E6-40AC-BF4B-494C67BC535C}" type="datetime1">
              <a:rPr lang="cs-CZ" smtClean="0"/>
              <a:t>05.12.2023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45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b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1CCFE8D-08E6-40AC-BF4B-494C67BC535C}" type="datetime1">
              <a:rPr lang="cs-CZ" smtClean="0"/>
              <a:t>05.12.2023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461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1CCFE8D-08E6-40AC-BF4B-494C67BC535C}" type="datetime1">
              <a:rPr lang="cs-CZ" smtClean="0"/>
              <a:t>05.12.2023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346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1CCFE8D-08E6-40AC-BF4B-494C67BC535C}" type="datetime1">
              <a:rPr lang="cs-CZ" smtClean="0"/>
              <a:t>05.12.2023</a:t>
            </a:fld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B41D33-19C8-4450-B3C5-BE83E9C8F0B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130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8EC4697-A511-4167-98D5-E240268A2670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23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02865"/>
      </p:ext>
    </p:extLst>
  </p:cSld>
  <p:clrMapOvr>
    <a:masterClrMapping/>
  </p:clrMapOvr>
  <p:hf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387829"/>
      </p:ext>
    </p:extLst>
  </p:cSld>
  <p:clrMapOvr>
    <a:masterClrMapping/>
  </p:clrMapOvr>
  <p:hf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79752"/>
      </p:ext>
    </p:extLst>
  </p:cSld>
  <p:clrMapOvr>
    <a:masterClrMapping/>
  </p:clrMapOvr>
  <p:hf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5C2422F-D08F-49D0-98CD-DC7D2F2607DE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8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472C44F-B7A3-4350-988C-CFC166A0AA82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98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291143"/>
      </p:ext>
    </p:extLst>
  </p:cSld>
  <p:clrMapOvr>
    <a:masterClrMapping/>
  </p:clrMapOvr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ACB43DD-355E-4ACB-AF6B-F0A0D93B1FF7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5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D0DC0DA-1C84-4CFB-A589-758D033EC75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387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68CB40-5E53-430A-BC80-66A7330A3E11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0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030092-A1C2-46B4-B050-3676FFA9CD4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324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215072"/>
      </p:ext>
    </p:extLst>
  </p:cSld>
  <p:clrMapOvr>
    <a:masterClrMapping/>
  </p:clrMapOvr>
  <p:hf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756D9B-B1BA-4BAF-99A5-DC08EF34F207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3A98EE3D-8CD1-4C3F-BD1C-C98C9596463C}" type="slidenum">
              <a:rPr lang="en-US" smtClean="0"/>
              <a:pPr rtl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81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056423"/>
      </p:ext>
    </p:extLst>
  </p:cSld>
  <p:clrMapOvr>
    <a:masterClrMapping/>
  </p:clrMapOvr>
  <p:hf sldNum="0" hdr="0" ft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8122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</p:sldLayoutIdLst>
  <p:hf sldNum="0" hdr="0" ftr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862" y="1447800"/>
            <a:ext cx="10893286" cy="3137452"/>
          </a:xfrm>
        </p:spPr>
        <p:txBody>
          <a:bodyPr rtlCol="0">
            <a:normAutofit/>
          </a:bodyPr>
          <a:lstStyle/>
          <a:p>
            <a:pPr rtl="0"/>
            <a:r>
              <a:rPr lang="cs" sz="4400" dirty="0"/>
              <a:t>Úvěrové riziko a modely jeho měření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A516867-1F9C-52FE-4867-63914FC72FC2}"/>
              </a:ext>
            </a:extLst>
          </p:cNvPr>
          <p:cNvSpPr txBox="1"/>
          <p:nvPr/>
        </p:nvSpPr>
        <p:spPr>
          <a:xfrm>
            <a:off x="675862" y="5410200"/>
            <a:ext cx="3910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Adéla </a:t>
            </a:r>
            <a:r>
              <a:rPr lang="cs-CZ" dirty="0" err="1"/>
              <a:t>Supíková</a:t>
            </a:r>
            <a:r>
              <a:rPr lang="cs-CZ" dirty="0"/>
              <a:t>, Ivana Kaňoková</a:t>
            </a: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F823AF-FBC2-40F1-AC91-48ED47FD2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</a:t>
            </a:r>
            <a:r>
              <a:rPr lang="cs-CZ" dirty="0" err="1"/>
              <a:t>CreditMetrics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28C104-0E1B-CDAA-6983-A05BAE6D1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954777"/>
          </a:xfrm>
        </p:spPr>
        <p:txBody>
          <a:bodyPr>
            <a:normAutofit/>
          </a:bodyPr>
          <a:lstStyle/>
          <a:p>
            <a:r>
              <a:rPr lang="cs-CZ" sz="2000" dirty="0"/>
              <a:t>je založen na odhadu pravděpodobnosti změny rizikové klasifikace aktiva v určitém časovém intervalu v rámci systému ratingových kategorií, včetně rizika defaultu</a:t>
            </a:r>
          </a:p>
          <a:p>
            <a:r>
              <a:rPr lang="cs-CZ" sz="2000" dirty="0"/>
              <a:t>jedná se o model typu </a:t>
            </a:r>
            <a:r>
              <a:rPr lang="cs-CZ" sz="2000" dirty="0" err="1"/>
              <a:t>mark</a:t>
            </a:r>
            <a:r>
              <a:rPr lang="cs-CZ" sz="2000" dirty="0"/>
              <a:t>-to-market</a:t>
            </a:r>
          </a:p>
          <a:p>
            <a:r>
              <a:rPr lang="cs-CZ" sz="2000" dirty="0"/>
              <a:t>můžeme jej považovat vůbec za první model měření úvěrového rizika</a:t>
            </a:r>
          </a:p>
          <a:p>
            <a:r>
              <a:rPr lang="cs-CZ" sz="2000" dirty="0"/>
              <a:t>umožňuje pohled na portfolio úvěrových aktiv jako na celek a následně určit </a:t>
            </a:r>
            <a:r>
              <a:rPr lang="cs-CZ" sz="2000" dirty="0" err="1"/>
              <a:t>Value</a:t>
            </a:r>
            <a:r>
              <a:rPr lang="cs-CZ" sz="2000" dirty="0"/>
              <a:t> </a:t>
            </a:r>
            <a:r>
              <a:rPr lang="cs-CZ" sz="2000" dirty="0" err="1"/>
              <a:t>at</a:t>
            </a:r>
            <a:r>
              <a:rPr lang="cs-CZ" sz="2000" dirty="0"/>
              <a:t> Risk, potřebnou na pokrytí ztrát z tohoto portfolia</a:t>
            </a:r>
          </a:p>
          <a:p>
            <a:r>
              <a:rPr lang="cs-CZ" sz="2000" dirty="0"/>
              <a:t>model však lze využít i pro měření dalších dimenzí úvěrového rizika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4F2CA4-9D75-3B53-C302-DE45116845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58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60DD8-CF79-6320-67DE-D50B55B76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Oblasti využití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BA0658-9506-077F-15A9-2D40D0926A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cs-CZ" sz="2400" dirty="0"/>
              <a:t>stanovení ekonomického kapitálu </a:t>
            </a:r>
          </a:p>
          <a:p>
            <a:pPr>
              <a:spcAft>
                <a:spcPts val="1800"/>
              </a:spcAft>
            </a:pPr>
            <a:r>
              <a:rPr lang="cs-CZ" sz="2400" dirty="0"/>
              <a:t>stanovení rizikově očištěného výnosu </a:t>
            </a:r>
          </a:p>
          <a:p>
            <a:pPr>
              <a:spcAft>
                <a:spcPts val="1800"/>
              </a:spcAft>
            </a:pPr>
            <a:r>
              <a:rPr lang="cs-CZ" sz="2400" dirty="0"/>
              <a:t>oceňování některých produktů</a:t>
            </a:r>
          </a:p>
          <a:p>
            <a:pPr>
              <a:spcAft>
                <a:spcPts val="1800"/>
              </a:spcAft>
            </a:pPr>
            <a:r>
              <a:rPr lang="cs-CZ" sz="2400" dirty="0"/>
              <a:t>nastavení limitů 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4337C24-1BF4-11B7-D466-B44CB2A0B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31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ABF228-377F-9F5F-4C4D-32407F238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CREDITRISK+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A46BC54-26E7-F369-1F68-921F471F5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030092-A1C2-46B4-B050-3676FFA9CD4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DB73614-86EF-2A2F-C492-63E94DB864EF}"/>
              </a:ext>
            </a:extLst>
          </p:cNvPr>
          <p:cNvSpPr txBox="1"/>
          <p:nvPr/>
        </p:nvSpPr>
        <p:spPr>
          <a:xfrm>
            <a:off x="810000" y="2749749"/>
            <a:ext cx="1037483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Vyvinut a publikován skupinou </a:t>
            </a:r>
            <a:r>
              <a:rPr lang="cs-CZ" sz="2000" dirty="0" err="1"/>
              <a:t>Credit</a:t>
            </a:r>
            <a:r>
              <a:rPr lang="cs-CZ" sz="2000" dirty="0"/>
              <a:t> </a:t>
            </a:r>
            <a:r>
              <a:rPr lang="cs-CZ" sz="2000" dirty="0" err="1"/>
              <a:t>Suisses</a:t>
            </a:r>
            <a:r>
              <a:rPr lang="cs-CZ" sz="2000" dirty="0"/>
              <a:t> v roce 1997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Model typu default-mode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Model odhaduje rozdělení ztrát během určitého časového horizontu a potřebný ekonomický kapitál na krytí těchto ztrát pomocí </a:t>
            </a:r>
            <a:r>
              <a:rPr lang="cs-CZ" sz="2000" dirty="0" err="1"/>
              <a:t>Value</a:t>
            </a:r>
            <a:r>
              <a:rPr lang="cs-CZ" sz="2000" dirty="0"/>
              <a:t> </a:t>
            </a:r>
            <a:r>
              <a:rPr lang="cs-CZ" sz="2000" dirty="0" err="1"/>
              <a:t>at</a:t>
            </a:r>
            <a:r>
              <a:rPr lang="cs-CZ" sz="2000" dirty="0"/>
              <a:t> Risk.</a:t>
            </a:r>
          </a:p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Vhodný zejména pro výpočet úvěrového rizika portfolií obsahujících velký počet dlužníků s nízkou pravděpodobností defaultu.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384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4141C76-AE69-CFA4-5B0D-2C5779A3A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030092-A1C2-46B4-B050-3676FFA9CD44}" type="datetime1">
              <a:rPr lang="cs-CZ" smtClean="0"/>
              <a:t>05.12.2023</a:t>
            </a:fld>
            <a:endParaRPr lang="en-US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8F7DD98-9AB6-DB6E-496C-AE4D5DBBF4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7073" y="3997524"/>
            <a:ext cx="5891636" cy="2408963"/>
          </a:xfrm>
          <a:prstGeom prst="rect">
            <a:avLst/>
          </a:prstGeom>
        </p:spPr>
      </p:pic>
      <p:sp>
        <p:nvSpPr>
          <p:cNvPr id="6" name="Nadpis 5">
            <a:extLst>
              <a:ext uri="{FF2B5EF4-FFF2-40B4-BE49-F238E27FC236}">
                <a16:creationId xmlns:a16="http://schemas.microsoft.com/office/drawing/2014/main" id="{63844755-2834-B6F4-2706-70C6C0C24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Komponenty modelu </a:t>
            </a:r>
            <a:r>
              <a:rPr lang="cs-CZ" dirty="0" err="1"/>
              <a:t>CreditRisk</a:t>
            </a:r>
            <a:r>
              <a:rPr lang="cs-CZ" dirty="0"/>
              <a:t>+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000E045E-B9E0-E497-EC84-CE063B5C4094}"/>
              </a:ext>
            </a:extLst>
          </p:cNvPr>
          <p:cNvSpPr txBox="1"/>
          <p:nvPr/>
        </p:nvSpPr>
        <p:spPr>
          <a:xfrm>
            <a:off x="317561" y="2541482"/>
            <a:ext cx="11070659" cy="11880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1800"/>
              <a:t>Měření úvěrového rizika: Zahrnuje vstupy do modelu.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1800"/>
              <a:t>Ekonomický kapitál: Vypočítá se prostřednictvím výstupů modelu.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1800"/>
              <a:t>Aplikace výstupů: </a:t>
            </a:r>
            <a:r>
              <a:rPr lang="cs-CZ"/>
              <a:t>Využití výsledků pro rezervy, nastavení limitů a řízení úvěrového portfolia.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4329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BEEE726-A080-5E7E-6514-63EA4F79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CB758D33-7339-35BB-66C7-B1830A4F1046}"/>
              </a:ext>
            </a:extLst>
          </p:cNvPr>
          <p:cNvSpPr txBox="1"/>
          <p:nvPr/>
        </p:nvSpPr>
        <p:spPr>
          <a:xfrm>
            <a:off x="621770" y="952596"/>
            <a:ext cx="10948459" cy="578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800" dirty="0"/>
              <a:t>Typy časových horizontů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u="sng" dirty="0"/>
              <a:t>horizont jednoho roku </a:t>
            </a:r>
            <a:r>
              <a:rPr lang="cs-CZ" sz="2000" dirty="0"/>
              <a:t>– používá se pro výpočet ekonomického kapitálu potřebného pro krytí úvěrového rizika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u="sng" dirty="0"/>
              <a:t>držení do doby splatnosti </a:t>
            </a:r>
            <a:r>
              <a:rPr lang="cs-CZ" sz="2000" dirty="0"/>
              <a:t>– je potřebný pro portfoliový pohled – umožňuje nám být v úvahu strukturu měr defaultu v průběhu životnosti jednotlivých expozic</a:t>
            </a:r>
          </a:p>
          <a:p>
            <a:pPr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br>
              <a:rPr lang="cs-CZ" sz="2800" dirty="0"/>
            </a:br>
            <a:r>
              <a:rPr lang="cs-CZ" sz="2800" dirty="0"/>
              <a:t>Proces modelování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u="sng" dirty="0"/>
              <a:t>Stanovení frekvence defaultu</a:t>
            </a:r>
            <a:r>
              <a:rPr lang="cs-CZ" sz="2000" dirty="0"/>
              <a:t>: Pomocí např. </a:t>
            </a:r>
            <a:r>
              <a:rPr lang="cs-CZ" sz="2000" dirty="0" err="1"/>
              <a:t>Poissonova</a:t>
            </a:r>
            <a:r>
              <a:rPr lang="cs-CZ" sz="2000" dirty="0"/>
              <a:t> rozdělení.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u="sng" dirty="0"/>
              <a:t>Vyčíslení dopadu ztrát</a:t>
            </a:r>
            <a:r>
              <a:rPr lang="cs-CZ" sz="2000" dirty="0"/>
              <a:t>: Určení tržní hodnoty expozic s ohledem na míry ozdravení.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u="sng" dirty="0"/>
              <a:t>Určení rozdělení ztrát z defaultu</a:t>
            </a:r>
            <a:r>
              <a:rPr lang="cs-CZ" sz="2000" dirty="0"/>
              <a:t>: Kombinací pravděpodobností a velikostí ztrát.</a:t>
            </a:r>
          </a:p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endParaRPr lang="cs-CZ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03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FA057E-58F1-FF1E-6F02-7465BC823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 KMV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AE202E-FA98-CDA7-9DC5-1EB91EEF4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030092-A1C2-46B4-B050-3676FFA9CD4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A68A003-A687-CE22-6DBA-A72C624C3573}"/>
              </a:ext>
            </a:extLst>
          </p:cNvPr>
          <p:cNvSpPr txBox="1"/>
          <p:nvPr/>
        </p:nvSpPr>
        <p:spPr>
          <a:xfrm>
            <a:off x="480026" y="2483005"/>
            <a:ext cx="11231945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endParaRPr lang="cs-CZ" sz="2000" dirty="0"/>
          </a:p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Model vytvořen společností KMV </a:t>
            </a:r>
            <a:r>
              <a:rPr lang="cs-CZ" sz="2000" dirty="0" err="1"/>
              <a:t>Corporation</a:t>
            </a:r>
            <a:r>
              <a:rPr lang="cs-CZ" sz="2000" dirty="0"/>
              <a:t> - byla založena v roce 1989.</a:t>
            </a:r>
          </a:p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Zakladatelé společnosti jsou Stephen </a:t>
            </a:r>
            <a:r>
              <a:rPr lang="cs-CZ" sz="2000" dirty="0" err="1"/>
              <a:t>Kealhofer</a:t>
            </a:r>
            <a:r>
              <a:rPr lang="cs-CZ" sz="2000" dirty="0"/>
              <a:t>, John </a:t>
            </a:r>
            <a:r>
              <a:rPr lang="cs-CZ" sz="2000" dirty="0" err="1"/>
              <a:t>McQuown</a:t>
            </a:r>
            <a:r>
              <a:rPr lang="cs-CZ" sz="2000" dirty="0"/>
              <a:t> a Oldřich Vašíček.</a:t>
            </a:r>
          </a:p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Model KMV patří do kategorie default-mode modelů.</a:t>
            </a:r>
          </a:p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Je aplikovatelný na veřejně obchodovatelné podniky, jejichž tržní hodnota je určována akciovým trhem.</a:t>
            </a:r>
          </a:p>
        </p:txBody>
      </p:sp>
    </p:spTree>
    <p:extLst>
      <p:ext uri="{BB962C8B-B14F-4D97-AF65-F5344CB8AC3E}">
        <p14:creationId xmlns:p14="http://schemas.microsoft.com/office/powerpoint/2010/main" val="2057176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2BC99D-7F4C-6C8D-E2D4-3D10BA029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880B1FE1-3320-8368-6AF3-11ABE4343658}"/>
              </a:ext>
            </a:extLst>
          </p:cNvPr>
          <p:cNvSpPr txBox="1"/>
          <p:nvPr/>
        </p:nvSpPr>
        <p:spPr>
          <a:xfrm>
            <a:off x="736209" y="884650"/>
            <a:ext cx="10719582" cy="46505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endParaRPr lang="cs-CZ" sz="2000" dirty="0"/>
          </a:p>
          <a:p>
            <a:pPr marL="0" lvl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800" dirty="0"/>
              <a:t>Výhody modelu KMV</a:t>
            </a:r>
            <a:endParaRPr lang="cs-CZ" sz="2000" dirty="0"/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je aplikovatelný na veřejně obchodovatelné společnosti, je založen na akciových, dopředu hledících datech a nikoli historických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endParaRPr lang="cs-CZ" sz="2000" dirty="0"/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endParaRPr lang="cs-CZ" sz="2000" dirty="0"/>
          </a:p>
          <a:p>
            <a:pPr marL="0" lvl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800" dirty="0"/>
              <a:t>Nevýhody modelu KMV</a:t>
            </a:r>
            <a:endParaRPr lang="cs-CZ" sz="2000" dirty="0"/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hodnota aktiv firmy není obchodovatelná ani pozorovatelná, předpověď úpadku se zvyšuje s přibližováním hodnoty aktiv firmy bodu selhání a nerozlišuje rozdílnost jednotlivých tranší a jedná se o statistický model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611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3AF30-3C5C-C0D6-DB58-073FACBC5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McKinseyův</a:t>
            </a:r>
            <a:r>
              <a:rPr lang="cs-CZ" dirty="0"/>
              <a:t> Model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15EA104-7C42-59F2-B176-523D94C5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192000" y="6555468"/>
            <a:ext cx="1343706" cy="365125"/>
          </a:xfrm>
        </p:spPr>
        <p:txBody>
          <a:bodyPr/>
          <a:lstStyle/>
          <a:p>
            <a:pPr rtl="0"/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8456EA8-CC63-C237-2DFD-867432483568}"/>
              </a:ext>
            </a:extLst>
          </p:cNvPr>
          <p:cNvSpPr txBox="1"/>
          <p:nvPr/>
        </p:nvSpPr>
        <p:spPr>
          <a:xfrm>
            <a:off x="810000" y="2363550"/>
            <a:ext cx="11006862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McKinsey </a:t>
            </a:r>
            <a:r>
              <a:rPr lang="cs-CZ" sz="2000" dirty="0" err="1"/>
              <a:t>CreditPortfolioView</a:t>
            </a:r>
            <a:r>
              <a:rPr lang="cs-CZ" sz="2000" dirty="0"/>
              <a:t> vytvořen v roce 1997 společností McKinsey.</a:t>
            </a:r>
          </a:p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Patří do modelu typu default-mode</a:t>
            </a:r>
          </a:p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Úvěry s nižší kvalitou jsou citlivé na hospodářský cyklus.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cs-CZ" b="1" i="0" dirty="0">
              <a:effectLst/>
              <a:latin typeface="+mj-lt"/>
            </a:endParaRPr>
          </a:p>
          <a:p>
            <a:pPr algn="l"/>
            <a:br>
              <a:rPr lang="cs-CZ" b="0" i="0" dirty="0">
                <a:effectLst/>
                <a:latin typeface="+mj-lt"/>
              </a:rPr>
            </a:br>
            <a:endParaRPr lang="cs-CZ" b="0" i="0" dirty="0">
              <a:effectLst/>
              <a:latin typeface="+mj-lt"/>
            </a:endParaRPr>
          </a:p>
          <a:p>
            <a:pPr algn="l"/>
            <a:r>
              <a:rPr lang="cs-CZ" sz="2400" b="1" i="0" dirty="0">
                <a:effectLst/>
                <a:latin typeface="+mj-lt"/>
              </a:rPr>
              <a:t>Předpoklady </a:t>
            </a:r>
            <a:r>
              <a:rPr lang="cs-CZ" sz="2400" b="1" i="0" dirty="0" err="1">
                <a:effectLst/>
                <a:latin typeface="+mj-lt"/>
              </a:rPr>
              <a:t>McKinseyova</a:t>
            </a:r>
            <a:r>
              <a:rPr lang="cs-CZ" sz="2400" b="1" i="0" dirty="0">
                <a:effectLst/>
                <a:latin typeface="+mj-lt"/>
              </a:rPr>
              <a:t> modelu</a:t>
            </a:r>
          </a:p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Úvěrový cyklus následuje hospodářský cyklus.</a:t>
            </a:r>
          </a:p>
          <a:p>
            <a:pPr marL="342900" lvl="1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Modeluje vztah mezi pravděpodobností změny ratingu a makroekonomickými faktory.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8037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5E6C540-F563-DE90-25C3-DBCB76A62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A02AFB6-8D2D-819C-3317-238588EDEC1D}"/>
              </a:ext>
            </a:extLst>
          </p:cNvPr>
          <p:cNvSpPr txBox="1"/>
          <p:nvPr/>
        </p:nvSpPr>
        <p:spPr>
          <a:xfrm>
            <a:off x="433137" y="481788"/>
            <a:ext cx="11758863" cy="573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/>
              <a:t>Hlavní </a:t>
            </a:r>
            <a:r>
              <a:rPr lang="cs-CZ" sz="2800" dirty="0" err="1"/>
              <a:t>aspokty</a:t>
            </a:r>
            <a:r>
              <a:rPr lang="cs-CZ" sz="2800" dirty="0"/>
              <a:t> odlišující </a:t>
            </a:r>
            <a:r>
              <a:rPr lang="cs-CZ" sz="2800" dirty="0" err="1"/>
              <a:t>McKinseyův</a:t>
            </a:r>
            <a:r>
              <a:rPr lang="cs-CZ" sz="2800" dirty="0"/>
              <a:t> model</a:t>
            </a:r>
            <a:endParaRPr lang="cs-CZ" dirty="0"/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Modeluje skutečné diskrétní rozdělení ztrát.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Dokáže zachytit zisky a ztráty třemi různými způsoby.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Jedná se o </a:t>
            </a:r>
            <a:r>
              <a:rPr lang="cs-CZ" sz="2000" dirty="0" err="1"/>
              <a:t>vícefaktorový</a:t>
            </a:r>
            <a:r>
              <a:rPr lang="cs-CZ" sz="2000" dirty="0"/>
              <a:t> model, který lépe odráží realitu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dirty="0"/>
          </a:p>
          <a:p>
            <a:r>
              <a:rPr lang="cs-CZ" sz="2800" dirty="0"/>
              <a:t>Základní komponenty:</a:t>
            </a:r>
          </a:p>
          <a:p>
            <a:endParaRPr lang="cs-CZ" sz="2800" u="sng" dirty="0"/>
          </a:p>
          <a:p>
            <a:r>
              <a:rPr lang="cs-CZ" sz="2000" u="sng" dirty="0" err="1"/>
              <a:t>Vícefaktorový</a:t>
            </a:r>
            <a:r>
              <a:rPr lang="cs-CZ" sz="2000" u="sng" dirty="0"/>
              <a:t> model systematického rizika defaultu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Cílem je : stimulovat míru defaultu základě pěti intuitivních předpokladů.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Zohledňuje makroekonomické faktory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endParaRPr lang="cs-CZ" b="1" dirty="0"/>
          </a:p>
          <a:p>
            <a:r>
              <a:rPr lang="cs-CZ" sz="2000" u="sng" dirty="0"/>
              <a:t>Tabelování diskrétního rozdělení ztrát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Průměrná míra defaultu je tabelována na konkrétní portfolio.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Čas je rozdělen do diskrétních období.</a:t>
            </a:r>
          </a:p>
        </p:txBody>
      </p:sp>
    </p:spTree>
    <p:extLst>
      <p:ext uri="{BB962C8B-B14F-4D97-AF65-F5344CB8AC3E}">
        <p14:creationId xmlns:p14="http://schemas.microsoft.com/office/powerpoint/2010/main" val="15291075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2E8841-1700-4B13-65BE-1A57676AF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ÚVĚROVÝCH ANALÝZ KPMG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111859C-4E8E-E3BA-BD64-73A27563C6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077826" y="6492875"/>
            <a:ext cx="1343706" cy="365125"/>
          </a:xfrm>
        </p:spPr>
        <p:txBody>
          <a:bodyPr/>
          <a:lstStyle/>
          <a:p>
            <a:pPr rtl="0"/>
            <a:endParaRPr lang="en-US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B86F92-E307-D5E8-BD89-CAFD718DBA97}"/>
              </a:ext>
            </a:extLst>
          </p:cNvPr>
          <p:cNvSpPr txBox="1"/>
          <p:nvPr/>
        </p:nvSpPr>
        <p:spPr>
          <a:xfrm>
            <a:off x="342253" y="2575728"/>
            <a:ext cx="11039745" cy="3524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Systém úvěrových analýz od KPMG se zaměřuje na měření úvěrového rizika a stanovení optimální úrokové sazby s ohledem na míru tohoto rizika.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Základem systému je rizikově neutrální přístup k oceňování.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cs-CZ" sz="2800" dirty="0">
              <a:latin typeface="+mj-lt"/>
            </a:endParaRPr>
          </a:p>
          <a:p>
            <a:pPr lvl="1"/>
            <a:r>
              <a:rPr lang="cs-CZ" sz="2800" dirty="0">
                <a:latin typeface="+mj-lt"/>
              </a:rPr>
              <a:t>Rizikově neutrální trh</a:t>
            </a:r>
          </a:p>
          <a:p>
            <a:pPr marL="1257300" lvl="3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Investoři jsou ochotní akceptovat pro rizikové aktiva stejný očekávaný výnos jako pro bezriziková aktiva.</a:t>
            </a:r>
          </a:p>
          <a:p>
            <a:pPr marL="1257300" lvl="3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Na rizikově neutrálním trhu mají riziková aktivum stejný očekávaný výnos jako bezriziková aktivum.</a:t>
            </a:r>
          </a:p>
        </p:txBody>
      </p:sp>
    </p:spTree>
    <p:extLst>
      <p:ext uri="{BB962C8B-B14F-4D97-AF65-F5344CB8AC3E}">
        <p14:creationId xmlns:p14="http://schemas.microsoft.com/office/powerpoint/2010/main" val="186724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2DD29C-0191-9468-1A09-8AA14DD64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riziko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969C85B-C1DD-41BB-B34A-0E6FD5133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475102" cy="4256334"/>
          </a:xfrm>
        </p:spPr>
        <p:txBody>
          <a:bodyPr/>
          <a:lstStyle/>
          <a:p>
            <a:r>
              <a:rPr lang="cs-CZ" sz="2400" dirty="0"/>
              <a:t>základní a nejvýznamnější bankovní riziko</a:t>
            </a:r>
          </a:p>
          <a:p>
            <a:r>
              <a:rPr lang="cs-CZ" sz="2400" dirty="0"/>
              <a:t>riziko, že dlužník nebude schopen splnit své závazky vůči věřiteli, což může způsobit finanční ztráty</a:t>
            </a:r>
          </a:p>
          <a:p>
            <a:r>
              <a:rPr lang="cs-CZ" sz="2400" dirty="0"/>
              <a:t>příčiny úvěrového rizika: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interní - úvěrové riziko vyplývá ze špatných rozhodnutí banky o alokaci aktiv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externí - úvěrové riziko je důsledkem celkového vývoje ekonomiky, politické situace apod.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DC9817D-154C-DA0B-135F-DCD2F26E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600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52E87B-E95D-C6F8-E076-DC9A244E6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založené na pojistném přístupu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1585C8B-A0CE-446A-3A11-03504707139D}"/>
              </a:ext>
            </a:extLst>
          </p:cNvPr>
          <p:cNvSpPr txBox="1"/>
          <p:nvPr/>
        </p:nvSpPr>
        <p:spPr>
          <a:xfrm>
            <a:off x="272714" y="3002156"/>
            <a:ext cx="11646569" cy="25699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Altman (1989) aplikoval principy úmrtnostních tabulek používaných v pojišťovnictví na měření úvěrového rizika.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V rámci modelů založených na pojistném přístupu se využívají úmrtnostní tabulky pro úvěry a dluhopisy 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Cíl: Odhadnout očekávanou i neočekávanou ztrátu a pravděpodobnost dosažení těchto ztrát.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9633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FEB4C6-4D77-985A-D259-089C8717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9999" y="447188"/>
            <a:ext cx="11149389" cy="1140980"/>
          </a:xfrm>
        </p:spPr>
        <p:txBody>
          <a:bodyPr/>
          <a:lstStyle/>
          <a:p>
            <a:r>
              <a:rPr lang="pt-BR" dirty="0"/>
              <a:t>APLIKACE MODERNÍ TEORIE PORTFOLIA NA PORTFOLIO ÚVĚRŮ</a:t>
            </a:r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C52694C-C1C5-A1F0-1607-86AFB2F82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D030092-A1C2-46B4-B050-3676FFA9CD44}" type="datetime1">
              <a:rPr lang="cs-CZ" smtClean="0"/>
              <a:t>05.12.2023</a:t>
            </a:fld>
            <a:endParaRPr lang="en-US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4A95844-E1C5-9343-2DF3-F9FE93607649}"/>
              </a:ext>
            </a:extLst>
          </p:cNvPr>
          <p:cNvSpPr txBox="1"/>
          <p:nvPr/>
        </p:nvSpPr>
        <p:spPr>
          <a:xfrm>
            <a:off x="525570" y="2287909"/>
            <a:ext cx="10752030" cy="3585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endParaRPr lang="cs-CZ" b="0" i="0" dirty="0">
              <a:effectLst/>
              <a:latin typeface="Söhne"/>
            </a:endParaRP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Moderní teorie portfolia využívá pojem efektivní hranice.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Na efektivní hranici se nacházejí optimální portfolia, která nabízejí nejvyšší očekávaný výnos pro určité riziko nebo </a:t>
            </a:r>
            <a:r>
              <a:rPr lang="cs-CZ" b="0" i="0" dirty="0">
                <a:effectLst/>
                <a:latin typeface="Söhne"/>
              </a:rPr>
              <a:t>nejnižší riziko pro daný požadovaný výnos.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cs-CZ" b="0" i="0" dirty="0">
              <a:effectLst/>
              <a:latin typeface="Söhne"/>
            </a:endParaRPr>
          </a:p>
          <a:p>
            <a:pPr algn="l"/>
            <a:r>
              <a:rPr lang="cs-CZ" sz="2800" i="0" dirty="0">
                <a:effectLst/>
                <a:latin typeface="Söhne"/>
              </a:rPr>
              <a:t>Úvěrový paradox</a:t>
            </a:r>
          </a:p>
          <a:p>
            <a:pPr marL="800100" lvl="2" indent="-342900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Char char=""/>
            </a:pPr>
            <a:r>
              <a:rPr lang="cs-CZ" sz="2000" dirty="0"/>
              <a:t>Úvěrový paradox spočívá v tom, že aby tradiční banka dosáhla efektivní hranice, musí aktivně řídit portfolio, což zahrnuje aktivní obchodování s úvěry.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endParaRPr lang="cs-CZ" b="0" i="0" dirty="0">
              <a:effectLst/>
              <a:latin typeface="Söhne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54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6471E4-F45E-CA19-E444-B036E1261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KRÁTKÝ QUIZ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613DC6A-E4E5-B423-9E0F-1871F7CB6CC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77ED2BB-DE43-D5B3-6DEC-C3294724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ACB43DD-355E-4ACB-AF6B-F0A0D93B1FF7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3868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71953-FD6C-B3CF-4697-553455289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090" y="2435957"/>
            <a:ext cx="4394006" cy="1699945"/>
          </a:xfrm>
        </p:spPr>
        <p:txBody>
          <a:bodyPr/>
          <a:lstStyle/>
          <a:p>
            <a:pPr algn="ctr"/>
            <a:r>
              <a:rPr lang="cs-CZ" dirty="0"/>
              <a:t>Jaká stránka rizika vyčísluje výši možné ztráty ?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C2CF6F-C070-6EDA-E198-085C7CEB459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40906" y="2435957"/>
            <a:ext cx="4880300" cy="2295525"/>
          </a:xfrm>
        </p:spPr>
        <p:txBody>
          <a:bodyPr>
            <a:normAutofit/>
          </a:bodyPr>
          <a:lstStyle/>
          <a:p>
            <a:pPr marL="342900" indent="-342900">
              <a:buAutoNum type="alphaLcParenR"/>
            </a:pPr>
            <a:r>
              <a:rPr lang="cs-CZ" sz="4400" dirty="0"/>
              <a:t>kvalitativní</a:t>
            </a:r>
          </a:p>
          <a:p>
            <a:pPr marL="342900" indent="-342900">
              <a:buAutoNum type="alphaLcParenR"/>
            </a:pPr>
            <a:r>
              <a:rPr lang="cs-CZ" sz="4400" dirty="0"/>
              <a:t>kvantitativní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221686-FA93-2ED1-B014-9DB1B084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3943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BB44BB-B3D2-5A79-D6A1-261EAF685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1699945"/>
          </a:xfrm>
        </p:spPr>
        <p:txBody>
          <a:bodyPr/>
          <a:lstStyle/>
          <a:p>
            <a:pPr algn="ctr"/>
            <a:r>
              <a:rPr lang="cs-CZ" dirty="0"/>
              <a:t>Jaké máme složky rizika ?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AA25F0-DB2C-F7A5-E2A0-D36A2AAA44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52392" y="2435957"/>
            <a:ext cx="4880300" cy="2051638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lphaLcParenR"/>
            </a:pPr>
            <a:r>
              <a:rPr lang="cs-CZ" sz="2000" dirty="0"/>
              <a:t>riziko selhání, úvěrové angažovanosti, zjištění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000" dirty="0"/>
              <a:t>riziko selhání, úvěrového zajištění</a:t>
            </a:r>
          </a:p>
          <a:p>
            <a:pPr marL="342900" indent="-342900">
              <a:buFont typeface="+mj-lt"/>
              <a:buAutoNum type="alphaLcParenR"/>
            </a:pPr>
            <a:r>
              <a:rPr lang="cs-CZ" sz="2000" dirty="0"/>
              <a:t> riziko selhání, úvěrové </a:t>
            </a:r>
            <a:r>
              <a:rPr lang="cs-CZ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angažovanosti</a:t>
            </a:r>
            <a:r>
              <a:rPr lang="cs-CZ" sz="2000" dirty="0"/>
              <a:t>, zajištění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083F54B-D877-2764-55AD-0D55F83C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9009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6537E-6347-52FD-AE06-9CD91A20A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0454" y="2040189"/>
            <a:ext cx="4382521" cy="2007789"/>
          </a:xfrm>
        </p:spPr>
        <p:txBody>
          <a:bodyPr/>
          <a:lstStyle/>
          <a:p>
            <a:pPr algn="ctr"/>
            <a:r>
              <a:rPr lang="cs-CZ" dirty="0"/>
              <a:t>Model </a:t>
            </a:r>
            <a:r>
              <a:rPr lang="cs-CZ" dirty="0" err="1"/>
              <a:t>Credit</a:t>
            </a:r>
            <a:r>
              <a:rPr lang="cs-CZ" dirty="0"/>
              <a:t> </a:t>
            </a:r>
            <a:r>
              <a:rPr lang="cs-CZ" dirty="0" err="1"/>
              <a:t>metric</a:t>
            </a:r>
            <a:r>
              <a:rPr lang="cs-CZ" dirty="0"/>
              <a:t> je model typu: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0BEF502-5FC9-04D8-1831-5F1608150E3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69026" y="2876843"/>
            <a:ext cx="5731200" cy="2342271"/>
          </a:xfrm>
        </p:spPr>
        <p:txBody>
          <a:bodyPr>
            <a:normAutofit/>
          </a:bodyPr>
          <a:lstStyle/>
          <a:p>
            <a:pPr marL="342900" indent="-342900">
              <a:buFontTx/>
              <a:buAutoNum type="alphaLcParenR"/>
            </a:pPr>
            <a:r>
              <a:rPr lang="cs-CZ" sz="3200" dirty="0"/>
              <a:t>typu </a:t>
            </a:r>
            <a:r>
              <a:rPr lang="cs-CZ" sz="3200" dirty="0" err="1"/>
              <a:t>mark</a:t>
            </a:r>
            <a:r>
              <a:rPr lang="cs-CZ" sz="3200" dirty="0"/>
              <a:t>-to market</a:t>
            </a:r>
          </a:p>
          <a:p>
            <a:pPr marL="342900" indent="-342900">
              <a:buFontTx/>
              <a:buAutoNum type="alphaLcParenR"/>
            </a:pPr>
            <a:r>
              <a:rPr lang="cs-CZ" sz="3200" dirty="0"/>
              <a:t>typu default mode</a:t>
            </a:r>
          </a:p>
          <a:p>
            <a:pPr marL="342900" indent="-342900">
              <a:buFont typeface="+mj-lt"/>
              <a:buAutoNum type="alphaLcParenR"/>
            </a:pP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C1ABEAD-0837-1382-81A0-E9068EFC3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828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FB594E-0DDF-8D0F-314E-18D7EF59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a kvantitativní stránky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3D2FCE-F15E-421B-29DE-6387DFC6B7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404851"/>
            <a:ext cx="10554574" cy="363651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Kvalitativní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udává pravděpodobnost, s jakou může nastat ztráta z tohoto rizika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 jeho vyčíslení je potřeba vzít v úvahu rizika spojená s klientem, zemí, transferem a koncentrací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pravděpodobnost vzniku ztráty lze snížit tím, že si banka stanoví a dodržuje limity úvěrové angažovanosti vůči jednotlivým zemím, odvětvím a zákazníkům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Kvantitativní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2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vyčísluje výši možné ztráty, zahrnující rizika spojená s jistinou, úroky, náhradními obchody a zajištěním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775A1D-D33B-6E99-B624-CCEC4821C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964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149A80-26B5-D08A-D4BA-B81ED3944D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Složky úvěrového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B550AF0-605E-A203-D42E-DA6817ED71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964504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riziko selhání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představuje samotnou pravděpodobnost selhání, tj. vynechání splátky, porušení smlouvy</a:t>
            </a:r>
          </a:p>
          <a:p>
            <a:pPr lvl="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riziko úvěrové angažovanosti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cs-CZ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vyplývá z nejistoty ohledně budoucí výše úvěrové angažovanosti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cs-CZ" sz="2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riziko zajištění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představuje riziko, že ztrátu vzniklou v důsledku selhání dlužníka nebude možné pokrýt ze zajištění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2976B7-BD49-D321-795B-9FA26AE4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443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8A66BE-87A7-24C1-F8CD-05B040C2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115" y="447188"/>
            <a:ext cx="10778883" cy="970450"/>
          </a:xfrm>
        </p:spPr>
        <p:txBody>
          <a:bodyPr/>
          <a:lstStyle/>
          <a:p>
            <a:r>
              <a:rPr lang="cs-CZ" dirty="0"/>
              <a:t>Faktory ovlivňující velikost úvěrového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28530F-777C-0857-90B8-92FEFE865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cs-CZ" sz="2400" dirty="0"/>
              <a:t>struktura a koncentrace úvěrového portfolia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úvěrová politika banky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existence a kvalita zajištění </a:t>
            </a:r>
          </a:p>
          <a:p>
            <a:pPr>
              <a:spcAft>
                <a:spcPts val="1200"/>
              </a:spcAft>
            </a:pPr>
            <a:r>
              <a:rPr lang="cs-CZ" sz="2400" dirty="0"/>
              <a:t>možnosti transferu úvěrového rizika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D08807-8607-9168-4CDD-992E2CEC1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74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F4E569-FA06-5E12-CB15-B2355D468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Úvěrová politika banky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4211E46-817B-E404-AC28-2F01E9643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85517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Zahrnuje následující oblasti:</a:t>
            </a:r>
          </a:p>
          <a:p>
            <a:pPr lvl="1"/>
            <a:r>
              <a:rPr lang="cs-CZ" sz="2000" dirty="0"/>
              <a:t>organizaci úvěrového úseku, </a:t>
            </a:r>
          </a:p>
          <a:p>
            <a:pPr lvl="1"/>
            <a:r>
              <a:rPr lang="cs-CZ" sz="2000" dirty="0"/>
              <a:t>stanovení úvěrových limitů, </a:t>
            </a:r>
          </a:p>
          <a:p>
            <a:pPr lvl="1"/>
            <a:r>
              <a:rPr lang="cs-CZ" sz="2000" dirty="0"/>
              <a:t>hodnocení úvěrových návrhů, </a:t>
            </a:r>
          </a:p>
          <a:p>
            <a:pPr lvl="1"/>
            <a:r>
              <a:rPr lang="cs-CZ" sz="2000" dirty="0"/>
              <a:t>stanovení ceny úvěrů </a:t>
            </a:r>
          </a:p>
          <a:p>
            <a:pPr lvl="1"/>
            <a:r>
              <a:rPr lang="cs-CZ" sz="2000" dirty="0"/>
              <a:t>schvalování úvěrů</a:t>
            </a:r>
          </a:p>
          <a:p>
            <a:pPr lvl="1"/>
            <a:r>
              <a:rPr lang="cs-CZ" sz="2000" dirty="0"/>
              <a:t>sledování úvěrů</a:t>
            </a:r>
          </a:p>
          <a:p>
            <a:pPr lvl="1"/>
            <a:r>
              <a:rPr lang="cs-CZ" sz="2000" dirty="0"/>
              <a:t>vymáhání úvěrů.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DF5C42-0793-C4B9-4735-3112ABAC5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364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E6A95D-1418-09BD-566E-481C1CE7D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Regulace úvěrového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063642-CF4A-8EAE-B145-88B8C9ED9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288" y="1955600"/>
            <a:ext cx="10554574" cy="44508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V rámci regulace úvěrového rizika jsou stanovovány:</a:t>
            </a:r>
          </a:p>
          <a:p>
            <a:pPr marL="400050" lvl="1" indent="0">
              <a:buNone/>
            </a:pPr>
            <a:r>
              <a:rPr lang="cs-CZ" sz="2000" dirty="0"/>
              <a:t>•	limity úvěrové angažovanosti bank,</a:t>
            </a:r>
          </a:p>
          <a:p>
            <a:pPr marL="400050" lvl="1" indent="0">
              <a:buNone/>
            </a:pPr>
            <a:r>
              <a:rPr lang="cs-CZ" sz="2000" dirty="0"/>
              <a:t>•	zásady pro klasifikaci pohledávek z úvěrů a pravidla pro tvorbu rezerv a 			opravných položek k těmto úvěrům,</a:t>
            </a:r>
          </a:p>
          <a:p>
            <a:pPr marL="400050" lvl="1" indent="0">
              <a:buNone/>
            </a:pPr>
            <a:r>
              <a:rPr lang="cs-CZ" sz="2000" dirty="0"/>
              <a:t>•	kapitálové požadavky potřebné na pokrytí úvěrového rizika,</a:t>
            </a:r>
          </a:p>
          <a:p>
            <a:pPr marL="400050" lvl="1" indent="0">
              <a:buNone/>
            </a:pPr>
            <a:r>
              <a:rPr lang="cs-CZ" sz="2000" dirty="0"/>
              <a:t>•	zásady managementu úvěrového rizika.</a:t>
            </a:r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4B4329-6E95-0683-D0A1-7655DC063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547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55AE2E-9229-A071-6BDD-C33702B46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Měření úvěrového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FF1883-81BB-C257-B534-BBCCA79321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1" y="2222287"/>
            <a:ext cx="11097671" cy="3636511"/>
          </a:xfrm>
        </p:spPr>
        <p:txBody>
          <a:bodyPr/>
          <a:lstStyle/>
          <a:p>
            <a:r>
              <a:rPr lang="cs-CZ" sz="2400" dirty="0"/>
              <a:t>prošlo několika vývojovými fázemi</a:t>
            </a:r>
          </a:p>
          <a:p>
            <a:r>
              <a:rPr lang="cs-CZ" sz="2400" dirty="0"/>
              <a:t>pro měření úvěrového rizika lze využít zejména následující přístupy: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metoda odhadu rizika pomocí nominálních hodnot expozic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metoda odhadu rizika pomocí rizikově vážené hodnoty expozice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metoda odhadu rizika pomocí externích či interních systémů stanovení ratingů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dirty="0"/>
              <a:t>modely měření úvěrového rizika 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477AE8-EE86-CA51-5CE5-31F305B2A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596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1CE35D-9A99-99AA-0F02-4F549192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úvěrového rizika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6203E46-80BA-FDA5-398C-3C9BD9514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14700"/>
          </a:xfrm>
        </p:spPr>
        <p:txBody>
          <a:bodyPr>
            <a:normAutofit/>
          </a:bodyPr>
          <a:lstStyle/>
          <a:p>
            <a:r>
              <a:rPr lang="cs-CZ" sz="2000" dirty="0"/>
              <a:t>modely začaly být vyvíjeny nejprve institucemi financujícími spotřebitele, aby se pak použití modelů postupně rozšířilo i na úvěry korporacím, hypoteční úvěry či úvěry malým podnikům</a:t>
            </a:r>
          </a:p>
          <a:p>
            <a:r>
              <a:rPr lang="cs-CZ" sz="2000" dirty="0"/>
              <a:t>představují základní atribut ve schvalovacím a monitorovacím procesu</a:t>
            </a:r>
          </a:p>
          <a:p>
            <a:r>
              <a:rPr lang="cs-CZ" sz="2000" dirty="0"/>
              <a:t>modely měření úvěrového rizika je možné klasifikovat podle několika hledisek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z hlediska uplatňovaných technik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z hlediska principu aplikace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z hlediska produktů, na které se tyto modely vztahují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1800" dirty="0"/>
              <a:t>z hlediska členění modelů podle definice selhání (modely MTM a modely typu DM)</a:t>
            </a:r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C624974-8A47-809E-FAE9-506E5660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900C9E6-3834-4C30-AC74-37ACA7F99694}" type="datetime1">
              <a:rPr lang="cs-CZ" smtClean="0"/>
              <a:t>05.12.2023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35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Citáty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1687</TotalTime>
  <Words>1167</Words>
  <Application>Microsoft Office PowerPoint</Application>
  <PresentationFormat>Širokoúhlá obrazovka</PresentationFormat>
  <Paragraphs>182</Paragraphs>
  <Slides>25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Century Gothic</vt:lpstr>
      <vt:lpstr>Courier New</vt:lpstr>
      <vt:lpstr>Söhne</vt:lpstr>
      <vt:lpstr>Symbol</vt:lpstr>
      <vt:lpstr>Wingdings 2</vt:lpstr>
      <vt:lpstr>Citáty</vt:lpstr>
      <vt:lpstr>Úvěrové riziko a modely jeho měření</vt:lpstr>
      <vt:lpstr>Úvěrové riziko</vt:lpstr>
      <vt:lpstr>Kvalitativní a kvantitativní stránky rizika</vt:lpstr>
      <vt:lpstr>Složky úvěrového rizika</vt:lpstr>
      <vt:lpstr>Faktory ovlivňující velikost úvěrového rizika</vt:lpstr>
      <vt:lpstr>Úvěrová politika banky</vt:lpstr>
      <vt:lpstr>Regulace úvěrového rizika</vt:lpstr>
      <vt:lpstr>Měření úvěrového rizika</vt:lpstr>
      <vt:lpstr>Modely měření úvěrového rizika</vt:lpstr>
      <vt:lpstr>Model CreditMetrics</vt:lpstr>
      <vt:lpstr>Oblasti využití</vt:lpstr>
      <vt:lpstr>MODEL CREDITRISK+</vt:lpstr>
      <vt:lpstr>Komponenty modelu CreditRisk+</vt:lpstr>
      <vt:lpstr>Prezentace aplikace PowerPoint</vt:lpstr>
      <vt:lpstr>Model KMV</vt:lpstr>
      <vt:lpstr>Prezentace aplikace PowerPoint</vt:lpstr>
      <vt:lpstr>McKinseyův Model</vt:lpstr>
      <vt:lpstr>Prezentace aplikace PowerPoint</vt:lpstr>
      <vt:lpstr>SYSTÉM ÚVĚROVÝCH ANALÝZ KPMG</vt:lpstr>
      <vt:lpstr>Modely založené na pojistném přístupu</vt:lpstr>
      <vt:lpstr>APLIKACE MODERNÍ TEORIE PORTFOLIA NA PORTFOLIO ÚVĚRŮ</vt:lpstr>
      <vt:lpstr>KRÁTKÝ QUIZ</vt:lpstr>
      <vt:lpstr>Jaká stránka rizika vyčísluje výši možné ztráty ?</vt:lpstr>
      <vt:lpstr>Jaké máme složky rizika ?</vt:lpstr>
      <vt:lpstr>Model Credit metric je model typu: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Úvěrové riziko a modely jeho měření</dc:title>
  <dc:creator>Ivana Kaňoková</dc:creator>
  <cp:lastModifiedBy>Ivana Kaňoková</cp:lastModifiedBy>
  <cp:revision>13</cp:revision>
  <dcterms:created xsi:type="dcterms:W3CDTF">2023-11-26T19:28:13Z</dcterms:created>
  <dcterms:modified xsi:type="dcterms:W3CDTF">2023-12-05T07:53:13Z</dcterms:modified>
</cp:coreProperties>
</file>