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58" r:id="rId4"/>
    <p:sldId id="259" r:id="rId5"/>
    <p:sldId id="260" r:id="rId6"/>
    <p:sldId id="263" r:id="rId7"/>
    <p:sldId id="265" r:id="rId8"/>
    <p:sldId id="264" r:id="rId9"/>
    <p:sldId id="262"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61" r:id="rId23"/>
    <p:sldId id="278" r:id="rId24"/>
    <p:sldId id="279" r:id="rId25"/>
    <p:sldId id="280" r:id="rId26"/>
    <p:sldId id="281" r:id="rId27"/>
    <p:sldId id="282" r:id="rId28"/>
    <p:sldId id="283" r:id="rId29"/>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5" d="100"/>
          <a:sy n="115" d="100"/>
        </p:scale>
        <p:origin x="43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fld id="{3E9BAEC6-A37A-4403-B919-4854A6448652}" type="datetimeFigureOut">
              <a:rPr lang="cs-CZ" smtClean="0"/>
              <a:t>22.08.2022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504505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3E9BAEC6-A37A-4403-B919-4854A6448652}" type="datetimeFigureOut">
              <a:rPr lang="cs-CZ" smtClean="0"/>
              <a:t>22.08.2022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3119729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3E9BAEC6-A37A-4403-B919-4854A6448652}" type="datetimeFigureOut">
              <a:rPr lang="cs-CZ" smtClean="0"/>
              <a:t>22.08.2022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639973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ulní strana">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98609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3E9BAEC6-A37A-4403-B919-4854A6448652}" type="datetimeFigureOut">
              <a:rPr lang="cs-CZ" smtClean="0"/>
              <a:t>22.08.2022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4260021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3E9BAEC6-A37A-4403-B919-4854A6448652}" type="datetimeFigureOut">
              <a:rPr lang="cs-CZ" smtClean="0"/>
              <a:t>22.08.2022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735005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3E9BAEC6-A37A-4403-B919-4854A6448652}" type="datetimeFigureOut">
              <a:rPr lang="cs-CZ" smtClean="0"/>
              <a:t>22.08.2022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572938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3E9BAEC6-A37A-4403-B919-4854A6448652}" type="datetimeFigureOut">
              <a:rPr lang="cs-CZ" smtClean="0"/>
              <a:t>22.08.2022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291546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3E9BAEC6-A37A-4403-B919-4854A6448652}" type="datetimeFigureOut">
              <a:rPr lang="cs-CZ" smtClean="0"/>
              <a:t>22.08.2022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352277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3E9BAEC6-A37A-4403-B919-4854A6448652}" type="datetimeFigureOut">
              <a:rPr lang="cs-CZ" smtClean="0"/>
              <a:t>22.08.2022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3773999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3E9BAEC6-A37A-4403-B919-4854A6448652}" type="datetimeFigureOut">
              <a:rPr lang="cs-CZ" smtClean="0"/>
              <a:t>22.08.2022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536581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3E9BAEC6-A37A-4403-B919-4854A6448652}" type="datetimeFigureOut">
              <a:rPr lang="cs-CZ" smtClean="0"/>
              <a:t>22.08.2022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96887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9BAEC6-A37A-4403-B919-4854A6448652}" type="datetimeFigureOut">
              <a:rPr lang="cs-CZ" smtClean="0"/>
              <a:t>22.08.2022</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A23C2D-3845-4F8C-9F64-DBE4B5B8108A}" type="slidenum">
              <a:rPr lang="cs-CZ" smtClean="0"/>
              <a:t>‹#›</a:t>
            </a:fld>
            <a:endParaRPr lang="cs-CZ"/>
          </a:p>
        </p:txBody>
      </p:sp>
    </p:spTree>
    <p:extLst>
      <p:ext uri="{BB962C8B-B14F-4D97-AF65-F5344CB8AC3E}">
        <p14:creationId xmlns:p14="http://schemas.microsoft.com/office/powerpoint/2010/main" val="420354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64351" y="752054"/>
            <a:ext cx="2266000" cy="1744775"/>
          </a:xfrm>
          <a:prstGeom prst="rect">
            <a:avLst/>
          </a:prstGeom>
        </p:spPr>
      </p:pic>
      <p:sp>
        <p:nvSpPr>
          <p:cNvPr id="7" name="Obdélník 6"/>
          <p:cNvSpPr/>
          <p:nvPr/>
        </p:nvSpPr>
        <p:spPr>
          <a:xfrm>
            <a:off x="335360" y="356659"/>
            <a:ext cx="7488832" cy="6144683"/>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623392" y="2364705"/>
            <a:ext cx="6816757" cy="827066"/>
          </a:xfrm>
          <a:prstGeom prst="rect">
            <a:avLst/>
          </a:prstGeom>
        </p:spPr>
        <p:txBody>
          <a:bodyPr anchor="t">
            <a:noAutofit/>
          </a:bodyPr>
          <a:lstStyle/>
          <a:p>
            <a:pPr algn="ctr"/>
            <a:r>
              <a:rPr lang="en-GB" sz="6000" b="1" dirty="0" smtClean="0">
                <a:solidFill>
                  <a:schemeClr val="bg1"/>
                </a:solidFill>
                <a:latin typeface="Times New Roman" panose="02020603050405020304" pitchFamily="18" charset="0"/>
                <a:cs typeface="Times New Roman" panose="02020603050405020304" pitchFamily="18" charset="0"/>
              </a:rPr>
              <a:t>Informatics</a:t>
            </a:r>
            <a:endParaRPr lang="en-GB" sz="6000" b="1" dirty="0">
              <a:solidFill>
                <a:schemeClr val="bg1"/>
              </a:solidFill>
              <a:latin typeface="Times New Roman" panose="02020603050405020304" pitchFamily="18" charset="0"/>
              <a:cs typeface="Times New Roman" panose="02020603050405020304" pitchFamily="18" charset="0"/>
            </a:endParaRPr>
          </a:p>
        </p:txBody>
      </p:sp>
      <p:sp>
        <p:nvSpPr>
          <p:cNvPr id="3" name="Podnadpis 2"/>
          <p:cNvSpPr>
            <a:spLocks noGrp="1"/>
          </p:cNvSpPr>
          <p:nvPr>
            <p:ph type="subTitle" idx="4294967295"/>
          </p:nvPr>
        </p:nvSpPr>
        <p:spPr>
          <a:xfrm>
            <a:off x="1406105" y="3652502"/>
            <a:ext cx="5469147" cy="1056117"/>
          </a:xfrm>
          <a:prstGeom prst="rect">
            <a:avLst/>
          </a:prstGeom>
        </p:spPr>
        <p:txBody>
          <a:bodyPr>
            <a:normAutofit/>
          </a:bodyPr>
          <a:lstStyle/>
          <a:p>
            <a:pPr marL="0" indent="0" algn="ctr">
              <a:buNone/>
            </a:pPr>
            <a:r>
              <a:rPr lang="en-US" dirty="0" smtClean="0">
                <a:solidFill>
                  <a:schemeClr val="bg1"/>
                </a:solidFill>
                <a:latin typeface="Times New Roman" panose="02020603050405020304" pitchFamily="18" charset="0"/>
                <a:cs typeface="Times New Roman" panose="02020603050405020304" pitchFamily="18" charset="0"/>
              </a:rPr>
              <a:t>Informatics </a:t>
            </a:r>
            <a:r>
              <a:rPr lang="en-US" dirty="0">
                <a:solidFill>
                  <a:schemeClr val="bg1"/>
                </a:solidFill>
                <a:latin typeface="Times New Roman" panose="02020603050405020304" pitchFamily="18" charset="0"/>
                <a:cs typeface="Times New Roman" panose="02020603050405020304" pitchFamily="18" charset="0"/>
              </a:rPr>
              <a:t>in business </a:t>
            </a:r>
            <a:r>
              <a:rPr lang="en-US" dirty="0" smtClean="0">
                <a:solidFill>
                  <a:schemeClr val="bg1"/>
                </a:solidFill>
                <a:latin typeface="Times New Roman" panose="02020603050405020304" pitchFamily="18" charset="0"/>
                <a:cs typeface="Times New Roman" panose="02020603050405020304" pitchFamily="18" charset="0"/>
              </a:rPr>
              <a:t>practice</a:t>
            </a:r>
            <a:r>
              <a:rPr lang="cs-CZ" dirty="0" smtClean="0">
                <a:solidFill>
                  <a:schemeClr val="bg1"/>
                </a:solidFill>
                <a:latin typeface="Times New Roman" panose="02020603050405020304" pitchFamily="18" charset="0"/>
                <a:cs typeface="Times New Roman" panose="02020603050405020304" pitchFamily="18" charset="0"/>
              </a:rPr>
              <a:t> - I</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9" name="Podnadpis 2"/>
          <p:cNvSpPr txBox="1">
            <a:spLocks/>
          </p:cNvSpPr>
          <p:nvPr/>
        </p:nvSpPr>
        <p:spPr>
          <a:xfrm>
            <a:off x="9274729" y="4965171"/>
            <a:ext cx="2688299" cy="1536171"/>
          </a:xfrm>
          <a:prstGeom prst="rect">
            <a:avLst/>
          </a:prstGeom>
        </p:spPr>
        <p:txBody>
          <a:bodyPr vert="horz" lIns="121920" tIns="60960" rIns="121920" bIns="6096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cs-CZ" altLang="cs-CZ" sz="2400" b="1" dirty="0" smtClean="0">
                <a:solidFill>
                  <a:srgbClr val="307871"/>
                </a:solidFill>
                <a:latin typeface="Times New Roman" panose="02020603050405020304" pitchFamily="18" charset="0"/>
                <a:cs typeface="Times New Roman" panose="02020603050405020304" pitchFamily="18" charset="0"/>
              </a:rPr>
              <a:t>Petr Suchánek</a:t>
            </a:r>
            <a:endParaRPr lang="en-GB" altLang="cs-CZ" sz="2400" b="1" dirty="0" smtClean="0">
              <a:solidFill>
                <a:srgbClr val="307871"/>
              </a:solidFill>
              <a:latin typeface="Times New Roman" panose="02020603050405020304" pitchFamily="18" charset="0"/>
              <a:cs typeface="Times New Roman" panose="02020603050405020304" pitchFamily="18" charset="0"/>
            </a:endParaRPr>
          </a:p>
          <a:p>
            <a:pPr algn="r"/>
            <a:r>
              <a:rPr lang="cs-CZ" altLang="cs-CZ" sz="2400" dirty="0" err="1" smtClean="0">
                <a:solidFill>
                  <a:srgbClr val="307871"/>
                </a:solidFill>
                <a:latin typeface="Times New Roman" panose="02020603050405020304" pitchFamily="18" charset="0"/>
                <a:cs typeface="Times New Roman" panose="02020603050405020304" pitchFamily="18" charset="0"/>
              </a:rPr>
              <a:t>Informatics</a:t>
            </a:r>
            <a:endParaRPr lang="en-GB" altLang="cs-CZ" sz="2400" dirty="0" smtClean="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38329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363077"/>
            <a:ext cx="2210862"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dirty="0" smtClean="0">
                <a:ln>
                  <a:noFill/>
                </a:ln>
                <a:solidFill>
                  <a:srgbClr val="307871"/>
                </a:solidFill>
                <a:effectLst/>
                <a:uLnTx/>
                <a:uFillTx/>
                <a:latin typeface="Times New Roman"/>
                <a:ea typeface="+mj-ea"/>
                <a:cs typeface="+mj-cs"/>
              </a:rPr>
              <a:t>Hardware</a:t>
            </a:r>
            <a:endParaRPr kumimoji="0" lang="en-GB" sz="3600" b="1" i="0" u="none" strike="noStrike" kern="0" cap="none" spc="0" normalizeH="0" baseline="0" dirty="0" smtClean="0">
              <a:ln>
                <a:noFill/>
              </a:ln>
              <a:solidFill>
                <a:sysClr val="windowText" lastClr="000000"/>
              </a:solidFill>
              <a:effectLst/>
              <a:uLnTx/>
              <a:uFillTx/>
            </a:endParaRPr>
          </a:p>
        </p:txBody>
      </p:sp>
      <p:pic>
        <p:nvPicPr>
          <p:cNvPr id="6" name="Obrázek 5"/>
          <p:cNvPicPr>
            <a:picLocks noChangeAspect="1"/>
          </p:cNvPicPr>
          <p:nvPr/>
        </p:nvPicPr>
        <p:blipFill>
          <a:blip r:embed="rId3"/>
          <a:stretch>
            <a:fillRect/>
          </a:stretch>
        </p:blipFill>
        <p:spPr>
          <a:xfrm>
            <a:off x="661123" y="1101503"/>
            <a:ext cx="9311010" cy="5104159"/>
          </a:xfrm>
          <a:prstGeom prst="rect">
            <a:avLst/>
          </a:prstGeom>
        </p:spPr>
      </p:pic>
    </p:spTree>
    <p:extLst>
      <p:ext uri="{BB962C8B-B14F-4D97-AF65-F5344CB8AC3E}">
        <p14:creationId xmlns:p14="http://schemas.microsoft.com/office/powerpoint/2010/main" val="1401951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363077"/>
            <a:ext cx="1954381"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sz="3600" b="1" i="0" u="none" strike="noStrike" kern="0" cap="none" spc="0" normalizeH="0" baseline="0" dirty="0" smtClean="0">
                <a:ln>
                  <a:noFill/>
                </a:ln>
                <a:solidFill>
                  <a:srgbClr val="307871"/>
                </a:solidFill>
                <a:effectLst/>
                <a:uLnTx/>
                <a:uFillTx/>
                <a:latin typeface="Times New Roman"/>
                <a:ea typeface="+mj-ea"/>
                <a:cs typeface="+mj-cs"/>
              </a:rPr>
              <a:t>Software</a:t>
            </a:r>
            <a:endParaRPr kumimoji="0" lang="en-GB" sz="3600" b="1" i="0" u="none" strike="noStrike" kern="0" cap="none" spc="0" normalizeH="0" baseline="0" dirty="0" smtClean="0">
              <a:ln>
                <a:noFill/>
              </a:ln>
              <a:solidFill>
                <a:sysClr val="windowText" lastClr="000000"/>
              </a:solidFill>
              <a:effectLst/>
              <a:uLnTx/>
              <a:uFillTx/>
            </a:endParaRPr>
          </a:p>
        </p:txBody>
      </p:sp>
      <p:sp>
        <p:nvSpPr>
          <p:cNvPr id="8" name="Zástupný symbol pro obsah 2"/>
          <p:cNvSpPr txBox="1">
            <a:spLocks/>
          </p:cNvSpPr>
          <p:nvPr/>
        </p:nvSpPr>
        <p:spPr>
          <a:xfrm>
            <a:off x="489181" y="1404563"/>
            <a:ext cx="10181693" cy="16602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Aft>
                <a:spcPts val="1200"/>
              </a:spcAft>
            </a:pPr>
            <a:r>
              <a:rPr lang="en-US" dirty="0">
                <a:latin typeface="Times New Roman" panose="02020603050405020304" pitchFamily="18" charset="0"/>
                <a:cs typeface="Times New Roman" panose="02020603050405020304" pitchFamily="18" charset="0"/>
              </a:rPr>
              <a:t>Software, in its most general sense, is a set of instructions or programs instructing a computer to do specific tasks</a:t>
            </a:r>
            <a:r>
              <a:rPr lang="en-US" dirty="0" smtClean="0">
                <a:latin typeface="Times New Roman" panose="02020603050405020304" pitchFamily="18" charset="0"/>
                <a:cs typeface="Times New Roman" panose="02020603050405020304" pitchFamily="18" charset="0"/>
              </a:rPr>
              <a:t>.</a:t>
            </a:r>
            <a:r>
              <a:rPr lang="cs-CZ" dirty="0" smtClean="0">
                <a:latin typeface="Times New Roman" panose="02020603050405020304" pitchFamily="18" charset="0"/>
                <a:cs typeface="Times New Roman" panose="02020603050405020304" pitchFamily="18" charset="0"/>
              </a:rPr>
              <a:t>*</a:t>
            </a:r>
          </a:p>
          <a:p>
            <a:pPr algn="just">
              <a:spcAft>
                <a:spcPts val="1200"/>
              </a:spcAft>
            </a:pPr>
            <a:r>
              <a:rPr lang="en-US" dirty="0">
                <a:latin typeface="Times New Roman" panose="02020603050405020304" pitchFamily="18" charset="0"/>
                <a:cs typeface="Times New Roman" panose="02020603050405020304" pitchFamily="18" charset="0"/>
              </a:rPr>
              <a:t>Software is a generic term used to describe computer programs.</a:t>
            </a:r>
            <a:r>
              <a:rPr lang="cs-CZ" dirty="0" smtClean="0">
                <a:latin typeface="Times New Roman" panose="02020603050405020304" pitchFamily="18" charset="0"/>
                <a:cs typeface="Times New Roman" panose="02020603050405020304" pitchFamily="18" charset="0"/>
              </a:rPr>
              <a:t>*</a:t>
            </a:r>
          </a:p>
          <a:p>
            <a:pPr algn="just">
              <a:spcAft>
                <a:spcPts val="1200"/>
              </a:spcAft>
            </a:pPr>
            <a:r>
              <a:rPr lang="en-US" dirty="0">
                <a:latin typeface="Times New Roman" panose="02020603050405020304" pitchFamily="18" charset="0"/>
                <a:cs typeface="Times New Roman" panose="02020603050405020304" pitchFamily="18" charset="0"/>
              </a:rPr>
              <a:t>Scripts, applications, programs and a set of instructions are all terms often used to describe software.</a:t>
            </a:r>
            <a:r>
              <a:rPr lang="cs-CZ" dirty="0" smtClean="0">
                <a:latin typeface="Times New Roman" panose="02020603050405020304" pitchFamily="18" charset="0"/>
                <a:cs typeface="Times New Roman" panose="02020603050405020304" pitchFamily="18" charset="0"/>
              </a:rPr>
              <a:t>*</a:t>
            </a:r>
          </a:p>
          <a:p>
            <a:pPr algn="just">
              <a:spcAft>
                <a:spcPts val="1200"/>
              </a:spcAft>
            </a:pPr>
            <a:r>
              <a:rPr lang="en-US" dirty="0">
                <a:latin typeface="Times New Roman" panose="02020603050405020304" pitchFamily="18" charset="0"/>
                <a:cs typeface="Times New Roman" panose="02020603050405020304" pitchFamily="18" charset="0"/>
              </a:rPr>
              <a:t>Computer software, or simply software, is a collection of data or computer instructions that tell the computer how to work.</a:t>
            </a:r>
            <a:r>
              <a:rPr lang="cs-CZ" dirty="0" smtClean="0">
                <a:latin typeface="Times New Roman" panose="02020603050405020304" pitchFamily="18" charset="0"/>
                <a:cs typeface="Times New Roman" panose="02020603050405020304" pitchFamily="18" charset="0"/>
              </a:rPr>
              <a:t>**</a:t>
            </a:r>
            <a:endParaRPr lang="en-GB" dirty="0" smtClean="0">
              <a:latin typeface="Times New Roman" panose="02020603050405020304" pitchFamily="18" charset="0"/>
              <a:cs typeface="Times New Roman" panose="02020603050405020304" pitchFamily="18" charset="0"/>
            </a:endParaRPr>
          </a:p>
        </p:txBody>
      </p:sp>
      <p:sp>
        <p:nvSpPr>
          <p:cNvPr id="2" name="TextovéPole 1"/>
          <p:cNvSpPr txBox="1"/>
          <p:nvPr/>
        </p:nvSpPr>
        <p:spPr>
          <a:xfrm>
            <a:off x="569343" y="6271404"/>
            <a:ext cx="8747185" cy="646331"/>
          </a:xfrm>
          <a:prstGeom prst="rect">
            <a:avLst/>
          </a:prstGeom>
          <a:noFill/>
        </p:spPr>
        <p:txBody>
          <a:bodyPr wrap="square" rtlCol="0">
            <a:spAutoFit/>
          </a:bodyPr>
          <a:lstStyle/>
          <a:p>
            <a:r>
              <a:rPr lang="cs-CZ" dirty="0"/>
              <a:t>*https://www.techopedia.com/definition/4356/software</a:t>
            </a:r>
            <a:endParaRPr lang="cs-CZ" dirty="0" smtClean="0"/>
          </a:p>
          <a:p>
            <a:r>
              <a:rPr lang="cs-CZ" dirty="0"/>
              <a:t>**https://en.wikipedia.org/wiki/Software</a:t>
            </a:r>
          </a:p>
        </p:txBody>
      </p:sp>
    </p:spTree>
    <p:extLst>
      <p:ext uri="{BB962C8B-B14F-4D97-AF65-F5344CB8AC3E}">
        <p14:creationId xmlns:p14="http://schemas.microsoft.com/office/powerpoint/2010/main" val="891065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363077"/>
            <a:ext cx="1954381"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sz="3600" b="1" i="0" u="none" strike="noStrike" kern="0" cap="none" spc="0" normalizeH="0" baseline="0" dirty="0" smtClean="0">
                <a:ln>
                  <a:noFill/>
                </a:ln>
                <a:solidFill>
                  <a:srgbClr val="307871"/>
                </a:solidFill>
                <a:effectLst/>
                <a:uLnTx/>
                <a:uFillTx/>
                <a:latin typeface="Times New Roman"/>
                <a:ea typeface="+mj-ea"/>
                <a:cs typeface="+mj-cs"/>
              </a:rPr>
              <a:t>Software</a:t>
            </a:r>
            <a:endParaRPr kumimoji="0" lang="en-GB" sz="3600" b="1" i="0" u="none" strike="noStrike" kern="0" cap="none" spc="0" normalizeH="0" baseline="0" dirty="0" smtClean="0">
              <a:ln>
                <a:noFill/>
              </a:ln>
              <a:solidFill>
                <a:sysClr val="windowText" lastClr="000000"/>
              </a:solidFill>
              <a:effectLst/>
              <a:uLnTx/>
              <a:uFillTx/>
            </a:endParaRPr>
          </a:p>
        </p:txBody>
      </p:sp>
      <p:sp>
        <p:nvSpPr>
          <p:cNvPr id="8" name="Zástupný symbol pro obsah 2"/>
          <p:cNvSpPr txBox="1">
            <a:spLocks/>
          </p:cNvSpPr>
          <p:nvPr/>
        </p:nvSpPr>
        <p:spPr>
          <a:xfrm>
            <a:off x="489181" y="999126"/>
            <a:ext cx="4238093" cy="16602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1200"/>
              </a:spcAft>
              <a:buNone/>
            </a:pPr>
            <a:r>
              <a:rPr lang="en-US" dirty="0" smtClean="0">
                <a:latin typeface="Times New Roman" panose="02020603050405020304" pitchFamily="18" charset="0"/>
                <a:cs typeface="Times New Roman" panose="02020603050405020304" pitchFamily="18" charset="0"/>
              </a:rPr>
              <a:t>1</a:t>
            </a:r>
            <a:r>
              <a:rPr lang="cs-CZ"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System software*</a:t>
            </a:r>
            <a:endParaRPr lang="cs-CZ" dirty="0" smtClean="0">
              <a:latin typeface="Times New Roman" panose="02020603050405020304" pitchFamily="18" charset="0"/>
              <a:cs typeface="Times New Roman" panose="02020603050405020304" pitchFamily="18" charset="0"/>
            </a:endParaRPr>
          </a:p>
          <a:p>
            <a:pPr lvl="1" algn="just"/>
            <a:r>
              <a:rPr lang="en-US" dirty="0" smtClean="0">
                <a:latin typeface="Times New Roman" panose="02020603050405020304" pitchFamily="18" charset="0"/>
                <a:cs typeface="Times New Roman" panose="02020603050405020304" pitchFamily="18" charset="0"/>
              </a:rPr>
              <a:t>operating systems</a:t>
            </a:r>
            <a:r>
              <a:rPr lang="en-GB" dirty="0" smtClean="0">
                <a:latin typeface="Times New Roman" panose="02020603050405020304" pitchFamily="18" charset="0"/>
                <a:cs typeface="Times New Roman" panose="02020603050405020304" pitchFamily="18" charset="0"/>
              </a:rPr>
              <a:t>;</a:t>
            </a:r>
          </a:p>
          <a:p>
            <a:pPr lvl="1" algn="just"/>
            <a:r>
              <a:rPr lang="en-US" dirty="0" smtClean="0">
                <a:latin typeface="Times New Roman" panose="02020603050405020304" pitchFamily="18" charset="0"/>
                <a:cs typeface="Times New Roman" panose="02020603050405020304" pitchFamily="18" charset="0"/>
              </a:rPr>
              <a:t>device drivers;</a:t>
            </a:r>
          </a:p>
          <a:p>
            <a:pPr lvl="1" algn="just"/>
            <a:r>
              <a:rPr lang="en-US" dirty="0" smtClean="0">
                <a:latin typeface="Times New Roman" panose="02020603050405020304" pitchFamily="18" charset="0"/>
                <a:cs typeface="Times New Roman" panose="02020603050405020304" pitchFamily="18" charset="0"/>
              </a:rPr>
              <a:t>desktop environments;</a:t>
            </a:r>
          </a:p>
          <a:p>
            <a:pPr lvl="1" algn="just"/>
            <a:r>
              <a:rPr lang="en-US" dirty="0" smtClean="0">
                <a:latin typeface="Times New Roman" panose="02020603050405020304" pitchFamily="18" charset="0"/>
                <a:cs typeface="Times New Roman" panose="02020603050405020304" pitchFamily="18" charset="0"/>
              </a:rPr>
              <a:t>etc.)</a:t>
            </a:r>
            <a:endParaRPr lang="cs-CZ" dirty="0" smtClean="0">
              <a:latin typeface="Times New Roman" panose="02020603050405020304" pitchFamily="18" charset="0"/>
              <a:cs typeface="Times New Roman" panose="02020603050405020304" pitchFamily="18" charset="0"/>
            </a:endParaRPr>
          </a:p>
          <a:p>
            <a:pPr marL="0" indent="0" algn="just">
              <a:spcBef>
                <a:spcPts val="1800"/>
              </a:spcBef>
              <a:spcAft>
                <a:spcPts val="1200"/>
              </a:spcAft>
              <a:buNone/>
            </a:pPr>
            <a:r>
              <a:rPr lang="cs-CZ" dirty="0" smtClean="0">
                <a:latin typeface="Times New Roman" panose="02020603050405020304" pitchFamily="18" charset="0"/>
                <a:cs typeface="Times New Roman" panose="02020603050405020304" pitchFamily="18" charset="0"/>
              </a:rPr>
              <a:t>2) </a:t>
            </a:r>
            <a:r>
              <a:rPr lang="en-US" dirty="0" smtClean="0">
                <a:latin typeface="Times New Roman" panose="02020603050405020304" pitchFamily="18" charset="0"/>
                <a:cs typeface="Times New Roman" panose="02020603050405020304" pitchFamily="18" charset="0"/>
              </a:rPr>
              <a:t>Application software*</a:t>
            </a:r>
          </a:p>
          <a:p>
            <a:pPr lvl="1" algn="just"/>
            <a:r>
              <a:rPr lang="en-US" dirty="0" smtClean="0">
                <a:latin typeface="Times New Roman" panose="02020603050405020304" pitchFamily="18" charset="0"/>
                <a:cs typeface="Times New Roman" panose="02020603050405020304" pitchFamily="18" charset="0"/>
              </a:rPr>
              <a:t>office suites;</a:t>
            </a:r>
          </a:p>
          <a:p>
            <a:pPr lvl="1" algn="just"/>
            <a:r>
              <a:rPr lang="en-US" dirty="0" smtClean="0">
                <a:latin typeface="Times New Roman" panose="02020603050405020304" pitchFamily="18" charset="0"/>
                <a:cs typeface="Times New Roman" panose="02020603050405020304" pitchFamily="18" charset="0"/>
              </a:rPr>
              <a:t>word processors;</a:t>
            </a:r>
          </a:p>
          <a:p>
            <a:pPr lvl="1" algn="just"/>
            <a:r>
              <a:rPr lang="en-US" dirty="0" smtClean="0">
                <a:latin typeface="Times New Roman" panose="02020603050405020304" pitchFamily="18" charset="0"/>
                <a:cs typeface="Times New Roman" panose="02020603050405020304" pitchFamily="18" charset="0"/>
              </a:rPr>
              <a:t>spreadsheets;</a:t>
            </a:r>
          </a:p>
          <a:p>
            <a:pPr lvl="1" algn="just"/>
            <a:r>
              <a:rPr lang="en-US" dirty="0" smtClean="0">
                <a:latin typeface="Times New Roman" panose="02020603050405020304" pitchFamily="18" charset="0"/>
                <a:cs typeface="Times New Roman" panose="02020603050405020304" pitchFamily="18" charset="0"/>
              </a:rPr>
              <a:t>etc.</a:t>
            </a:r>
            <a:endParaRPr lang="cs-CZ" dirty="0" smtClean="0">
              <a:latin typeface="Times New Roman" panose="02020603050405020304" pitchFamily="18" charset="0"/>
              <a:cs typeface="Times New Roman" panose="02020603050405020304" pitchFamily="18" charset="0"/>
            </a:endParaRPr>
          </a:p>
        </p:txBody>
      </p:sp>
      <p:sp>
        <p:nvSpPr>
          <p:cNvPr id="2" name="TextovéPole 1"/>
          <p:cNvSpPr txBox="1"/>
          <p:nvPr/>
        </p:nvSpPr>
        <p:spPr>
          <a:xfrm>
            <a:off x="569343" y="6349038"/>
            <a:ext cx="8747185" cy="369332"/>
          </a:xfrm>
          <a:prstGeom prst="rect">
            <a:avLst/>
          </a:prstGeom>
          <a:noFill/>
        </p:spPr>
        <p:txBody>
          <a:bodyPr wrap="square" rtlCol="0">
            <a:spAutoFit/>
          </a:bodyPr>
          <a:lstStyle/>
          <a:p>
            <a:r>
              <a:rPr lang="cs-CZ" dirty="0"/>
              <a:t>*https://</a:t>
            </a:r>
            <a:r>
              <a:rPr lang="cs-CZ" dirty="0" smtClean="0"/>
              <a:t>en.wikipedia.org/wiki/Category:Software</a:t>
            </a:r>
          </a:p>
        </p:txBody>
      </p:sp>
      <p:sp>
        <p:nvSpPr>
          <p:cNvPr id="6" name="Zástupný symbol pro obsah 2"/>
          <p:cNvSpPr txBox="1">
            <a:spLocks/>
          </p:cNvSpPr>
          <p:nvPr/>
        </p:nvSpPr>
        <p:spPr>
          <a:xfrm>
            <a:off x="4799484" y="1000782"/>
            <a:ext cx="5362433" cy="16602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1200"/>
              </a:spcAft>
              <a:buNone/>
            </a:pPr>
            <a:r>
              <a:rPr lang="cs-CZ" dirty="0" smtClean="0">
                <a:latin typeface="Times New Roman" panose="02020603050405020304" pitchFamily="18" charset="0"/>
                <a:cs typeface="Times New Roman" panose="02020603050405020304" pitchFamily="18" charset="0"/>
              </a:rPr>
              <a:t>3) </a:t>
            </a:r>
            <a:r>
              <a:rPr lang="en-GB" dirty="0" smtClean="0">
                <a:latin typeface="Times New Roman" panose="02020603050405020304" pitchFamily="18" charset="0"/>
                <a:cs typeface="Times New Roman" panose="02020603050405020304" pitchFamily="18" charset="0"/>
              </a:rPr>
              <a:t>Computer programming tools* </a:t>
            </a:r>
          </a:p>
          <a:p>
            <a:pPr lvl="1" algn="just"/>
            <a:r>
              <a:rPr lang="en-GB" dirty="0" smtClean="0">
                <a:latin typeface="Times New Roman" panose="02020603050405020304" pitchFamily="18" charset="0"/>
                <a:cs typeface="Times New Roman" panose="02020603050405020304" pitchFamily="18" charset="0"/>
              </a:rPr>
              <a:t>assemblers;</a:t>
            </a:r>
          </a:p>
          <a:p>
            <a:pPr lvl="1" algn="just"/>
            <a:r>
              <a:rPr lang="en-GB" dirty="0" smtClean="0">
                <a:latin typeface="Times New Roman" panose="02020603050405020304" pitchFamily="18" charset="0"/>
                <a:cs typeface="Times New Roman" panose="02020603050405020304" pitchFamily="18" charset="0"/>
              </a:rPr>
              <a:t>compilers;</a:t>
            </a:r>
          </a:p>
          <a:p>
            <a:pPr lvl="1" algn="just"/>
            <a:r>
              <a:rPr lang="en-GB" dirty="0" smtClean="0">
                <a:latin typeface="Times New Roman" panose="02020603050405020304" pitchFamily="18" charset="0"/>
                <a:cs typeface="Times New Roman" panose="02020603050405020304" pitchFamily="18" charset="0"/>
              </a:rPr>
              <a:t>linkers;</a:t>
            </a:r>
          </a:p>
          <a:p>
            <a:pPr lvl="1" algn="just"/>
            <a:r>
              <a:rPr lang="en-GB" dirty="0" smtClean="0">
                <a:latin typeface="Times New Roman" panose="02020603050405020304" pitchFamily="18" charset="0"/>
                <a:cs typeface="Times New Roman" panose="02020603050405020304" pitchFamily="18" charset="0"/>
              </a:rPr>
              <a:t>etc.</a:t>
            </a:r>
          </a:p>
        </p:txBody>
      </p:sp>
      <p:sp>
        <p:nvSpPr>
          <p:cNvPr id="7" name="Zástupný symbol pro obsah 2"/>
          <p:cNvSpPr txBox="1">
            <a:spLocks/>
          </p:cNvSpPr>
          <p:nvPr/>
        </p:nvSpPr>
        <p:spPr>
          <a:xfrm>
            <a:off x="4799484" y="3683592"/>
            <a:ext cx="6829598" cy="5086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Aft>
                <a:spcPts val="1200"/>
              </a:spcAft>
            </a:pPr>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first two of these are classified for running software on computers (i.e., actually using the computers), while the last one is about developing the software in the first place. </a:t>
            </a:r>
            <a:r>
              <a:rPr lang="en-GB" dirty="0" smtClean="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861460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363077"/>
            <a:ext cx="3403496"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dirty="0" smtClean="0">
                <a:ln>
                  <a:noFill/>
                </a:ln>
                <a:solidFill>
                  <a:srgbClr val="307871"/>
                </a:solidFill>
                <a:effectLst/>
                <a:uLnTx/>
                <a:uFillTx/>
                <a:latin typeface="Times New Roman"/>
                <a:ea typeface="+mj-ea"/>
                <a:cs typeface="+mj-cs"/>
              </a:rPr>
              <a:t>System software</a:t>
            </a:r>
            <a:endParaRPr kumimoji="0" lang="en-GB" sz="3600" b="1" i="0" u="none" strike="noStrike" kern="0" cap="none" spc="0" normalizeH="0" baseline="0" dirty="0" smtClean="0">
              <a:ln>
                <a:noFill/>
              </a:ln>
              <a:solidFill>
                <a:sysClr val="windowText" lastClr="000000"/>
              </a:solidFill>
              <a:effectLst/>
              <a:uLnTx/>
              <a:uFillTx/>
            </a:endParaRPr>
          </a:p>
        </p:txBody>
      </p:sp>
      <p:sp>
        <p:nvSpPr>
          <p:cNvPr id="8" name="Zástupný symbol pro obsah 2"/>
          <p:cNvSpPr txBox="1">
            <a:spLocks/>
          </p:cNvSpPr>
          <p:nvPr/>
        </p:nvSpPr>
        <p:spPr>
          <a:xfrm>
            <a:off x="489181" y="1370058"/>
            <a:ext cx="10181693" cy="16602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Aft>
                <a:spcPts val="1200"/>
              </a:spcAft>
            </a:pPr>
            <a:r>
              <a:rPr lang="en-US" dirty="0" smtClean="0">
                <a:latin typeface="Times New Roman" panose="02020603050405020304" pitchFamily="18" charset="0"/>
                <a:cs typeface="Times New Roman" panose="02020603050405020304" pitchFamily="18" charset="0"/>
              </a:rPr>
              <a:t>System </a:t>
            </a:r>
            <a:r>
              <a:rPr lang="en-US" dirty="0">
                <a:latin typeface="Times New Roman" panose="02020603050405020304" pitchFamily="18" charset="0"/>
                <a:cs typeface="Times New Roman" panose="02020603050405020304" pitchFamily="18" charset="0"/>
              </a:rPr>
              <a:t>software is a type of computer program that is designed to run a computer’s hardware and application programs.</a:t>
            </a:r>
            <a:r>
              <a:rPr lang="cs-CZ" dirty="0" smtClean="0">
                <a:latin typeface="Times New Roman" panose="02020603050405020304" pitchFamily="18" charset="0"/>
                <a:cs typeface="Times New Roman" panose="02020603050405020304" pitchFamily="18" charset="0"/>
              </a:rPr>
              <a:t>*</a:t>
            </a:r>
          </a:p>
          <a:p>
            <a:pPr algn="just">
              <a:spcAft>
                <a:spcPts val="1200"/>
              </a:spcAft>
            </a:pPr>
            <a:r>
              <a:rPr lang="en-US" dirty="0">
                <a:latin typeface="Times New Roman" panose="02020603050405020304" pitchFamily="18" charset="0"/>
                <a:cs typeface="Times New Roman" panose="02020603050405020304" pitchFamily="18" charset="0"/>
              </a:rPr>
              <a:t>The BIOS (basic input/output </a:t>
            </a:r>
            <a:r>
              <a:rPr lang="en-US" dirty="0" smtClean="0">
                <a:latin typeface="Times New Roman" panose="02020603050405020304" pitchFamily="18" charset="0"/>
                <a:cs typeface="Times New Roman" panose="02020603050405020304" pitchFamily="18" charset="0"/>
              </a:rPr>
              <a:t>system)</a:t>
            </a:r>
            <a:r>
              <a:rPr lang="cs-CZ" dirty="0" smtClean="0">
                <a:latin typeface="Times New Roman" panose="02020603050405020304" pitchFamily="18" charset="0"/>
                <a:cs typeface="Times New Roman" panose="02020603050405020304" pitchFamily="18" charset="0"/>
              </a:rPr>
              <a:t>*</a:t>
            </a:r>
          </a:p>
          <a:p>
            <a:pPr lvl="1" indent="-419100" algn="just">
              <a:spcAft>
                <a:spcPts val="1200"/>
              </a:spcAft>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gets </a:t>
            </a:r>
            <a:r>
              <a:rPr lang="en-US" dirty="0">
                <a:latin typeface="Times New Roman" panose="02020603050405020304" pitchFamily="18" charset="0"/>
                <a:cs typeface="Times New Roman" panose="02020603050405020304" pitchFamily="18" charset="0"/>
              </a:rPr>
              <a:t>the computer system started after you turn it on and manages the data flow between the operating system and attached devices such as the hard disk, video adapter, keyboard, mouse and printer</a:t>
            </a:r>
            <a:r>
              <a:rPr lang="en-US" dirty="0" smtClean="0">
                <a:latin typeface="Times New Roman" panose="02020603050405020304" pitchFamily="18" charset="0"/>
                <a:cs typeface="Times New Roman" panose="02020603050405020304" pitchFamily="18" charset="0"/>
              </a:rPr>
              <a:t>.</a:t>
            </a:r>
            <a:endParaRPr lang="cs-CZ" dirty="0" smtClean="0">
              <a:latin typeface="Times New Roman" panose="02020603050405020304" pitchFamily="18" charset="0"/>
              <a:cs typeface="Times New Roman" panose="02020603050405020304" pitchFamily="18" charset="0"/>
            </a:endParaRPr>
          </a:p>
          <a:p>
            <a:pPr marL="266700" indent="-266700" algn="just">
              <a:spcAft>
                <a:spcPts val="1200"/>
              </a:spcAft>
            </a:pPr>
            <a:r>
              <a:rPr lang="en-US" dirty="0">
                <a:latin typeface="Times New Roman" panose="02020603050405020304" pitchFamily="18" charset="0"/>
                <a:cs typeface="Times New Roman" panose="02020603050405020304" pitchFamily="18" charset="0"/>
              </a:rPr>
              <a:t>The boot </a:t>
            </a:r>
            <a:r>
              <a:rPr lang="en-US" dirty="0" smtClean="0">
                <a:latin typeface="Times New Roman" panose="02020603050405020304" pitchFamily="18" charset="0"/>
                <a:cs typeface="Times New Roman" panose="02020603050405020304" pitchFamily="18" charset="0"/>
              </a:rPr>
              <a:t>program</a:t>
            </a:r>
            <a:r>
              <a:rPr lang="cs-CZ" dirty="0" smtClean="0">
                <a:latin typeface="Times New Roman" panose="02020603050405020304" pitchFamily="18" charset="0"/>
                <a:cs typeface="Times New Roman" panose="02020603050405020304" pitchFamily="18" charset="0"/>
              </a:rPr>
              <a:t>*</a:t>
            </a:r>
          </a:p>
          <a:p>
            <a:pPr lvl="1" indent="-419100" algn="just">
              <a:spcAft>
                <a:spcPts val="1200"/>
              </a:spcAft>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loads </a:t>
            </a:r>
            <a:r>
              <a:rPr lang="en-US" dirty="0">
                <a:latin typeface="Times New Roman" panose="02020603050405020304" pitchFamily="18" charset="0"/>
                <a:cs typeface="Times New Roman" panose="02020603050405020304" pitchFamily="18" charset="0"/>
              </a:rPr>
              <a:t>the operating system into the computer's main memory or random access memory (RAM).</a:t>
            </a:r>
            <a:endParaRPr lang="cs-CZ" dirty="0" smtClean="0">
              <a:latin typeface="Times New Roman" panose="02020603050405020304" pitchFamily="18" charset="0"/>
              <a:cs typeface="Times New Roman" panose="02020603050405020304" pitchFamily="18" charset="0"/>
            </a:endParaRPr>
          </a:p>
        </p:txBody>
      </p:sp>
      <p:sp>
        <p:nvSpPr>
          <p:cNvPr id="2" name="TextovéPole 1"/>
          <p:cNvSpPr txBox="1"/>
          <p:nvPr/>
        </p:nvSpPr>
        <p:spPr>
          <a:xfrm>
            <a:off x="569343" y="6357664"/>
            <a:ext cx="8747185" cy="369332"/>
          </a:xfrm>
          <a:prstGeom prst="rect">
            <a:avLst/>
          </a:prstGeom>
          <a:noFill/>
        </p:spPr>
        <p:txBody>
          <a:bodyPr wrap="square" rtlCol="0">
            <a:spAutoFit/>
          </a:bodyPr>
          <a:lstStyle/>
          <a:p>
            <a:r>
              <a:rPr lang="cs-CZ" dirty="0"/>
              <a:t>*https://</a:t>
            </a:r>
            <a:r>
              <a:rPr lang="cs-CZ" dirty="0" smtClean="0"/>
              <a:t>whatis.techtarget.com/definition/system-software</a:t>
            </a:r>
          </a:p>
        </p:txBody>
      </p:sp>
    </p:spTree>
    <p:extLst>
      <p:ext uri="{BB962C8B-B14F-4D97-AF65-F5344CB8AC3E}">
        <p14:creationId xmlns:p14="http://schemas.microsoft.com/office/powerpoint/2010/main" val="2958813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363077"/>
            <a:ext cx="3403496"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dirty="0" smtClean="0">
                <a:ln>
                  <a:noFill/>
                </a:ln>
                <a:solidFill>
                  <a:srgbClr val="307871"/>
                </a:solidFill>
                <a:effectLst/>
                <a:uLnTx/>
                <a:uFillTx/>
                <a:latin typeface="Times New Roman"/>
                <a:ea typeface="+mj-ea"/>
                <a:cs typeface="+mj-cs"/>
              </a:rPr>
              <a:t>System software</a:t>
            </a:r>
            <a:endParaRPr kumimoji="0" lang="en-GB" sz="3600" b="1" i="0" u="none" strike="noStrike" kern="0" cap="none" spc="0" normalizeH="0" baseline="0" dirty="0" smtClean="0">
              <a:ln>
                <a:noFill/>
              </a:ln>
              <a:solidFill>
                <a:sysClr val="windowText" lastClr="000000"/>
              </a:solidFill>
              <a:effectLst/>
              <a:uLnTx/>
              <a:uFillTx/>
            </a:endParaRPr>
          </a:p>
        </p:txBody>
      </p:sp>
      <p:sp>
        <p:nvSpPr>
          <p:cNvPr id="8" name="Zástupný symbol pro obsah 2"/>
          <p:cNvSpPr txBox="1">
            <a:spLocks/>
          </p:cNvSpPr>
          <p:nvPr/>
        </p:nvSpPr>
        <p:spPr>
          <a:xfrm>
            <a:off x="489181" y="1370058"/>
            <a:ext cx="10181693" cy="16602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Aft>
                <a:spcPts val="1200"/>
              </a:spcAft>
            </a:pPr>
            <a:r>
              <a:rPr lang="en-US" dirty="0" smtClean="0">
                <a:latin typeface="Times New Roman" panose="02020603050405020304" pitchFamily="18" charset="0"/>
                <a:cs typeface="Times New Roman" panose="02020603050405020304" pitchFamily="18" charset="0"/>
              </a:rPr>
              <a:t>An assembler</a:t>
            </a:r>
            <a:r>
              <a:rPr lang="cs-CZ" dirty="0" smtClean="0">
                <a:latin typeface="Times New Roman" panose="02020603050405020304" pitchFamily="18" charset="0"/>
                <a:cs typeface="Times New Roman" panose="02020603050405020304" pitchFamily="18" charset="0"/>
              </a:rPr>
              <a:t>*</a:t>
            </a:r>
          </a:p>
          <a:p>
            <a:pPr lvl="1" indent="-419100" algn="just">
              <a:spcAft>
                <a:spcPts val="1200"/>
              </a:spcAft>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takes </a:t>
            </a:r>
            <a:r>
              <a:rPr lang="en-US" dirty="0">
                <a:latin typeface="Times New Roman" panose="02020603050405020304" pitchFamily="18" charset="0"/>
                <a:cs typeface="Times New Roman" panose="02020603050405020304" pitchFamily="18" charset="0"/>
              </a:rPr>
              <a:t>basic computer instructions and converts them into a pattern of bits that the computer's processor can use to perform its basic operations</a:t>
            </a:r>
            <a:r>
              <a:rPr lang="en-US" dirty="0" smtClean="0">
                <a:latin typeface="Times New Roman" panose="02020603050405020304" pitchFamily="18" charset="0"/>
                <a:cs typeface="Times New Roman" panose="02020603050405020304" pitchFamily="18" charset="0"/>
              </a:rPr>
              <a:t>.</a:t>
            </a:r>
            <a:endParaRPr lang="cs-CZ" dirty="0" smtClean="0">
              <a:latin typeface="Times New Roman" panose="02020603050405020304" pitchFamily="18" charset="0"/>
              <a:cs typeface="Times New Roman" panose="02020603050405020304" pitchFamily="18" charset="0"/>
            </a:endParaRPr>
          </a:p>
          <a:p>
            <a:pPr marL="266700" indent="-266700" algn="just">
              <a:spcAft>
                <a:spcPts val="1200"/>
              </a:spcAft>
            </a:pPr>
            <a:r>
              <a:rPr lang="en-US" dirty="0">
                <a:latin typeface="Times New Roman" panose="02020603050405020304" pitchFamily="18" charset="0"/>
                <a:cs typeface="Times New Roman" panose="02020603050405020304" pitchFamily="18" charset="0"/>
              </a:rPr>
              <a:t>A device </a:t>
            </a:r>
            <a:r>
              <a:rPr lang="en-US" dirty="0" smtClean="0">
                <a:latin typeface="Times New Roman" panose="02020603050405020304" pitchFamily="18" charset="0"/>
                <a:cs typeface="Times New Roman" panose="02020603050405020304" pitchFamily="18" charset="0"/>
              </a:rPr>
              <a:t>driver</a:t>
            </a:r>
            <a:r>
              <a:rPr lang="cs-CZ" dirty="0" smtClean="0">
                <a:latin typeface="Times New Roman" panose="02020603050405020304" pitchFamily="18" charset="0"/>
                <a:cs typeface="Times New Roman" panose="02020603050405020304" pitchFamily="18" charset="0"/>
              </a:rPr>
              <a:t>*</a:t>
            </a:r>
          </a:p>
          <a:p>
            <a:pPr lvl="1" indent="-419100" algn="just">
              <a:spcAft>
                <a:spcPts val="1200"/>
              </a:spcAft>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controls </a:t>
            </a:r>
            <a:r>
              <a:rPr lang="en-US" dirty="0">
                <a:latin typeface="Times New Roman" panose="02020603050405020304" pitchFamily="18" charset="0"/>
                <a:cs typeface="Times New Roman" panose="02020603050405020304" pitchFamily="18" charset="0"/>
              </a:rPr>
              <a:t>a particular type of device that is attached to your computer, such as a keyboard or a mouse. The driver program converts the more general input/output instructions of the operating system to messages that the device type can understand</a:t>
            </a:r>
            <a:r>
              <a:rPr lang="en-US" dirty="0" smtClean="0">
                <a:latin typeface="Times New Roman" panose="02020603050405020304" pitchFamily="18" charset="0"/>
                <a:cs typeface="Times New Roman" panose="02020603050405020304" pitchFamily="18" charset="0"/>
              </a:rPr>
              <a:t>.</a:t>
            </a:r>
            <a:endParaRPr lang="cs-CZ" dirty="0" smtClean="0">
              <a:latin typeface="Times New Roman" panose="02020603050405020304" pitchFamily="18" charset="0"/>
              <a:cs typeface="Times New Roman" panose="02020603050405020304" pitchFamily="18" charset="0"/>
            </a:endParaRPr>
          </a:p>
          <a:p>
            <a:pPr marL="266700" indent="-266700" algn="just">
              <a:spcAft>
                <a:spcPts val="1200"/>
              </a:spcAft>
            </a:pPr>
            <a:r>
              <a:rPr lang="en-US" dirty="0">
                <a:latin typeface="Times New Roman" panose="02020603050405020304" pitchFamily="18" charset="0"/>
                <a:cs typeface="Times New Roman" panose="02020603050405020304" pitchFamily="18" charset="0"/>
              </a:rPr>
              <a:t>Additionally, system software can also include system utilities, such as the disk defragmenter and System Restore, and development tools, such as compilers and debuggers</a:t>
            </a:r>
            <a:r>
              <a:rPr lang="en-US" dirty="0" smtClean="0">
                <a:latin typeface="Times New Roman" panose="02020603050405020304" pitchFamily="18" charset="0"/>
                <a:cs typeface="Times New Roman" panose="02020603050405020304" pitchFamily="18" charset="0"/>
              </a:rPr>
              <a:t>.</a:t>
            </a:r>
            <a:r>
              <a:rPr lang="cs-CZ" dirty="0" smtClean="0">
                <a:latin typeface="Times New Roman" panose="02020603050405020304" pitchFamily="18" charset="0"/>
                <a:cs typeface="Times New Roman" panose="02020603050405020304" pitchFamily="18" charset="0"/>
              </a:rPr>
              <a:t>*</a:t>
            </a:r>
          </a:p>
        </p:txBody>
      </p:sp>
      <p:sp>
        <p:nvSpPr>
          <p:cNvPr id="2" name="TextovéPole 1"/>
          <p:cNvSpPr txBox="1"/>
          <p:nvPr/>
        </p:nvSpPr>
        <p:spPr>
          <a:xfrm>
            <a:off x="569343" y="6357664"/>
            <a:ext cx="8747185" cy="369332"/>
          </a:xfrm>
          <a:prstGeom prst="rect">
            <a:avLst/>
          </a:prstGeom>
          <a:noFill/>
        </p:spPr>
        <p:txBody>
          <a:bodyPr wrap="square" rtlCol="0">
            <a:spAutoFit/>
          </a:bodyPr>
          <a:lstStyle/>
          <a:p>
            <a:r>
              <a:rPr lang="cs-CZ" dirty="0"/>
              <a:t>*https://</a:t>
            </a:r>
            <a:r>
              <a:rPr lang="cs-CZ" dirty="0" smtClean="0"/>
              <a:t>whatis.techtarget.com/definition/system-software</a:t>
            </a:r>
          </a:p>
        </p:txBody>
      </p:sp>
    </p:spTree>
    <p:extLst>
      <p:ext uri="{BB962C8B-B14F-4D97-AF65-F5344CB8AC3E}">
        <p14:creationId xmlns:p14="http://schemas.microsoft.com/office/powerpoint/2010/main" val="516344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363077"/>
            <a:ext cx="3659976"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dirty="0" smtClean="0">
                <a:ln>
                  <a:noFill/>
                </a:ln>
                <a:solidFill>
                  <a:srgbClr val="307871"/>
                </a:solidFill>
                <a:effectLst/>
                <a:uLnTx/>
                <a:uFillTx/>
                <a:latin typeface="Times New Roman"/>
                <a:ea typeface="+mj-ea"/>
                <a:cs typeface="+mj-cs"/>
              </a:rPr>
              <a:t>Operatin</a:t>
            </a:r>
            <a:r>
              <a:rPr lang="en-GB" sz="3600" b="1" kern="0" dirty="0" smtClean="0">
                <a:solidFill>
                  <a:srgbClr val="307871"/>
                </a:solidFill>
                <a:latin typeface="Times New Roman"/>
                <a:ea typeface="+mj-ea"/>
                <a:cs typeface="+mj-cs"/>
              </a:rPr>
              <a:t>g s</a:t>
            </a:r>
            <a:r>
              <a:rPr kumimoji="0" lang="en-GB" sz="3600" b="1" i="0" u="none" strike="noStrike" kern="0" cap="none" spc="0" normalizeH="0" baseline="0" dirty="0" smtClean="0">
                <a:ln>
                  <a:noFill/>
                </a:ln>
                <a:solidFill>
                  <a:srgbClr val="307871"/>
                </a:solidFill>
                <a:effectLst/>
                <a:uLnTx/>
                <a:uFillTx/>
                <a:latin typeface="Times New Roman"/>
                <a:ea typeface="+mj-ea"/>
                <a:cs typeface="+mj-cs"/>
              </a:rPr>
              <a:t>ystem</a:t>
            </a:r>
            <a:endParaRPr kumimoji="0" lang="en-GB" sz="3600" b="1" i="0" u="none" strike="noStrike" kern="0" cap="none" spc="0" normalizeH="0" baseline="0" dirty="0" smtClean="0">
              <a:ln>
                <a:noFill/>
              </a:ln>
              <a:solidFill>
                <a:sysClr val="windowText" lastClr="000000"/>
              </a:solidFill>
              <a:effectLst/>
              <a:uLnTx/>
              <a:uFillTx/>
            </a:endParaRPr>
          </a:p>
        </p:txBody>
      </p:sp>
      <p:sp>
        <p:nvSpPr>
          <p:cNvPr id="8" name="Zástupný symbol pro obsah 2"/>
          <p:cNvSpPr txBox="1">
            <a:spLocks/>
          </p:cNvSpPr>
          <p:nvPr/>
        </p:nvSpPr>
        <p:spPr>
          <a:xfrm>
            <a:off x="489181" y="1430440"/>
            <a:ext cx="10181693" cy="16602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Aft>
                <a:spcPts val="1200"/>
              </a:spcAft>
            </a:pPr>
            <a:r>
              <a:rPr lang="en-US" dirty="0" smtClean="0">
                <a:latin typeface="Times New Roman" panose="02020603050405020304" pitchFamily="18" charset="0"/>
                <a:cs typeface="Times New Roman" panose="02020603050405020304" pitchFamily="18" charset="0"/>
              </a:rPr>
              <a:t>An </a:t>
            </a:r>
            <a:r>
              <a:rPr lang="en-US" dirty="0">
                <a:latin typeface="Times New Roman" panose="02020603050405020304" pitchFamily="18" charset="0"/>
                <a:cs typeface="Times New Roman" panose="02020603050405020304" pitchFamily="18" charset="0"/>
              </a:rPr>
              <a:t>operating system (OS), in its most general sense, is software that allows a user to run other applications on a computing device</a:t>
            </a:r>
            <a:r>
              <a:rPr lang="en-US" dirty="0" smtClean="0">
                <a:latin typeface="Times New Roman" panose="02020603050405020304" pitchFamily="18" charset="0"/>
                <a:cs typeface="Times New Roman" panose="02020603050405020304" pitchFamily="18" charset="0"/>
              </a:rPr>
              <a:t>.</a:t>
            </a:r>
            <a:r>
              <a:rPr lang="cs-CZ" dirty="0" smtClean="0">
                <a:latin typeface="Times New Roman" panose="02020603050405020304" pitchFamily="18" charset="0"/>
                <a:cs typeface="Times New Roman" panose="02020603050405020304" pitchFamily="18" charset="0"/>
              </a:rPr>
              <a:t>*</a:t>
            </a:r>
          </a:p>
          <a:p>
            <a:pPr algn="just">
              <a:spcAft>
                <a:spcPts val="1200"/>
              </a:spcAft>
            </a:pPr>
            <a:r>
              <a:rPr lang="en-US" dirty="0">
                <a:latin typeface="Times New Roman" panose="02020603050405020304" pitchFamily="18" charset="0"/>
                <a:cs typeface="Times New Roman" panose="02020603050405020304" pitchFamily="18" charset="0"/>
              </a:rPr>
              <a:t>While it is possible for a software application to interface directly with hardware, the vast majority of applications are written for an OS, which allows them to take advantage of common libraries and not worry about specific hardware details</a:t>
            </a:r>
            <a:r>
              <a:rPr lang="en-US" dirty="0" smtClean="0">
                <a:latin typeface="Times New Roman" panose="02020603050405020304" pitchFamily="18" charset="0"/>
                <a:cs typeface="Times New Roman" panose="02020603050405020304" pitchFamily="18" charset="0"/>
              </a:rPr>
              <a:t>.</a:t>
            </a:r>
            <a:r>
              <a:rPr lang="cs-CZ" dirty="0" smtClean="0">
                <a:latin typeface="Times New Roman" panose="02020603050405020304" pitchFamily="18" charset="0"/>
                <a:cs typeface="Times New Roman" panose="02020603050405020304" pitchFamily="18" charset="0"/>
              </a:rPr>
              <a:t>*</a:t>
            </a:r>
          </a:p>
          <a:p>
            <a:pPr algn="just">
              <a:spcAft>
                <a:spcPts val="1200"/>
              </a:spcAft>
            </a:pPr>
            <a:r>
              <a:rPr lang="en-US" dirty="0">
                <a:latin typeface="Times New Roman" panose="02020603050405020304" pitchFamily="18" charset="0"/>
                <a:cs typeface="Times New Roman" panose="02020603050405020304" pitchFamily="18" charset="0"/>
              </a:rPr>
              <a:t>An operating system or OS is a software program that enables the computer hardware to communicate and operate with the computer software</a:t>
            </a:r>
            <a:r>
              <a:rPr lang="en-US" dirty="0" smtClean="0">
                <a:latin typeface="Times New Roman" panose="02020603050405020304" pitchFamily="18" charset="0"/>
                <a:cs typeface="Times New Roman" panose="02020603050405020304" pitchFamily="18" charset="0"/>
              </a:rPr>
              <a:t>.</a:t>
            </a:r>
            <a:r>
              <a:rPr lang="cs-CZ" dirty="0" smtClean="0">
                <a:latin typeface="Times New Roman" panose="02020603050405020304" pitchFamily="18" charset="0"/>
                <a:cs typeface="Times New Roman" panose="02020603050405020304" pitchFamily="18" charset="0"/>
              </a:rPr>
              <a:t>**</a:t>
            </a:r>
          </a:p>
        </p:txBody>
      </p:sp>
      <p:sp>
        <p:nvSpPr>
          <p:cNvPr id="2" name="TextovéPole 1"/>
          <p:cNvSpPr txBox="1"/>
          <p:nvPr/>
        </p:nvSpPr>
        <p:spPr>
          <a:xfrm>
            <a:off x="569343" y="6262778"/>
            <a:ext cx="8747185" cy="646331"/>
          </a:xfrm>
          <a:prstGeom prst="rect">
            <a:avLst/>
          </a:prstGeom>
          <a:noFill/>
        </p:spPr>
        <p:txBody>
          <a:bodyPr wrap="square" rtlCol="0">
            <a:spAutoFit/>
          </a:bodyPr>
          <a:lstStyle/>
          <a:p>
            <a:r>
              <a:rPr lang="cs-CZ" dirty="0"/>
              <a:t>*https://</a:t>
            </a:r>
            <a:r>
              <a:rPr lang="cs-CZ" dirty="0" smtClean="0"/>
              <a:t>www.techopedia.com/definition/3515/operating-system-os</a:t>
            </a:r>
          </a:p>
          <a:p>
            <a:r>
              <a:rPr lang="cs-CZ" dirty="0"/>
              <a:t>**https://www.computerhope.com/jargon/o/os.htm</a:t>
            </a:r>
            <a:endParaRPr lang="cs-CZ" dirty="0" smtClean="0"/>
          </a:p>
        </p:txBody>
      </p:sp>
    </p:spTree>
    <p:extLst>
      <p:ext uri="{BB962C8B-B14F-4D97-AF65-F5344CB8AC3E}">
        <p14:creationId xmlns:p14="http://schemas.microsoft.com/office/powerpoint/2010/main" val="1372194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363077"/>
            <a:ext cx="3659976"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dirty="0" smtClean="0">
                <a:ln>
                  <a:noFill/>
                </a:ln>
                <a:solidFill>
                  <a:srgbClr val="307871"/>
                </a:solidFill>
                <a:effectLst/>
                <a:uLnTx/>
                <a:uFillTx/>
                <a:latin typeface="Times New Roman"/>
                <a:ea typeface="+mj-ea"/>
                <a:cs typeface="+mj-cs"/>
              </a:rPr>
              <a:t>Operatin</a:t>
            </a:r>
            <a:r>
              <a:rPr lang="en-GB" sz="3600" b="1" kern="0" dirty="0" smtClean="0">
                <a:solidFill>
                  <a:srgbClr val="307871"/>
                </a:solidFill>
                <a:latin typeface="Times New Roman"/>
                <a:ea typeface="+mj-ea"/>
                <a:cs typeface="+mj-cs"/>
              </a:rPr>
              <a:t>g s</a:t>
            </a:r>
            <a:r>
              <a:rPr kumimoji="0" lang="en-GB" sz="3600" b="1" i="0" u="none" strike="noStrike" kern="0" cap="none" spc="0" normalizeH="0" baseline="0" dirty="0" smtClean="0">
                <a:ln>
                  <a:noFill/>
                </a:ln>
                <a:solidFill>
                  <a:srgbClr val="307871"/>
                </a:solidFill>
                <a:effectLst/>
                <a:uLnTx/>
                <a:uFillTx/>
                <a:latin typeface="Times New Roman"/>
                <a:ea typeface="+mj-ea"/>
                <a:cs typeface="+mj-cs"/>
              </a:rPr>
              <a:t>ystem</a:t>
            </a:r>
            <a:endParaRPr kumimoji="0" lang="en-GB" sz="3600" b="1" i="0" u="none" strike="noStrike" kern="0" cap="none" spc="0" normalizeH="0" baseline="0" dirty="0" smtClean="0">
              <a:ln>
                <a:noFill/>
              </a:ln>
              <a:solidFill>
                <a:sysClr val="windowText" lastClr="000000"/>
              </a:solidFill>
              <a:effectLst/>
              <a:uLnTx/>
              <a:uFillTx/>
            </a:endParaRPr>
          </a:p>
        </p:txBody>
      </p:sp>
      <p:sp>
        <p:nvSpPr>
          <p:cNvPr id="8" name="Zástupný symbol pro obsah 2"/>
          <p:cNvSpPr txBox="1">
            <a:spLocks/>
          </p:cNvSpPr>
          <p:nvPr/>
        </p:nvSpPr>
        <p:spPr>
          <a:xfrm>
            <a:off x="489181" y="1370058"/>
            <a:ext cx="10181693" cy="16602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Aft>
                <a:spcPts val="1200"/>
              </a:spcAft>
            </a:pPr>
            <a:r>
              <a:rPr lang="en-US" dirty="0">
                <a:latin typeface="Times New Roman" panose="02020603050405020304" pitchFamily="18" charset="0"/>
                <a:cs typeface="Times New Roman" panose="02020603050405020304" pitchFamily="18" charset="0"/>
              </a:rPr>
              <a:t>The operating system manages a computer's hardware resources, including</a:t>
            </a:r>
            <a:r>
              <a:rPr lang="en-US" dirty="0" smtClean="0">
                <a:latin typeface="Times New Roman" panose="02020603050405020304" pitchFamily="18" charset="0"/>
                <a:cs typeface="Times New Roman" panose="02020603050405020304" pitchFamily="18" charset="0"/>
              </a:rPr>
              <a:t>:</a:t>
            </a:r>
            <a:r>
              <a:rPr lang="cs-CZ"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lvl="1" indent="-419100" algn="jus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Input devices such as a keyboard and mouse.</a:t>
            </a:r>
          </a:p>
          <a:p>
            <a:pPr lvl="1" indent="-419100" algn="just">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Output </a:t>
            </a:r>
            <a:r>
              <a:rPr lang="en-US" dirty="0">
                <a:latin typeface="Times New Roman" panose="02020603050405020304" pitchFamily="18" charset="0"/>
                <a:cs typeface="Times New Roman" panose="02020603050405020304" pitchFamily="18" charset="0"/>
              </a:rPr>
              <a:t>devices such as display monitors, printers and scanners.</a:t>
            </a:r>
          </a:p>
          <a:p>
            <a:pPr lvl="1" indent="-419100" algn="just">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Network </a:t>
            </a:r>
            <a:r>
              <a:rPr lang="en-US" dirty="0">
                <a:latin typeface="Times New Roman" panose="02020603050405020304" pitchFamily="18" charset="0"/>
                <a:cs typeface="Times New Roman" panose="02020603050405020304" pitchFamily="18" charset="0"/>
              </a:rPr>
              <a:t>devices such as modems, routers and network connections.</a:t>
            </a:r>
          </a:p>
          <a:p>
            <a:pPr lvl="1" indent="-419100" algn="just">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Storage </a:t>
            </a:r>
            <a:r>
              <a:rPr lang="en-US" dirty="0">
                <a:latin typeface="Times New Roman" panose="02020603050405020304" pitchFamily="18" charset="0"/>
                <a:cs typeface="Times New Roman" panose="02020603050405020304" pitchFamily="18" charset="0"/>
              </a:rPr>
              <a:t>devices such as internal and external drives</a:t>
            </a:r>
            <a:r>
              <a:rPr lang="en-US" dirty="0" smtClean="0">
                <a:latin typeface="Times New Roman" panose="02020603050405020304" pitchFamily="18" charset="0"/>
                <a:cs typeface="Times New Roman" panose="02020603050405020304" pitchFamily="18" charset="0"/>
              </a:rPr>
              <a:t>.</a:t>
            </a:r>
            <a:endParaRPr lang="cs-CZ" dirty="0" smtClean="0">
              <a:latin typeface="Times New Roman" panose="02020603050405020304" pitchFamily="18" charset="0"/>
              <a:cs typeface="Times New Roman" panose="02020603050405020304" pitchFamily="18" charset="0"/>
            </a:endParaRPr>
          </a:p>
          <a:p>
            <a:pPr marL="266700" indent="-457200" algn="just">
              <a:spcAft>
                <a:spcPts val="1200"/>
              </a:spcAft>
            </a:pPr>
            <a:r>
              <a:rPr lang="en-GB" dirty="0" smtClean="0">
                <a:latin typeface="Times New Roman" panose="02020603050405020304" pitchFamily="18" charset="0"/>
                <a:cs typeface="Times New Roman" panose="02020603050405020304" pitchFamily="18" charset="0"/>
              </a:rPr>
              <a:t>The most known and popular operating systems</a:t>
            </a:r>
            <a:r>
              <a:rPr lang="cs-CZ" dirty="0" smtClean="0">
                <a:latin typeface="Times New Roman" panose="02020603050405020304" pitchFamily="18" charset="0"/>
                <a:cs typeface="Times New Roman" panose="02020603050405020304" pitchFamily="18" charset="0"/>
              </a:rPr>
              <a:t>:</a:t>
            </a:r>
            <a:r>
              <a:rPr lang="en-GB" dirty="0" smtClean="0">
                <a:latin typeface="Times New Roman" panose="02020603050405020304" pitchFamily="18" charset="0"/>
                <a:cs typeface="Times New Roman" panose="02020603050405020304" pitchFamily="18" charset="0"/>
              </a:rPr>
              <a:t>**</a:t>
            </a:r>
            <a:endParaRPr lang="cs-CZ" dirty="0" smtClean="0">
              <a:latin typeface="Times New Roman" panose="02020603050405020304" pitchFamily="18" charset="0"/>
              <a:cs typeface="Times New Roman" panose="02020603050405020304" pitchFamily="18" charset="0"/>
            </a:endParaRPr>
          </a:p>
          <a:p>
            <a:pPr marL="723900" lvl="1" indent="-457200" algn="just"/>
            <a:r>
              <a:rPr lang="cs-CZ" dirty="0" smtClean="0">
                <a:latin typeface="Times New Roman" panose="02020603050405020304" pitchFamily="18" charset="0"/>
                <a:cs typeface="Times New Roman" panose="02020603050405020304" pitchFamily="18" charset="0"/>
              </a:rPr>
              <a:t>Windows</a:t>
            </a:r>
            <a:r>
              <a:rPr lang="en-GB" dirty="0" smtClean="0">
                <a:latin typeface="Times New Roman" panose="02020603050405020304" pitchFamily="18" charset="0"/>
                <a:cs typeface="Times New Roman" panose="02020603050405020304" pitchFamily="18" charset="0"/>
              </a:rPr>
              <a:t>;</a:t>
            </a:r>
            <a:endParaRPr lang="cs-CZ" dirty="0" smtClean="0">
              <a:latin typeface="Times New Roman" panose="02020603050405020304" pitchFamily="18" charset="0"/>
              <a:cs typeface="Times New Roman" panose="02020603050405020304" pitchFamily="18" charset="0"/>
            </a:endParaRPr>
          </a:p>
          <a:p>
            <a:pPr marL="723900" lvl="1" indent="-457200" algn="just"/>
            <a:r>
              <a:rPr lang="cs-CZ" dirty="0" err="1" smtClean="0">
                <a:latin typeface="Times New Roman" panose="02020603050405020304" pitchFamily="18" charset="0"/>
                <a:cs typeface="Times New Roman" panose="02020603050405020304" pitchFamily="18" charset="0"/>
              </a:rPr>
              <a:t>iOS</a:t>
            </a:r>
            <a:r>
              <a:rPr lang="en-GB" dirty="0" smtClean="0">
                <a:latin typeface="Times New Roman" panose="02020603050405020304" pitchFamily="18" charset="0"/>
                <a:cs typeface="Times New Roman" panose="02020603050405020304" pitchFamily="18" charset="0"/>
              </a:rPr>
              <a:t>;</a:t>
            </a:r>
          </a:p>
          <a:p>
            <a:pPr marL="723900" lvl="1" indent="-457200" algn="just"/>
            <a:r>
              <a:rPr lang="cs-CZ" dirty="0" smtClean="0">
                <a:latin typeface="Times New Roman" panose="02020603050405020304" pitchFamily="18" charset="0"/>
                <a:cs typeface="Times New Roman" panose="02020603050405020304" pitchFamily="18" charset="0"/>
              </a:rPr>
              <a:t>Android</a:t>
            </a:r>
            <a:r>
              <a:rPr lang="en-GB" dirty="0" smtClean="0">
                <a:latin typeface="Times New Roman" panose="02020603050405020304" pitchFamily="18" charset="0"/>
                <a:cs typeface="Times New Roman" panose="02020603050405020304" pitchFamily="18" charset="0"/>
              </a:rPr>
              <a:t>;</a:t>
            </a:r>
          </a:p>
          <a:p>
            <a:pPr marL="723900" lvl="1" indent="-457200" algn="just"/>
            <a:r>
              <a:rPr lang="en-GB" dirty="0" smtClean="0">
                <a:latin typeface="Times New Roman" panose="02020603050405020304" pitchFamily="18" charset="0"/>
                <a:cs typeface="Times New Roman" panose="02020603050405020304" pitchFamily="18" charset="0"/>
              </a:rPr>
              <a:t>Linux.</a:t>
            </a:r>
            <a:endParaRPr lang="cs-CZ" dirty="0" smtClean="0">
              <a:latin typeface="Times New Roman" panose="02020603050405020304" pitchFamily="18" charset="0"/>
              <a:cs typeface="Times New Roman" panose="02020603050405020304" pitchFamily="18" charset="0"/>
            </a:endParaRPr>
          </a:p>
          <a:p>
            <a:pPr marL="266700" indent="-457200" algn="just">
              <a:spcAft>
                <a:spcPts val="1200"/>
              </a:spcAft>
            </a:pPr>
            <a:endParaRPr lang="en-US" dirty="0">
              <a:latin typeface="Times New Roman" panose="02020603050405020304" pitchFamily="18" charset="0"/>
              <a:cs typeface="Times New Roman" panose="02020603050405020304" pitchFamily="18" charset="0"/>
            </a:endParaRPr>
          </a:p>
          <a:p>
            <a:pPr algn="just">
              <a:spcAft>
                <a:spcPts val="1200"/>
              </a:spcAft>
            </a:pPr>
            <a:endParaRPr lang="cs-CZ" dirty="0" smtClean="0">
              <a:latin typeface="Times New Roman" panose="02020603050405020304" pitchFamily="18" charset="0"/>
              <a:cs typeface="Times New Roman" panose="02020603050405020304" pitchFamily="18" charset="0"/>
            </a:endParaRPr>
          </a:p>
        </p:txBody>
      </p:sp>
      <p:sp>
        <p:nvSpPr>
          <p:cNvPr id="2" name="TextovéPole 1"/>
          <p:cNvSpPr txBox="1"/>
          <p:nvPr/>
        </p:nvSpPr>
        <p:spPr>
          <a:xfrm>
            <a:off x="569343" y="6245526"/>
            <a:ext cx="8747185" cy="646331"/>
          </a:xfrm>
          <a:prstGeom prst="rect">
            <a:avLst/>
          </a:prstGeom>
          <a:noFill/>
        </p:spPr>
        <p:txBody>
          <a:bodyPr wrap="square" rtlCol="0">
            <a:spAutoFit/>
          </a:bodyPr>
          <a:lstStyle/>
          <a:p>
            <a:r>
              <a:rPr lang="cs-CZ" dirty="0"/>
              <a:t>*https://</a:t>
            </a:r>
            <a:r>
              <a:rPr lang="cs-CZ" dirty="0" smtClean="0"/>
              <a:t>www.techopedia.com/definition/3515/operating-system-os</a:t>
            </a:r>
            <a:endParaRPr lang="en-GB" dirty="0" smtClean="0"/>
          </a:p>
          <a:p>
            <a:r>
              <a:rPr lang="en-GB" dirty="0"/>
              <a:t>**https://www.computerhope.com/issues/ch001777.htm</a:t>
            </a:r>
            <a:endParaRPr lang="cs-CZ" dirty="0" smtClean="0"/>
          </a:p>
        </p:txBody>
      </p:sp>
    </p:spTree>
    <p:extLst>
      <p:ext uri="{BB962C8B-B14F-4D97-AF65-F5344CB8AC3E}">
        <p14:creationId xmlns:p14="http://schemas.microsoft.com/office/powerpoint/2010/main" val="3720519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363077"/>
            <a:ext cx="4301177"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dirty="0" smtClean="0">
                <a:ln>
                  <a:noFill/>
                </a:ln>
                <a:solidFill>
                  <a:srgbClr val="307871"/>
                </a:solidFill>
                <a:effectLst/>
                <a:uLnTx/>
                <a:uFillTx/>
                <a:latin typeface="Times New Roman"/>
                <a:ea typeface="+mj-ea"/>
                <a:cs typeface="+mj-cs"/>
              </a:rPr>
              <a:t>Application software</a:t>
            </a:r>
            <a:endParaRPr kumimoji="0" lang="en-GB" sz="3600" b="1" i="0" u="none" strike="noStrike" kern="0" cap="none" spc="0" normalizeH="0" baseline="0" dirty="0" smtClean="0">
              <a:ln>
                <a:noFill/>
              </a:ln>
              <a:solidFill>
                <a:sysClr val="windowText" lastClr="000000"/>
              </a:solidFill>
              <a:effectLst/>
              <a:uLnTx/>
              <a:uFillTx/>
            </a:endParaRPr>
          </a:p>
        </p:txBody>
      </p:sp>
      <p:sp>
        <p:nvSpPr>
          <p:cNvPr id="8" name="Zástupný symbol pro obsah 2"/>
          <p:cNvSpPr txBox="1">
            <a:spLocks/>
          </p:cNvSpPr>
          <p:nvPr/>
        </p:nvSpPr>
        <p:spPr>
          <a:xfrm>
            <a:off x="489181" y="1370059"/>
            <a:ext cx="10181693" cy="864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Aft>
                <a:spcPts val="1200"/>
              </a:spcAft>
            </a:pPr>
            <a:r>
              <a:rPr lang="en-US" dirty="0">
                <a:latin typeface="Times New Roman" panose="02020603050405020304" pitchFamily="18" charset="0"/>
                <a:cs typeface="Times New Roman" panose="02020603050405020304" pitchFamily="18" charset="0"/>
              </a:rPr>
              <a:t>An application is any program, or group of programs, that is designed for the end user.</a:t>
            </a:r>
            <a:r>
              <a:rPr lang="cs-CZ" dirty="0" smtClean="0">
                <a:latin typeface="Times New Roman" panose="02020603050405020304" pitchFamily="18" charset="0"/>
                <a:cs typeface="Times New Roman" panose="02020603050405020304" pitchFamily="18" charset="0"/>
              </a:rPr>
              <a:t>*</a:t>
            </a:r>
            <a:endParaRPr lang="cs-CZ" dirty="0">
              <a:latin typeface="Times New Roman" panose="02020603050405020304" pitchFamily="18" charset="0"/>
              <a:cs typeface="Times New Roman" panose="02020603050405020304" pitchFamily="18" charset="0"/>
            </a:endParaRPr>
          </a:p>
          <a:p>
            <a:pPr algn="just">
              <a:spcAft>
                <a:spcPts val="1200"/>
              </a:spcAft>
            </a:pPr>
            <a:r>
              <a:rPr lang="en-US" dirty="0">
                <a:latin typeface="Times New Roman" panose="02020603050405020304" pitchFamily="18" charset="0"/>
                <a:cs typeface="Times New Roman" panose="02020603050405020304" pitchFamily="18" charset="0"/>
              </a:rPr>
              <a:t>Application Software </a:t>
            </a:r>
            <a:r>
              <a:rPr lang="en-US" dirty="0" smtClean="0">
                <a:latin typeface="Times New Roman" panose="02020603050405020304" pitchFamily="18" charset="0"/>
                <a:cs typeface="Times New Roman" panose="02020603050405020304" pitchFamily="18" charset="0"/>
              </a:rPr>
              <a:t>Type</a:t>
            </a:r>
            <a:r>
              <a:rPr lang="cs-CZ" dirty="0" smtClean="0">
                <a:latin typeface="Times New Roman" panose="02020603050405020304" pitchFamily="18" charset="0"/>
                <a:cs typeface="Times New Roman" panose="02020603050405020304" pitchFamily="18" charset="0"/>
              </a:rPr>
              <a:t>s:**</a:t>
            </a:r>
          </a:p>
          <a:p>
            <a:pPr lvl="1" algn="just">
              <a:spcAft>
                <a:spcPts val="600"/>
              </a:spcAft>
            </a:pPr>
            <a:r>
              <a:rPr lang="en-US" dirty="0">
                <a:latin typeface="Times New Roman" panose="02020603050405020304" pitchFamily="18" charset="0"/>
                <a:cs typeface="Times New Roman" panose="02020603050405020304" pitchFamily="18" charset="0"/>
              </a:rPr>
              <a:t>Word processing </a:t>
            </a:r>
            <a:r>
              <a:rPr lang="en-US" dirty="0" smtClean="0">
                <a:latin typeface="Times New Roman" panose="02020603050405020304" pitchFamily="18" charset="0"/>
                <a:cs typeface="Times New Roman" panose="02020603050405020304" pitchFamily="18" charset="0"/>
              </a:rPr>
              <a:t>software</a:t>
            </a:r>
            <a:r>
              <a:rPr lang="cs-CZ" dirty="0" smtClean="0">
                <a:latin typeface="Times New Roman" panose="02020603050405020304" pitchFamily="18" charset="0"/>
                <a:cs typeface="Times New Roman" panose="02020603050405020304" pitchFamily="18" charset="0"/>
              </a:rPr>
              <a:t> - </a:t>
            </a:r>
            <a:r>
              <a:rPr lang="en-US" dirty="0">
                <a:latin typeface="Times New Roman" panose="02020603050405020304" pitchFamily="18" charset="0"/>
                <a:cs typeface="Times New Roman" panose="02020603050405020304" pitchFamily="18" charset="0"/>
              </a:rPr>
              <a:t>MS Word, WordPad and </a:t>
            </a:r>
            <a:r>
              <a:rPr lang="en-US" dirty="0" smtClean="0">
                <a:latin typeface="Times New Roman" panose="02020603050405020304" pitchFamily="18" charset="0"/>
                <a:cs typeface="Times New Roman" panose="02020603050405020304" pitchFamily="18" charset="0"/>
              </a:rPr>
              <a:t>Notepad</a:t>
            </a:r>
            <a:r>
              <a:rPr lang="cs-CZ" dirty="0" smtClean="0">
                <a:latin typeface="Times New Roman" panose="02020603050405020304" pitchFamily="18" charset="0"/>
                <a:cs typeface="Times New Roman" panose="02020603050405020304" pitchFamily="18" charset="0"/>
              </a:rPr>
              <a:t>. </a:t>
            </a:r>
            <a:r>
              <a:rPr lang="cs-CZ" dirty="0" err="1" smtClean="0">
                <a:latin typeface="Times New Roman" panose="02020603050405020304" pitchFamily="18" charset="0"/>
                <a:cs typeface="Times New Roman" panose="02020603050405020304" pitchFamily="18" charset="0"/>
              </a:rPr>
              <a:t>etc</a:t>
            </a:r>
            <a:r>
              <a:rPr lang="cs-CZ" dirty="0" smtClean="0">
                <a:latin typeface="Times New Roman" panose="02020603050405020304" pitchFamily="18" charset="0"/>
                <a:cs typeface="Times New Roman" panose="02020603050405020304" pitchFamily="18" charset="0"/>
              </a:rPr>
              <a:t>.</a:t>
            </a:r>
          </a:p>
          <a:p>
            <a:pPr lvl="1" algn="just">
              <a:spcAft>
                <a:spcPts val="600"/>
              </a:spcAft>
            </a:pPr>
            <a:r>
              <a:rPr lang="cs-CZ" dirty="0" err="1" smtClean="0">
                <a:latin typeface="Times New Roman" panose="02020603050405020304" pitchFamily="18" charset="0"/>
                <a:cs typeface="Times New Roman" panose="02020603050405020304" pitchFamily="18" charset="0"/>
              </a:rPr>
              <a:t>Databse</a:t>
            </a:r>
            <a:r>
              <a:rPr lang="cs-CZ" dirty="0">
                <a:latin typeface="Times New Roman" panose="02020603050405020304" pitchFamily="18" charset="0"/>
                <a:cs typeface="Times New Roman" panose="02020603050405020304" pitchFamily="18" charset="0"/>
              </a:rPr>
              <a:t> software - </a:t>
            </a:r>
            <a:r>
              <a:rPr lang="cs-CZ" dirty="0" err="1">
                <a:latin typeface="Times New Roman" panose="02020603050405020304" pitchFamily="18" charset="0"/>
                <a:cs typeface="Times New Roman" panose="02020603050405020304" pitchFamily="18" charset="0"/>
              </a:rPr>
              <a:t>Oracle</a:t>
            </a:r>
            <a:r>
              <a:rPr lang="cs-CZ" dirty="0">
                <a:latin typeface="Times New Roman" panose="02020603050405020304" pitchFamily="18" charset="0"/>
                <a:cs typeface="Times New Roman" panose="02020603050405020304" pitchFamily="18" charset="0"/>
              </a:rPr>
              <a:t>, MS </a:t>
            </a:r>
            <a:r>
              <a:rPr lang="cs-CZ" dirty="0" smtClean="0">
                <a:latin typeface="Times New Roman" panose="02020603050405020304" pitchFamily="18" charset="0"/>
                <a:cs typeface="Times New Roman" panose="02020603050405020304" pitchFamily="18" charset="0"/>
              </a:rPr>
              <a:t>Access, </a:t>
            </a:r>
            <a:r>
              <a:rPr lang="cs-CZ" dirty="0" err="1" smtClean="0">
                <a:latin typeface="Times New Roman" panose="02020603050405020304" pitchFamily="18" charset="0"/>
                <a:cs typeface="Times New Roman" panose="02020603050405020304" pitchFamily="18" charset="0"/>
              </a:rPr>
              <a:t>MySQL</a:t>
            </a:r>
            <a:r>
              <a:rPr lang="cs-CZ" dirty="0" smtClean="0">
                <a:latin typeface="Times New Roman" panose="02020603050405020304" pitchFamily="18" charset="0"/>
                <a:cs typeface="Times New Roman" panose="02020603050405020304" pitchFamily="18" charset="0"/>
              </a:rPr>
              <a:t>, </a:t>
            </a:r>
            <a:r>
              <a:rPr lang="cs-CZ" dirty="0" err="1" smtClean="0">
                <a:latin typeface="Times New Roman" panose="02020603050405020304" pitchFamily="18" charset="0"/>
                <a:cs typeface="Times New Roman" panose="02020603050405020304" pitchFamily="18" charset="0"/>
              </a:rPr>
              <a:t>etc</a:t>
            </a:r>
            <a:r>
              <a:rPr lang="cs-CZ" dirty="0" smtClean="0">
                <a:latin typeface="Times New Roman" panose="02020603050405020304" pitchFamily="18" charset="0"/>
                <a:cs typeface="Times New Roman" panose="02020603050405020304" pitchFamily="18" charset="0"/>
              </a:rPr>
              <a:t>.</a:t>
            </a:r>
          </a:p>
          <a:p>
            <a:pPr lvl="1" algn="just">
              <a:spcAft>
                <a:spcPts val="600"/>
              </a:spcAft>
            </a:pPr>
            <a:r>
              <a:rPr lang="en-US" dirty="0">
                <a:latin typeface="Times New Roman" panose="02020603050405020304" pitchFamily="18" charset="0"/>
                <a:cs typeface="Times New Roman" panose="02020603050405020304" pitchFamily="18" charset="0"/>
              </a:rPr>
              <a:t>Spreadsheet </a:t>
            </a:r>
            <a:r>
              <a:rPr lang="en-US" dirty="0" smtClean="0">
                <a:latin typeface="Times New Roman" panose="02020603050405020304" pitchFamily="18" charset="0"/>
                <a:cs typeface="Times New Roman" panose="02020603050405020304" pitchFamily="18" charset="0"/>
              </a:rPr>
              <a:t>software</a:t>
            </a:r>
            <a:r>
              <a:rPr lang="cs-CZ" dirty="0">
                <a:latin typeface="Times New Roman" panose="02020603050405020304" pitchFamily="18" charset="0"/>
                <a:cs typeface="Times New Roman" panose="02020603050405020304" pitchFamily="18" charset="0"/>
              </a:rPr>
              <a:t> - Apple </a:t>
            </a:r>
            <a:r>
              <a:rPr lang="cs-CZ" dirty="0" err="1">
                <a:latin typeface="Times New Roman" panose="02020603050405020304" pitchFamily="18" charset="0"/>
                <a:cs typeface="Times New Roman" panose="02020603050405020304" pitchFamily="18" charset="0"/>
              </a:rPr>
              <a:t>Numbers</a:t>
            </a:r>
            <a:r>
              <a:rPr lang="cs-CZ" dirty="0">
                <a:latin typeface="Times New Roman" panose="02020603050405020304" pitchFamily="18" charset="0"/>
                <a:cs typeface="Times New Roman" panose="02020603050405020304" pitchFamily="18" charset="0"/>
              </a:rPr>
              <a:t>, Microsoft </a:t>
            </a:r>
            <a:r>
              <a:rPr lang="cs-CZ" dirty="0" smtClean="0">
                <a:latin typeface="Times New Roman" panose="02020603050405020304" pitchFamily="18" charset="0"/>
                <a:cs typeface="Times New Roman" panose="02020603050405020304" pitchFamily="18" charset="0"/>
              </a:rPr>
              <a:t>Excel, LO </a:t>
            </a:r>
            <a:r>
              <a:rPr lang="cs-CZ" dirty="0" err="1" smtClean="0">
                <a:latin typeface="Times New Roman" panose="02020603050405020304" pitchFamily="18" charset="0"/>
                <a:cs typeface="Times New Roman" panose="02020603050405020304" pitchFamily="18" charset="0"/>
              </a:rPr>
              <a:t>Calc</a:t>
            </a:r>
            <a:r>
              <a:rPr lang="cs-CZ" dirty="0" smtClean="0">
                <a:latin typeface="Times New Roman" panose="02020603050405020304" pitchFamily="18" charset="0"/>
                <a:cs typeface="Times New Roman" panose="02020603050405020304" pitchFamily="18" charset="0"/>
              </a:rPr>
              <a:t>, </a:t>
            </a:r>
            <a:r>
              <a:rPr lang="cs-CZ" dirty="0" err="1" smtClean="0">
                <a:latin typeface="Times New Roman" panose="02020603050405020304" pitchFamily="18" charset="0"/>
                <a:cs typeface="Times New Roman" panose="02020603050405020304" pitchFamily="18" charset="0"/>
              </a:rPr>
              <a:t>etc</a:t>
            </a:r>
            <a:r>
              <a:rPr lang="cs-CZ" dirty="0" smtClean="0">
                <a:latin typeface="Times New Roman" panose="02020603050405020304" pitchFamily="18" charset="0"/>
                <a:cs typeface="Times New Roman" panose="02020603050405020304" pitchFamily="18" charset="0"/>
              </a:rPr>
              <a:t>.</a:t>
            </a:r>
          </a:p>
          <a:p>
            <a:pPr lvl="1" algn="just">
              <a:spcAft>
                <a:spcPts val="600"/>
              </a:spcAft>
            </a:pPr>
            <a:r>
              <a:rPr lang="en-US" dirty="0">
                <a:latin typeface="Times New Roman" panose="02020603050405020304" pitchFamily="18" charset="0"/>
                <a:cs typeface="Times New Roman" panose="02020603050405020304" pitchFamily="18" charset="0"/>
              </a:rPr>
              <a:t>Multimedia </a:t>
            </a:r>
            <a:r>
              <a:rPr lang="en-US" dirty="0" smtClean="0">
                <a:latin typeface="Times New Roman" panose="02020603050405020304" pitchFamily="18" charset="0"/>
                <a:cs typeface="Times New Roman" panose="02020603050405020304" pitchFamily="18" charset="0"/>
              </a:rPr>
              <a:t>software</a:t>
            </a:r>
            <a:r>
              <a:rPr lang="cs-CZ" dirty="0">
                <a:latin typeface="Times New Roman" panose="02020603050405020304" pitchFamily="18" charset="0"/>
                <a:cs typeface="Times New Roman" panose="02020603050405020304" pitchFamily="18" charset="0"/>
              </a:rPr>
              <a:t> - Real </a:t>
            </a:r>
            <a:r>
              <a:rPr lang="cs-CZ" dirty="0" err="1">
                <a:latin typeface="Times New Roman" panose="02020603050405020304" pitchFamily="18" charset="0"/>
                <a:cs typeface="Times New Roman" panose="02020603050405020304" pitchFamily="18" charset="0"/>
              </a:rPr>
              <a:t>Player</a:t>
            </a:r>
            <a:r>
              <a:rPr lang="cs-CZ" dirty="0">
                <a:latin typeface="Times New Roman" panose="02020603050405020304" pitchFamily="18" charset="0"/>
                <a:cs typeface="Times New Roman" panose="02020603050405020304" pitchFamily="18" charset="0"/>
              </a:rPr>
              <a:t>, Media </a:t>
            </a:r>
            <a:r>
              <a:rPr lang="cs-CZ" dirty="0" err="1" smtClean="0">
                <a:latin typeface="Times New Roman" panose="02020603050405020304" pitchFamily="18" charset="0"/>
                <a:cs typeface="Times New Roman" panose="02020603050405020304" pitchFamily="18" charset="0"/>
              </a:rPr>
              <a:t>Player</a:t>
            </a:r>
            <a:r>
              <a:rPr lang="cs-CZ" dirty="0" smtClean="0">
                <a:latin typeface="Times New Roman" panose="02020603050405020304" pitchFamily="18" charset="0"/>
                <a:cs typeface="Times New Roman" panose="02020603050405020304" pitchFamily="18" charset="0"/>
              </a:rPr>
              <a:t>, </a:t>
            </a:r>
            <a:r>
              <a:rPr lang="cs-CZ" dirty="0" err="1" smtClean="0">
                <a:latin typeface="Times New Roman" panose="02020603050405020304" pitchFamily="18" charset="0"/>
                <a:cs typeface="Times New Roman" panose="02020603050405020304" pitchFamily="18" charset="0"/>
              </a:rPr>
              <a:t>etc</a:t>
            </a:r>
            <a:r>
              <a:rPr lang="cs-CZ" dirty="0" smtClean="0">
                <a:latin typeface="Times New Roman" panose="02020603050405020304" pitchFamily="18" charset="0"/>
                <a:cs typeface="Times New Roman" panose="02020603050405020304" pitchFamily="18" charset="0"/>
              </a:rPr>
              <a:t>.</a:t>
            </a:r>
          </a:p>
          <a:p>
            <a:pPr lvl="1" algn="just">
              <a:spcAft>
                <a:spcPts val="600"/>
              </a:spcAft>
            </a:pPr>
            <a:r>
              <a:rPr lang="en-US" dirty="0">
                <a:latin typeface="Times New Roman" panose="02020603050405020304" pitchFamily="18" charset="0"/>
                <a:cs typeface="Times New Roman" panose="02020603050405020304" pitchFamily="18" charset="0"/>
              </a:rPr>
              <a:t>Presentation </a:t>
            </a:r>
            <a:r>
              <a:rPr lang="en-US" dirty="0" smtClean="0">
                <a:latin typeface="Times New Roman" panose="02020603050405020304" pitchFamily="18" charset="0"/>
                <a:cs typeface="Times New Roman" panose="02020603050405020304" pitchFamily="18" charset="0"/>
              </a:rPr>
              <a:t>Software</a:t>
            </a:r>
            <a:r>
              <a:rPr lang="cs-CZ" dirty="0">
                <a:latin typeface="Times New Roman" panose="02020603050405020304" pitchFamily="18" charset="0"/>
                <a:cs typeface="Times New Roman" panose="02020603050405020304" pitchFamily="18" charset="0"/>
              </a:rPr>
              <a:t> - Microsoft </a:t>
            </a:r>
            <a:r>
              <a:rPr lang="cs-CZ" dirty="0" err="1">
                <a:latin typeface="Times New Roman" panose="02020603050405020304" pitchFamily="18" charset="0"/>
                <a:cs typeface="Times New Roman" panose="02020603050405020304" pitchFamily="18" charset="0"/>
              </a:rPr>
              <a:t>Power</a:t>
            </a:r>
            <a:r>
              <a:rPr lang="cs-CZ" dirty="0">
                <a:latin typeface="Times New Roman" panose="02020603050405020304" pitchFamily="18" charset="0"/>
                <a:cs typeface="Times New Roman" panose="02020603050405020304" pitchFamily="18" charset="0"/>
              </a:rPr>
              <a:t> Point, </a:t>
            </a:r>
            <a:r>
              <a:rPr lang="cs-CZ" dirty="0" err="1" smtClean="0">
                <a:latin typeface="Times New Roman" panose="02020603050405020304" pitchFamily="18" charset="0"/>
                <a:cs typeface="Times New Roman" panose="02020603050405020304" pitchFamily="18" charset="0"/>
              </a:rPr>
              <a:t>Keynotes</a:t>
            </a:r>
            <a:r>
              <a:rPr lang="cs-CZ" dirty="0" smtClean="0">
                <a:latin typeface="Times New Roman" panose="02020603050405020304" pitchFamily="18" charset="0"/>
                <a:cs typeface="Times New Roman" panose="02020603050405020304" pitchFamily="18" charset="0"/>
              </a:rPr>
              <a:t>, LO </a:t>
            </a:r>
            <a:r>
              <a:rPr lang="cs-CZ" dirty="0" err="1" smtClean="0">
                <a:latin typeface="Times New Roman" panose="02020603050405020304" pitchFamily="18" charset="0"/>
                <a:cs typeface="Times New Roman" panose="02020603050405020304" pitchFamily="18" charset="0"/>
              </a:rPr>
              <a:t>Impress</a:t>
            </a:r>
            <a:r>
              <a:rPr lang="cs-CZ" dirty="0" smtClean="0">
                <a:latin typeface="Times New Roman" panose="02020603050405020304" pitchFamily="18" charset="0"/>
                <a:cs typeface="Times New Roman" panose="02020603050405020304" pitchFamily="18" charset="0"/>
              </a:rPr>
              <a:t>, </a:t>
            </a:r>
            <a:r>
              <a:rPr lang="cs-CZ" dirty="0" err="1" smtClean="0">
                <a:latin typeface="Times New Roman" panose="02020603050405020304" pitchFamily="18" charset="0"/>
                <a:cs typeface="Times New Roman" panose="02020603050405020304" pitchFamily="18" charset="0"/>
              </a:rPr>
              <a:t>etc</a:t>
            </a:r>
            <a:r>
              <a:rPr lang="cs-CZ" dirty="0" smtClean="0">
                <a:latin typeface="Times New Roman" panose="02020603050405020304" pitchFamily="18" charset="0"/>
                <a:cs typeface="Times New Roman" panose="02020603050405020304" pitchFamily="18" charset="0"/>
              </a:rPr>
              <a:t>.</a:t>
            </a:r>
          </a:p>
          <a:p>
            <a:pPr lvl="1" algn="just">
              <a:spcAft>
                <a:spcPts val="600"/>
              </a:spcAft>
            </a:pPr>
            <a:r>
              <a:rPr lang="en-US" dirty="0">
                <a:latin typeface="Times New Roman" panose="02020603050405020304" pitchFamily="18" charset="0"/>
                <a:cs typeface="Times New Roman" panose="02020603050405020304" pitchFamily="18" charset="0"/>
              </a:rPr>
              <a:t>Enterprise </a:t>
            </a:r>
            <a:r>
              <a:rPr lang="en-US" dirty="0" smtClean="0">
                <a:latin typeface="Times New Roman" panose="02020603050405020304" pitchFamily="18" charset="0"/>
                <a:cs typeface="Times New Roman" panose="02020603050405020304" pitchFamily="18" charset="0"/>
              </a:rPr>
              <a:t>Software</a:t>
            </a:r>
            <a:r>
              <a:rPr lang="cs-CZ" dirty="0">
                <a:latin typeface="Times New Roman" panose="02020603050405020304" pitchFamily="18" charset="0"/>
                <a:cs typeface="Times New Roman" panose="02020603050405020304" pitchFamily="18" charset="0"/>
              </a:rPr>
              <a:t> - Customer </a:t>
            </a:r>
            <a:r>
              <a:rPr lang="cs-CZ" dirty="0" err="1">
                <a:latin typeface="Times New Roman" panose="02020603050405020304" pitchFamily="18" charset="0"/>
                <a:cs typeface="Times New Roman" panose="02020603050405020304" pitchFamily="18" charset="0"/>
              </a:rPr>
              <a:t>relationship</a:t>
            </a:r>
            <a:r>
              <a:rPr lang="cs-CZ" dirty="0">
                <a:latin typeface="Times New Roman" panose="02020603050405020304" pitchFamily="18" charset="0"/>
                <a:cs typeface="Times New Roman" panose="02020603050405020304" pitchFamily="18" charset="0"/>
              </a:rPr>
              <a:t> management </a:t>
            </a:r>
            <a:r>
              <a:rPr lang="cs-CZ" dirty="0" err="1" smtClean="0">
                <a:latin typeface="Times New Roman" panose="02020603050405020304" pitchFamily="18" charset="0"/>
                <a:cs typeface="Times New Roman" panose="02020603050405020304" pitchFamily="18" charset="0"/>
              </a:rPr>
              <a:t>system</a:t>
            </a:r>
            <a:r>
              <a:rPr lang="cs-CZ" dirty="0" smtClean="0">
                <a:latin typeface="Times New Roman" panose="02020603050405020304" pitchFamily="18" charset="0"/>
                <a:cs typeface="Times New Roman" panose="02020603050405020304" pitchFamily="18" charset="0"/>
              </a:rPr>
              <a:t>, </a:t>
            </a:r>
            <a:r>
              <a:rPr lang="cs-CZ" dirty="0" err="1" smtClean="0">
                <a:latin typeface="Times New Roman" panose="02020603050405020304" pitchFamily="18" charset="0"/>
                <a:cs typeface="Times New Roman" panose="02020603050405020304" pitchFamily="18" charset="0"/>
              </a:rPr>
              <a:t>Enterprise</a:t>
            </a:r>
            <a:r>
              <a:rPr lang="cs-CZ" dirty="0" smtClean="0">
                <a:latin typeface="Times New Roman" panose="02020603050405020304" pitchFamily="18" charset="0"/>
                <a:cs typeface="Times New Roman" panose="02020603050405020304" pitchFamily="18" charset="0"/>
              </a:rPr>
              <a:t> </a:t>
            </a:r>
            <a:r>
              <a:rPr lang="cs-CZ" dirty="0" err="1" smtClean="0">
                <a:latin typeface="Times New Roman" panose="02020603050405020304" pitchFamily="18" charset="0"/>
                <a:cs typeface="Times New Roman" panose="02020603050405020304" pitchFamily="18" charset="0"/>
              </a:rPr>
              <a:t>resource</a:t>
            </a:r>
            <a:r>
              <a:rPr lang="cs-CZ" dirty="0" smtClean="0">
                <a:latin typeface="Times New Roman" panose="02020603050405020304" pitchFamily="18" charset="0"/>
                <a:cs typeface="Times New Roman" panose="02020603050405020304" pitchFamily="18" charset="0"/>
              </a:rPr>
              <a:t> </a:t>
            </a:r>
            <a:r>
              <a:rPr lang="cs-CZ" dirty="0" err="1" smtClean="0">
                <a:latin typeface="Times New Roman" panose="02020603050405020304" pitchFamily="18" charset="0"/>
                <a:cs typeface="Times New Roman" panose="02020603050405020304" pitchFamily="18" charset="0"/>
              </a:rPr>
              <a:t>planning</a:t>
            </a:r>
            <a:r>
              <a:rPr lang="cs-CZ" dirty="0" smtClean="0">
                <a:latin typeface="Times New Roman" panose="02020603050405020304" pitchFamily="18" charset="0"/>
                <a:cs typeface="Times New Roman" panose="02020603050405020304" pitchFamily="18" charset="0"/>
              </a:rPr>
              <a:t>, </a:t>
            </a:r>
            <a:r>
              <a:rPr lang="cs-CZ" dirty="0" err="1" smtClean="0">
                <a:latin typeface="Times New Roman" panose="02020603050405020304" pitchFamily="18" charset="0"/>
                <a:cs typeface="Times New Roman" panose="02020603050405020304" pitchFamily="18" charset="0"/>
              </a:rPr>
              <a:t>etc</a:t>
            </a:r>
            <a:r>
              <a:rPr lang="cs-CZ"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algn="just">
              <a:spcAft>
                <a:spcPts val="1200"/>
              </a:spcAft>
            </a:pPr>
            <a:endParaRPr lang="cs-CZ" dirty="0" smtClean="0">
              <a:latin typeface="Times New Roman" panose="02020603050405020304" pitchFamily="18" charset="0"/>
              <a:cs typeface="Times New Roman" panose="02020603050405020304" pitchFamily="18" charset="0"/>
            </a:endParaRPr>
          </a:p>
        </p:txBody>
      </p:sp>
      <p:sp>
        <p:nvSpPr>
          <p:cNvPr id="2" name="TextovéPole 1"/>
          <p:cNvSpPr txBox="1"/>
          <p:nvPr/>
        </p:nvSpPr>
        <p:spPr>
          <a:xfrm>
            <a:off x="569343" y="6245526"/>
            <a:ext cx="8747185" cy="646331"/>
          </a:xfrm>
          <a:prstGeom prst="rect">
            <a:avLst/>
          </a:prstGeom>
          <a:noFill/>
        </p:spPr>
        <p:txBody>
          <a:bodyPr wrap="square" rtlCol="0">
            <a:spAutoFit/>
          </a:bodyPr>
          <a:lstStyle/>
          <a:p>
            <a:r>
              <a:rPr lang="cs-CZ" dirty="0"/>
              <a:t>*https://</a:t>
            </a:r>
            <a:r>
              <a:rPr lang="cs-CZ" dirty="0" smtClean="0"/>
              <a:t>www.webopedia.com/TERM/A/application.html</a:t>
            </a:r>
          </a:p>
          <a:p>
            <a:r>
              <a:rPr lang="cs-CZ" dirty="0"/>
              <a:t>**https://www.educba.com/what-is-application-software-its-types/</a:t>
            </a:r>
            <a:endParaRPr lang="en-GB" dirty="0" smtClean="0"/>
          </a:p>
        </p:txBody>
      </p:sp>
    </p:spTree>
    <p:extLst>
      <p:ext uri="{BB962C8B-B14F-4D97-AF65-F5344CB8AC3E}">
        <p14:creationId xmlns:p14="http://schemas.microsoft.com/office/powerpoint/2010/main" val="118089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363077"/>
            <a:ext cx="4301177"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dirty="0" smtClean="0">
                <a:ln>
                  <a:noFill/>
                </a:ln>
                <a:solidFill>
                  <a:srgbClr val="307871"/>
                </a:solidFill>
                <a:effectLst/>
                <a:uLnTx/>
                <a:uFillTx/>
                <a:latin typeface="Times New Roman"/>
                <a:ea typeface="+mj-ea"/>
                <a:cs typeface="+mj-cs"/>
              </a:rPr>
              <a:t>Application software</a:t>
            </a:r>
            <a:endParaRPr kumimoji="0" lang="en-GB" sz="3600" b="1" i="0" u="none" strike="noStrike" kern="0" cap="none" spc="0" normalizeH="0" baseline="0" dirty="0" smtClean="0">
              <a:ln>
                <a:noFill/>
              </a:ln>
              <a:solidFill>
                <a:sysClr val="windowText" lastClr="000000"/>
              </a:solidFill>
              <a:effectLst/>
              <a:uLnTx/>
              <a:uFillTx/>
            </a:endParaRPr>
          </a:p>
        </p:txBody>
      </p:sp>
      <p:sp>
        <p:nvSpPr>
          <p:cNvPr id="8" name="Zástupný symbol pro obsah 2"/>
          <p:cNvSpPr txBox="1">
            <a:spLocks/>
          </p:cNvSpPr>
          <p:nvPr/>
        </p:nvSpPr>
        <p:spPr>
          <a:xfrm>
            <a:off x="489181" y="1370059"/>
            <a:ext cx="10181693" cy="864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Aft>
                <a:spcPts val="1200"/>
              </a:spcAft>
            </a:pPr>
            <a:r>
              <a:rPr lang="en-US" dirty="0" smtClean="0">
                <a:latin typeface="Times New Roman" panose="02020603050405020304" pitchFamily="18" charset="0"/>
                <a:cs typeface="Times New Roman" panose="02020603050405020304" pitchFamily="18" charset="0"/>
              </a:rPr>
              <a:t>Application </a:t>
            </a:r>
            <a:r>
              <a:rPr lang="en-US" dirty="0">
                <a:latin typeface="Times New Roman" panose="02020603050405020304" pitchFamily="18" charset="0"/>
                <a:cs typeface="Times New Roman" panose="02020603050405020304" pitchFamily="18" charset="0"/>
              </a:rPr>
              <a:t>Software </a:t>
            </a:r>
            <a:r>
              <a:rPr lang="en-US" dirty="0" smtClean="0">
                <a:latin typeface="Times New Roman" panose="02020603050405020304" pitchFamily="18" charset="0"/>
                <a:cs typeface="Times New Roman" panose="02020603050405020304" pitchFamily="18" charset="0"/>
              </a:rPr>
              <a:t>Type</a:t>
            </a:r>
            <a:r>
              <a:rPr lang="cs-CZ" dirty="0" smtClean="0">
                <a:latin typeface="Times New Roman" panose="02020603050405020304" pitchFamily="18" charset="0"/>
                <a:cs typeface="Times New Roman" panose="02020603050405020304" pitchFamily="18" charset="0"/>
              </a:rPr>
              <a:t>s:**</a:t>
            </a:r>
          </a:p>
          <a:p>
            <a:pPr lvl="1" algn="just">
              <a:spcAft>
                <a:spcPts val="600"/>
              </a:spcAft>
            </a:pPr>
            <a:r>
              <a:rPr lang="en-GB" dirty="0" smtClean="0">
                <a:latin typeface="Times New Roman" panose="02020603050405020304" pitchFamily="18" charset="0"/>
                <a:cs typeface="Times New Roman" panose="02020603050405020304" pitchFamily="18" charset="0"/>
              </a:rPr>
              <a:t>Information Worker Software - Documentation tools, resource management tools, etc.</a:t>
            </a:r>
          </a:p>
          <a:p>
            <a:pPr lvl="1" algn="just">
              <a:spcAft>
                <a:spcPts val="600"/>
              </a:spcAft>
            </a:pPr>
            <a:r>
              <a:rPr lang="cs-CZ" dirty="0" err="1">
                <a:latin typeface="Times New Roman" panose="02020603050405020304" pitchFamily="18" charset="0"/>
                <a:cs typeface="Times New Roman" panose="02020603050405020304" pitchFamily="18" charset="0"/>
              </a:rPr>
              <a:t>Educational</a:t>
            </a:r>
            <a:r>
              <a:rPr lang="cs-CZ" dirty="0">
                <a:latin typeface="Times New Roman" panose="02020603050405020304" pitchFamily="18" charset="0"/>
                <a:cs typeface="Times New Roman" panose="02020603050405020304" pitchFamily="18" charset="0"/>
              </a:rPr>
              <a:t> </a:t>
            </a:r>
            <a:r>
              <a:rPr lang="cs-CZ" dirty="0" smtClean="0">
                <a:latin typeface="Times New Roman" panose="02020603050405020304" pitchFamily="18" charset="0"/>
                <a:cs typeface="Times New Roman" panose="02020603050405020304" pitchFamily="18" charset="0"/>
              </a:rPr>
              <a:t>Software - </a:t>
            </a:r>
            <a:r>
              <a:rPr lang="en-US" dirty="0">
                <a:latin typeface="Times New Roman" panose="02020603050405020304" pitchFamily="18" charset="0"/>
                <a:cs typeface="Times New Roman" panose="02020603050405020304" pitchFamily="18" charset="0"/>
              </a:rPr>
              <a:t>Dictionaries: Encarta, </a:t>
            </a:r>
            <a:r>
              <a:rPr lang="en-US" dirty="0" err="1">
                <a:latin typeface="Times New Roman" panose="02020603050405020304" pitchFamily="18" charset="0"/>
                <a:cs typeface="Times New Roman" panose="02020603050405020304" pitchFamily="18" charset="0"/>
              </a:rPr>
              <a:t>BritannicaMathematical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MATLABOthers</a:t>
            </a:r>
            <a:r>
              <a:rPr lang="en-US" dirty="0">
                <a:latin typeface="Times New Roman" panose="02020603050405020304" pitchFamily="18" charset="0"/>
                <a:cs typeface="Times New Roman" panose="02020603050405020304" pitchFamily="18" charset="0"/>
              </a:rPr>
              <a:t>: Google Earth, NASA World </a:t>
            </a:r>
            <a:r>
              <a:rPr lang="en-US" dirty="0" smtClean="0">
                <a:latin typeface="Times New Roman" panose="02020603050405020304" pitchFamily="18" charset="0"/>
                <a:cs typeface="Times New Roman" panose="02020603050405020304" pitchFamily="18" charset="0"/>
              </a:rPr>
              <a:t>Wind</a:t>
            </a:r>
            <a:r>
              <a:rPr lang="cs-CZ" dirty="0" smtClean="0">
                <a:latin typeface="Times New Roman" panose="02020603050405020304" pitchFamily="18" charset="0"/>
                <a:cs typeface="Times New Roman" panose="02020603050405020304" pitchFamily="18" charset="0"/>
              </a:rPr>
              <a:t>, </a:t>
            </a:r>
            <a:r>
              <a:rPr lang="cs-CZ" dirty="0" err="1" smtClean="0">
                <a:latin typeface="Times New Roman" panose="02020603050405020304" pitchFamily="18" charset="0"/>
                <a:cs typeface="Times New Roman" panose="02020603050405020304" pitchFamily="18" charset="0"/>
              </a:rPr>
              <a:t>etc</a:t>
            </a:r>
            <a:r>
              <a:rPr lang="cs-CZ" dirty="0" smtClean="0">
                <a:latin typeface="Times New Roman" panose="02020603050405020304" pitchFamily="18" charset="0"/>
                <a:cs typeface="Times New Roman" panose="02020603050405020304" pitchFamily="18" charset="0"/>
              </a:rPr>
              <a:t>.</a:t>
            </a:r>
          </a:p>
          <a:p>
            <a:pPr lvl="1" algn="just">
              <a:spcAft>
                <a:spcPts val="600"/>
              </a:spcAft>
            </a:pPr>
            <a:r>
              <a:rPr lang="cs-CZ" dirty="0" err="1">
                <a:latin typeface="Times New Roman" panose="02020603050405020304" pitchFamily="18" charset="0"/>
                <a:cs typeface="Times New Roman" panose="02020603050405020304" pitchFamily="18" charset="0"/>
              </a:rPr>
              <a:t>Simulation</a:t>
            </a:r>
            <a:r>
              <a:rPr lang="cs-CZ" dirty="0">
                <a:latin typeface="Times New Roman" panose="02020603050405020304" pitchFamily="18" charset="0"/>
                <a:cs typeface="Times New Roman" panose="02020603050405020304" pitchFamily="18" charset="0"/>
              </a:rPr>
              <a:t> Software </a:t>
            </a:r>
            <a:r>
              <a:rPr lang="cs-CZ" dirty="0" smtClean="0">
                <a:latin typeface="Times New Roman" panose="02020603050405020304" pitchFamily="18" charset="0"/>
                <a:cs typeface="Times New Roman" panose="02020603050405020304" pitchFamily="18" charset="0"/>
              </a:rPr>
              <a:t>– </a:t>
            </a:r>
            <a:r>
              <a:rPr lang="cs-CZ" dirty="0" err="1" smtClean="0">
                <a:latin typeface="Times New Roman" panose="02020603050405020304" pitchFamily="18" charset="0"/>
                <a:cs typeface="Times New Roman" panose="02020603050405020304" pitchFamily="18" charset="0"/>
              </a:rPr>
              <a:t>Flight</a:t>
            </a:r>
            <a:r>
              <a:rPr lang="cs-CZ" dirty="0" smtClean="0">
                <a:latin typeface="Times New Roman" panose="02020603050405020304" pitchFamily="18" charset="0"/>
                <a:cs typeface="Times New Roman" panose="02020603050405020304" pitchFamily="18" charset="0"/>
              </a:rPr>
              <a:t> </a:t>
            </a:r>
            <a:r>
              <a:rPr lang="cs-CZ" dirty="0" err="1" smtClean="0">
                <a:latin typeface="Times New Roman" panose="02020603050405020304" pitchFamily="18" charset="0"/>
                <a:cs typeface="Times New Roman" panose="02020603050405020304" pitchFamily="18" charset="0"/>
              </a:rPr>
              <a:t>simulators</a:t>
            </a:r>
            <a:r>
              <a:rPr lang="cs-CZ" dirty="0" smtClean="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scientific</a:t>
            </a:r>
            <a:r>
              <a:rPr lang="cs-CZ" dirty="0">
                <a:latin typeface="Times New Roman" panose="02020603050405020304" pitchFamily="18" charset="0"/>
                <a:cs typeface="Times New Roman" panose="02020603050405020304" pitchFamily="18" charset="0"/>
              </a:rPr>
              <a:t> </a:t>
            </a:r>
            <a:r>
              <a:rPr lang="cs-CZ" dirty="0" err="1" smtClean="0">
                <a:latin typeface="Times New Roman" panose="02020603050405020304" pitchFamily="18" charset="0"/>
                <a:cs typeface="Times New Roman" panose="02020603050405020304" pitchFamily="18" charset="0"/>
              </a:rPr>
              <a:t>simulators</a:t>
            </a:r>
            <a:r>
              <a:rPr lang="cs-CZ" dirty="0" smtClean="0">
                <a:latin typeface="Times New Roman" panose="02020603050405020304" pitchFamily="18" charset="0"/>
                <a:cs typeface="Times New Roman" panose="02020603050405020304" pitchFamily="18" charset="0"/>
              </a:rPr>
              <a:t>, </a:t>
            </a:r>
            <a:r>
              <a:rPr lang="cs-CZ" dirty="0" err="1" smtClean="0">
                <a:latin typeface="Times New Roman" panose="02020603050405020304" pitchFamily="18" charset="0"/>
                <a:cs typeface="Times New Roman" panose="02020603050405020304" pitchFamily="18" charset="0"/>
              </a:rPr>
              <a:t>etc</a:t>
            </a:r>
            <a:r>
              <a:rPr lang="cs-CZ" dirty="0" smtClean="0">
                <a:latin typeface="Times New Roman" panose="02020603050405020304" pitchFamily="18" charset="0"/>
                <a:cs typeface="Times New Roman" panose="02020603050405020304" pitchFamily="18" charset="0"/>
              </a:rPr>
              <a:t>.</a:t>
            </a:r>
          </a:p>
          <a:p>
            <a:pPr lvl="1" algn="just">
              <a:spcAft>
                <a:spcPts val="600"/>
              </a:spcAft>
            </a:pPr>
            <a:r>
              <a:rPr lang="cs-CZ" dirty="0" err="1">
                <a:latin typeface="Times New Roman" panose="02020603050405020304" pitchFamily="18" charset="0"/>
                <a:cs typeface="Times New Roman" panose="02020603050405020304" pitchFamily="18" charset="0"/>
              </a:rPr>
              <a:t>Content</a:t>
            </a:r>
            <a:r>
              <a:rPr lang="cs-CZ" dirty="0">
                <a:latin typeface="Times New Roman" panose="02020603050405020304" pitchFamily="18" charset="0"/>
                <a:cs typeface="Times New Roman" panose="02020603050405020304" pitchFamily="18" charset="0"/>
              </a:rPr>
              <a:t> Access </a:t>
            </a:r>
            <a:r>
              <a:rPr lang="cs-CZ" dirty="0" smtClean="0">
                <a:latin typeface="Times New Roman" panose="02020603050405020304" pitchFamily="18" charset="0"/>
                <a:cs typeface="Times New Roman" panose="02020603050405020304" pitchFamily="18" charset="0"/>
              </a:rPr>
              <a:t>Software - </a:t>
            </a:r>
            <a:r>
              <a:rPr lang="en-US" dirty="0">
                <a:latin typeface="Times New Roman" panose="02020603050405020304" pitchFamily="18" charset="0"/>
                <a:cs typeface="Times New Roman" panose="02020603050405020304" pitchFamily="18" charset="0"/>
              </a:rPr>
              <a:t>Accessing content through media players, web </a:t>
            </a:r>
            <a:r>
              <a:rPr lang="en-US" dirty="0" smtClean="0">
                <a:latin typeface="Times New Roman" panose="02020603050405020304" pitchFamily="18" charset="0"/>
                <a:cs typeface="Times New Roman" panose="02020603050405020304" pitchFamily="18" charset="0"/>
              </a:rPr>
              <a:t>browsers</a:t>
            </a:r>
            <a:r>
              <a:rPr lang="cs-CZ" dirty="0" smtClean="0">
                <a:latin typeface="Times New Roman" panose="02020603050405020304" pitchFamily="18" charset="0"/>
                <a:cs typeface="Times New Roman" panose="02020603050405020304" pitchFamily="18" charset="0"/>
              </a:rPr>
              <a:t>, </a:t>
            </a:r>
            <a:r>
              <a:rPr lang="cs-CZ" dirty="0" err="1" smtClean="0">
                <a:latin typeface="Times New Roman" panose="02020603050405020304" pitchFamily="18" charset="0"/>
                <a:cs typeface="Times New Roman" panose="02020603050405020304" pitchFamily="18" charset="0"/>
              </a:rPr>
              <a:t>etc</a:t>
            </a:r>
            <a:r>
              <a:rPr lang="cs-CZ" dirty="0" smtClean="0">
                <a:latin typeface="Times New Roman" panose="02020603050405020304" pitchFamily="18" charset="0"/>
                <a:cs typeface="Times New Roman" panose="02020603050405020304" pitchFamily="18" charset="0"/>
              </a:rPr>
              <a:t>.</a:t>
            </a:r>
          </a:p>
          <a:p>
            <a:pPr lvl="1" algn="just">
              <a:spcAft>
                <a:spcPts val="600"/>
              </a:spcAft>
            </a:pPr>
            <a:r>
              <a:rPr lang="cs-CZ" dirty="0" err="1">
                <a:latin typeface="Times New Roman" panose="02020603050405020304" pitchFamily="18" charset="0"/>
                <a:cs typeface="Times New Roman" panose="02020603050405020304" pitchFamily="18" charset="0"/>
              </a:rPr>
              <a:t>Application</a:t>
            </a:r>
            <a:r>
              <a:rPr lang="cs-CZ" dirty="0">
                <a:latin typeface="Times New Roman" panose="02020603050405020304" pitchFamily="18" charset="0"/>
                <a:cs typeface="Times New Roman" panose="02020603050405020304" pitchFamily="18" charset="0"/>
              </a:rPr>
              <a:t> </a:t>
            </a:r>
            <a:r>
              <a:rPr lang="cs-CZ" dirty="0" err="1" smtClean="0">
                <a:latin typeface="Times New Roman" panose="02020603050405020304" pitchFamily="18" charset="0"/>
                <a:cs typeface="Times New Roman" panose="02020603050405020304" pitchFamily="18" charset="0"/>
              </a:rPr>
              <a:t>Suites</a:t>
            </a:r>
            <a:r>
              <a:rPr lang="cs-CZ" dirty="0">
                <a:latin typeface="Times New Roman" panose="02020603050405020304" pitchFamily="18" charset="0"/>
                <a:cs typeface="Times New Roman" panose="02020603050405020304" pitchFamily="18" charset="0"/>
              </a:rPr>
              <a:t> - </a:t>
            </a:r>
            <a:r>
              <a:rPr lang="cs-CZ" dirty="0" err="1" smtClean="0">
                <a:latin typeface="Times New Roman" panose="02020603050405020304" pitchFamily="18" charset="0"/>
                <a:cs typeface="Times New Roman" panose="02020603050405020304" pitchFamily="18" charset="0"/>
              </a:rPr>
              <a:t>LibreOffice</a:t>
            </a:r>
            <a:r>
              <a:rPr lang="cs-CZ" dirty="0">
                <a:latin typeface="Times New Roman" panose="02020603050405020304" pitchFamily="18" charset="0"/>
                <a:cs typeface="Times New Roman" panose="02020603050405020304" pitchFamily="18" charset="0"/>
              </a:rPr>
              <a:t>, Microsoft </a:t>
            </a:r>
            <a:r>
              <a:rPr lang="cs-CZ" dirty="0" smtClean="0">
                <a:latin typeface="Times New Roman" panose="02020603050405020304" pitchFamily="18" charset="0"/>
                <a:cs typeface="Times New Roman" panose="02020603050405020304" pitchFamily="18" charset="0"/>
              </a:rPr>
              <a:t>Office, </a:t>
            </a:r>
            <a:r>
              <a:rPr lang="cs-CZ" dirty="0" err="1" smtClean="0">
                <a:latin typeface="Times New Roman" panose="02020603050405020304" pitchFamily="18" charset="0"/>
                <a:cs typeface="Times New Roman" panose="02020603050405020304" pitchFamily="18" charset="0"/>
              </a:rPr>
              <a:t>etc</a:t>
            </a:r>
            <a:r>
              <a:rPr lang="cs-CZ" dirty="0" smtClean="0">
                <a:latin typeface="Times New Roman" panose="02020603050405020304" pitchFamily="18" charset="0"/>
                <a:cs typeface="Times New Roman" panose="02020603050405020304" pitchFamily="18" charset="0"/>
              </a:rPr>
              <a:t>.</a:t>
            </a:r>
          </a:p>
          <a:p>
            <a:pPr lvl="1" algn="just">
              <a:spcAft>
                <a:spcPts val="600"/>
              </a:spcAft>
            </a:pPr>
            <a:r>
              <a:rPr lang="en-US" dirty="0">
                <a:latin typeface="Times New Roman" panose="02020603050405020304" pitchFamily="18" charset="0"/>
                <a:cs typeface="Times New Roman" panose="02020603050405020304" pitchFamily="18" charset="0"/>
              </a:rPr>
              <a:t>Software for Engineering and Product </a:t>
            </a:r>
            <a:r>
              <a:rPr lang="en-US" dirty="0" smtClean="0">
                <a:latin typeface="Times New Roman" panose="02020603050405020304" pitchFamily="18" charset="0"/>
                <a:cs typeface="Times New Roman" panose="02020603050405020304" pitchFamily="18" charset="0"/>
              </a:rPr>
              <a:t>Development</a:t>
            </a:r>
            <a:r>
              <a:rPr lang="cs-CZ" dirty="0" smtClean="0">
                <a:latin typeface="Times New Roman" panose="02020603050405020304" pitchFamily="18" charset="0"/>
                <a:cs typeface="Times New Roman" panose="02020603050405020304" pitchFamily="18" charset="0"/>
              </a:rPr>
              <a:t> - </a:t>
            </a:r>
            <a:r>
              <a:rPr lang="en-US" dirty="0">
                <a:latin typeface="Times New Roman" panose="02020603050405020304" pitchFamily="18" charset="0"/>
                <a:cs typeface="Times New Roman" panose="02020603050405020304" pitchFamily="18" charset="0"/>
              </a:rPr>
              <a:t>IDE or Integrated Development </a:t>
            </a:r>
            <a:r>
              <a:rPr lang="en-US" dirty="0" smtClean="0">
                <a:latin typeface="Times New Roman" panose="02020603050405020304" pitchFamily="18" charset="0"/>
                <a:cs typeface="Times New Roman" panose="02020603050405020304" pitchFamily="18" charset="0"/>
              </a:rPr>
              <a:t>Environments</a:t>
            </a:r>
            <a:r>
              <a:rPr lang="cs-CZ" dirty="0" smtClean="0">
                <a:latin typeface="Times New Roman" panose="02020603050405020304" pitchFamily="18" charset="0"/>
                <a:cs typeface="Times New Roman" panose="02020603050405020304" pitchFamily="18" charset="0"/>
              </a:rPr>
              <a:t>, </a:t>
            </a:r>
            <a:r>
              <a:rPr lang="cs-CZ" dirty="0" err="1" smtClean="0">
                <a:latin typeface="Times New Roman" panose="02020603050405020304" pitchFamily="18" charset="0"/>
                <a:cs typeface="Times New Roman" panose="02020603050405020304" pitchFamily="18" charset="0"/>
              </a:rPr>
              <a:t>etc</a:t>
            </a:r>
            <a:r>
              <a:rPr lang="cs-CZ" dirty="0" smtClean="0">
                <a:latin typeface="Times New Roman" panose="02020603050405020304" pitchFamily="18" charset="0"/>
                <a:cs typeface="Times New Roman" panose="02020603050405020304" pitchFamily="18" charset="0"/>
              </a:rPr>
              <a:t>.</a:t>
            </a:r>
          </a:p>
          <a:p>
            <a:pPr algn="just">
              <a:spcAft>
                <a:spcPts val="1200"/>
              </a:spcAft>
            </a:pPr>
            <a:endParaRPr lang="cs-CZ" dirty="0" smtClean="0">
              <a:latin typeface="Times New Roman" panose="02020603050405020304" pitchFamily="18" charset="0"/>
              <a:cs typeface="Times New Roman" panose="02020603050405020304" pitchFamily="18" charset="0"/>
            </a:endParaRPr>
          </a:p>
        </p:txBody>
      </p:sp>
      <p:sp>
        <p:nvSpPr>
          <p:cNvPr id="2" name="TextovéPole 1"/>
          <p:cNvSpPr txBox="1"/>
          <p:nvPr/>
        </p:nvSpPr>
        <p:spPr>
          <a:xfrm>
            <a:off x="569343" y="6254152"/>
            <a:ext cx="8747185" cy="369332"/>
          </a:xfrm>
          <a:prstGeom prst="rect">
            <a:avLst/>
          </a:prstGeom>
          <a:noFill/>
        </p:spPr>
        <p:txBody>
          <a:bodyPr wrap="square" rtlCol="0">
            <a:spAutoFit/>
          </a:bodyPr>
          <a:lstStyle/>
          <a:p>
            <a:r>
              <a:rPr lang="cs-CZ" dirty="0" smtClean="0"/>
              <a:t>**</a:t>
            </a:r>
            <a:r>
              <a:rPr lang="cs-CZ" dirty="0"/>
              <a:t>https://www.educba.com/what-is-application-software-its-types/</a:t>
            </a:r>
            <a:endParaRPr lang="en-GB" dirty="0" smtClean="0"/>
          </a:p>
        </p:txBody>
      </p:sp>
    </p:spTree>
    <p:extLst>
      <p:ext uri="{BB962C8B-B14F-4D97-AF65-F5344CB8AC3E}">
        <p14:creationId xmlns:p14="http://schemas.microsoft.com/office/powerpoint/2010/main" val="3032290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363077"/>
            <a:ext cx="4031873"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sz="3600" b="1" i="0" u="none" strike="noStrike" kern="0" cap="none" spc="0" normalizeH="0" baseline="0" dirty="0" err="1" smtClean="0">
                <a:ln>
                  <a:noFill/>
                </a:ln>
                <a:solidFill>
                  <a:srgbClr val="307871"/>
                </a:solidFill>
                <a:effectLst/>
                <a:uLnTx/>
                <a:uFillTx/>
                <a:latin typeface="Times New Roman"/>
                <a:ea typeface="+mj-ea"/>
                <a:cs typeface="+mj-cs"/>
              </a:rPr>
              <a:t>Local</a:t>
            </a:r>
            <a:r>
              <a:rPr kumimoji="0" lang="cs-CZ" sz="3600" b="1" i="0" u="none" strike="noStrike" kern="0" cap="none" spc="0" normalizeH="0" baseline="0" dirty="0" smtClean="0">
                <a:ln>
                  <a:noFill/>
                </a:ln>
                <a:solidFill>
                  <a:srgbClr val="307871"/>
                </a:solidFill>
                <a:effectLst/>
                <a:uLnTx/>
                <a:uFillTx/>
                <a:latin typeface="Times New Roman"/>
                <a:ea typeface="+mj-ea"/>
                <a:cs typeface="+mj-cs"/>
              </a:rPr>
              <a:t> area network</a:t>
            </a:r>
            <a:endParaRPr kumimoji="0" lang="en-GB" sz="3600" b="1" i="0" u="none" strike="noStrike" kern="0" cap="none" spc="0" normalizeH="0" baseline="0" dirty="0" smtClean="0">
              <a:ln>
                <a:noFill/>
              </a:ln>
              <a:solidFill>
                <a:sysClr val="windowText" lastClr="000000"/>
              </a:solidFill>
              <a:effectLst/>
              <a:uLnTx/>
              <a:uFillTx/>
            </a:endParaRPr>
          </a:p>
        </p:txBody>
      </p:sp>
      <p:sp>
        <p:nvSpPr>
          <p:cNvPr id="8" name="Zástupný symbol pro obsah 2"/>
          <p:cNvSpPr txBox="1">
            <a:spLocks/>
          </p:cNvSpPr>
          <p:nvPr/>
        </p:nvSpPr>
        <p:spPr>
          <a:xfrm>
            <a:off x="489181" y="1430440"/>
            <a:ext cx="10181693" cy="16602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Aft>
                <a:spcPts val="1200"/>
              </a:spcAft>
            </a:pPr>
            <a:r>
              <a:rPr lang="en-US" dirty="0">
                <a:latin typeface="Times New Roman" panose="02020603050405020304" pitchFamily="18" charset="0"/>
                <a:cs typeface="Times New Roman" panose="02020603050405020304" pitchFamily="18" charset="0"/>
              </a:rPr>
              <a:t>A local-area network (LAN) is a computer network that spans a relatively small area.</a:t>
            </a:r>
            <a:r>
              <a:rPr lang="cs-CZ" dirty="0" smtClean="0">
                <a:latin typeface="Times New Roman" panose="02020603050405020304" pitchFamily="18" charset="0"/>
                <a:cs typeface="Times New Roman" panose="02020603050405020304" pitchFamily="18" charset="0"/>
              </a:rPr>
              <a:t>*</a:t>
            </a:r>
          </a:p>
          <a:p>
            <a:pPr algn="just">
              <a:spcAft>
                <a:spcPts val="1200"/>
              </a:spcAft>
            </a:pPr>
            <a:r>
              <a:rPr lang="en-US" dirty="0">
                <a:latin typeface="Times New Roman" panose="02020603050405020304" pitchFamily="18" charset="0"/>
                <a:cs typeface="Times New Roman" panose="02020603050405020304" pitchFamily="18" charset="0"/>
              </a:rPr>
              <a:t>Most often, a LAN is confined to a single room, building or group of buildings, however, one LAN can be connected to other LANs over any distance via telephone lines and radio waves</a:t>
            </a:r>
            <a:r>
              <a:rPr lang="en-US" dirty="0" smtClean="0">
                <a:latin typeface="Times New Roman" panose="02020603050405020304" pitchFamily="18" charset="0"/>
                <a:cs typeface="Times New Roman" panose="02020603050405020304" pitchFamily="18" charset="0"/>
              </a:rPr>
              <a:t>.</a:t>
            </a:r>
            <a:r>
              <a:rPr lang="cs-CZ" dirty="0" smtClean="0">
                <a:latin typeface="Times New Roman" panose="02020603050405020304" pitchFamily="18" charset="0"/>
                <a:cs typeface="Times New Roman" panose="02020603050405020304" pitchFamily="18" charset="0"/>
              </a:rPr>
              <a:t>*</a:t>
            </a:r>
          </a:p>
        </p:txBody>
      </p:sp>
      <p:sp>
        <p:nvSpPr>
          <p:cNvPr id="2" name="TextovéPole 1"/>
          <p:cNvSpPr txBox="1"/>
          <p:nvPr/>
        </p:nvSpPr>
        <p:spPr>
          <a:xfrm>
            <a:off x="569343" y="6262778"/>
            <a:ext cx="8747185" cy="646331"/>
          </a:xfrm>
          <a:prstGeom prst="rect">
            <a:avLst/>
          </a:prstGeom>
          <a:noFill/>
        </p:spPr>
        <p:txBody>
          <a:bodyPr wrap="square" rtlCol="0">
            <a:spAutoFit/>
          </a:bodyPr>
          <a:lstStyle/>
          <a:p>
            <a:r>
              <a:rPr lang="cs-CZ" dirty="0"/>
              <a:t>*https://www.webopedia.com/TERM/L/local_area_network_LAN.html</a:t>
            </a:r>
            <a:endParaRPr lang="cs-CZ" dirty="0" smtClean="0"/>
          </a:p>
          <a:p>
            <a:r>
              <a:rPr lang="cs-CZ" dirty="0"/>
              <a:t>**https://www.am7s.com/local-area-network-work/</a:t>
            </a:r>
            <a:endParaRPr lang="cs-CZ" dirty="0" smtClean="0"/>
          </a:p>
        </p:txBody>
      </p:sp>
      <p:pic>
        <p:nvPicPr>
          <p:cNvPr id="3" name="Obrázek 2"/>
          <p:cNvPicPr>
            <a:picLocks noChangeAspect="1"/>
          </p:cNvPicPr>
          <p:nvPr/>
        </p:nvPicPr>
        <p:blipFill>
          <a:blip r:embed="rId3"/>
          <a:stretch>
            <a:fillRect/>
          </a:stretch>
        </p:blipFill>
        <p:spPr>
          <a:xfrm>
            <a:off x="6060336" y="3786902"/>
            <a:ext cx="3256192" cy="2322855"/>
          </a:xfrm>
          <a:prstGeom prst="rect">
            <a:avLst/>
          </a:prstGeom>
        </p:spPr>
      </p:pic>
      <p:pic>
        <p:nvPicPr>
          <p:cNvPr id="7" name="Obrázek 6"/>
          <p:cNvPicPr>
            <a:picLocks noChangeAspect="1"/>
          </p:cNvPicPr>
          <p:nvPr/>
        </p:nvPicPr>
        <p:blipFill>
          <a:blip r:embed="rId4"/>
          <a:stretch>
            <a:fillRect/>
          </a:stretch>
        </p:blipFill>
        <p:spPr>
          <a:xfrm>
            <a:off x="2161083" y="3666225"/>
            <a:ext cx="3418944" cy="2564208"/>
          </a:xfrm>
          <a:prstGeom prst="rect">
            <a:avLst/>
          </a:prstGeom>
        </p:spPr>
      </p:pic>
    </p:spTree>
    <p:extLst>
      <p:ext uri="{BB962C8B-B14F-4D97-AF65-F5344CB8AC3E}">
        <p14:creationId xmlns:p14="http://schemas.microsoft.com/office/powerpoint/2010/main" val="3324191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363077"/>
            <a:ext cx="4378122"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dirty="0" smtClean="0">
                <a:ln>
                  <a:noFill/>
                </a:ln>
                <a:solidFill>
                  <a:srgbClr val="307871"/>
                </a:solidFill>
                <a:effectLst/>
                <a:uLnTx/>
                <a:uFillTx/>
                <a:latin typeface="Times New Roman"/>
                <a:ea typeface="+mj-ea"/>
                <a:cs typeface="+mj-cs"/>
              </a:rPr>
              <a:t>Outline of the lecture</a:t>
            </a:r>
            <a:endParaRPr kumimoji="0" lang="en-GB" sz="3600" b="1" i="0" u="none" strike="noStrike" kern="0" cap="none" spc="0" normalizeH="0" baseline="0" dirty="0" smtClean="0">
              <a:ln>
                <a:noFill/>
              </a:ln>
              <a:solidFill>
                <a:sysClr val="windowText" lastClr="000000"/>
              </a:solidFill>
              <a:effectLst/>
              <a:uLnTx/>
              <a:uFillTx/>
            </a:endParaRPr>
          </a:p>
        </p:txBody>
      </p:sp>
      <p:sp>
        <p:nvSpPr>
          <p:cNvPr id="8" name="Zástupný symbol pro obsah 2"/>
          <p:cNvSpPr txBox="1">
            <a:spLocks/>
          </p:cNvSpPr>
          <p:nvPr/>
        </p:nvSpPr>
        <p:spPr>
          <a:xfrm>
            <a:off x="489182" y="1533953"/>
            <a:ext cx="8280920" cy="16602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GB" b="1" dirty="0" smtClean="0">
                <a:latin typeface="Times New Roman" panose="02020603050405020304" pitchFamily="18" charset="0"/>
                <a:cs typeface="Times New Roman" panose="02020603050405020304" pitchFamily="18" charset="0"/>
              </a:rPr>
              <a:t>Informatics as a field of science</a:t>
            </a:r>
          </a:p>
          <a:p>
            <a:pPr>
              <a:spcAft>
                <a:spcPts val="1200"/>
              </a:spcAft>
            </a:pPr>
            <a:r>
              <a:rPr lang="en-GB" b="1" dirty="0" smtClean="0">
                <a:latin typeface="Times New Roman" panose="02020603050405020304" pitchFamily="18" charset="0"/>
                <a:cs typeface="Times New Roman" panose="02020603050405020304" pitchFamily="18" charset="0"/>
              </a:rPr>
              <a:t>Hardware</a:t>
            </a:r>
          </a:p>
          <a:p>
            <a:pPr>
              <a:spcAft>
                <a:spcPts val="1200"/>
              </a:spcAft>
            </a:pPr>
            <a:r>
              <a:rPr lang="en-GB" b="1" dirty="0" smtClean="0">
                <a:latin typeface="Times New Roman" panose="02020603050405020304" pitchFamily="18" charset="0"/>
                <a:cs typeface="Times New Roman" panose="02020603050405020304" pitchFamily="18" charset="0"/>
              </a:rPr>
              <a:t>Software</a:t>
            </a:r>
          </a:p>
          <a:p>
            <a:pPr>
              <a:spcAft>
                <a:spcPts val="1200"/>
              </a:spcAft>
            </a:pPr>
            <a:r>
              <a:rPr lang="en-GB" b="1" dirty="0" smtClean="0">
                <a:latin typeface="Times New Roman" panose="02020603050405020304" pitchFamily="18" charset="0"/>
                <a:cs typeface="Times New Roman" panose="02020603050405020304" pitchFamily="18" charset="0"/>
              </a:rPr>
              <a:t>Data</a:t>
            </a:r>
          </a:p>
          <a:p>
            <a:pPr>
              <a:spcAft>
                <a:spcPts val="1200"/>
              </a:spcAft>
            </a:pPr>
            <a:r>
              <a:rPr lang="en-GB" altLang="cs-CZ" b="1" dirty="0" smtClean="0">
                <a:latin typeface="Times New Roman" panose="02020603050405020304" pitchFamily="18" charset="0"/>
                <a:cs typeface="Times New Roman" panose="02020603050405020304" pitchFamily="18" charset="0"/>
              </a:rPr>
              <a:t>Information</a:t>
            </a:r>
          </a:p>
          <a:p>
            <a:pPr>
              <a:spcAft>
                <a:spcPts val="1200"/>
              </a:spcAft>
            </a:pPr>
            <a:r>
              <a:rPr lang="en-GB" altLang="cs-CZ" b="1" dirty="0" smtClean="0">
                <a:latin typeface="Times New Roman" panose="02020603050405020304" pitchFamily="18" charset="0"/>
                <a:cs typeface="Times New Roman" panose="02020603050405020304" pitchFamily="18" charset="0"/>
              </a:rPr>
              <a:t>Knowledge</a:t>
            </a:r>
            <a:endParaRPr lang="en-GB" altLang="cs-CZ"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8027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363077"/>
            <a:ext cx="1492716"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sz="3600" b="1" i="0" u="none" strike="noStrike" kern="0" cap="none" spc="0" normalizeH="0" baseline="0" dirty="0" smtClean="0">
                <a:ln>
                  <a:noFill/>
                </a:ln>
                <a:solidFill>
                  <a:srgbClr val="307871"/>
                </a:solidFill>
                <a:effectLst/>
                <a:uLnTx/>
                <a:uFillTx/>
                <a:latin typeface="Times New Roman"/>
                <a:ea typeface="+mj-ea"/>
                <a:cs typeface="+mj-cs"/>
              </a:rPr>
              <a:t>Server</a:t>
            </a:r>
            <a:endParaRPr kumimoji="0" lang="en-GB" sz="3600" b="1" i="0" u="none" strike="noStrike" kern="0" cap="none" spc="0" normalizeH="0" baseline="0" dirty="0" smtClean="0">
              <a:ln>
                <a:noFill/>
              </a:ln>
              <a:solidFill>
                <a:sysClr val="windowText" lastClr="000000"/>
              </a:solidFill>
              <a:effectLst/>
              <a:uLnTx/>
              <a:uFillTx/>
            </a:endParaRPr>
          </a:p>
        </p:txBody>
      </p:sp>
      <p:sp>
        <p:nvSpPr>
          <p:cNvPr id="8" name="Zástupný symbol pro obsah 2"/>
          <p:cNvSpPr txBox="1">
            <a:spLocks/>
          </p:cNvSpPr>
          <p:nvPr/>
        </p:nvSpPr>
        <p:spPr>
          <a:xfrm>
            <a:off x="489181" y="1430440"/>
            <a:ext cx="10181693" cy="16602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Aft>
                <a:spcPts val="1200"/>
              </a:spcAft>
            </a:pPr>
            <a:r>
              <a:rPr lang="en-US" dirty="0">
                <a:latin typeface="Times New Roman" panose="02020603050405020304" pitchFamily="18" charset="0"/>
                <a:cs typeface="Times New Roman" panose="02020603050405020304" pitchFamily="18" charset="0"/>
              </a:rPr>
              <a:t>A server is a type of computer or device on a network that manages network resources.</a:t>
            </a:r>
            <a:r>
              <a:rPr lang="cs-CZ" dirty="0" smtClean="0">
                <a:latin typeface="Times New Roman" panose="02020603050405020304" pitchFamily="18" charset="0"/>
                <a:cs typeface="Times New Roman" panose="02020603050405020304" pitchFamily="18" charset="0"/>
              </a:rPr>
              <a:t>*</a:t>
            </a:r>
          </a:p>
          <a:p>
            <a:pPr lvl="1" algn="just">
              <a:spcAft>
                <a:spcPts val="1200"/>
              </a:spcAft>
            </a:pPr>
            <a:r>
              <a:rPr lang="cs-CZ" b="1" dirty="0" smtClean="0">
                <a:latin typeface="Times New Roman" panose="02020603050405020304" pitchFamily="18" charset="0"/>
                <a:cs typeface="Times New Roman" panose="02020603050405020304" pitchFamily="18" charset="0"/>
              </a:rPr>
              <a:t>Web server </a:t>
            </a:r>
            <a:r>
              <a:rPr lang="cs-CZ"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computers that deliver (or serve up) Web </a:t>
            </a:r>
            <a:r>
              <a:rPr lang="en-US" dirty="0" smtClean="0">
                <a:latin typeface="Times New Roman" panose="02020603050405020304" pitchFamily="18" charset="0"/>
                <a:cs typeface="Times New Roman" panose="02020603050405020304" pitchFamily="18" charset="0"/>
              </a:rPr>
              <a:t>pages</a:t>
            </a:r>
            <a:r>
              <a:rPr lang="en-GB" dirty="0" smtClean="0">
                <a:latin typeface="Times New Roman" panose="02020603050405020304" pitchFamily="18" charset="0"/>
                <a:cs typeface="Times New Roman" panose="02020603050405020304" pitchFamily="18" charset="0"/>
              </a:rPr>
              <a:t>;</a:t>
            </a:r>
          </a:p>
          <a:p>
            <a:pPr lvl="1" algn="just">
              <a:spcAft>
                <a:spcPts val="1200"/>
              </a:spcAft>
            </a:pPr>
            <a:r>
              <a:rPr lang="en-GB" b="1" dirty="0" err="1" smtClean="0">
                <a:latin typeface="Times New Roman" panose="02020603050405020304" pitchFamily="18" charset="0"/>
                <a:cs typeface="Times New Roman" panose="02020603050405020304" pitchFamily="18" charset="0"/>
              </a:rPr>
              <a:t>Prox</a:t>
            </a:r>
            <a:r>
              <a:rPr lang="cs-CZ" b="1" dirty="0" smtClean="0">
                <a:latin typeface="Times New Roman" panose="02020603050405020304" pitchFamily="18" charset="0"/>
                <a:cs typeface="Times New Roman" panose="02020603050405020304" pitchFamily="18" charset="0"/>
              </a:rPr>
              <a:t>y</a:t>
            </a:r>
            <a:r>
              <a:rPr lang="en-GB" b="1" dirty="0" smtClean="0">
                <a:latin typeface="Times New Roman" panose="02020603050405020304" pitchFamily="18" charset="0"/>
                <a:cs typeface="Times New Roman" panose="02020603050405020304" pitchFamily="18" charset="0"/>
              </a:rPr>
              <a:t> server </a:t>
            </a:r>
            <a:r>
              <a:rPr lang="cs-CZ"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server that sits between a client application, such as a Web browser, and a real server. Proxy servers have two main purposes: to improve performance and to filter </a:t>
            </a:r>
            <a:r>
              <a:rPr lang="en-US" dirty="0" smtClean="0">
                <a:latin typeface="Times New Roman" panose="02020603050405020304" pitchFamily="18" charset="0"/>
                <a:cs typeface="Times New Roman" panose="02020603050405020304" pitchFamily="18" charset="0"/>
              </a:rPr>
              <a:t>requests</a:t>
            </a:r>
            <a:r>
              <a:rPr lang="en-GB" dirty="0" smtClean="0">
                <a:latin typeface="Times New Roman" panose="02020603050405020304" pitchFamily="18" charset="0"/>
                <a:cs typeface="Times New Roman" panose="02020603050405020304" pitchFamily="18" charset="0"/>
              </a:rPr>
              <a:t>;</a:t>
            </a:r>
          </a:p>
          <a:p>
            <a:pPr lvl="1" algn="just">
              <a:spcAft>
                <a:spcPts val="1200"/>
              </a:spcAft>
            </a:pPr>
            <a:r>
              <a:rPr lang="en-GB" b="1" dirty="0" smtClean="0">
                <a:latin typeface="Times New Roman" panose="02020603050405020304" pitchFamily="18" charset="0"/>
                <a:cs typeface="Times New Roman" panose="02020603050405020304" pitchFamily="18" charset="0"/>
              </a:rPr>
              <a:t>D</a:t>
            </a:r>
            <a:r>
              <a:rPr lang="cs-CZ" b="1" dirty="0" err="1" smtClean="0">
                <a:latin typeface="Times New Roman" panose="02020603050405020304" pitchFamily="18" charset="0"/>
                <a:cs typeface="Times New Roman" panose="02020603050405020304" pitchFamily="18" charset="0"/>
              </a:rPr>
              <a:t>edicated</a:t>
            </a:r>
            <a:r>
              <a:rPr lang="cs-CZ" b="1" dirty="0" smtClean="0">
                <a:latin typeface="Times New Roman" panose="02020603050405020304" pitchFamily="18" charset="0"/>
                <a:cs typeface="Times New Roman" panose="02020603050405020304" pitchFamily="18" charset="0"/>
              </a:rPr>
              <a:t> server</a:t>
            </a:r>
            <a:r>
              <a:rPr lang="en-GB" b="1" dirty="0" smtClean="0">
                <a:latin typeface="Times New Roman" panose="02020603050405020304" pitchFamily="18" charset="0"/>
                <a:cs typeface="Times New Roman" panose="02020603050405020304" pitchFamily="18" charset="0"/>
              </a:rPr>
              <a:t> </a:t>
            </a:r>
            <a:r>
              <a:rPr lang="cs-CZ" dirty="0" smtClean="0">
                <a:latin typeface="Times New Roman" panose="02020603050405020304" pitchFamily="18" charset="0"/>
                <a:cs typeface="Times New Roman" panose="02020603050405020304" pitchFamily="18" charset="0"/>
              </a:rPr>
              <a:t>-</a:t>
            </a:r>
            <a:r>
              <a:rPr lang="en-GB"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is a single computer in a network reserved for serving the needs of the network. For example, some networks require that one computer be set aside to manage communications between all the other </a:t>
            </a:r>
            <a:r>
              <a:rPr lang="en-US" dirty="0" smtClean="0">
                <a:latin typeface="Times New Roman" panose="02020603050405020304" pitchFamily="18" charset="0"/>
                <a:cs typeface="Times New Roman" panose="02020603050405020304" pitchFamily="18" charset="0"/>
              </a:rPr>
              <a:t>computers</a:t>
            </a:r>
            <a:r>
              <a:rPr lang="en-GB" dirty="0" smtClean="0">
                <a:latin typeface="Times New Roman" panose="02020603050405020304" pitchFamily="18" charset="0"/>
                <a:cs typeface="Times New Roman" panose="02020603050405020304" pitchFamily="18" charset="0"/>
              </a:rPr>
              <a:t>;</a:t>
            </a:r>
            <a:endParaRPr lang="cs-CZ" dirty="0" smtClean="0">
              <a:latin typeface="Times New Roman" panose="02020603050405020304" pitchFamily="18" charset="0"/>
              <a:cs typeface="Times New Roman" panose="02020603050405020304" pitchFamily="18" charset="0"/>
            </a:endParaRPr>
          </a:p>
        </p:txBody>
      </p:sp>
      <p:sp>
        <p:nvSpPr>
          <p:cNvPr id="2" name="TextovéPole 1"/>
          <p:cNvSpPr txBox="1"/>
          <p:nvPr/>
        </p:nvSpPr>
        <p:spPr>
          <a:xfrm>
            <a:off x="569343" y="6262778"/>
            <a:ext cx="10489721" cy="369332"/>
          </a:xfrm>
          <a:prstGeom prst="rect">
            <a:avLst/>
          </a:prstGeom>
          <a:noFill/>
        </p:spPr>
        <p:txBody>
          <a:bodyPr wrap="square" rtlCol="0">
            <a:spAutoFit/>
          </a:bodyPr>
          <a:lstStyle/>
          <a:p>
            <a:r>
              <a:rPr lang="cs-CZ" dirty="0"/>
              <a:t>*https://www.webopedia.com/TERM/S/server.html</a:t>
            </a:r>
            <a:endParaRPr lang="cs-CZ" dirty="0" smtClean="0"/>
          </a:p>
        </p:txBody>
      </p:sp>
    </p:spTree>
    <p:extLst>
      <p:ext uri="{BB962C8B-B14F-4D97-AF65-F5344CB8AC3E}">
        <p14:creationId xmlns:p14="http://schemas.microsoft.com/office/powerpoint/2010/main" val="31112327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363077"/>
            <a:ext cx="1492716"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sz="3600" b="1" i="0" u="none" strike="noStrike" kern="0" cap="none" spc="0" normalizeH="0" baseline="0" dirty="0" smtClean="0">
                <a:ln>
                  <a:noFill/>
                </a:ln>
                <a:solidFill>
                  <a:srgbClr val="307871"/>
                </a:solidFill>
                <a:effectLst/>
                <a:uLnTx/>
                <a:uFillTx/>
                <a:latin typeface="Times New Roman"/>
                <a:ea typeface="+mj-ea"/>
                <a:cs typeface="+mj-cs"/>
              </a:rPr>
              <a:t>Server</a:t>
            </a:r>
            <a:endParaRPr kumimoji="0" lang="en-GB" sz="3600" b="1" i="0" u="none" strike="noStrike" kern="0" cap="none" spc="0" normalizeH="0" baseline="0" dirty="0" smtClean="0">
              <a:ln>
                <a:noFill/>
              </a:ln>
              <a:solidFill>
                <a:sysClr val="windowText" lastClr="000000"/>
              </a:solidFill>
              <a:effectLst/>
              <a:uLnTx/>
              <a:uFillTx/>
            </a:endParaRPr>
          </a:p>
        </p:txBody>
      </p:sp>
      <p:sp>
        <p:nvSpPr>
          <p:cNvPr id="8" name="Zástupný symbol pro obsah 2"/>
          <p:cNvSpPr txBox="1">
            <a:spLocks/>
          </p:cNvSpPr>
          <p:nvPr/>
        </p:nvSpPr>
        <p:spPr>
          <a:xfrm>
            <a:off x="489181" y="1378684"/>
            <a:ext cx="10181693" cy="16602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spcAft>
                <a:spcPts val="1200"/>
              </a:spcAft>
            </a:pPr>
            <a:r>
              <a:rPr lang="cs-CZ" b="1" dirty="0" err="1" smtClean="0">
                <a:latin typeface="Times New Roman" panose="02020603050405020304" pitchFamily="18" charset="0"/>
                <a:cs typeface="Times New Roman" panose="02020603050405020304" pitchFamily="18" charset="0"/>
              </a:rPr>
              <a:t>Application</a:t>
            </a:r>
            <a:r>
              <a:rPr lang="cs-CZ" b="1" dirty="0" smtClean="0">
                <a:latin typeface="Times New Roman" panose="02020603050405020304" pitchFamily="18" charset="0"/>
                <a:cs typeface="Times New Roman" panose="02020603050405020304" pitchFamily="18" charset="0"/>
              </a:rPr>
              <a:t> server </a:t>
            </a:r>
            <a:r>
              <a:rPr lang="cs-CZ"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is a program that handles all application operations between users and an organization's back-end business applications or databases. This type of server is typically used for complex transaction-based </a:t>
            </a:r>
            <a:r>
              <a:rPr lang="en-US" dirty="0" smtClean="0">
                <a:latin typeface="Times New Roman" panose="02020603050405020304" pitchFamily="18" charset="0"/>
                <a:cs typeface="Times New Roman" panose="02020603050405020304" pitchFamily="18" charset="0"/>
              </a:rPr>
              <a:t>applications</a:t>
            </a:r>
            <a:r>
              <a:rPr lang="en-GB" dirty="0" smtClean="0">
                <a:latin typeface="Times New Roman" panose="02020603050405020304" pitchFamily="18" charset="0"/>
                <a:cs typeface="Times New Roman" panose="02020603050405020304" pitchFamily="18" charset="0"/>
              </a:rPr>
              <a:t>;</a:t>
            </a:r>
            <a:endParaRPr lang="cs-CZ" dirty="0" smtClean="0">
              <a:latin typeface="Times New Roman" panose="02020603050405020304" pitchFamily="18" charset="0"/>
              <a:cs typeface="Times New Roman" panose="02020603050405020304" pitchFamily="18" charset="0"/>
            </a:endParaRPr>
          </a:p>
          <a:p>
            <a:pPr lvl="1" algn="just">
              <a:spcAft>
                <a:spcPts val="1200"/>
              </a:spcAft>
            </a:pPr>
            <a:r>
              <a:rPr lang="cs-CZ" b="1" dirty="0" smtClean="0">
                <a:latin typeface="Times New Roman" panose="02020603050405020304" pitchFamily="18" charset="0"/>
                <a:cs typeface="Times New Roman" panose="02020603050405020304" pitchFamily="18" charset="0"/>
              </a:rPr>
              <a:t>Cloud server </a:t>
            </a:r>
            <a:r>
              <a:rPr lang="cs-CZ"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Cloud servers are services made available to customers on demand via the Internet. Rather than being provided by a single server or virtual server, cloud server hosting services are provided by multiple connected servers that comprise a cloud.</a:t>
            </a:r>
            <a:endParaRPr lang="en-GB" dirty="0" smtClean="0">
              <a:latin typeface="Times New Roman" panose="02020603050405020304" pitchFamily="18" charset="0"/>
              <a:cs typeface="Times New Roman" panose="02020603050405020304" pitchFamily="18" charset="0"/>
            </a:endParaRPr>
          </a:p>
        </p:txBody>
      </p:sp>
      <p:sp>
        <p:nvSpPr>
          <p:cNvPr id="2" name="TextovéPole 1"/>
          <p:cNvSpPr txBox="1"/>
          <p:nvPr/>
        </p:nvSpPr>
        <p:spPr>
          <a:xfrm>
            <a:off x="569343" y="6262778"/>
            <a:ext cx="10489721" cy="369332"/>
          </a:xfrm>
          <a:prstGeom prst="rect">
            <a:avLst/>
          </a:prstGeom>
          <a:noFill/>
        </p:spPr>
        <p:txBody>
          <a:bodyPr wrap="square" rtlCol="0">
            <a:spAutoFit/>
          </a:bodyPr>
          <a:lstStyle/>
          <a:p>
            <a:r>
              <a:rPr lang="cs-CZ" dirty="0"/>
              <a:t>*https://www.webopedia.com/TERM/S/server.html</a:t>
            </a:r>
            <a:endParaRPr lang="cs-CZ" dirty="0" smtClean="0"/>
          </a:p>
        </p:txBody>
      </p:sp>
      <p:pic>
        <p:nvPicPr>
          <p:cNvPr id="3" name="Obrázek 2"/>
          <p:cNvPicPr>
            <a:picLocks noChangeAspect="1"/>
          </p:cNvPicPr>
          <p:nvPr/>
        </p:nvPicPr>
        <p:blipFill>
          <a:blip r:embed="rId3"/>
          <a:stretch>
            <a:fillRect/>
          </a:stretch>
        </p:blipFill>
        <p:spPr>
          <a:xfrm>
            <a:off x="93116" y="4353038"/>
            <a:ext cx="1809524" cy="1809524"/>
          </a:xfrm>
          <a:prstGeom prst="rect">
            <a:avLst/>
          </a:prstGeom>
        </p:spPr>
      </p:pic>
      <p:pic>
        <p:nvPicPr>
          <p:cNvPr id="6" name="Obrázek 5"/>
          <p:cNvPicPr>
            <a:picLocks noChangeAspect="1"/>
          </p:cNvPicPr>
          <p:nvPr/>
        </p:nvPicPr>
        <p:blipFill>
          <a:blip r:embed="rId4"/>
          <a:stretch>
            <a:fillRect/>
          </a:stretch>
        </p:blipFill>
        <p:spPr>
          <a:xfrm>
            <a:off x="2061713" y="4353038"/>
            <a:ext cx="4567858" cy="1931410"/>
          </a:xfrm>
          <a:prstGeom prst="rect">
            <a:avLst/>
          </a:prstGeom>
        </p:spPr>
      </p:pic>
      <p:pic>
        <p:nvPicPr>
          <p:cNvPr id="7" name="Obrázek 6"/>
          <p:cNvPicPr>
            <a:picLocks noChangeAspect="1"/>
          </p:cNvPicPr>
          <p:nvPr/>
        </p:nvPicPr>
        <p:blipFill>
          <a:blip r:embed="rId5"/>
          <a:stretch>
            <a:fillRect/>
          </a:stretch>
        </p:blipFill>
        <p:spPr>
          <a:xfrm>
            <a:off x="6767249" y="4069369"/>
            <a:ext cx="4291815" cy="2239791"/>
          </a:xfrm>
          <a:prstGeom prst="rect">
            <a:avLst/>
          </a:prstGeom>
        </p:spPr>
      </p:pic>
    </p:spTree>
    <p:extLst>
      <p:ext uri="{BB962C8B-B14F-4D97-AF65-F5344CB8AC3E}">
        <p14:creationId xmlns:p14="http://schemas.microsoft.com/office/powerpoint/2010/main" val="13210001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363077"/>
            <a:ext cx="1133644"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sz="3600" b="1" i="0" u="none" strike="noStrike" kern="0" cap="none" spc="0" normalizeH="0" baseline="0" dirty="0" smtClean="0">
                <a:ln>
                  <a:noFill/>
                </a:ln>
                <a:solidFill>
                  <a:srgbClr val="307871"/>
                </a:solidFill>
                <a:effectLst/>
                <a:uLnTx/>
                <a:uFillTx/>
                <a:latin typeface="Times New Roman"/>
                <a:ea typeface="+mj-ea"/>
                <a:cs typeface="+mj-cs"/>
              </a:rPr>
              <a:t>Data</a:t>
            </a:r>
            <a:endParaRPr kumimoji="0" lang="en-GB" sz="3600" b="1" i="0" u="none" strike="noStrike" kern="0" cap="none" spc="0" normalizeH="0" baseline="0" dirty="0" smtClean="0">
              <a:ln>
                <a:noFill/>
              </a:ln>
              <a:solidFill>
                <a:sysClr val="windowText" lastClr="000000"/>
              </a:solidFill>
              <a:effectLst/>
              <a:uLnTx/>
              <a:uFillTx/>
            </a:endParaRPr>
          </a:p>
        </p:txBody>
      </p:sp>
      <p:sp>
        <p:nvSpPr>
          <p:cNvPr id="8" name="Zástupný symbol pro obsah 2"/>
          <p:cNvSpPr txBox="1">
            <a:spLocks/>
          </p:cNvSpPr>
          <p:nvPr/>
        </p:nvSpPr>
        <p:spPr>
          <a:xfrm>
            <a:off x="489181" y="1508083"/>
            <a:ext cx="10181693" cy="16602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Aft>
                <a:spcPts val="1200"/>
              </a:spcAft>
            </a:pPr>
            <a:r>
              <a:rPr lang="en-US" dirty="0" smtClean="0">
                <a:latin typeface="Times New Roman" panose="02020603050405020304" pitchFamily="18" charset="0"/>
                <a:cs typeface="Times New Roman" panose="02020603050405020304" pitchFamily="18" charset="0"/>
              </a:rPr>
              <a:t>Data </a:t>
            </a:r>
            <a:r>
              <a:rPr lang="en-US" dirty="0">
                <a:latin typeface="Times New Roman" panose="02020603050405020304" pitchFamily="18" charset="0"/>
                <a:cs typeface="Times New Roman" panose="02020603050405020304" pitchFamily="18" charset="0"/>
              </a:rPr>
              <a:t>is a set of values of subjects with respect to qualitative or quantitative variables</a:t>
            </a:r>
            <a:r>
              <a:rPr lang="en-US" dirty="0" smtClean="0">
                <a:latin typeface="Times New Roman" panose="02020603050405020304" pitchFamily="18" charset="0"/>
                <a:cs typeface="Times New Roman" panose="02020603050405020304" pitchFamily="18" charset="0"/>
              </a:rPr>
              <a:t>.*</a:t>
            </a:r>
            <a:endParaRPr lang="cs-CZ" dirty="0" smtClean="0">
              <a:latin typeface="Times New Roman" panose="02020603050405020304" pitchFamily="18" charset="0"/>
              <a:cs typeface="Times New Roman" panose="02020603050405020304" pitchFamily="18" charset="0"/>
            </a:endParaRPr>
          </a:p>
          <a:p>
            <a:pPr algn="just">
              <a:spcAft>
                <a:spcPts val="1200"/>
              </a:spcAft>
            </a:pPr>
            <a:r>
              <a:rPr lang="en-US" dirty="0">
                <a:latin typeface="Times New Roman" panose="02020603050405020304" pitchFamily="18" charset="0"/>
                <a:cs typeface="Times New Roman" panose="02020603050405020304" pitchFamily="18" charset="0"/>
              </a:rPr>
              <a:t>Data is measured, collected and reported, and analyzed, whereupon it can be visualized using graphs, images or other analysis tools</a:t>
            </a:r>
            <a:r>
              <a:rPr lang="en-US" dirty="0" smtClean="0">
                <a:latin typeface="Times New Roman" panose="02020603050405020304" pitchFamily="18" charset="0"/>
                <a:cs typeface="Times New Roman" panose="02020603050405020304" pitchFamily="18" charset="0"/>
              </a:rPr>
              <a:t>.</a:t>
            </a:r>
            <a:r>
              <a:rPr lang="cs-CZ" dirty="0" smtClean="0">
                <a:latin typeface="Times New Roman" panose="02020603050405020304" pitchFamily="18" charset="0"/>
                <a:cs typeface="Times New Roman" panose="02020603050405020304" pitchFamily="18" charset="0"/>
              </a:rPr>
              <a:t>*</a:t>
            </a:r>
          </a:p>
          <a:p>
            <a:pPr algn="just">
              <a:spcAft>
                <a:spcPts val="1200"/>
              </a:spcAft>
            </a:pPr>
            <a:r>
              <a:rPr lang="en-US" dirty="0">
                <a:latin typeface="Times New Roman" panose="02020603050405020304" pitchFamily="18" charset="0"/>
                <a:cs typeface="Times New Roman" panose="02020603050405020304" pitchFamily="18" charset="0"/>
              </a:rPr>
              <a:t>Data, in the context of computing, refers to distinct pieces of digital information</a:t>
            </a:r>
            <a:r>
              <a:rPr lang="en-US" dirty="0" smtClean="0">
                <a:latin typeface="Times New Roman" panose="02020603050405020304" pitchFamily="18" charset="0"/>
                <a:cs typeface="Times New Roman" panose="02020603050405020304" pitchFamily="18" charset="0"/>
              </a:rPr>
              <a:t>.</a:t>
            </a:r>
            <a:r>
              <a:rPr lang="cs-CZ" dirty="0" smtClean="0">
                <a:latin typeface="Times New Roman" panose="02020603050405020304" pitchFamily="18" charset="0"/>
                <a:cs typeface="Times New Roman" panose="02020603050405020304" pitchFamily="18" charset="0"/>
              </a:rPr>
              <a:t>**</a:t>
            </a:r>
          </a:p>
          <a:p>
            <a:pPr algn="just">
              <a:spcAft>
                <a:spcPts val="1200"/>
              </a:spcAft>
            </a:pPr>
            <a:r>
              <a:rPr lang="en-US" dirty="0">
                <a:latin typeface="Times New Roman" panose="02020603050405020304" pitchFamily="18" charset="0"/>
                <a:cs typeface="Times New Roman" panose="02020603050405020304" pitchFamily="18" charset="0"/>
              </a:rPr>
              <a:t>Data is usually formatted in a specific way and can exist in a variety of forms, such as numbers, text, etc</a:t>
            </a:r>
            <a:r>
              <a:rPr lang="en-US" dirty="0" smtClean="0">
                <a:latin typeface="Times New Roman" panose="02020603050405020304" pitchFamily="18" charset="0"/>
                <a:cs typeface="Times New Roman" panose="02020603050405020304" pitchFamily="18" charset="0"/>
              </a:rPr>
              <a:t>.</a:t>
            </a:r>
            <a:r>
              <a:rPr lang="cs-CZ" dirty="0" smtClean="0">
                <a:latin typeface="Times New Roman" panose="02020603050405020304" pitchFamily="18" charset="0"/>
                <a:cs typeface="Times New Roman" panose="02020603050405020304" pitchFamily="18" charset="0"/>
              </a:rPr>
              <a:t>**</a:t>
            </a:r>
          </a:p>
          <a:p>
            <a:pPr marL="0" indent="0" algn="just">
              <a:spcAft>
                <a:spcPts val="1200"/>
              </a:spcAft>
              <a:buNone/>
            </a:pPr>
            <a:endParaRPr lang="en-US" dirty="0" smtClean="0">
              <a:latin typeface="Times New Roman" panose="02020603050405020304" pitchFamily="18" charset="0"/>
              <a:cs typeface="Times New Roman" panose="02020603050405020304" pitchFamily="18" charset="0"/>
            </a:endParaRPr>
          </a:p>
          <a:p>
            <a:pPr marL="266700" lvl="1" indent="0" algn="just">
              <a:spcAft>
                <a:spcPts val="1200"/>
              </a:spcAft>
              <a:buNone/>
            </a:pPr>
            <a:endParaRPr lang="en-US" dirty="0" smtClean="0">
              <a:latin typeface="Times New Roman" panose="02020603050405020304" pitchFamily="18" charset="0"/>
              <a:cs typeface="Times New Roman" panose="02020603050405020304" pitchFamily="18" charset="0"/>
            </a:endParaRPr>
          </a:p>
          <a:p>
            <a:pPr algn="just">
              <a:spcAft>
                <a:spcPts val="1200"/>
              </a:spcAft>
            </a:pPr>
            <a:endParaRPr lang="cs-CZ" dirty="0" smtClean="0">
              <a:latin typeface="Times New Roman" panose="02020603050405020304" pitchFamily="18" charset="0"/>
              <a:cs typeface="Times New Roman" panose="02020603050405020304" pitchFamily="18" charset="0"/>
            </a:endParaRPr>
          </a:p>
        </p:txBody>
      </p:sp>
      <p:sp>
        <p:nvSpPr>
          <p:cNvPr id="2" name="TextovéPole 1"/>
          <p:cNvSpPr txBox="1"/>
          <p:nvPr/>
        </p:nvSpPr>
        <p:spPr>
          <a:xfrm>
            <a:off x="569343" y="6271404"/>
            <a:ext cx="8747185" cy="646331"/>
          </a:xfrm>
          <a:prstGeom prst="rect">
            <a:avLst/>
          </a:prstGeom>
          <a:noFill/>
        </p:spPr>
        <p:txBody>
          <a:bodyPr wrap="square" rtlCol="0">
            <a:spAutoFit/>
          </a:bodyPr>
          <a:lstStyle/>
          <a:p>
            <a:r>
              <a:rPr lang="cs-CZ" dirty="0"/>
              <a:t>*https://en.wikipedia.org/wiki/Data</a:t>
            </a:r>
            <a:endParaRPr lang="cs-CZ" dirty="0" smtClean="0"/>
          </a:p>
          <a:p>
            <a:r>
              <a:rPr lang="cs-CZ" dirty="0"/>
              <a:t>**https://www.techopedia.com/definition/807/data</a:t>
            </a:r>
          </a:p>
        </p:txBody>
      </p:sp>
    </p:spTree>
    <p:extLst>
      <p:ext uri="{BB962C8B-B14F-4D97-AF65-F5344CB8AC3E}">
        <p14:creationId xmlns:p14="http://schemas.microsoft.com/office/powerpoint/2010/main" val="19981198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363077"/>
            <a:ext cx="2595582"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dirty="0" smtClean="0">
                <a:ln>
                  <a:noFill/>
                </a:ln>
                <a:solidFill>
                  <a:srgbClr val="307871"/>
                </a:solidFill>
                <a:effectLst/>
                <a:uLnTx/>
                <a:uFillTx/>
                <a:latin typeface="Times New Roman"/>
                <a:ea typeface="+mj-ea"/>
                <a:cs typeface="+mj-cs"/>
              </a:rPr>
              <a:t>Information</a:t>
            </a:r>
            <a:endParaRPr kumimoji="0" lang="en-GB" sz="3600" b="1" i="0" u="none" strike="noStrike" kern="0" cap="none" spc="0" normalizeH="0" baseline="0" dirty="0" smtClean="0">
              <a:ln>
                <a:noFill/>
              </a:ln>
              <a:solidFill>
                <a:sysClr val="windowText" lastClr="000000"/>
              </a:solidFill>
              <a:effectLst/>
              <a:uLnTx/>
              <a:uFillTx/>
            </a:endParaRPr>
          </a:p>
        </p:txBody>
      </p:sp>
      <p:sp>
        <p:nvSpPr>
          <p:cNvPr id="8" name="Zástupný symbol pro obsah 2"/>
          <p:cNvSpPr txBox="1">
            <a:spLocks/>
          </p:cNvSpPr>
          <p:nvPr/>
        </p:nvSpPr>
        <p:spPr>
          <a:xfrm>
            <a:off x="489181" y="1508083"/>
            <a:ext cx="10181693" cy="16602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Aft>
                <a:spcPts val="1200"/>
              </a:spcAft>
            </a:pPr>
            <a:r>
              <a:rPr lang="en-US" dirty="0" smtClean="0">
                <a:latin typeface="Times New Roman" panose="02020603050405020304" pitchFamily="18" charset="0"/>
                <a:cs typeface="Times New Roman" panose="02020603050405020304" pitchFamily="18" charset="0"/>
              </a:rPr>
              <a:t>Information </a:t>
            </a:r>
            <a:r>
              <a:rPr lang="en-US" dirty="0">
                <a:latin typeface="Times New Roman" panose="02020603050405020304" pitchFamily="18" charset="0"/>
                <a:cs typeface="Times New Roman" panose="02020603050405020304" pitchFamily="18" charset="0"/>
              </a:rPr>
              <a:t>is stimuli that has meaning in some context for its receiver</a:t>
            </a:r>
            <a:r>
              <a:rPr lang="en-US" dirty="0" smtClean="0">
                <a:latin typeface="Times New Roman" panose="02020603050405020304" pitchFamily="18" charset="0"/>
                <a:cs typeface="Times New Roman" panose="02020603050405020304" pitchFamily="18" charset="0"/>
              </a:rPr>
              <a:t>.</a:t>
            </a:r>
            <a:r>
              <a:rPr lang="cs-CZ" dirty="0" smtClean="0">
                <a:latin typeface="Times New Roman" panose="02020603050405020304" pitchFamily="18" charset="0"/>
                <a:cs typeface="Times New Roman" panose="02020603050405020304" pitchFamily="18" charset="0"/>
              </a:rPr>
              <a:t>*</a:t>
            </a:r>
          </a:p>
          <a:p>
            <a:pPr algn="just">
              <a:spcAft>
                <a:spcPts val="1200"/>
              </a:spcAft>
            </a:pPr>
            <a:r>
              <a:rPr lang="en-US" dirty="0">
                <a:latin typeface="Times New Roman" panose="02020603050405020304" pitchFamily="18" charset="0"/>
                <a:cs typeface="Times New Roman" panose="02020603050405020304" pitchFamily="18" charset="0"/>
              </a:rPr>
              <a:t>When information is entered into and stored in a computer, it is generally referred to as </a:t>
            </a:r>
            <a:r>
              <a:rPr lang="en-US" dirty="0" smtClean="0">
                <a:latin typeface="Times New Roman" panose="02020603050405020304" pitchFamily="18" charset="0"/>
                <a:cs typeface="Times New Roman" panose="02020603050405020304" pitchFamily="18" charset="0"/>
              </a:rPr>
              <a:t>data</a:t>
            </a:r>
            <a:r>
              <a:rPr lang="cs-CZ" dirty="0" smtClean="0">
                <a:latin typeface="Times New Roman" panose="02020603050405020304" pitchFamily="18" charset="0"/>
                <a:cs typeface="Times New Roman" panose="02020603050405020304" pitchFamily="18" charset="0"/>
              </a:rPr>
              <a:t>.*</a:t>
            </a:r>
          </a:p>
          <a:p>
            <a:pPr algn="just">
              <a:spcAft>
                <a:spcPts val="1200"/>
              </a:spcAft>
            </a:pPr>
            <a:r>
              <a:rPr lang="en-US" dirty="0">
                <a:latin typeface="Times New Roman" panose="02020603050405020304" pitchFamily="18" charset="0"/>
                <a:cs typeface="Times New Roman" panose="02020603050405020304" pitchFamily="18" charset="0"/>
              </a:rPr>
              <a:t>After processing (such as formatting and printing), output data can again be perceived as information</a:t>
            </a:r>
            <a:r>
              <a:rPr lang="en-US" dirty="0" smtClean="0">
                <a:latin typeface="Times New Roman" panose="02020603050405020304" pitchFamily="18" charset="0"/>
                <a:cs typeface="Times New Roman" panose="02020603050405020304" pitchFamily="18" charset="0"/>
              </a:rPr>
              <a:t>.</a:t>
            </a:r>
            <a:r>
              <a:rPr lang="cs-CZ" dirty="0" smtClean="0">
                <a:latin typeface="Times New Roman" panose="02020603050405020304" pitchFamily="18" charset="0"/>
                <a:cs typeface="Times New Roman" panose="02020603050405020304" pitchFamily="18" charset="0"/>
              </a:rPr>
              <a:t>*</a:t>
            </a:r>
          </a:p>
          <a:p>
            <a:pPr algn="just">
              <a:spcAft>
                <a:spcPts val="1200"/>
              </a:spcAft>
            </a:pPr>
            <a:r>
              <a:rPr lang="en-US" dirty="0">
                <a:latin typeface="Times New Roman" panose="02020603050405020304" pitchFamily="18" charset="0"/>
                <a:cs typeface="Times New Roman" panose="02020603050405020304" pitchFamily="18" charset="0"/>
              </a:rPr>
              <a:t>Information is associated with data and knowledge, as information is data in context and with meaning attached</a:t>
            </a:r>
            <a:r>
              <a:rPr lang="en-US" dirty="0" smtClean="0">
                <a:latin typeface="Times New Roman" panose="02020603050405020304" pitchFamily="18" charset="0"/>
                <a:cs typeface="Times New Roman" panose="02020603050405020304" pitchFamily="18" charset="0"/>
              </a:rPr>
              <a:t>.</a:t>
            </a:r>
            <a:r>
              <a:rPr lang="cs-CZ" dirty="0" smtClean="0">
                <a:latin typeface="Times New Roman" panose="02020603050405020304" pitchFamily="18" charset="0"/>
                <a:cs typeface="Times New Roman" panose="02020603050405020304" pitchFamily="18" charset="0"/>
              </a:rPr>
              <a:t>**</a:t>
            </a:r>
          </a:p>
          <a:p>
            <a:pPr marL="0" indent="0" algn="just">
              <a:spcAft>
                <a:spcPts val="1200"/>
              </a:spcAft>
              <a:buNone/>
            </a:pPr>
            <a:endParaRPr lang="en-US" dirty="0" smtClean="0">
              <a:latin typeface="Times New Roman" panose="02020603050405020304" pitchFamily="18" charset="0"/>
              <a:cs typeface="Times New Roman" panose="02020603050405020304" pitchFamily="18" charset="0"/>
            </a:endParaRPr>
          </a:p>
          <a:p>
            <a:pPr marL="266700" lvl="1" indent="0" algn="just">
              <a:spcAft>
                <a:spcPts val="1200"/>
              </a:spcAft>
              <a:buNone/>
            </a:pPr>
            <a:endParaRPr lang="en-US" dirty="0" smtClean="0">
              <a:latin typeface="Times New Roman" panose="02020603050405020304" pitchFamily="18" charset="0"/>
              <a:cs typeface="Times New Roman" panose="02020603050405020304" pitchFamily="18" charset="0"/>
            </a:endParaRPr>
          </a:p>
          <a:p>
            <a:pPr algn="just">
              <a:spcAft>
                <a:spcPts val="1200"/>
              </a:spcAft>
            </a:pPr>
            <a:endParaRPr lang="cs-CZ" dirty="0" smtClean="0">
              <a:latin typeface="Times New Roman" panose="02020603050405020304" pitchFamily="18" charset="0"/>
              <a:cs typeface="Times New Roman" panose="02020603050405020304" pitchFamily="18" charset="0"/>
            </a:endParaRPr>
          </a:p>
        </p:txBody>
      </p:sp>
      <p:sp>
        <p:nvSpPr>
          <p:cNvPr id="2" name="TextovéPole 1"/>
          <p:cNvSpPr txBox="1"/>
          <p:nvPr/>
        </p:nvSpPr>
        <p:spPr>
          <a:xfrm>
            <a:off x="569343" y="6271404"/>
            <a:ext cx="8747185" cy="646331"/>
          </a:xfrm>
          <a:prstGeom prst="rect">
            <a:avLst/>
          </a:prstGeom>
          <a:noFill/>
        </p:spPr>
        <p:txBody>
          <a:bodyPr wrap="square" rtlCol="0">
            <a:spAutoFit/>
          </a:bodyPr>
          <a:lstStyle/>
          <a:p>
            <a:r>
              <a:rPr lang="cs-CZ" dirty="0"/>
              <a:t>*https://searchsqlserver.techtarget.com/definition/information</a:t>
            </a:r>
            <a:endParaRPr lang="cs-CZ" dirty="0" smtClean="0"/>
          </a:p>
          <a:p>
            <a:r>
              <a:rPr lang="cs-CZ" dirty="0"/>
              <a:t>**https://en.wikipedia.org/wiki/Information</a:t>
            </a:r>
          </a:p>
        </p:txBody>
      </p:sp>
    </p:spTree>
    <p:extLst>
      <p:ext uri="{BB962C8B-B14F-4D97-AF65-F5344CB8AC3E}">
        <p14:creationId xmlns:p14="http://schemas.microsoft.com/office/powerpoint/2010/main" val="690146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363077"/>
            <a:ext cx="2390398"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sz="3600" b="1" i="0" u="none" strike="noStrike" kern="0" cap="none" spc="0" normalizeH="0" baseline="0" dirty="0" err="1" smtClean="0">
                <a:ln>
                  <a:noFill/>
                </a:ln>
                <a:solidFill>
                  <a:srgbClr val="307871"/>
                </a:solidFill>
                <a:effectLst/>
                <a:uLnTx/>
                <a:uFillTx/>
                <a:latin typeface="Times New Roman"/>
                <a:ea typeface="+mj-ea"/>
                <a:cs typeface="+mj-cs"/>
              </a:rPr>
              <a:t>Knowledge</a:t>
            </a:r>
            <a:endParaRPr kumimoji="0" lang="en-GB" sz="3600" b="1" i="0" u="none" strike="noStrike" kern="0" cap="none" spc="0" normalizeH="0" baseline="0" dirty="0" smtClean="0">
              <a:ln>
                <a:noFill/>
              </a:ln>
              <a:solidFill>
                <a:sysClr val="windowText" lastClr="000000"/>
              </a:solidFill>
              <a:effectLst/>
              <a:uLnTx/>
              <a:uFillTx/>
            </a:endParaRPr>
          </a:p>
        </p:txBody>
      </p:sp>
      <p:sp>
        <p:nvSpPr>
          <p:cNvPr id="8" name="Zástupný symbol pro obsah 2"/>
          <p:cNvSpPr txBox="1">
            <a:spLocks/>
          </p:cNvSpPr>
          <p:nvPr/>
        </p:nvSpPr>
        <p:spPr>
          <a:xfrm>
            <a:off x="489181" y="1033629"/>
            <a:ext cx="9862517" cy="16602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Aft>
                <a:spcPts val="1200"/>
              </a:spcAft>
            </a:pPr>
            <a:r>
              <a:rPr lang="en-US" dirty="0" smtClean="0">
                <a:latin typeface="Times New Roman" panose="02020603050405020304" pitchFamily="18" charset="0"/>
                <a:cs typeface="Times New Roman" panose="02020603050405020304" pitchFamily="18" charset="0"/>
              </a:rPr>
              <a:t>Facts</a:t>
            </a:r>
            <a:r>
              <a:rPr lang="en-US" dirty="0">
                <a:latin typeface="Times New Roman" panose="02020603050405020304" pitchFamily="18" charset="0"/>
                <a:cs typeface="Times New Roman" panose="02020603050405020304" pitchFamily="18" charset="0"/>
              </a:rPr>
              <a:t>, information, and skills acquired through experience or </a:t>
            </a:r>
            <a:r>
              <a:rPr lang="en-US" dirty="0" smtClean="0">
                <a:latin typeface="Times New Roman" panose="02020603050405020304" pitchFamily="18" charset="0"/>
                <a:cs typeface="Times New Roman" panose="02020603050405020304" pitchFamily="18" charset="0"/>
              </a:rPr>
              <a:t>education</a:t>
            </a:r>
            <a:r>
              <a:rPr lang="en-GB" dirty="0" smtClean="0">
                <a:latin typeface="Times New Roman" panose="02020603050405020304" pitchFamily="18" charset="0"/>
                <a:cs typeface="Times New Roman" panose="02020603050405020304" pitchFamily="18" charset="0"/>
              </a:rPr>
              <a:t>;</a:t>
            </a:r>
            <a:endParaRPr lang="cs-CZ" dirty="0" smtClean="0">
              <a:latin typeface="Times New Roman" panose="02020603050405020304" pitchFamily="18" charset="0"/>
              <a:cs typeface="Times New Roman" panose="02020603050405020304" pitchFamily="18" charset="0"/>
            </a:endParaRPr>
          </a:p>
          <a:p>
            <a:pPr algn="just">
              <a:spcAft>
                <a:spcPts val="1200"/>
              </a:spcAft>
            </a:pPr>
            <a:r>
              <a:rPr lang="en-US" dirty="0" smtClean="0">
                <a:latin typeface="Times New Roman" panose="02020603050405020304" pitchFamily="18" charset="0"/>
                <a:cs typeface="Times New Roman" panose="02020603050405020304" pitchFamily="18" charset="0"/>
              </a:rPr>
              <a:t>Knowledge </a:t>
            </a:r>
            <a:r>
              <a:rPr lang="en-US" dirty="0">
                <a:latin typeface="Times New Roman" panose="02020603050405020304" pitchFamily="18" charset="0"/>
                <a:cs typeface="Times New Roman" panose="02020603050405020304" pitchFamily="18" charset="0"/>
              </a:rPr>
              <a:t>is a familiarity, awareness, or understanding of someone or something, such as facts, information, descriptions, or skills, which is acquired through experience or education by perceiving, discovering, or learning</a:t>
            </a:r>
            <a:r>
              <a:rPr lang="en-US" dirty="0" smtClean="0">
                <a:latin typeface="Times New Roman" panose="02020603050405020304" pitchFamily="18" charset="0"/>
                <a:cs typeface="Times New Roman" panose="02020603050405020304" pitchFamily="18" charset="0"/>
              </a:rPr>
              <a:t>.</a:t>
            </a:r>
            <a:r>
              <a:rPr lang="cs-CZ" dirty="0" smtClean="0">
                <a:latin typeface="Times New Roman" panose="02020603050405020304" pitchFamily="18" charset="0"/>
                <a:cs typeface="Times New Roman" panose="02020603050405020304" pitchFamily="18" charset="0"/>
              </a:rPr>
              <a:t>**</a:t>
            </a:r>
          </a:p>
          <a:p>
            <a:pPr algn="just">
              <a:spcAft>
                <a:spcPts val="1200"/>
              </a:spcAft>
            </a:pPr>
            <a:r>
              <a:rPr lang="cs-CZ"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he theoretical or practical understanding of a subject.</a:t>
            </a:r>
            <a:r>
              <a:rPr lang="cs-CZ" dirty="0">
                <a:latin typeface="Times New Roman" panose="02020603050405020304" pitchFamily="18" charset="0"/>
                <a:cs typeface="Times New Roman" panose="02020603050405020304" pitchFamily="18" charset="0"/>
              </a:rPr>
              <a:t>*</a:t>
            </a:r>
          </a:p>
          <a:p>
            <a:pPr algn="just">
              <a:spcAft>
                <a:spcPts val="1200"/>
              </a:spcAft>
            </a:pPr>
            <a:r>
              <a:rPr lang="en-US" dirty="0">
                <a:latin typeface="Times New Roman" panose="02020603050405020304" pitchFamily="18" charset="0"/>
                <a:cs typeface="Times New Roman" panose="02020603050405020304" pitchFamily="18" charset="0"/>
              </a:rPr>
              <a:t>It can be implicit (as with practical skill or expertise) or explicit (as with the theoretical understanding of a subject</a:t>
            </a:r>
            <a:r>
              <a:rPr lang="en-US" dirty="0" smtClean="0">
                <a:latin typeface="Times New Roman" panose="02020603050405020304" pitchFamily="18" charset="0"/>
                <a:cs typeface="Times New Roman" panose="02020603050405020304" pitchFamily="18" charset="0"/>
              </a:rPr>
              <a:t>);</a:t>
            </a:r>
            <a:r>
              <a:rPr lang="cs-CZ" dirty="0" smtClean="0">
                <a:latin typeface="Times New Roman" panose="02020603050405020304" pitchFamily="18" charset="0"/>
                <a:cs typeface="Times New Roman" panose="02020603050405020304" pitchFamily="18" charset="0"/>
              </a:rPr>
              <a:t>**</a:t>
            </a:r>
          </a:p>
          <a:p>
            <a:pPr algn="just">
              <a:spcAft>
                <a:spcPts val="1200"/>
              </a:spcAft>
            </a:pPr>
            <a:r>
              <a:rPr lang="cs-CZ" dirty="0" smtClean="0">
                <a:latin typeface="Times New Roman" panose="02020603050405020304" pitchFamily="18" charset="0"/>
                <a:cs typeface="Times New Roman" panose="02020603050405020304" pitchFamily="18" charset="0"/>
              </a:rPr>
              <a:t>I</a:t>
            </a:r>
            <a:r>
              <a:rPr lang="en-US" dirty="0" smtClean="0">
                <a:latin typeface="Times New Roman" panose="02020603050405020304" pitchFamily="18" charset="0"/>
                <a:cs typeface="Times New Roman" panose="02020603050405020304" pitchFamily="18" charset="0"/>
              </a:rPr>
              <a:t>t </a:t>
            </a:r>
            <a:r>
              <a:rPr lang="en-US" dirty="0">
                <a:latin typeface="Times New Roman" panose="02020603050405020304" pitchFamily="18" charset="0"/>
                <a:cs typeface="Times New Roman" panose="02020603050405020304" pitchFamily="18" charset="0"/>
              </a:rPr>
              <a:t>can be more or less formal or systematic</a:t>
            </a:r>
            <a:r>
              <a:rPr lang="en-US" dirty="0" smtClean="0">
                <a:latin typeface="Times New Roman" panose="02020603050405020304" pitchFamily="18" charset="0"/>
                <a:cs typeface="Times New Roman" panose="02020603050405020304" pitchFamily="18" charset="0"/>
              </a:rPr>
              <a:t>.</a:t>
            </a:r>
            <a:r>
              <a:rPr lang="cs-CZ" dirty="0" smtClean="0">
                <a:latin typeface="Times New Roman" panose="02020603050405020304" pitchFamily="18" charset="0"/>
                <a:cs typeface="Times New Roman" panose="02020603050405020304" pitchFamily="18" charset="0"/>
              </a:rPr>
              <a:t>**</a:t>
            </a:r>
          </a:p>
          <a:p>
            <a:pPr marL="0" indent="0" algn="just">
              <a:spcAft>
                <a:spcPts val="1200"/>
              </a:spcAft>
              <a:buNone/>
            </a:pPr>
            <a:endParaRPr lang="en-US" dirty="0" smtClean="0">
              <a:latin typeface="Times New Roman" panose="02020603050405020304" pitchFamily="18" charset="0"/>
              <a:cs typeface="Times New Roman" panose="02020603050405020304" pitchFamily="18" charset="0"/>
            </a:endParaRPr>
          </a:p>
          <a:p>
            <a:pPr marL="266700" lvl="1" indent="0" algn="just">
              <a:spcAft>
                <a:spcPts val="1200"/>
              </a:spcAft>
              <a:buNone/>
            </a:pPr>
            <a:endParaRPr lang="en-US" dirty="0" smtClean="0">
              <a:latin typeface="Times New Roman" panose="02020603050405020304" pitchFamily="18" charset="0"/>
              <a:cs typeface="Times New Roman" panose="02020603050405020304" pitchFamily="18" charset="0"/>
            </a:endParaRPr>
          </a:p>
          <a:p>
            <a:pPr algn="just">
              <a:spcAft>
                <a:spcPts val="1200"/>
              </a:spcAft>
            </a:pPr>
            <a:endParaRPr lang="cs-CZ" dirty="0" smtClean="0">
              <a:latin typeface="Times New Roman" panose="02020603050405020304" pitchFamily="18" charset="0"/>
              <a:cs typeface="Times New Roman" panose="02020603050405020304" pitchFamily="18" charset="0"/>
            </a:endParaRPr>
          </a:p>
        </p:txBody>
      </p:sp>
      <p:sp>
        <p:nvSpPr>
          <p:cNvPr id="2" name="TextovéPole 1"/>
          <p:cNvSpPr txBox="1"/>
          <p:nvPr/>
        </p:nvSpPr>
        <p:spPr>
          <a:xfrm>
            <a:off x="569343" y="6271404"/>
            <a:ext cx="8747185" cy="646331"/>
          </a:xfrm>
          <a:prstGeom prst="rect">
            <a:avLst/>
          </a:prstGeom>
          <a:noFill/>
        </p:spPr>
        <p:txBody>
          <a:bodyPr wrap="square" rtlCol="0">
            <a:spAutoFit/>
          </a:bodyPr>
          <a:lstStyle/>
          <a:p>
            <a:r>
              <a:rPr lang="cs-CZ" dirty="0"/>
              <a:t>*https://www.lexico.com/en/definition/knowledge</a:t>
            </a:r>
            <a:endParaRPr lang="cs-CZ" dirty="0" smtClean="0"/>
          </a:p>
          <a:p>
            <a:r>
              <a:rPr lang="cs-CZ" dirty="0"/>
              <a:t>**https://en.wikipedia.org/wiki/Knowledge</a:t>
            </a:r>
          </a:p>
        </p:txBody>
      </p:sp>
    </p:spTree>
    <p:extLst>
      <p:ext uri="{BB962C8B-B14F-4D97-AF65-F5344CB8AC3E}">
        <p14:creationId xmlns:p14="http://schemas.microsoft.com/office/powerpoint/2010/main" val="15470427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363077"/>
            <a:ext cx="8148384"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dirty="0" smtClean="0">
                <a:ln>
                  <a:noFill/>
                </a:ln>
                <a:solidFill>
                  <a:srgbClr val="307871"/>
                </a:solidFill>
                <a:effectLst/>
                <a:uLnTx/>
                <a:uFillTx/>
                <a:latin typeface="Times New Roman"/>
                <a:ea typeface="+mj-ea"/>
                <a:cs typeface="+mj-cs"/>
              </a:rPr>
              <a:t>Data, information, knowledge, wisdom</a:t>
            </a:r>
            <a:r>
              <a:rPr kumimoji="0" lang="cs-CZ" sz="3600" b="1" i="0" u="none" strike="noStrike" kern="0" cap="none" spc="0" normalizeH="0" baseline="0" dirty="0" smtClean="0">
                <a:ln>
                  <a:noFill/>
                </a:ln>
                <a:solidFill>
                  <a:srgbClr val="307871"/>
                </a:solidFill>
                <a:effectLst/>
                <a:uLnTx/>
                <a:uFillTx/>
                <a:latin typeface="Times New Roman"/>
                <a:ea typeface="+mj-ea"/>
                <a:cs typeface="+mj-cs"/>
              </a:rPr>
              <a:t>*</a:t>
            </a:r>
            <a:r>
              <a:rPr kumimoji="0" lang="en-GB" sz="3600" b="1" i="0" u="none" strike="noStrike" kern="0" cap="none" spc="0" normalizeH="0" baseline="0" dirty="0" smtClean="0">
                <a:ln>
                  <a:noFill/>
                </a:ln>
                <a:solidFill>
                  <a:srgbClr val="307871"/>
                </a:solidFill>
                <a:effectLst/>
                <a:uLnTx/>
                <a:uFillTx/>
                <a:latin typeface="Times New Roman"/>
                <a:ea typeface="+mj-ea"/>
                <a:cs typeface="+mj-cs"/>
              </a:rPr>
              <a:t> </a:t>
            </a:r>
            <a:endParaRPr kumimoji="0" lang="en-GB" sz="3600" b="1" i="0" u="none" strike="noStrike" kern="0" cap="none" spc="0" normalizeH="0" baseline="0" dirty="0" smtClean="0">
              <a:ln>
                <a:noFill/>
              </a:ln>
              <a:solidFill>
                <a:sysClr val="windowText" lastClr="000000"/>
              </a:solidFill>
              <a:effectLst/>
              <a:uLnTx/>
              <a:uFillTx/>
            </a:endParaRPr>
          </a:p>
        </p:txBody>
      </p:sp>
      <p:sp>
        <p:nvSpPr>
          <p:cNvPr id="2" name="TextovéPole 1"/>
          <p:cNvSpPr txBox="1"/>
          <p:nvPr/>
        </p:nvSpPr>
        <p:spPr>
          <a:xfrm>
            <a:off x="569343" y="6314534"/>
            <a:ext cx="8747185" cy="369332"/>
          </a:xfrm>
          <a:prstGeom prst="rect">
            <a:avLst/>
          </a:prstGeom>
          <a:noFill/>
        </p:spPr>
        <p:txBody>
          <a:bodyPr wrap="square" rtlCol="0">
            <a:spAutoFit/>
          </a:bodyPr>
          <a:lstStyle/>
          <a:p>
            <a:r>
              <a:rPr lang="cs-CZ" dirty="0"/>
              <a:t>*https://blog.iota.org/honest-data-f4e25bdac5ad</a:t>
            </a:r>
            <a:endParaRPr lang="cs-CZ" dirty="0" smtClean="0"/>
          </a:p>
        </p:txBody>
      </p:sp>
      <p:pic>
        <p:nvPicPr>
          <p:cNvPr id="6" name="Obrázek 5"/>
          <p:cNvPicPr>
            <a:picLocks noChangeAspect="1"/>
          </p:cNvPicPr>
          <p:nvPr/>
        </p:nvPicPr>
        <p:blipFill>
          <a:blip r:embed="rId3"/>
          <a:stretch>
            <a:fillRect/>
          </a:stretch>
        </p:blipFill>
        <p:spPr>
          <a:xfrm>
            <a:off x="569343" y="1009408"/>
            <a:ext cx="9191625" cy="5143500"/>
          </a:xfrm>
          <a:prstGeom prst="rect">
            <a:avLst/>
          </a:prstGeom>
        </p:spPr>
      </p:pic>
    </p:spTree>
    <p:extLst>
      <p:ext uri="{BB962C8B-B14F-4D97-AF65-F5344CB8AC3E}">
        <p14:creationId xmlns:p14="http://schemas.microsoft.com/office/powerpoint/2010/main" val="42633705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363077"/>
            <a:ext cx="9110186"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dirty="0" smtClean="0">
                <a:ln>
                  <a:noFill/>
                </a:ln>
                <a:solidFill>
                  <a:srgbClr val="307871"/>
                </a:solidFill>
                <a:effectLst/>
                <a:uLnTx/>
                <a:uFillTx/>
                <a:latin typeface="Times New Roman"/>
                <a:ea typeface="+mj-ea"/>
                <a:cs typeface="+mj-cs"/>
              </a:rPr>
              <a:t>Data</a:t>
            </a:r>
            <a:r>
              <a:rPr kumimoji="0" lang="cs-CZ" sz="3600" b="1" i="0" u="none" strike="noStrike" kern="0" cap="none" spc="0" normalizeH="0" baseline="0" dirty="0" smtClean="0">
                <a:ln>
                  <a:noFill/>
                </a:ln>
                <a:solidFill>
                  <a:srgbClr val="307871"/>
                </a:solidFill>
                <a:effectLst/>
                <a:uLnTx/>
                <a:uFillTx/>
                <a:latin typeface="Times New Roman"/>
                <a:ea typeface="+mj-ea"/>
                <a:cs typeface="+mj-cs"/>
              </a:rPr>
              <a:t> – </a:t>
            </a:r>
            <a:r>
              <a:rPr kumimoji="0" lang="en-GB" sz="3600" b="1" i="0" u="none" strike="noStrike" kern="0" cap="none" spc="0" normalizeH="0" baseline="0" dirty="0" smtClean="0">
                <a:ln>
                  <a:noFill/>
                </a:ln>
                <a:solidFill>
                  <a:srgbClr val="307871"/>
                </a:solidFill>
                <a:effectLst/>
                <a:uLnTx/>
                <a:uFillTx/>
                <a:latin typeface="Times New Roman"/>
                <a:ea typeface="+mj-ea"/>
                <a:cs typeface="+mj-cs"/>
              </a:rPr>
              <a:t>information</a:t>
            </a:r>
            <a:r>
              <a:rPr kumimoji="0" lang="cs-CZ" sz="3600" b="1" i="0" u="none" strike="noStrike" kern="0" cap="none" spc="0" normalizeH="0" baseline="0" dirty="0" smtClean="0">
                <a:ln>
                  <a:noFill/>
                </a:ln>
                <a:solidFill>
                  <a:srgbClr val="307871"/>
                </a:solidFill>
                <a:effectLst/>
                <a:uLnTx/>
                <a:uFillTx/>
                <a:latin typeface="Times New Roman"/>
                <a:ea typeface="+mj-ea"/>
                <a:cs typeface="+mj-cs"/>
              </a:rPr>
              <a:t> –</a:t>
            </a:r>
            <a:r>
              <a:rPr kumimoji="0" lang="en-GB" sz="3600" b="1" i="0" u="none" strike="noStrike" kern="0" cap="none" spc="0" normalizeH="0" baseline="0" dirty="0" smtClean="0">
                <a:ln>
                  <a:noFill/>
                </a:ln>
                <a:solidFill>
                  <a:srgbClr val="307871"/>
                </a:solidFill>
                <a:effectLst/>
                <a:uLnTx/>
                <a:uFillTx/>
                <a:latin typeface="Times New Roman"/>
                <a:ea typeface="+mj-ea"/>
                <a:cs typeface="+mj-cs"/>
              </a:rPr>
              <a:t> knowledge</a:t>
            </a:r>
            <a:r>
              <a:rPr kumimoji="0" lang="cs-CZ" sz="3600" b="1" i="0" u="none" strike="noStrike" kern="0" cap="none" spc="0" normalizeH="0" baseline="0" dirty="0" smtClean="0">
                <a:ln>
                  <a:noFill/>
                </a:ln>
                <a:solidFill>
                  <a:srgbClr val="307871"/>
                </a:solidFill>
                <a:effectLst/>
                <a:uLnTx/>
                <a:uFillTx/>
                <a:latin typeface="Times New Roman"/>
                <a:ea typeface="+mj-ea"/>
                <a:cs typeface="+mj-cs"/>
              </a:rPr>
              <a:t> </a:t>
            </a:r>
            <a:r>
              <a:rPr kumimoji="0" lang="cs-CZ" sz="3600" b="1" i="0" u="none" strike="noStrike" kern="0" cap="none" spc="0" normalizeH="0" baseline="0" dirty="0" err="1" smtClean="0">
                <a:ln>
                  <a:noFill/>
                </a:ln>
                <a:solidFill>
                  <a:srgbClr val="307871"/>
                </a:solidFill>
                <a:effectLst/>
                <a:uLnTx/>
                <a:uFillTx/>
                <a:latin typeface="Times New Roman"/>
                <a:ea typeface="+mj-ea"/>
                <a:cs typeface="+mj-cs"/>
              </a:rPr>
              <a:t>continuum</a:t>
            </a:r>
            <a:r>
              <a:rPr kumimoji="0" lang="cs-CZ" sz="3600" b="1" i="0" u="none" strike="noStrike" kern="0" cap="none" spc="0" normalizeH="0" baseline="0" dirty="0" smtClean="0">
                <a:ln>
                  <a:noFill/>
                </a:ln>
                <a:solidFill>
                  <a:srgbClr val="307871"/>
                </a:solidFill>
                <a:effectLst/>
                <a:uLnTx/>
                <a:uFillTx/>
                <a:latin typeface="Times New Roman"/>
                <a:ea typeface="+mj-ea"/>
                <a:cs typeface="+mj-cs"/>
              </a:rPr>
              <a:t>*</a:t>
            </a:r>
            <a:r>
              <a:rPr kumimoji="0" lang="en-GB" sz="3600" b="1" i="0" u="none" strike="noStrike" kern="0" cap="none" spc="0" normalizeH="0" baseline="0" dirty="0" smtClean="0">
                <a:ln>
                  <a:noFill/>
                </a:ln>
                <a:solidFill>
                  <a:srgbClr val="307871"/>
                </a:solidFill>
                <a:effectLst/>
                <a:uLnTx/>
                <a:uFillTx/>
                <a:latin typeface="Times New Roman"/>
                <a:ea typeface="+mj-ea"/>
                <a:cs typeface="+mj-cs"/>
              </a:rPr>
              <a:t> </a:t>
            </a:r>
            <a:endParaRPr kumimoji="0" lang="en-GB" sz="3600" b="1" i="0" u="none" strike="noStrike" kern="0" cap="none" spc="0" normalizeH="0" baseline="0" dirty="0" smtClean="0">
              <a:ln>
                <a:noFill/>
              </a:ln>
              <a:solidFill>
                <a:sysClr val="windowText" lastClr="000000"/>
              </a:solidFill>
              <a:effectLst/>
              <a:uLnTx/>
              <a:uFillTx/>
            </a:endParaRPr>
          </a:p>
        </p:txBody>
      </p:sp>
      <p:sp>
        <p:nvSpPr>
          <p:cNvPr id="2" name="TextovéPole 1"/>
          <p:cNvSpPr txBox="1"/>
          <p:nvPr/>
        </p:nvSpPr>
        <p:spPr>
          <a:xfrm>
            <a:off x="414431" y="6280500"/>
            <a:ext cx="8747185" cy="369332"/>
          </a:xfrm>
          <a:prstGeom prst="rect">
            <a:avLst/>
          </a:prstGeom>
          <a:noFill/>
        </p:spPr>
        <p:txBody>
          <a:bodyPr wrap="square" rtlCol="0">
            <a:spAutoFit/>
          </a:bodyPr>
          <a:lstStyle/>
          <a:p>
            <a:r>
              <a:rPr lang="cs-CZ" dirty="0"/>
              <a:t>*http://choo.ischool.utoronto.ca/kluwer/DataInfoKnow.html</a:t>
            </a:r>
            <a:endParaRPr lang="cs-CZ" dirty="0" smtClean="0"/>
          </a:p>
        </p:txBody>
      </p:sp>
      <p:pic>
        <p:nvPicPr>
          <p:cNvPr id="3" name="Obrázek 2"/>
          <p:cNvPicPr>
            <a:picLocks noChangeAspect="1"/>
          </p:cNvPicPr>
          <p:nvPr/>
        </p:nvPicPr>
        <p:blipFill>
          <a:blip r:embed="rId3"/>
          <a:stretch>
            <a:fillRect/>
          </a:stretch>
        </p:blipFill>
        <p:spPr>
          <a:xfrm>
            <a:off x="1028830" y="1074982"/>
            <a:ext cx="6700438" cy="5172618"/>
          </a:xfrm>
          <a:prstGeom prst="rect">
            <a:avLst/>
          </a:prstGeom>
        </p:spPr>
      </p:pic>
    </p:spTree>
    <p:extLst>
      <p:ext uri="{BB962C8B-B14F-4D97-AF65-F5344CB8AC3E}">
        <p14:creationId xmlns:p14="http://schemas.microsoft.com/office/powerpoint/2010/main" val="20016998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363077"/>
            <a:ext cx="9482083"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dirty="0" smtClean="0">
                <a:ln>
                  <a:noFill/>
                </a:ln>
                <a:solidFill>
                  <a:srgbClr val="307871"/>
                </a:solidFill>
                <a:effectLst/>
                <a:uLnTx/>
                <a:uFillTx/>
                <a:latin typeface="Times New Roman"/>
                <a:ea typeface="+mj-ea"/>
                <a:cs typeface="+mj-cs"/>
              </a:rPr>
              <a:t>Data</a:t>
            </a:r>
            <a:r>
              <a:rPr kumimoji="0" lang="cs-CZ" sz="3600" b="1" i="0" u="none" strike="noStrike" kern="0" cap="none" spc="0" normalizeH="0" baseline="0" dirty="0" smtClean="0">
                <a:ln>
                  <a:noFill/>
                </a:ln>
                <a:solidFill>
                  <a:srgbClr val="307871"/>
                </a:solidFill>
                <a:effectLst/>
                <a:uLnTx/>
                <a:uFillTx/>
                <a:latin typeface="Times New Roman"/>
                <a:ea typeface="+mj-ea"/>
                <a:cs typeface="+mj-cs"/>
              </a:rPr>
              <a:t> – </a:t>
            </a:r>
            <a:r>
              <a:rPr kumimoji="0" lang="en-GB" sz="3600" b="1" i="0" u="none" strike="noStrike" kern="0" cap="none" spc="0" normalizeH="0" baseline="0" dirty="0" smtClean="0">
                <a:ln>
                  <a:noFill/>
                </a:ln>
                <a:solidFill>
                  <a:srgbClr val="307871"/>
                </a:solidFill>
                <a:effectLst/>
                <a:uLnTx/>
                <a:uFillTx/>
                <a:latin typeface="Times New Roman"/>
                <a:ea typeface="+mj-ea"/>
                <a:cs typeface="+mj-cs"/>
              </a:rPr>
              <a:t>information</a:t>
            </a:r>
            <a:r>
              <a:rPr kumimoji="0" lang="cs-CZ" sz="3600" b="1" i="0" u="none" strike="noStrike" kern="0" cap="none" spc="0" normalizeH="0" baseline="0" dirty="0" smtClean="0">
                <a:ln>
                  <a:noFill/>
                </a:ln>
                <a:solidFill>
                  <a:srgbClr val="307871"/>
                </a:solidFill>
                <a:effectLst/>
                <a:uLnTx/>
                <a:uFillTx/>
                <a:latin typeface="Times New Roman"/>
                <a:ea typeface="+mj-ea"/>
                <a:cs typeface="+mj-cs"/>
              </a:rPr>
              <a:t> –</a:t>
            </a:r>
            <a:r>
              <a:rPr kumimoji="0" lang="en-GB" sz="3600" b="1" i="0" u="none" strike="noStrike" kern="0" cap="none" spc="0" normalizeH="0" baseline="0" dirty="0" smtClean="0">
                <a:ln>
                  <a:noFill/>
                </a:ln>
                <a:solidFill>
                  <a:srgbClr val="307871"/>
                </a:solidFill>
                <a:effectLst/>
                <a:uLnTx/>
                <a:uFillTx/>
                <a:latin typeface="Times New Roman"/>
                <a:ea typeface="+mj-ea"/>
                <a:cs typeface="+mj-cs"/>
              </a:rPr>
              <a:t> knowledge</a:t>
            </a:r>
            <a:r>
              <a:rPr lang="cs-CZ" sz="3600" b="1" kern="0" dirty="0">
                <a:solidFill>
                  <a:srgbClr val="307871"/>
                </a:solidFill>
                <a:latin typeface="Times New Roman"/>
                <a:ea typeface="+mj-ea"/>
                <a:cs typeface="+mj-cs"/>
              </a:rPr>
              <a:t> </a:t>
            </a:r>
            <a:r>
              <a:rPr lang="cs-CZ" sz="3600" b="1" kern="0" dirty="0" smtClean="0">
                <a:solidFill>
                  <a:srgbClr val="307871"/>
                </a:solidFill>
                <a:latin typeface="Times New Roman"/>
                <a:ea typeface="+mj-ea"/>
                <a:cs typeface="+mj-cs"/>
              </a:rPr>
              <a:t>- intelligence</a:t>
            </a:r>
            <a:r>
              <a:rPr kumimoji="0" lang="cs-CZ" sz="3600" b="1" i="0" u="none" strike="noStrike" kern="0" cap="none" spc="0" normalizeH="0" baseline="0" dirty="0" smtClean="0">
                <a:ln>
                  <a:noFill/>
                </a:ln>
                <a:solidFill>
                  <a:srgbClr val="307871"/>
                </a:solidFill>
                <a:effectLst/>
                <a:uLnTx/>
                <a:uFillTx/>
                <a:latin typeface="Times New Roman"/>
                <a:ea typeface="+mj-ea"/>
                <a:cs typeface="+mj-cs"/>
              </a:rPr>
              <a:t>*</a:t>
            </a:r>
            <a:r>
              <a:rPr kumimoji="0" lang="en-GB" sz="3600" b="1" i="0" u="none" strike="noStrike" kern="0" cap="none" spc="0" normalizeH="0" baseline="0" dirty="0" smtClean="0">
                <a:ln>
                  <a:noFill/>
                </a:ln>
                <a:solidFill>
                  <a:srgbClr val="307871"/>
                </a:solidFill>
                <a:effectLst/>
                <a:uLnTx/>
                <a:uFillTx/>
                <a:latin typeface="Times New Roman"/>
                <a:ea typeface="+mj-ea"/>
                <a:cs typeface="+mj-cs"/>
              </a:rPr>
              <a:t> </a:t>
            </a:r>
            <a:endParaRPr kumimoji="0" lang="en-GB" sz="3600" b="1" i="0" u="none" strike="noStrike" kern="0" cap="none" spc="0" normalizeH="0" baseline="0" dirty="0" smtClean="0">
              <a:ln>
                <a:noFill/>
              </a:ln>
              <a:solidFill>
                <a:sysClr val="windowText" lastClr="000000"/>
              </a:solidFill>
              <a:effectLst/>
              <a:uLnTx/>
              <a:uFillTx/>
            </a:endParaRPr>
          </a:p>
        </p:txBody>
      </p:sp>
      <p:sp>
        <p:nvSpPr>
          <p:cNvPr id="2" name="TextovéPole 1"/>
          <p:cNvSpPr txBox="1"/>
          <p:nvPr/>
        </p:nvSpPr>
        <p:spPr>
          <a:xfrm>
            <a:off x="414431" y="6263248"/>
            <a:ext cx="9549078" cy="646331"/>
          </a:xfrm>
          <a:prstGeom prst="rect">
            <a:avLst/>
          </a:prstGeom>
          <a:noFill/>
        </p:spPr>
        <p:txBody>
          <a:bodyPr wrap="square" rtlCol="0">
            <a:spAutoFit/>
          </a:bodyPr>
          <a:lstStyle/>
          <a:p>
            <a:r>
              <a:rPr lang="cs-CZ" dirty="0"/>
              <a:t>*https://www.semanticscholar.org/paper/DIKIW%3A-Data%2C-Information%2C-Knowledge%2C-Intelligence%2C-Liew/695f73fef84353bcec7cb66c0683f582522e18e2</a:t>
            </a:r>
            <a:endParaRPr lang="cs-CZ" dirty="0" smtClean="0"/>
          </a:p>
        </p:txBody>
      </p:sp>
      <p:pic>
        <p:nvPicPr>
          <p:cNvPr id="6" name="Obrázek 5"/>
          <p:cNvPicPr>
            <a:picLocks noChangeAspect="1"/>
          </p:cNvPicPr>
          <p:nvPr/>
        </p:nvPicPr>
        <p:blipFill>
          <a:blip r:embed="rId3"/>
          <a:stretch>
            <a:fillRect/>
          </a:stretch>
        </p:blipFill>
        <p:spPr>
          <a:xfrm>
            <a:off x="2476269" y="1009408"/>
            <a:ext cx="6405377" cy="5271092"/>
          </a:xfrm>
          <a:prstGeom prst="rect">
            <a:avLst/>
          </a:prstGeom>
        </p:spPr>
      </p:pic>
    </p:spTree>
    <p:extLst>
      <p:ext uri="{BB962C8B-B14F-4D97-AF65-F5344CB8AC3E}">
        <p14:creationId xmlns:p14="http://schemas.microsoft.com/office/powerpoint/2010/main" val="23004158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363077"/>
            <a:ext cx="1903085"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dirty="0" smtClean="0">
                <a:ln>
                  <a:noFill/>
                </a:ln>
                <a:solidFill>
                  <a:srgbClr val="307871"/>
                </a:solidFill>
                <a:effectLst/>
                <a:uLnTx/>
                <a:uFillTx/>
                <a:latin typeface="Times New Roman"/>
                <a:ea typeface="+mj-ea"/>
                <a:cs typeface="+mj-cs"/>
              </a:rPr>
              <a:t>The end </a:t>
            </a:r>
            <a:endParaRPr kumimoji="0" lang="en-GB" sz="3600" b="1" i="0" u="none" strike="noStrike" kern="0" cap="none" spc="0" normalizeH="0" baseline="0" dirty="0" smtClean="0">
              <a:ln>
                <a:noFill/>
              </a:ln>
              <a:solidFill>
                <a:sysClr val="windowText" lastClr="000000"/>
              </a:solidFill>
              <a:effectLst/>
              <a:uLnTx/>
              <a:uFillTx/>
            </a:endParaRPr>
          </a:p>
        </p:txBody>
      </p:sp>
      <p:sp>
        <p:nvSpPr>
          <p:cNvPr id="7" name="Obdélník 6"/>
          <p:cNvSpPr/>
          <p:nvPr/>
        </p:nvSpPr>
        <p:spPr>
          <a:xfrm>
            <a:off x="1030029" y="2725795"/>
            <a:ext cx="8670708" cy="1754326"/>
          </a:xfrm>
          <a:prstGeom prst="rect">
            <a:avLst/>
          </a:prstGeom>
          <a:noFill/>
        </p:spPr>
        <p:txBody>
          <a:bodyPr wrap="none" lIns="91440" tIns="45720" rIns="91440" bIns="45720">
            <a:spAutoFit/>
            <a:scene3d>
              <a:camera prst="orthographicFront"/>
              <a:lightRig rig="threePt" dir="t"/>
            </a:scene3d>
            <a:sp3d extrusionH="57150">
              <a:bevelT w="69850" h="38100" prst="cross"/>
            </a:sp3d>
          </a:bodyPr>
          <a:lstStyle/>
          <a:p>
            <a:pPr algn="ctr"/>
            <a:r>
              <a:rPr lang="en-GB" sz="5400" b="1" dirty="0" smtClean="0">
                <a:ln w="13462">
                  <a:solidFill>
                    <a:schemeClr val="bg1"/>
                  </a:solidFill>
                  <a:prstDash val="solid"/>
                </a:ln>
                <a:solidFill>
                  <a:schemeClr val="tx1">
                    <a:lumMod val="85000"/>
                    <a:lumOff val="15000"/>
                  </a:schemeClr>
                </a:solidFill>
                <a:effectLst>
                  <a:glow rad="228600">
                    <a:schemeClr val="accent6">
                      <a:satMod val="175000"/>
                      <a:alpha val="40000"/>
                    </a:schemeClr>
                  </a:glow>
                  <a:outerShdw dist="38100" dir="2700000" algn="bl" rotWithShape="0">
                    <a:schemeClr val="accent5"/>
                  </a:outerShdw>
                </a:effectLst>
              </a:rPr>
              <a:t>Thank you for your attention</a:t>
            </a:r>
            <a:r>
              <a:rPr lang="cs-CZ" sz="5400" b="1" dirty="0" smtClean="0">
                <a:ln w="13462">
                  <a:solidFill>
                    <a:schemeClr val="bg1"/>
                  </a:solidFill>
                  <a:prstDash val="solid"/>
                </a:ln>
                <a:solidFill>
                  <a:schemeClr val="tx1">
                    <a:lumMod val="85000"/>
                    <a:lumOff val="15000"/>
                  </a:schemeClr>
                </a:solidFill>
                <a:effectLst>
                  <a:glow rad="228600">
                    <a:schemeClr val="accent6">
                      <a:satMod val="175000"/>
                      <a:alpha val="40000"/>
                    </a:schemeClr>
                  </a:glow>
                  <a:outerShdw dist="38100" dir="2700000" algn="bl" rotWithShape="0">
                    <a:schemeClr val="accent5"/>
                  </a:outerShdw>
                </a:effectLst>
              </a:rPr>
              <a:t>!</a:t>
            </a:r>
            <a:endParaRPr lang="en-GB" sz="5400" b="1" dirty="0" smtClean="0">
              <a:ln w="13462">
                <a:solidFill>
                  <a:schemeClr val="bg1"/>
                </a:solidFill>
                <a:prstDash val="solid"/>
              </a:ln>
              <a:solidFill>
                <a:schemeClr val="tx1">
                  <a:lumMod val="85000"/>
                  <a:lumOff val="15000"/>
                </a:schemeClr>
              </a:solidFill>
              <a:effectLst>
                <a:glow rad="228600">
                  <a:schemeClr val="accent6">
                    <a:satMod val="175000"/>
                    <a:alpha val="40000"/>
                  </a:schemeClr>
                </a:glow>
                <a:outerShdw dist="38100" dir="2700000" algn="bl" rotWithShape="0">
                  <a:schemeClr val="accent5"/>
                </a:outerShdw>
              </a:effectLst>
            </a:endParaRPr>
          </a:p>
          <a:p>
            <a:pPr algn="ctr"/>
            <a:r>
              <a:rPr lang="en-GB" sz="5400" b="1" dirty="0" smtClean="0">
                <a:ln w="13462">
                  <a:solidFill>
                    <a:schemeClr val="bg1"/>
                  </a:solidFill>
                  <a:prstDash val="solid"/>
                </a:ln>
                <a:solidFill>
                  <a:schemeClr val="tx1">
                    <a:lumMod val="85000"/>
                    <a:lumOff val="15000"/>
                  </a:schemeClr>
                </a:solidFill>
                <a:effectLst>
                  <a:glow rad="228600">
                    <a:schemeClr val="accent6">
                      <a:satMod val="175000"/>
                      <a:alpha val="40000"/>
                    </a:schemeClr>
                  </a:glow>
                  <a:outerShdw dist="38100" dir="2700000" algn="bl" rotWithShape="0">
                    <a:schemeClr val="accent5"/>
                  </a:outerShdw>
                </a:effectLst>
              </a:rPr>
              <a:t>Any questions?</a:t>
            </a:r>
            <a:endParaRPr lang="en-GB" sz="5400" b="1" dirty="0">
              <a:ln w="13462">
                <a:solidFill>
                  <a:schemeClr val="bg1"/>
                </a:solidFill>
                <a:prstDash val="solid"/>
              </a:ln>
              <a:solidFill>
                <a:schemeClr val="tx1">
                  <a:lumMod val="85000"/>
                  <a:lumOff val="15000"/>
                </a:schemeClr>
              </a:solidFill>
              <a:effectLst>
                <a:glow rad="228600">
                  <a:schemeClr val="accent6">
                    <a:satMod val="175000"/>
                    <a:alpha val="40000"/>
                  </a:schemeClr>
                </a:glow>
                <a:outerShdw dist="38100" dir="2700000" algn="bl" rotWithShape="0">
                  <a:schemeClr val="accent5"/>
                </a:outerShdw>
              </a:effectLst>
            </a:endParaRPr>
          </a:p>
        </p:txBody>
      </p:sp>
    </p:spTree>
    <p:extLst>
      <p:ext uri="{BB962C8B-B14F-4D97-AF65-F5344CB8AC3E}">
        <p14:creationId xmlns:p14="http://schemas.microsoft.com/office/powerpoint/2010/main" val="42045903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363077"/>
            <a:ext cx="2492990"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dirty="0" smtClean="0">
                <a:ln>
                  <a:noFill/>
                </a:ln>
                <a:solidFill>
                  <a:srgbClr val="307871"/>
                </a:solidFill>
                <a:effectLst/>
                <a:uLnTx/>
                <a:uFillTx/>
                <a:latin typeface="Times New Roman"/>
                <a:ea typeface="+mj-ea"/>
                <a:cs typeface="+mj-cs"/>
              </a:rPr>
              <a:t>Informatics</a:t>
            </a:r>
            <a:endParaRPr kumimoji="0" lang="en-GB" sz="3600" b="1" i="0" u="none" strike="noStrike" kern="0" cap="none" spc="0" normalizeH="0" baseline="0" dirty="0" smtClean="0">
              <a:ln>
                <a:noFill/>
              </a:ln>
              <a:solidFill>
                <a:sysClr val="windowText" lastClr="000000"/>
              </a:solidFill>
              <a:effectLst/>
              <a:uLnTx/>
              <a:uFillTx/>
            </a:endParaRPr>
          </a:p>
        </p:txBody>
      </p:sp>
      <p:sp>
        <p:nvSpPr>
          <p:cNvPr id="8" name="Zástupný symbol pro obsah 2"/>
          <p:cNvSpPr txBox="1">
            <a:spLocks/>
          </p:cNvSpPr>
          <p:nvPr/>
        </p:nvSpPr>
        <p:spPr>
          <a:xfrm>
            <a:off x="489181" y="1404563"/>
            <a:ext cx="10181693" cy="16602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Aft>
                <a:spcPts val="1200"/>
              </a:spcAft>
            </a:pPr>
            <a:r>
              <a:rPr lang="en-US" dirty="0" smtClean="0">
                <a:latin typeface="Times New Roman" panose="02020603050405020304" pitchFamily="18" charset="0"/>
                <a:cs typeface="Times New Roman" panose="02020603050405020304" pitchFamily="18" charset="0"/>
              </a:rPr>
              <a:t>Informatics </a:t>
            </a:r>
            <a:r>
              <a:rPr lang="en-US" dirty="0">
                <a:latin typeface="Times New Roman" panose="02020603050405020304" pitchFamily="18" charset="0"/>
                <a:cs typeface="Times New Roman" panose="02020603050405020304" pitchFamily="18" charset="0"/>
              </a:rPr>
              <a:t>is the study of the behavior and structure of any system that generates, stores, processes and then presents </a:t>
            </a:r>
            <a:r>
              <a:rPr lang="en-US" dirty="0" smtClean="0">
                <a:latin typeface="Times New Roman" panose="02020603050405020304" pitchFamily="18" charset="0"/>
                <a:cs typeface="Times New Roman" panose="02020603050405020304" pitchFamily="18" charset="0"/>
              </a:rPr>
              <a:t>information</a:t>
            </a:r>
            <a:r>
              <a:rPr lang="cs-CZ" dirty="0" smtClean="0">
                <a:latin typeface="Times New Roman" panose="02020603050405020304" pitchFamily="18" charset="0"/>
                <a:cs typeface="Times New Roman" panose="02020603050405020304" pitchFamily="18" charset="0"/>
              </a:rPr>
              <a:t>.*</a:t>
            </a:r>
          </a:p>
          <a:p>
            <a:pPr algn="just">
              <a:spcAft>
                <a:spcPts val="1200"/>
              </a:spcAft>
            </a:pPr>
            <a:r>
              <a:rPr lang="cs-CZ" dirty="0" smtClean="0">
                <a:latin typeface="Times New Roman" panose="02020603050405020304" pitchFamily="18" charset="0"/>
                <a:cs typeface="Times New Roman" panose="02020603050405020304" pitchFamily="18" charset="0"/>
              </a:rPr>
              <a:t>I</a:t>
            </a:r>
            <a:r>
              <a:rPr lang="en-US" dirty="0" smtClean="0">
                <a:latin typeface="Times New Roman" panose="02020603050405020304" pitchFamily="18" charset="0"/>
                <a:cs typeface="Times New Roman" panose="02020603050405020304" pitchFamily="18" charset="0"/>
              </a:rPr>
              <a:t>t </a:t>
            </a:r>
            <a:r>
              <a:rPr lang="en-US" dirty="0">
                <a:latin typeface="Times New Roman" panose="02020603050405020304" pitchFamily="18" charset="0"/>
                <a:cs typeface="Times New Roman" panose="02020603050405020304" pitchFamily="18" charset="0"/>
              </a:rPr>
              <a:t>is basically the science of </a:t>
            </a:r>
            <a:r>
              <a:rPr lang="en-US" dirty="0" smtClean="0">
                <a:latin typeface="Times New Roman" panose="02020603050405020304" pitchFamily="18" charset="0"/>
                <a:cs typeface="Times New Roman" panose="02020603050405020304" pitchFamily="18" charset="0"/>
              </a:rPr>
              <a:t>information</a:t>
            </a:r>
            <a:r>
              <a:rPr lang="cs-CZ" dirty="0" smtClean="0">
                <a:latin typeface="Times New Roman" panose="02020603050405020304" pitchFamily="18" charset="0"/>
                <a:cs typeface="Times New Roman" panose="02020603050405020304" pitchFamily="18" charset="0"/>
              </a:rPr>
              <a:t>.*</a:t>
            </a:r>
          </a:p>
          <a:p>
            <a:pPr algn="just">
              <a:spcAft>
                <a:spcPts val="1200"/>
              </a:spcAft>
            </a:pPr>
            <a:r>
              <a:rPr lang="en-US" dirty="0">
                <a:latin typeface="Times New Roman" panose="02020603050405020304" pitchFamily="18" charset="0"/>
                <a:cs typeface="Times New Roman" panose="02020603050405020304" pitchFamily="18" charset="0"/>
              </a:rPr>
              <a:t>The field takes into consideration the interaction between the information systems and the user, as well as the construction of the interfaces between the two, such as the user </a:t>
            </a:r>
            <a:r>
              <a:rPr lang="en-US" dirty="0" smtClean="0">
                <a:latin typeface="Times New Roman" panose="02020603050405020304" pitchFamily="18" charset="0"/>
                <a:cs typeface="Times New Roman" panose="02020603050405020304" pitchFamily="18" charset="0"/>
              </a:rPr>
              <a:t>interface</a:t>
            </a:r>
            <a:r>
              <a:rPr lang="cs-CZ" dirty="0" smtClean="0">
                <a:latin typeface="Times New Roman" panose="02020603050405020304" pitchFamily="18" charset="0"/>
                <a:cs typeface="Times New Roman" panose="02020603050405020304" pitchFamily="18" charset="0"/>
              </a:rPr>
              <a:t>.*</a:t>
            </a:r>
          </a:p>
          <a:p>
            <a:pPr algn="just">
              <a:spcAft>
                <a:spcPts val="1200"/>
              </a:spcAft>
            </a:pPr>
            <a:r>
              <a:rPr lang="en-US" dirty="0">
                <a:latin typeface="Times New Roman" panose="02020603050405020304" pitchFamily="18" charset="0"/>
                <a:cs typeface="Times New Roman" panose="02020603050405020304" pitchFamily="18" charset="0"/>
              </a:rPr>
              <a:t>Informatics is a branch of information engineering. It involves the practice of information processing and the engineering of information systems, and as an academic field it is an applied form of information </a:t>
            </a:r>
            <a:r>
              <a:rPr lang="en-US" dirty="0" smtClean="0">
                <a:latin typeface="Times New Roman" panose="02020603050405020304" pitchFamily="18" charset="0"/>
                <a:cs typeface="Times New Roman" panose="02020603050405020304" pitchFamily="18" charset="0"/>
              </a:rPr>
              <a:t>science</a:t>
            </a:r>
            <a:r>
              <a:rPr lang="cs-CZ" dirty="0" smtClean="0">
                <a:latin typeface="Times New Roman" panose="02020603050405020304" pitchFamily="18" charset="0"/>
                <a:cs typeface="Times New Roman" panose="02020603050405020304" pitchFamily="18" charset="0"/>
              </a:rPr>
              <a:t>.**</a:t>
            </a:r>
            <a:endParaRPr lang="en-GB" dirty="0" smtClean="0">
              <a:latin typeface="Times New Roman" panose="02020603050405020304" pitchFamily="18" charset="0"/>
              <a:cs typeface="Times New Roman" panose="02020603050405020304" pitchFamily="18" charset="0"/>
            </a:endParaRPr>
          </a:p>
        </p:txBody>
      </p:sp>
      <p:sp>
        <p:nvSpPr>
          <p:cNvPr id="2" name="TextovéPole 1"/>
          <p:cNvSpPr txBox="1"/>
          <p:nvPr/>
        </p:nvSpPr>
        <p:spPr>
          <a:xfrm>
            <a:off x="569343" y="6271404"/>
            <a:ext cx="8747185" cy="646331"/>
          </a:xfrm>
          <a:prstGeom prst="rect">
            <a:avLst/>
          </a:prstGeom>
          <a:noFill/>
        </p:spPr>
        <p:txBody>
          <a:bodyPr wrap="square" rtlCol="0">
            <a:spAutoFit/>
          </a:bodyPr>
          <a:lstStyle/>
          <a:p>
            <a:r>
              <a:rPr lang="cs-CZ" dirty="0"/>
              <a:t>*https://</a:t>
            </a:r>
            <a:r>
              <a:rPr lang="cs-CZ" dirty="0" smtClean="0"/>
              <a:t>www.techopedia.com/definition/30332/informatics</a:t>
            </a:r>
          </a:p>
          <a:p>
            <a:r>
              <a:rPr lang="cs-CZ" dirty="0"/>
              <a:t>**https://en.wikipedia.org/wiki/Informatics</a:t>
            </a:r>
          </a:p>
        </p:txBody>
      </p:sp>
    </p:spTree>
    <p:extLst>
      <p:ext uri="{BB962C8B-B14F-4D97-AF65-F5344CB8AC3E}">
        <p14:creationId xmlns:p14="http://schemas.microsoft.com/office/powerpoint/2010/main" val="4273505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363077"/>
            <a:ext cx="2492990"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dirty="0" smtClean="0">
                <a:ln>
                  <a:noFill/>
                </a:ln>
                <a:solidFill>
                  <a:srgbClr val="307871"/>
                </a:solidFill>
                <a:effectLst/>
                <a:uLnTx/>
                <a:uFillTx/>
                <a:latin typeface="Times New Roman"/>
                <a:ea typeface="+mj-ea"/>
                <a:cs typeface="+mj-cs"/>
              </a:rPr>
              <a:t>Informatics</a:t>
            </a:r>
            <a:endParaRPr kumimoji="0" lang="en-GB" sz="3600" b="1" i="0" u="none" strike="noStrike" kern="0" cap="none" spc="0" normalizeH="0" baseline="0" dirty="0" smtClean="0">
              <a:ln>
                <a:noFill/>
              </a:ln>
              <a:solidFill>
                <a:sysClr val="windowText" lastClr="000000"/>
              </a:solidFill>
              <a:effectLst/>
              <a:uLnTx/>
              <a:uFillTx/>
            </a:endParaRPr>
          </a:p>
        </p:txBody>
      </p:sp>
      <p:sp>
        <p:nvSpPr>
          <p:cNvPr id="8" name="Zástupný symbol pro obsah 2"/>
          <p:cNvSpPr txBox="1">
            <a:spLocks/>
          </p:cNvSpPr>
          <p:nvPr/>
        </p:nvSpPr>
        <p:spPr>
          <a:xfrm>
            <a:off x="489181" y="1404563"/>
            <a:ext cx="10181693" cy="8900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Aft>
                <a:spcPts val="1200"/>
              </a:spcAft>
            </a:pPr>
            <a:r>
              <a:rPr lang="en-US" dirty="0" smtClean="0">
                <a:latin typeface="Times New Roman" panose="02020603050405020304" pitchFamily="18" charset="0"/>
                <a:cs typeface="Times New Roman" panose="02020603050405020304" pitchFamily="18" charset="0"/>
              </a:rPr>
              <a:t>Informatics is the study of the</a:t>
            </a:r>
            <a:r>
              <a:rPr lang="cs-CZ"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structure</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behaviour</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and  interactions</a:t>
            </a:r>
            <a:r>
              <a:rPr lang="cs-CZ"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of </a:t>
            </a:r>
            <a:r>
              <a:rPr lang="en-US" dirty="0">
                <a:latin typeface="Times New Roman" panose="02020603050405020304" pitchFamily="18" charset="0"/>
                <a:cs typeface="Times New Roman" panose="02020603050405020304" pitchFamily="18" charset="0"/>
              </a:rPr>
              <a:t>natural and engineered computational systems</a:t>
            </a:r>
            <a:r>
              <a:rPr lang="en-US" dirty="0" smtClean="0">
                <a:latin typeface="Times New Roman" panose="02020603050405020304" pitchFamily="18" charset="0"/>
                <a:cs typeface="Times New Roman" panose="02020603050405020304" pitchFamily="18" charset="0"/>
              </a:rPr>
              <a:t>.</a:t>
            </a:r>
            <a:r>
              <a:rPr lang="cs-CZ" dirty="0" smtClean="0">
                <a:latin typeface="Times New Roman" panose="02020603050405020304" pitchFamily="18" charset="0"/>
                <a:cs typeface="Times New Roman" panose="02020603050405020304" pitchFamily="18" charset="0"/>
              </a:rPr>
              <a:t>*</a:t>
            </a:r>
          </a:p>
          <a:p>
            <a:pPr algn="just">
              <a:spcAft>
                <a:spcPts val="1200"/>
              </a:spcAft>
            </a:pPr>
            <a:endParaRPr lang="cs-CZ" dirty="0" smtClean="0">
              <a:latin typeface="Times New Roman" panose="02020603050405020304" pitchFamily="18" charset="0"/>
              <a:cs typeface="Times New Roman" panose="02020603050405020304" pitchFamily="18" charset="0"/>
            </a:endParaRPr>
          </a:p>
        </p:txBody>
      </p:sp>
      <p:sp>
        <p:nvSpPr>
          <p:cNvPr id="2" name="TextovéPole 1"/>
          <p:cNvSpPr txBox="1"/>
          <p:nvPr/>
        </p:nvSpPr>
        <p:spPr>
          <a:xfrm>
            <a:off x="569343" y="6323160"/>
            <a:ext cx="8747185" cy="369332"/>
          </a:xfrm>
          <a:prstGeom prst="rect">
            <a:avLst/>
          </a:prstGeom>
          <a:noFill/>
        </p:spPr>
        <p:txBody>
          <a:bodyPr wrap="square" rtlCol="0">
            <a:spAutoFit/>
          </a:bodyPr>
          <a:lstStyle/>
          <a:p>
            <a:r>
              <a:rPr lang="cs-CZ" dirty="0"/>
              <a:t>*https://</a:t>
            </a:r>
            <a:r>
              <a:rPr lang="cs-CZ" dirty="0" smtClean="0"/>
              <a:t>www.ed.ac.uk/files/atoms/files/what20is20informatics.pdf</a:t>
            </a:r>
          </a:p>
        </p:txBody>
      </p:sp>
      <p:sp>
        <p:nvSpPr>
          <p:cNvPr id="6" name="Zástupný symbol pro obsah 2"/>
          <p:cNvSpPr txBox="1">
            <a:spLocks/>
          </p:cNvSpPr>
          <p:nvPr/>
        </p:nvSpPr>
        <p:spPr>
          <a:xfrm>
            <a:off x="497801" y="2367837"/>
            <a:ext cx="6248049" cy="8900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400" dirty="0" smtClean="0">
                <a:latin typeface="Times New Roman" panose="02020603050405020304" pitchFamily="18" charset="0"/>
                <a:cs typeface="Times New Roman" panose="02020603050405020304" pitchFamily="18" charset="0"/>
              </a:rPr>
              <a:t>Artificial intelligence</a:t>
            </a:r>
            <a:r>
              <a:rPr lang="en-GB"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Data </a:t>
            </a:r>
            <a:r>
              <a:rPr lang="en-US" sz="2400" dirty="0" smtClean="0">
                <a:latin typeface="Times New Roman" panose="02020603050405020304" pitchFamily="18" charset="0"/>
                <a:cs typeface="Times New Roman" panose="02020603050405020304" pitchFamily="18" charset="0"/>
              </a:rPr>
              <a:t>Science;</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Behavior </a:t>
            </a:r>
            <a:r>
              <a:rPr lang="en-US" sz="2400" dirty="0" smtClean="0">
                <a:latin typeface="Times New Roman" panose="02020603050405020304" pitchFamily="18" charset="0"/>
                <a:cs typeface="Times New Roman" panose="02020603050405020304" pitchFamily="18" charset="0"/>
              </a:rPr>
              <a:t>informatics;</a:t>
            </a:r>
            <a:endParaRPr lang="en-US" sz="2400" dirty="0">
              <a:latin typeface="Times New Roman" panose="02020603050405020304" pitchFamily="18" charset="0"/>
              <a:cs typeface="Times New Roman" panose="02020603050405020304" pitchFamily="18" charset="0"/>
            </a:endParaRPr>
          </a:p>
          <a:p>
            <a:pPr algn="just"/>
            <a:r>
              <a:rPr lang="en-US" sz="2400" dirty="0" err="1" smtClean="0">
                <a:latin typeface="Times New Roman" panose="02020603050405020304" pitchFamily="18" charset="0"/>
                <a:cs typeface="Times New Roman" panose="02020603050405020304" pitchFamily="18" charset="0"/>
              </a:rPr>
              <a:t>Biomimet</a:t>
            </a:r>
            <a:r>
              <a:rPr lang="cs-CZ" sz="2400" dirty="0" smtClean="0">
                <a:latin typeface="Times New Roman" panose="02020603050405020304" pitchFamily="18" charset="0"/>
                <a:cs typeface="Times New Roman" panose="02020603050405020304" pitchFamily="18" charset="0"/>
              </a:rPr>
              <a:t>r</a:t>
            </a:r>
            <a:r>
              <a:rPr lang="en-US" sz="2400" dirty="0" err="1" smtClean="0">
                <a:latin typeface="Times New Roman" panose="02020603050405020304" pitchFamily="18" charset="0"/>
                <a:cs typeface="Times New Roman" panose="02020603050405020304" pitchFamily="18" charset="0"/>
              </a:rPr>
              <a:t>ics</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Cognitive </a:t>
            </a:r>
            <a:r>
              <a:rPr lang="en-US" sz="2400" dirty="0" smtClean="0">
                <a:latin typeface="Times New Roman" panose="02020603050405020304" pitchFamily="18" charset="0"/>
                <a:cs typeface="Times New Roman" panose="02020603050405020304" pitchFamily="18" charset="0"/>
              </a:rPr>
              <a:t>science;</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Computer </a:t>
            </a:r>
            <a:r>
              <a:rPr lang="en-US" sz="2400" dirty="0" smtClean="0">
                <a:latin typeface="Times New Roman" panose="02020603050405020304" pitchFamily="18" charset="0"/>
                <a:cs typeface="Times New Roman" panose="02020603050405020304" pitchFamily="18" charset="0"/>
              </a:rPr>
              <a:t>science;</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Communication </a:t>
            </a:r>
            <a:r>
              <a:rPr lang="en-US" sz="2400" dirty="0" smtClean="0">
                <a:latin typeface="Times New Roman" panose="02020603050405020304" pitchFamily="18" charset="0"/>
                <a:cs typeface="Times New Roman" panose="02020603050405020304" pitchFamily="18" charset="0"/>
              </a:rPr>
              <a:t>studies;</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Information and communications </a:t>
            </a:r>
            <a:r>
              <a:rPr lang="en-US" sz="2400" dirty="0" smtClean="0">
                <a:latin typeface="Times New Roman" panose="02020603050405020304" pitchFamily="18" charset="0"/>
                <a:cs typeface="Times New Roman" panose="02020603050405020304" pitchFamily="18" charset="0"/>
              </a:rPr>
              <a:t>technology; </a:t>
            </a:r>
            <a:endParaRPr lang="cs-CZ" sz="2400" dirty="0" smtClean="0">
              <a:latin typeface="Times New Roman" panose="02020603050405020304" pitchFamily="18" charset="0"/>
              <a:cs typeface="Times New Roman" panose="02020603050405020304" pitchFamily="18" charset="0"/>
            </a:endParaRPr>
          </a:p>
        </p:txBody>
      </p:sp>
      <p:sp>
        <p:nvSpPr>
          <p:cNvPr id="7" name="Zástupný symbol pro obsah 2"/>
          <p:cNvSpPr txBox="1">
            <a:spLocks/>
          </p:cNvSpPr>
          <p:nvPr/>
        </p:nvSpPr>
        <p:spPr>
          <a:xfrm>
            <a:off x="7068246" y="2373589"/>
            <a:ext cx="4051205" cy="8900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400" dirty="0" smtClean="0">
                <a:latin typeface="Times New Roman" panose="02020603050405020304" pitchFamily="18" charset="0"/>
                <a:cs typeface="Times New Roman" panose="02020603050405020304" pitchFamily="18" charset="0"/>
              </a:rPr>
              <a:t>Information processing;</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Information </a:t>
            </a:r>
            <a:r>
              <a:rPr lang="en-US" sz="2400" dirty="0" smtClean="0">
                <a:latin typeface="Times New Roman" panose="02020603050405020304" pitchFamily="18" charset="0"/>
                <a:cs typeface="Times New Roman" panose="02020603050405020304" pitchFamily="18" charset="0"/>
              </a:rPr>
              <a:t>science;</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Information </a:t>
            </a:r>
            <a:r>
              <a:rPr lang="en-US" sz="2400" dirty="0" smtClean="0">
                <a:latin typeface="Times New Roman" panose="02020603050405020304" pitchFamily="18" charset="0"/>
                <a:cs typeface="Times New Roman" panose="02020603050405020304" pitchFamily="18" charset="0"/>
              </a:rPr>
              <a:t>systems;</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Information </a:t>
            </a:r>
            <a:r>
              <a:rPr lang="en-US" sz="2400" dirty="0" smtClean="0">
                <a:latin typeface="Times New Roman" panose="02020603050405020304" pitchFamily="18" charset="0"/>
                <a:cs typeface="Times New Roman" panose="02020603050405020304" pitchFamily="18" charset="0"/>
              </a:rPr>
              <a:t>theory;</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Information </a:t>
            </a:r>
            <a:r>
              <a:rPr lang="en-US" sz="2400" dirty="0" smtClean="0">
                <a:latin typeface="Times New Roman" panose="02020603050405020304" pitchFamily="18" charset="0"/>
                <a:cs typeface="Times New Roman" panose="02020603050405020304" pitchFamily="18" charset="0"/>
              </a:rPr>
              <a:t>technology;</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Knowledge </a:t>
            </a:r>
            <a:r>
              <a:rPr lang="en-US" sz="2400" dirty="0" smtClean="0">
                <a:latin typeface="Times New Roman" panose="02020603050405020304" pitchFamily="18" charset="0"/>
                <a:cs typeface="Times New Roman" panose="02020603050405020304" pitchFamily="18" charset="0"/>
              </a:rPr>
              <a:t>Management;</a:t>
            </a:r>
            <a:endParaRPr lang="en-US" sz="2400" dirty="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Robotics;</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Urban </a:t>
            </a:r>
            <a:r>
              <a:rPr lang="en-US" sz="2400" dirty="0" smtClean="0">
                <a:latin typeface="Times New Roman" panose="02020603050405020304" pitchFamily="18" charset="0"/>
                <a:cs typeface="Times New Roman" panose="02020603050405020304" pitchFamily="18" charset="0"/>
              </a:rPr>
              <a:t>informatics.</a:t>
            </a:r>
            <a:endParaRPr lang="cs-CZ" sz="24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1002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363077"/>
            <a:ext cx="2210862"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dirty="0" smtClean="0">
                <a:ln>
                  <a:noFill/>
                </a:ln>
                <a:solidFill>
                  <a:srgbClr val="307871"/>
                </a:solidFill>
                <a:effectLst/>
                <a:uLnTx/>
                <a:uFillTx/>
                <a:latin typeface="Times New Roman"/>
                <a:ea typeface="+mj-ea"/>
                <a:cs typeface="+mj-cs"/>
              </a:rPr>
              <a:t>Hardware</a:t>
            </a:r>
            <a:endParaRPr kumimoji="0" lang="en-GB" sz="3600" b="1" i="0" u="none" strike="noStrike" kern="0" cap="none" spc="0" normalizeH="0" baseline="0" dirty="0" smtClean="0">
              <a:ln>
                <a:noFill/>
              </a:ln>
              <a:solidFill>
                <a:sysClr val="windowText" lastClr="000000"/>
              </a:solidFill>
              <a:effectLst/>
              <a:uLnTx/>
              <a:uFillTx/>
            </a:endParaRPr>
          </a:p>
        </p:txBody>
      </p:sp>
      <p:sp>
        <p:nvSpPr>
          <p:cNvPr id="8" name="Zástupný symbol pro obsah 2"/>
          <p:cNvSpPr txBox="1">
            <a:spLocks/>
          </p:cNvSpPr>
          <p:nvPr/>
        </p:nvSpPr>
        <p:spPr>
          <a:xfrm>
            <a:off x="489181" y="1326929"/>
            <a:ext cx="9905649" cy="16602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Aft>
                <a:spcPts val="1200"/>
              </a:spcAft>
            </a:pPr>
            <a:r>
              <a:rPr lang="en-US" dirty="0" smtClean="0">
                <a:latin typeface="Times New Roman" panose="02020603050405020304" pitchFamily="18" charset="0"/>
                <a:cs typeface="Times New Roman" panose="02020603050405020304" pitchFamily="18" charset="0"/>
              </a:rPr>
              <a:t>Computer </a:t>
            </a:r>
            <a:r>
              <a:rPr lang="en-US" dirty="0">
                <a:latin typeface="Times New Roman" panose="02020603050405020304" pitchFamily="18" charset="0"/>
                <a:cs typeface="Times New Roman" panose="02020603050405020304" pitchFamily="18" charset="0"/>
              </a:rPr>
              <a:t>hardware refers to the physical parts of a computer and related devices</a:t>
            </a:r>
            <a:r>
              <a:rPr lang="en-US" dirty="0" smtClean="0">
                <a:latin typeface="Times New Roman" panose="02020603050405020304" pitchFamily="18" charset="0"/>
                <a:cs typeface="Times New Roman" panose="02020603050405020304" pitchFamily="18" charset="0"/>
              </a:rPr>
              <a:t>.*</a:t>
            </a:r>
          </a:p>
          <a:p>
            <a:pPr marL="266700" indent="-266700" algn="just">
              <a:spcAft>
                <a:spcPts val="1200"/>
              </a:spcAft>
            </a:pPr>
            <a:r>
              <a:rPr lang="en-US" dirty="0">
                <a:latin typeface="Times New Roman" panose="02020603050405020304" pitchFamily="18" charset="0"/>
                <a:cs typeface="Times New Roman" panose="02020603050405020304" pitchFamily="18" charset="0"/>
              </a:rPr>
              <a:t>Internal hardware devices </a:t>
            </a:r>
            <a:r>
              <a:rPr lang="en-US" dirty="0" smtClean="0">
                <a:latin typeface="Times New Roman" panose="02020603050405020304" pitchFamily="18" charset="0"/>
                <a:cs typeface="Times New Roman" panose="02020603050405020304" pitchFamily="18" charset="0"/>
              </a:rPr>
              <a:t>include</a:t>
            </a:r>
            <a:r>
              <a:rPr lang="cs-CZ" dirty="0" smtClean="0">
                <a:latin typeface="Times New Roman" panose="02020603050405020304" pitchFamily="18" charset="0"/>
                <a:cs typeface="Times New Roman" panose="02020603050405020304" pitchFamily="18" charset="0"/>
              </a:rPr>
              <a:t>:</a:t>
            </a:r>
            <a:r>
              <a:rPr lang="en-GB" dirty="0" smtClean="0">
                <a:latin typeface="Times New Roman" panose="02020603050405020304" pitchFamily="18" charset="0"/>
                <a:cs typeface="Times New Roman" panose="02020603050405020304" pitchFamily="18" charset="0"/>
              </a:rPr>
              <a:t>**</a:t>
            </a:r>
            <a:endParaRPr lang="cs-CZ" dirty="0" smtClean="0">
              <a:latin typeface="Times New Roman" panose="02020603050405020304" pitchFamily="18" charset="0"/>
              <a:cs typeface="Times New Roman" panose="02020603050405020304" pitchFamily="18" charset="0"/>
            </a:endParaRPr>
          </a:p>
          <a:p>
            <a:pPr marL="0" indent="0" algn="just">
              <a:spcAft>
                <a:spcPts val="1200"/>
              </a:spcAft>
              <a:buNone/>
            </a:pPr>
            <a:endParaRPr lang="en-US" dirty="0" smtClean="0">
              <a:latin typeface="Times New Roman" panose="02020603050405020304" pitchFamily="18" charset="0"/>
              <a:cs typeface="Times New Roman" panose="02020603050405020304" pitchFamily="18" charset="0"/>
            </a:endParaRPr>
          </a:p>
          <a:p>
            <a:pPr marL="266700" lvl="1" indent="0" algn="just">
              <a:spcAft>
                <a:spcPts val="1200"/>
              </a:spcAft>
              <a:buNone/>
            </a:pPr>
            <a:endParaRPr lang="en-US" dirty="0" smtClean="0">
              <a:latin typeface="Times New Roman" panose="02020603050405020304" pitchFamily="18" charset="0"/>
              <a:cs typeface="Times New Roman" panose="02020603050405020304" pitchFamily="18" charset="0"/>
            </a:endParaRPr>
          </a:p>
          <a:p>
            <a:pPr algn="just">
              <a:spcAft>
                <a:spcPts val="1200"/>
              </a:spcAft>
            </a:pPr>
            <a:endParaRPr lang="cs-CZ" dirty="0" smtClean="0">
              <a:latin typeface="Times New Roman" panose="02020603050405020304" pitchFamily="18" charset="0"/>
              <a:cs typeface="Times New Roman" panose="02020603050405020304" pitchFamily="18" charset="0"/>
            </a:endParaRPr>
          </a:p>
        </p:txBody>
      </p:sp>
      <p:sp>
        <p:nvSpPr>
          <p:cNvPr id="2" name="TextovéPole 1"/>
          <p:cNvSpPr txBox="1"/>
          <p:nvPr/>
        </p:nvSpPr>
        <p:spPr>
          <a:xfrm>
            <a:off x="569343" y="6271404"/>
            <a:ext cx="8747185" cy="646331"/>
          </a:xfrm>
          <a:prstGeom prst="rect">
            <a:avLst/>
          </a:prstGeom>
          <a:noFill/>
        </p:spPr>
        <p:txBody>
          <a:bodyPr wrap="square" rtlCol="0">
            <a:spAutoFit/>
          </a:bodyPr>
          <a:lstStyle/>
          <a:p>
            <a:r>
              <a:rPr lang="cs-CZ" dirty="0"/>
              <a:t>*https://techterms.com/definition/hardware</a:t>
            </a:r>
            <a:endParaRPr lang="cs-CZ" dirty="0" smtClean="0"/>
          </a:p>
          <a:p>
            <a:r>
              <a:rPr lang="cs-CZ" dirty="0"/>
              <a:t>**https://searchnetworking.techtarget.com/definition/hardware</a:t>
            </a:r>
          </a:p>
        </p:txBody>
      </p:sp>
      <p:sp>
        <p:nvSpPr>
          <p:cNvPr id="7" name="Zástupný symbol pro obsah 2"/>
          <p:cNvSpPr txBox="1">
            <a:spLocks/>
          </p:cNvSpPr>
          <p:nvPr/>
        </p:nvSpPr>
        <p:spPr>
          <a:xfrm>
            <a:off x="494937" y="3109713"/>
            <a:ext cx="5043222" cy="16602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400" dirty="0">
                <a:latin typeface="Times New Roman" panose="02020603050405020304" pitchFamily="18" charset="0"/>
                <a:cs typeface="Times New Roman" panose="02020603050405020304" pitchFamily="18" charset="0"/>
              </a:rPr>
              <a:t>motherboard;</a:t>
            </a:r>
          </a:p>
          <a:p>
            <a:pPr algn="just"/>
            <a:r>
              <a:rPr lang="en-US" sz="2400" dirty="0">
                <a:latin typeface="Times New Roman" panose="02020603050405020304" pitchFamily="18" charset="0"/>
                <a:cs typeface="Times New Roman" panose="02020603050405020304" pitchFamily="18" charset="0"/>
              </a:rPr>
              <a:t>central processing unit (CPU);</a:t>
            </a:r>
          </a:p>
          <a:p>
            <a:pPr algn="just"/>
            <a:r>
              <a:rPr lang="en-US" sz="2400" dirty="0">
                <a:latin typeface="Times New Roman" panose="02020603050405020304" pitchFamily="18" charset="0"/>
                <a:cs typeface="Times New Roman" panose="02020603050405020304" pitchFamily="18" charset="0"/>
              </a:rPr>
              <a:t>random access memory (RAM);</a:t>
            </a:r>
          </a:p>
          <a:p>
            <a:pPr algn="just"/>
            <a:r>
              <a:rPr lang="en-US" sz="2400" dirty="0">
                <a:latin typeface="Times New Roman" panose="02020603050405020304" pitchFamily="18" charset="0"/>
                <a:cs typeface="Times New Roman" panose="02020603050405020304" pitchFamily="18" charset="0"/>
              </a:rPr>
              <a:t>hard drive;</a:t>
            </a:r>
          </a:p>
          <a:p>
            <a:pPr algn="just"/>
            <a:r>
              <a:rPr lang="en-US" sz="2400" dirty="0">
                <a:latin typeface="Times New Roman" panose="02020603050405020304" pitchFamily="18" charset="0"/>
                <a:cs typeface="Times New Roman" panose="02020603050405020304" pitchFamily="18" charset="0"/>
              </a:rPr>
              <a:t>optical drive;</a:t>
            </a:r>
          </a:p>
          <a:p>
            <a:pPr marL="0" indent="0" algn="just">
              <a:spcAft>
                <a:spcPts val="1200"/>
              </a:spcAft>
              <a:buNone/>
            </a:pPr>
            <a:endParaRPr lang="en-US" dirty="0" smtClean="0">
              <a:latin typeface="Times New Roman" panose="02020603050405020304" pitchFamily="18" charset="0"/>
              <a:cs typeface="Times New Roman" panose="02020603050405020304" pitchFamily="18" charset="0"/>
            </a:endParaRPr>
          </a:p>
        </p:txBody>
      </p:sp>
      <p:sp>
        <p:nvSpPr>
          <p:cNvPr id="9" name="Zástupný symbol pro obsah 2"/>
          <p:cNvSpPr txBox="1">
            <a:spLocks/>
          </p:cNvSpPr>
          <p:nvPr/>
        </p:nvSpPr>
        <p:spPr>
          <a:xfrm>
            <a:off x="6297620" y="3109712"/>
            <a:ext cx="5043222" cy="16602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400" dirty="0">
                <a:latin typeface="Times New Roman" panose="02020603050405020304" pitchFamily="18" charset="0"/>
                <a:cs typeface="Times New Roman" panose="02020603050405020304" pitchFamily="18" charset="0"/>
              </a:rPr>
              <a:t>heat </a:t>
            </a:r>
            <a:r>
              <a:rPr lang="en-US" sz="2400" dirty="0" smtClean="0">
                <a:latin typeface="Times New Roman" panose="02020603050405020304" pitchFamily="18" charset="0"/>
                <a:cs typeface="Times New Roman" panose="02020603050405020304" pitchFamily="18" charset="0"/>
              </a:rPr>
              <a:t>sink</a:t>
            </a:r>
            <a:r>
              <a:rPr lang="en-GB" sz="2400"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power supply;</a:t>
            </a:r>
          </a:p>
          <a:p>
            <a:pPr algn="just"/>
            <a:r>
              <a:rPr lang="en-US" sz="2400" dirty="0" smtClean="0">
                <a:latin typeface="Times New Roman" panose="02020603050405020304" pitchFamily="18" charset="0"/>
                <a:cs typeface="Times New Roman" panose="02020603050405020304" pitchFamily="18" charset="0"/>
              </a:rPr>
              <a:t>transistors;</a:t>
            </a:r>
          </a:p>
          <a:p>
            <a:pPr algn="just"/>
            <a:r>
              <a:rPr lang="en-US" sz="2400" dirty="0" smtClean="0">
                <a:latin typeface="Times New Roman" panose="02020603050405020304" pitchFamily="18" charset="0"/>
                <a:cs typeface="Times New Roman" panose="02020603050405020304" pitchFamily="18" charset="0"/>
              </a:rPr>
              <a:t>chips;</a:t>
            </a:r>
          </a:p>
          <a:p>
            <a:pPr algn="just"/>
            <a:r>
              <a:rPr lang="en-US" sz="2400" dirty="0" smtClean="0">
                <a:latin typeface="Times New Roman" panose="02020603050405020304" pitchFamily="18" charset="0"/>
                <a:cs typeface="Times New Roman" panose="02020603050405020304" pitchFamily="18" charset="0"/>
              </a:rPr>
              <a:t>graphics </a:t>
            </a:r>
            <a:r>
              <a:rPr lang="en-US" sz="2400" dirty="0">
                <a:latin typeface="Times New Roman" panose="02020603050405020304" pitchFamily="18" charset="0"/>
                <a:cs typeface="Times New Roman" panose="02020603050405020304" pitchFamily="18" charset="0"/>
              </a:rPr>
              <a:t>processing unit (</a:t>
            </a:r>
            <a:r>
              <a:rPr lang="en-US" sz="2400" dirty="0" smtClean="0">
                <a:latin typeface="Times New Roman" panose="02020603050405020304" pitchFamily="18" charset="0"/>
                <a:cs typeface="Times New Roman" panose="02020603050405020304" pitchFamily="18" charset="0"/>
              </a:rPr>
              <a:t>GPU);</a:t>
            </a:r>
          </a:p>
          <a:p>
            <a:pPr algn="just"/>
            <a:r>
              <a:rPr lang="en-US" sz="2400" dirty="0" smtClean="0">
                <a:latin typeface="Times New Roman" panose="02020603050405020304" pitchFamily="18" charset="0"/>
                <a:cs typeface="Times New Roman" panose="02020603050405020304" pitchFamily="18" charset="0"/>
              </a:rPr>
              <a:t>network </a:t>
            </a:r>
            <a:r>
              <a:rPr lang="en-US" sz="2400" dirty="0">
                <a:latin typeface="Times New Roman" panose="02020603050405020304" pitchFamily="18" charset="0"/>
                <a:cs typeface="Times New Roman" panose="02020603050405020304" pitchFamily="18" charset="0"/>
              </a:rPr>
              <a:t>interface card (NIC</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marL="0" indent="0" algn="just">
              <a:spcAft>
                <a:spcPts val="1200"/>
              </a:spcAft>
              <a:buNone/>
            </a:pPr>
            <a:endParaRPr lang="en-US" dirty="0" smtClean="0">
              <a:latin typeface="Times New Roman" panose="02020603050405020304" pitchFamily="18" charset="0"/>
              <a:cs typeface="Times New Roman" panose="02020603050405020304" pitchFamily="18" charset="0"/>
            </a:endParaRPr>
          </a:p>
          <a:p>
            <a:pPr marL="266700" lvl="1" indent="0" algn="just">
              <a:spcAft>
                <a:spcPts val="1200"/>
              </a:spcAft>
              <a:buNone/>
            </a:pPr>
            <a:endParaRPr lang="en-US" dirty="0" smtClean="0">
              <a:latin typeface="Times New Roman" panose="02020603050405020304" pitchFamily="18" charset="0"/>
              <a:cs typeface="Times New Roman" panose="02020603050405020304" pitchFamily="18" charset="0"/>
            </a:endParaRPr>
          </a:p>
          <a:p>
            <a:pPr algn="just">
              <a:spcAft>
                <a:spcPts val="1200"/>
              </a:spcAft>
            </a:pPr>
            <a:endParaRPr lang="cs-CZ"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8105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363077"/>
            <a:ext cx="2210862"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dirty="0" smtClean="0">
                <a:ln>
                  <a:noFill/>
                </a:ln>
                <a:solidFill>
                  <a:srgbClr val="307871"/>
                </a:solidFill>
                <a:effectLst/>
                <a:uLnTx/>
                <a:uFillTx/>
                <a:latin typeface="Times New Roman"/>
                <a:ea typeface="+mj-ea"/>
                <a:cs typeface="+mj-cs"/>
              </a:rPr>
              <a:t>Hardware</a:t>
            </a:r>
            <a:endParaRPr kumimoji="0" lang="en-GB" sz="3600" b="1" i="0" u="none" strike="noStrike" kern="0" cap="none" spc="0" normalizeH="0" baseline="0" dirty="0" smtClean="0">
              <a:ln>
                <a:noFill/>
              </a:ln>
              <a:solidFill>
                <a:sysClr val="windowText" lastClr="000000"/>
              </a:solidFill>
              <a:effectLst/>
              <a:uLnTx/>
              <a:uFillTx/>
            </a:endParaRPr>
          </a:p>
        </p:txBody>
      </p:sp>
      <p:sp>
        <p:nvSpPr>
          <p:cNvPr id="2" name="TextovéPole 1"/>
          <p:cNvSpPr txBox="1"/>
          <p:nvPr/>
        </p:nvSpPr>
        <p:spPr>
          <a:xfrm>
            <a:off x="0" y="6245526"/>
            <a:ext cx="12191999" cy="646331"/>
          </a:xfrm>
          <a:prstGeom prst="rect">
            <a:avLst/>
          </a:prstGeom>
          <a:noFill/>
        </p:spPr>
        <p:txBody>
          <a:bodyPr wrap="square" rtlCol="0">
            <a:spAutoFit/>
          </a:bodyPr>
          <a:lstStyle/>
          <a:p>
            <a:r>
              <a:rPr lang="cs-CZ" dirty="0"/>
              <a:t>*https://www.nehruplacemarket.com/motherboard-guide.php</a:t>
            </a:r>
            <a:endParaRPr lang="cs-CZ" dirty="0" smtClean="0"/>
          </a:p>
          <a:p>
            <a:r>
              <a:rPr lang="cs-CZ" dirty="0"/>
              <a:t>**https://medium.com/computing-technology-with-it-fundamentals/system-hardware-component-motherboard-8e3d44e29f74</a:t>
            </a:r>
            <a:endParaRPr lang="cs-CZ" dirty="0" smtClean="0"/>
          </a:p>
        </p:txBody>
      </p:sp>
      <p:pic>
        <p:nvPicPr>
          <p:cNvPr id="6" name="Obrázek 5"/>
          <p:cNvPicPr>
            <a:picLocks noChangeAspect="1"/>
          </p:cNvPicPr>
          <p:nvPr/>
        </p:nvPicPr>
        <p:blipFill>
          <a:blip r:embed="rId3"/>
          <a:stretch>
            <a:fillRect/>
          </a:stretch>
        </p:blipFill>
        <p:spPr>
          <a:xfrm>
            <a:off x="462372" y="1788849"/>
            <a:ext cx="4470113" cy="3457276"/>
          </a:xfrm>
          <a:prstGeom prst="rect">
            <a:avLst/>
          </a:prstGeom>
        </p:spPr>
      </p:pic>
      <p:pic>
        <p:nvPicPr>
          <p:cNvPr id="3" name="Obrázek 2"/>
          <p:cNvPicPr>
            <a:picLocks noChangeAspect="1"/>
          </p:cNvPicPr>
          <p:nvPr/>
        </p:nvPicPr>
        <p:blipFill>
          <a:blip r:embed="rId4"/>
          <a:stretch>
            <a:fillRect/>
          </a:stretch>
        </p:blipFill>
        <p:spPr>
          <a:xfrm>
            <a:off x="5449778" y="1673524"/>
            <a:ext cx="5998267" cy="3831393"/>
          </a:xfrm>
          <a:prstGeom prst="rect">
            <a:avLst/>
          </a:prstGeom>
        </p:spPr>
      </p:pic>
    </p:spTree>
    <p:extLst>
      <p:ext uri="{BB962C8B-B14F-4D97-AF65-F5344CB8AC3E}">
        <p14:creationId xmlns:p14="http://schemas.microsoft.com/office/powerpoint/2010/main" val="1042406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363077"/>
            <a:ext cx="2210862"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dirty="0" smtClean="0">
                <a:ln>
                  <a:noFill/>
                </a:ln>
                <a:solidFill>
                  <a:srgbClr val="307871"/>
                </a:solidFill>
                <a:effectLst/>
                <a:uLnTx/>
                <a:uFillTx/>
                <a:latin typeface="Times New Roman"/>
                <a:ea typeface="+mj-ea"/>
                <a:cs typeface="+mj-cs"/>
              </a:rPr>
              <a:t>Hardware</a:t>
            </a:r>
            <a:endParaRPr kumimoji="0" lang="en-GB" sz="3600" b="1" i="0" u="none" strike="noStrike" kern="0" cap="none" spc="0" normalizeH="0" baseline="0" dirty="0" smtClean="0">
              <a:ln>
                <a:noFill/>
              </a:ln>
              <a:solidFill>
                <a:sysClr val="windowText" lastClr="000000"/>
              </a:solidFill>
              <a:effectLst/>
              <a:uLnTx/>
              <a:uFillTx/>
            </a:endParaRPr>
          </a:p>
        </p:txBody>
      </p:sp>
      <p:sp>
        <p:nvSpPr>
          <p:cNvPr id="2" name="TextovéPole 1"/>
          <p:cNvSpPr txBox="1"/>
          <p:nvPr/>
        </p:nvSpPr>
        <p:spPr>
          <a:xfrm>
            <a:off x="0" y="6245526"/>
            <a:ext cx="12191999" cy="646331"/>
          </a:xfrm>
          <a:prstGeom prst="rect">
            <a:avLst/>
          </a:prstGeom>
          <a:noFill/>
        </p:spPr>
        <p:txBody>
          <a:bodyPr wrap="square" rtlCol="0">
            <a:spAutoFit/>
          </a:bodyPr>
          <a:lstStyle/>
          <a:p>
            <a:r>
              <a:rPr lang="cs-CZ" dirty="0"/>
              <a:t>*https://hometechbd24.blogspot.com/2016/10/how-to-build-your-own-pc-easy-guide.html</a:t>
            </a:r>
            <a:endParaRPr lang="cs-CZ" dirty="0" smtClean="0"/>
          </a:p>
          <a:p>
            <a:r>
              <a:rPr lang="cs-CZ" dirty="0" smtClean="0"/>
              <a:t>**</a:t>
            </a:r>
          </a:p>
        </p:txBody>
      </p:sp>
      <p:pic>
        <p:nvPicPr>
          <p:cNvPr id="3" name="Obrázek 2"/>
          <p:cNvPicPr>
            <a:picLocks noChangeAspect="1"/>
          </p:cNvPicPr>
          <p:nvPr/>
        </p:nvPicPr>
        <p:blipFill>
          <a:blip r:embed="rId3"/>
          <a:stretch>
            <a:fillRect/>
          </a:stretch>
        </p:blipFill>
        <p:spPr>
          <a:xfrm>
            <a:off x="1923691" y="1003113"/>
            <a:ext cx="7425229" cy="5248709"/>
          </a:xfrm>
          <a:prstGeom prst="rect">
            <a:avLst/>
          </a:prstGeom>
        </p:spPr>
      </p:pic>
    </p:spTree>
    <p:extLst>
      <p:ext uri="{BB962C8B-B14F-4D97-AF65-F5344CB8AC3E}">
        <p14:creationId xmlns:p14="http://schemas.microsoft.com/office/powerpoint/2010/main" val="1984108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363077"/>
            <a:ext cx="2210862"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dirty="0" smtClean="0">
                <a:ln>
                  <a:noFill/>
                </a:ln>
                <a:solidFill>
                  <a:srgbClr val="307871"/>
                </a:solidFill>
                <a:effectLst/>
                <a:uLnTx/>
                <a:uFillTx/>
                <a:latin typeface="Times New Roman"/>
                <a:ea typeface="+mj-ea"/>
                <a:cs typeface="+mj-cs"/>
              </a:rPr>
              <a:t>Hardware</a:t>
            </a:r>
            <a:endParaRPr kumimoji="0" lang="en-GB" sz="3600" b="1" i="0" u="none" strike="noStrike" kern="0" cap="none" spc="0" normalizeH="0" baseline="0" dirty="0" smtClean="0">
              <a:ln>
                <a:noFill/>
              </a:ln>
              <a:solidFill>
                <a:sysClr val="windowText" lastClr="000000"/>
              </a:solidFill>
              <a:effectLst/>
              <a:uLnTx/>
              <a:uFillTx/>
            </a:endParaRPr>
          </a:p>
        </p:txBody>
      </p:sp>
      <p:sp>
        <p:nvSpPr>
          <p:cNvPr id="2" name="TextovéPole 1"/>
          <p:cNvSpPr txBox="1"/>
          <p:nvPr/>
        </p:nvSpPr>
        <p:spPr>
          <a:xfrm>
            <a:off x="0" y="6245526"/>
            <a:ext cx="12191999" cy="646331"/>
          </a:xfrm>
          <a:prstGeom prst="rect">
            <a:avLst/>
          </a:prstGeom>
          <a:noFill/>
        </p:spPr>
        <p:txBody>
          <a:bodyPr wrap="square" rtlCol="0">
            <a:spAutoFit/>
          </a:bodyPr>
          <a:lstStyle/>
          <a:p>
            <a:r>
              <a:rPr lang="cs-CZ" dirty="0"/>
              <a:t>*http://it-supplier.co.uk/hp-z440-memory-cooling-solution-j2r52aa</a:t>
            </a:r>
            <a:endParaRPr lang="cs-CZ" dirty="0" smtClean="0"/>
          </a:p>
          <a:p>
            <a:r>
              <a:rPr lang="cs-CZ" dirty="0"/>
              <a:t>**https://techreport.com/review/22306/cooler-masters-cosmos-ii-enclosure/</a:t>
            </a:r>
            <a:endParaRPr lang="cs-CZ" dirty="0" smtClean="0"/>
          </a:p>
        </p:txBody>
      </p:sp>
      <p:pic>
        <p:nvPicPr>
          <p:cNvPr id="7" name="Obrázek 6"/>
          <p:cNvPicPr>
            <a:picLocks noChangeAspect="1"/>
          </p:cNvPicPr>
          <p:nvPr/>
        </p:nvPicPr>
        <p:blipFill>
          <a:blip r:embed="rId3"/>
          <a:stretch>
            <a:fillRect/>
          </a:stretch>
        </p:blipFill>
        <p:spPr>
          <a:xfrm>
            <a:off x="312047" y="1069675"/>
            <a:ext cx="5243364" cy="5130632"/>
          </a:xfrm>
          <a:prstGeom prst="rect">
            <a:avLst/>
          </a:prstGeom>
        </p:spPr>
      </p:pic>
      <p:pic>
        <p:nvPicPr>
          <p:cNvPr id="8" name="Obrázek 7"/>
          <p:cNvPicPr>
            <a:picLocks noChangeAspect="1"/>
          </p:cNvPicPr>
          <p:nvPr/>
        </p:nvPicPr>
        <p:blipFill>
          <a:blip r:embed="rId4"/>
          <a:stretch>
            <a:fillRect/>
          </a:stretch>
        </p:blipFill>
        <p:spPr>
          <a:xfrm>
            <a:off x="6278291" y="1403554"/>
            <a:ext cx="4129823" cy="4462873"/>
          </a:xfrm>
          <a:prstGeom prst="rect">
            <a:avLst/>
          </a:prstGeom>
        </p:spPr>
      </p:pic>
    </p:spTree>
    <p:extLst>
      <p:ext uri="{BB962C8B-B14F-4D97-AF65-F5344CB8AC3E}">
        <p14:creationId xmlns:p14="http://schemas.microsoft.com/office/powerpoint/2010/main" val="3058861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363077"/>
            <a:ext cx="2210862"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dirty="0" smtClean="0">
                <a:ln>
                  <a:noFill/>
                </a:ln>
                <a:solidFill>
                  <a:srgbClr val="307871"/>
                </a:solidFill>
                <a:effectLst/>
                <a:uLnTx/>
                <a:uFillTx/>
                <a:latin typeface="Times New Roman"/>
                <a:ea typeface="+mj-ea"/>
                <a:cs typeface="+mj-cs"/>
              </a:rPr>
              <a:t>Hardware</a:t>
            </a:r>
            <a:endParaRPr kumimoji="0" lang="en-GB" sz="3600" b="1" i="0" u="none" strike="noStrike" kern="0" cap="none" spc="0" normalizeH="0" baseline="0" dirty="0" smtClean="0">
              <a:ln>
                <a:noFill/>
              </a:ln>
              <a:solidFill>
                <a:sysClr val="windowText" lastClr="000000"/>
              </a:solidFill>
              <a:effectLst/>
              <a:uLnTx/>
              <a:uFillTx/>
            </a:endParaRPr>
          </a:p>
        </p:txBody>
      </p:sp>
      <p:sp>
        <p:nvSpPr>
          <p:cNvPr id="8" name="Zástupný symbol pro obsah 2"/>
          <p:cNvSpPr txBox="1">
            <a:spLocks/>
          </p:cNvSpPr>
          <p:nvPr/>
        </p:nvSpPr>
        <p:spPr>
          <a:xfrm>
            <a:off x="489181" y="1326929"/>
            <a:ext cx="9905649" cy="16602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gn="just">
              <a:spcAft>
                <a:spcPts val="1200"/>
              </a:spcAft>
            </a:pPr>
            <a:r>
              <a:rPr lang="en-US" dirty="0">
                <a:latin typeface="Times New Roman" panose="02020603050405020304" pitchFamily="18" charset="0"/>
                <a:cs typeface="Times New Roman" panose="02020603050405020304" pitchFamily="18" charset="0"/>
              </a:rPr>
              <a:t>External </a:t>
            </a:r>
            <a:r>
              <a:rPr lang="cs-CZ" dirty="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peripheral</a:t>
            </a:r>
            <a:r>
              <a:rPr lang="cs-CZ" dirty="0" smtClean="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 hardware </a:t>
            </a:r>
            <a:r>
              <a:rPr lang="en-US" dirty="0">
                <a:latin typeface="Times New Roman" panose="02020603050405020304" pitchFamily="18" charset="0"/>
                <a:cs typeface="Times New Roman" panose="02020603050405020304" pitchFamily="18" charset="0"/>
              </a:rPr>
              <a:t>devices </a:t>
            </a:r>
            <a:r>
              <a:rPr lang="en-US" dirty="0" smtClean="0">
                <a:latin typeface="Times New Roman" panose="02020603050405020304" pitchFamily="18" charset="0"/>
                <a:cs typeface="Times New Roman" panose="02020603050405020304" pitchFamily="18" charset="0"/>
              </a:rPr>
              <a:t>include</a:t>
            </a:r>
            <a:r>
              <a:rPr lang="cs-CZ" dirty="0" smtClean="0">
                <a:latin typeface="Times New Roman" panose="02020603050405020304" pitchFamily="18" charset="0"/>
                <a:cs typeface="Times New Roman" panose="02020603050405020304" pitchFamily="18" charset="0"/>
              </a:rPr>
              <a:t>:</a:t>
            </a:r>
            <a:r>
              <a:rPr lang="en-GB" dirty="0" smtClean="0">
                <a:latin typeface="Times New Roman" panose="02020603050405020304" pitchFamily="18" charset="0"/>
                <a:cs typeface="Times New Roman" panose="02020603050405020304" pitchFamily="18" charset="0"/>
              </a:rPr>
              <a:t>*</a:t>
            </a:r>
            <a:endParaRPr lang="cs-CZ" dirty="0" smtClean="0">
              <a:latin typeface="Times New Roman" panose="02020603050405020304" pitchFamily="18" charset="0"/>
              <a:cs typeface="Times New Roman" panose="02020603050405020304" pitchFamily="18" charset="0"/>
            </a:endParaRPr>
          </a:p>
          <a:p>
            <a:pPr marL="0" indent="0" algn="just">
              <a:spcAft>
                <a:spcPts val="1200"/>
              </a:spcAft>
              <a:buNone/>
            </a:pPr>
            <a:endParaRPr lang="en-US" dirty="0" smtClean="0">
              <a:latin typeface="Times New Roman" panose="02020603050405020304" pitchFamily="18" charset="0"/>
              <a:cs typeface="Times New Roman" panose="02020603050405020304" pitchFamily="18" charset="0"/>
            </a:endParaRPr>
          </a:p>
          <a:p>
            <a:pPr marL="266700" lvl="1" indent="0" algn="just">
              <a:spcAft>
                <a:spcPts val="1200"/>
              </a:spcAft>
              <a:buNone/>
            </a:pPr>
            <a:endParaRPr lang="en-US" dirty="0" smtClean="0">
              <a:latin typeface="Times New Roman" panose="02020603050405020304" pitchFamily="18" charset="0"/>
              <a:cs typeface="Times New Roman" panose="02020603050405020304" pitchFamily="18" charset="0"/>
            </a:endParaRPr>
          </a:p>
          <a:p>
            <a:pPr algn="just">
              <a:spcAft>
                <a:spcPts val="1200"/>
              </a:spcAft>
            </a:pPr>
            <a:endParaRPr lang="cs-CZ" dirty="0" smtClean="0">
              <a:latin typeface="Times New Roman" panose="02020603050405020304" pitchFamily="18" charset="0"/>
              <a:cs typeface="Times New Roman" panose="02020603050405020304" pitchFamily="18" charset="0"/>
            </a:endParaRPr>
          </a:p>
        </p:txBody>
      </p:sp>
      <p:sp>
        <p:nvSpPr>
          <p:cNvPr id="2" name="TextovéPole 1"/>
          <p:cNvSpPr txBox="1"/>
          <p:nvPr/>
        </p:nvSpPr>
        <p:spPr>
          <a:xfrm>
            <a:off x="569343" y="6331786"/>
            <a:ext cx="8747185" cy="369332"/>
          </a:xfrm>
          <a:prstGeom prst="rect">
            <a:avLst/>
          </a:prstGeom>
          <a:noFill/>
        </p:spPr>
        <p:txBody>
          <a:bodyPr wrap="square" rtlCol="0">
            <a:spAutoFit/>
          </a:bodyPr>
          <a:lstStyle/>
          <a:p>
            <a:r>
              <a:rPr lang="cs-CZ" dirty="0"/>
              <a:t>*https://</a:t>
            </a:r>
            <a:r>
              <a:rPr lang="cs-CZ" dirty="0" smtClean="0"/>
              <a:t>searchnetworking.techtarget.com/definition/hardware</a:t>
            </a:r>
          </a:p>
        </p:txBody>
      </p:sp>
      <p:sp>
        <p:nvSpPr>
          <p:cNvPr id="7" name="Zástupný symbol pro obsah 2"/>
          <p:cNvSpPr txBox="1">
            <a:spLocks/>
          </p:cNvSpPr>
          <p:nvPr/>
        </p:nvSpPr>
        <p:spPr>
          <a:xfrm>
            <a:off x="494937" y="2109053"/>
            <a:ext cx="5043222" cy="16602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cs-CZ" sz="2400" dirty="0" smtClean="0">
                <a:latin typeface="Times New Roman" panose="02020603050405020304" pitchFamily="18" charset="0"/>
                <a:cs typeface="Times New Roman" panose="02020603050405020304" pitchFamily="18" charset="0"/>
              </a:rPr>
              <a:t>monitor</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mouse</a:t>
            </a:r>
            <a:r>
              <a:rPr lang="en-GB" sz="2400"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keyboard;</a:t>
            </a:r>
          </a:p>
          <a:p>
            <a:pPr algn="just"/>
            <a:r>
              <a:rPr lang="en-US" sz="2400" dirty="0" smtClean="0">
                <a:latin typeface="Times New Roman" panose="02020603050405020304" pitchFamily="18" charset="0"/>
                <a:cs typeface="Times New Roman" panose="02020603050405020304" pitchFamily="18" charset="0"/>
              </a:rPr>
              <a:t>microphone;</a:t>
            </a:r>
          </a:p>
          <a:p>
            <a:pPr algn="just"/>
            <a:r>
              <a:rPr lang="en-US" sz="2400" dirty="0" smtClean="0">
                <a:latin typeface="Times New Roman" panose="02020603050405020304" pitchFamily="18" charset="0"/>
                <a:cs typeface="Times New Roman" panose="02020603050405020304" pitchFamily="18" charset="0"/>
              </a:rPr>
              <a:t>camera;</a:t>
            </a:r>
          </a:p>
          <a:p>
            <a:pPr algn="just"/>
            <a:r>
              <a:rPr lang="en-US" sz="2400" dirty="0" smtClean="0">
                <a:latin typeface="Times New Roman" panose="02020603050405020304" pitchFamily="18" charset="0"/>
                <a:cs typeface="Times New Roman" panose="02020603050405020304" pitchFamily="18" charset="0"/>
              </a:rPr>
              <a:t>touch pad;</a:t>
            </a:r>
          </a:p>
          <a:p>
            <a:pPr algn="just"/>
            <a:r>
              <a:rPr lang="en-US" sz="2400" dirty="0" smtClean="0">
                <a:latin typeface="Times New Roman" panose="02020603050405020304" pitchFamily="18" charset="0"/>
                <a:cs typeface="Times New Roman" panose="02020603050405020304" pitchFamily="18" charset="0"/>
              </a:rPr>
              <a:t>stylus;</a:t>
            </a:r>
          </a:p>
        </p:txBody>
      </p:sp>
      <p:sp>
        <p:nvSpPr>
          <p:cNvPr id="9" name="Zástupný symbol pro obsah 2"/>
          <p:cNvSpPr txBox="1">
            <a:spLocks/>
          </p:cNvSpPr>
          <p:nvPr/>
        </p:nvSpPr>
        <p:spPr>
          <a:xfrm>
            <a:off x="5590246" y="2109053"/>
            <a:ext cx="5043222" cy="16602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joystick;</a:t>
            </a:r>
          </a:p>
          <a:p>
            <a:pPr algn="just"/>
            <a:r>
              <a:rPr lang="en-US" sz="2400" dirty="0" smtClean="0">
                <a:latin typeface="Times New Roman" panose="02020603050405020304" pitchFamily="18" charset="0"/>
                <a:cs typeface="Times New Roman" panose="02020603050405020304" pitchFamily="18" charset="0"/>
              </a:rPr>
              <a:t>scanner;</a:t>
            </a:r>
          </a:p>
          <a:p>
            <a:pPr algn="just"/>
            <a:r>
              <a:rPr lang="en-US" sz="2400" dirty="0" smtClean="0">
                <a:latin typeface="Times New Roman" panose="02020603050405020304" pitchFamily="18" charset="0"/>
                <a:cs typeface="Times New Roman" panose="02020603050405020304" pitchFamily="18" charset="0"/>
              </a:rPr>
              <a:t>USB </a:t>
            </a:r>
            <a:r>
              <a:rPr lang="en-US" sz="2400" dirty="0">
                <a:latin typeface="Times New Roman" panose="02020603050405020304" pitchFamily="18" charset="0"/>
                <a:cs typeface="Times New Roman" panose="02020603050405020304" pitchFamily="18" charset="0"/>
              </a:rPr>
              <a:t>flash drive or </a:t>
            </a:r>
            <a:r>
              <a:rPr lang="en-US" sz="2400" dirty="0" smtClean="0">
                <a:latin typeface="Times New Roman" panose="02020603050405020304" pitchFamily="18" charset="0"/>
                <a:cs typeface="Times New Roman" panose="02020603050405020304" pitchFamily="18" charset="0"/>
              </a:rPr>
              <a:t>memory;</a:t>
            </a:r>
          </a:p>
          <a:p>
            <a:pPr algn="just"/>
            <a:r>
              <a:rPr lang="en-US" sz="2400" dirty="0" smtClean="0">
                <a:latin typeface="Times New Roman" panose="02020603050405020304" pitchFamily="18" charset="0"/>
                <a:cs typeface="Times New Roman" panose="02020603050405020304" pitchFamily="18" charset="0"/>
              </a:rPr>
              <a:t>printer;</a:t>
            </a:r>
          </a:p>
          <a:p>
            <a:pPr algn="just"/>
            <a:r>
              <a:rPr lang="en-US" sz="2400" dirty="0" smtClean="0">
                <a:latin typeface="Times New Roman" panose="02020603050405020304" pitchFamily="18" charset="0"/>
                <a:cs typeface="Times New Roman" panose="02020603050405020304" pitchFamily="18" charset="0"/>
              </a:rPr>
              <a:t>headphones;</a:t>
            </a:r>
          </a:p>
          <a:p>
            <a:pPr algn="just"/>
            <a:r>
              <a:rPr lang="en-US" sz="2400" dirty="0" smtClean="0">
                <a:latin typeface="Times New Roman" panose="02020603050405020304" pitchFamily="18" charset="0"/>
                <a:cs typeface="Times New Roman" panose="02020603050405020304" pitchFamily="18" charset="0"/>
              </a:rPr>
              <a:t>earphones/earbuds;</a:t>
            </a:r>
          </a:p>
          <a:p>
            <a:pPr algn="just"/>
            <a:r>
              <a:rPr lang="en-US" sz="2400" dirty="0" smtClean="0">
                <a:latin typeface="Times New Roman" panose="02020603050405020304" pitchFamily="18" charset="0"/>
                <a:cs typeface="Times New Roman" panose="02020603050405020304" pitchFamily="18" charset="0"/>
              </a:rPr>
              <a:t>etc.</a:t>
            </a:r>
            <a:endParaRPr lang="en-US" sz="2400" dirty="0">
              <a:latin typeface="Times New Roman" panose="02020603050405020304" pitchFamily="18" charset="0"/>
              <a:cs typeface="Times New Roman" panose="02020603050405020304" pitchFamily="18" charset="0"/>
            </a:endParaRPr>
          </a:p>
          <a:p>
            <a:pPr marL="0" indent="0" algn="just">
              <a:spcAft>
                <a:spcPts val="1200"/>
              </a:spcAft>
              <a:buNone/>
            </a:pPr>
            <a:endParaRPr lang="en-US" dirty="0" smtClean="0">
              <a:latin typeface="Times New Roman" panose="02020603050405020304" pitchFamily="18" charset="0"/>
              <a:cs typeface="Times New Roman" panose="02020603050405020304" pitchFamily="18" charset="0"/>
            </a:endParaRPr>
          </a:p>
          <a:p>
            <a:pPr marL="266700" lvl="1" indent="0" algn="just">
              <a:spcAft>
                <a:spcPts val="1200"/>
              </a:spcAft>
              <a:buNone/>
            </a:pPr>
            <a:endParaRPr lang="en-US" dirty="0" smtClean="0">
              <a:latin typeface="Times New Roman" panose="02020603050405020304" pitchFamily="18" charset="0"/>
              <a:cs typeface="Times New Roman" panose="02020603050405020304" pitchFamily="18" charset="0"/>
            </a:endParaRPr>
          </a:p>
          <a:p>
            <a:pPr algn="just">
              <a:spcAft>
                <a:spcPts val="1200"/>
              </a:spcAft>
            </a:pPr>
            <a:endParaRPr lang="cs-CZ"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201042"/>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356</TotalTime>
  <Words>1724</Words>
  <Application>Microsoft Office PowerPoint</Application>
  <PresentationFormat>Širokoúhlá obrazovka</PresentationFormat>
  <Paragraphs>211</Paragraphs>
  <Slides>28</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28</vt:i4>
      </vt:variant>
    </vt:vector>
  </HeadingPairs>
  <TitlesOfParts>
    <vt:vector size="34" baseType="lpstr">
      <vt:lpstr>Arial</vt:lpstr>
      <vt:lpstr>Calibri</vt:lpstr>
      <vt:lpstr>Calibri Light</vt:lpstr>
      <vt:lpstr>Times New Roman</vt:lpstr>
      <vt:lpstr>Wingdings</vt:lpstr>
      <vt:lpstr>Motiv Office</vt:lpstr>
      <vt:lpstr>Informatics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Roman Šperka</dc:creator>
  <cp:lastModifiedBy>Petr Suchánek</cp:lastModifiedBy>
  <cp:revision>62</cp:revision>
  <dcterms:created xsi:type="dcterms:W3CDTF">2016-11-25T20:36:16Z</dcterms:created>
  <dcterms:modified xsi:type="dcterms:W3CDTF">2022-08-22T18:48:55Z</dcterms:modified>
</cp:coreProperties>
</file>