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79" r:id="rId4"/>
    <p:sldId id="285" r:id="rId5"/>
    <p:sldId id="284" r:id="rId6"/>
    <p:sldId id="286" r:id="rId7"/>
    <p:sldId id="287" r:id="rId8"/>
    <p:sldId id="288" r:id="rId9"/>
    <p:sldId id="289" r:id="rId10"/>
    <p:sldId id="290" r:id="rId11"/>
    <p:sldId id="291" r:id="rId12"/>
    <p:sldId id="292" r:id="rId13"/>
    <p:sldId id="293" r:id="rId14"/>
    <p:sldId id="294" r:id="rId15"/>
    <p:sldId id="295" r:id="rId16"/>
    <p:sldId id="296" r:id="rId17"/>
    <p:sldId id="298" r:id="rId18"/>
    <p:sldId id="297" r:id="rId19"/>
    <p:sldId id="299" r:id="rId20"/>
    <p:sldId id="300" r:id="rId21"/>
    <p:sldId id="301" r:id="rId22"/>
    <p:sldId id="302" r:id="rId23"/>
    <p:sldId id="304" r:id="rId24"/>
    <p:sldId id="305" r:id="rId25"/>
    <p:sldId id="303" r:id="rId26"/>
    <p:sldId id="306" r:id="rId27"/>
    <p:sldId id="307" r:id="rId28"/>
    <p:sldId id="308" r:id="rId29"/>
    <p:sldId id="309" r:id="rId30"/>
    <p:sldId id="310" r:id="rId31"/>
    <p:sldId id="283" r:id="rId3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1" d="100"/>
          <a:sy n="101" d="100"/>
        </p:scale>
        <p:origin x="120"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771559-DAE9-46BD-A4D8-EB4602CD28BC}"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cs-CZ"/>
        </a:p>
      </dgm:t>
    </dgm:pt>
    <dgm:pt modelId="{BF815015-025C-452B-9F5B-B2CF2CA14F1D}">
      <dgm:prSet phldrT="[Text]"/>
      <dgm:spPr/>
      <dgm:t>
        <a:bodyPr/>
        <a:lstStyle/>
        <a:p>
          <a:r>
            <a:rPr lang="cs-CZ" dirty="0" smtClean="0">
              <a:solidFill>
                <a:schemeClr val="tx1"/>
              </a:solidFill>
            </a:rPr>
            <a:t>ICT</a:t>
          </a:r>
          <a:endParaRPr lang="cs-CZ" dirty="0">
            <a:solidFill>
              <a:schemeClr val="tx1"/>
            </a:solidFill>
          </a:endParaRPr>
        </a:p>
      </dgm:t>
    </dgm:pt>
    <dgm:pt modelId="{ADFD2A89-9770-4E07-9A12-70A1903FA476}" type="parTrans" cxnId="{D3024DF1-EE1F-481E-B5AB-037A43D0355A}">
      <dgm:prSet/>
      <dgm:spPr/>
      <dgm:t>
        <a:bodyPr/>
        <a:lstStyle/>
        <a:p>
          <a:endParaRPr lang="cs-CZ"/>
        </a:p>
      </dgm:t>
    </dgm:pt>
    <dgm:pt modelId="{AA45779E-5106-463C-BEEF-5C625C4503E2}" type="sibTrans" cxnId="{D3024DF1-EE1F-481E-B5AB-037A43D0355A}">
      <dgm:prSet/>
      <dgm:spPr/>
      <dgm:t>
        <a:bodyPr/>
        <a:lstStyle/>
        <a:p>
          <a:endParaRPr lang="cs-CZ"/>
        </a:p>
      </dgm:t>
    </dgm:pt>
    <dgm:pt modelId="{F11D1A82-9C6A-4387-842D-436EB631AF5F}">
      <dgm:prSet phldrT="[Text]"/>
      <dgm:spPr>
        <a:solidFill>
          <a:schemeClr val="accent4"/>
        </a:solidFill>
      </dgm:spPr>
      <dgm:t>
        <a:bodyPr/>
        <a:lstStyle/>
        <a:p>
          <a:r>
            <a:rPr lang="en-GB" b="1" noProof="0" dirty="0" smtClean="0">
              <a:solidFill>
                <a:schemeClr val="tx1"/>
              </a:solidFill>
            </a:rPr>
            <a:t>People</a:t>
          </a:r>
          <a:endParaRPr lang="en-GB" b="1" noProof="0" dirty="0">
            <a:solidFill>
              <a:schemeClr val="tx1"/>
            </a:solidFill>
          </a:endParaRPr>
        </a:p>
      </dgm:t>
    </dgm:pt>
    <dgm:pt modelId="{37C22105-8AFA-4A93-865B-BB19DD5ED77D}" type="parTrans" cxnId="{E7C816B5-083E-4F76-BDA4-55A32AC15351}">
      <dgm:prSet/>
      <dgm:spPr/>
      <dgm:t>
        <a:bodyPr/>
        <a:lstStyle/>
        <a:p>
          <a:endParaRPr lang="cs-CZ"/>
        </a:p>
      </dgm:t>
    </dgm:pt>
    <dgm:pt modelId="{53DE708E-9D9E-4701-A6EA-A1C4D8B61879}" type="sibTrans" cxnId="{E7C816B5-083E-4F76-BDA4-55A32AC15351}">
      <dgm:prSet/>
      <dgm:spPr/>
      <dgm:t>
        <a:bodyPr/>
        <a:lstStyle/>
        <a:p>
          <a:endParaRPr lang="cs-CZ"/>
        </a:p>
      </dgm:t>
    </dgm:pt>
    <dgm:pt modelId="{743B8A2B-69D7-443F-9A92-7996B5F9793C}">
      <dgm:prSet phldrT="[Text]"/>
      <dgm:spPr>
        <a:solidFill>
          <a:schemeClr val="accent2">
            <a:lumMod val="75000"/>
          </a:schemeClr>
        </a:solidFill>
      </dgm:spPr>
      <dgm:t>
        <a:bodyPr/>
        <a:lstStyle/>
        <a:p>
          <a:r>
            <a:rPr lang="en-GB" b="1" noProof="0" dirty="0" smtClean="0">
              <a:solidFill>
                <a:schemeClr val="tx1"/>
              </a:solidFill>
            </a:rPr>
            <a:t>Procedures</a:t>
          </a:r>
          <a:endParaRPr lang="en-GB" b="1" noProof="0" dirty="0">
            <a:solidFill>
              <a:schemeClr val="tx1"/>
            </a:solidFill>
          </a:endParaRPr>
        </a:p>
      </dgm:t>
    </dgm:pt>
    <dgm:pt modelId="{C48510C7-B571-4B6C-8575-A71A9481833A}" type="parTrans" cxnId="{18642BB1-41C3-456F-8220-81DF15A55C49}">
      <dgm:prSet/>
      <dgm:spPr/>
      <dgm:t>
        <a:bodyPr/>
        <a:lstStyle/>
        <a:p>
          <a:endParaRPr lang="cs-CZ"/>
        </a:p>
      </dgm:t>
    </dgm:pt>
    <dgm:pt modelId="{4E211742-D25F-4AAA-B9C3-76AA27470FC7}" type="sibTrans" cxnId="{18642BB1-41C3-456F-8220-81DF15A55C49}">
      <dgm:prSet/>
      <dgm:spPr/>
      <dgm:t>
        <a:bodyPr/>
        <a:lstStyle/>
        <a:p>
          <a:endParaRPr lang="cs-CZ"/>
        </a:p>
      </dgm:t>
    </dgm:pt>
    <dgm:pt modelId="{DEF2D412-4026-4DE6-B0E0-C73645F68736}">
      <dgm:prSet phldrT="[Text]"/>
      <dgm:spPr>
        <a:solidFill>
          <a:srgbClr val="FF0000"/>
        </a:solidFill>
      </dgm:spPr>
      <dgm:t>
        <a:bodyPr/>
        <a:lstStyle/>
        <a:p>
          <a:r>
            <a:rPr lang="cs-CZ" b="1" dirty="0" smtClean="0">
              <a:solidFill>
                <a:schemeClr val="tx1"/>
              </a:solidFill>
            </a:rPr>
            <a:t>Software</a:t>
          </a:r>
          <a:endParaRPr lang="cs-CZ" b="1" dirty="0">
            <a:solidFill>
              <a:schemeClr val="tx1"/>
            </a:solidFill>
          </a:endParaRPr>
        </a:p>
      </dgm:t>
    </dgm:pt>
    <dgm:pt modelId="{1D34656D-8F23-4B94-A997-4536384AD841}" type="parTrans" cxnId="{3D405949-90B0-438F-A593-BC84F3A7FEE2}">
      <dgm:prSet/>
      <dgm:spPr/>
      <dgm:t>
        <a:bodyPr/>
        <a:lstStyle/>
        <a:p>
          <a:endParaRPr lang="cs-CZ"/>
        </a:p>
      </dgm:t>
    </dgm:pt>
    <dgm:pt modelId="{6DABF4B2-893C-4497-AD3F-CD8B75C446EC}" type="sibTrans" cxnId="{3D405949-90B0-438F-A593-BC84F3A7FEE2}">
      <dgm:prSet/>
      <dgm:spPr/>
      <dgm:t>
        <a:bodyPr/>
        <a:lstStyle/>
        <a:p>
          <a:endParaRPr lang="cs-CZ"/>
        </a:p>
      </dgm:t>
    </dgm:pt>
    <dgm:pt modelId="{7866A02F-FE57-47FF-918F-169E06B2D341}">
      <dgm:prSet phldrT="[Text]"/>
      <dgm:spPr>
        <a:solidFill>
          <a:schemeClr val="accent6">
            <a:lumMod val="75000"/>
          </a:schemeClr>
        </a:solidFill>
      </dgm:spPr>
      <dgm:t>
        <a:bodyPr/>
        <a:lstStyle/>
        <a:p>
          <a:r>
            <a:rPr lang="cs-CZ" b="1" dirty="0" smtClean="0">
              <a:solidFill>
                <a:schemeClr val="tx1"/>
              </a:solidFill>
            </a:rPr>
            <a:t>Hardware</a:t>
          </a:r>
          <a:endParaRPr lang="cs-CZ" b="1" dirty="0">
            <a:solidFill>
              <a:schemeClr val="tx1"/>
            </a:solidFill>
          </a:endParaRPr>
        </a:p>
      </dgm:t>
    </dgm:pt>
    <dgm:pt modelId="{3ADB5D42-AEBF-4D20-B8B7-220031D1B47D}" type="parTrans" cxnId="{06EEF3F0-7499-4947-8221-8CFA682B2BF0}">
      <dgm:prSet/>
      <dgm:spPr/>
      <dgm:t>
        <a:bodyPr/>
        <a:lstStyle/>
        <a:p>
          <a:endParaRPr lang="cs-CZ"/>
        </a:p>
      </dgm:t>
    </dgm:pt>
    <dgm:pt modelId="{C582D225-C84F-44BA-B739-373BAA60CF63}" type="sibTrans" cxnId="{06EEF3F0-7499-4947-8221-8CFA682B2BF0}">
      <dgm:prSet/>
      <dgm:spPr/>
      <dgm:t>
        <a:bodyPr/>
        <a:lstStyle/>
        <a:p>
          <a:endParaRPr lang="cs-CZ"/>
        </a:p>
      </dgm:t>
    </dgm:pt>
    <dgm:pt modelId="{4E874278-DAE8-4718-A603-AEEB10CE5E99}">
      <dgm:prSet phldrT="[Text]"/>
      <dgm:spPr>
        <a:solidFill>
          <a:schemeClr val="bg1">
            <a:lumMod val="50000"/>
          </a:schemeClr>
        </a:solidFill>
      </dgm:spPr>
      <dgm:t>
        <a:bodyPr/>
        <a:lstStyle/>
        <a:p>
          <a:r>
            <a:rPr lang="cs-CZ" b="1" dirty="0" smtClean="0">
              <a:solidFill>
                <a:schemeClr val="tx1"/>
              </a:solidFill>
            </a:rPr>
            <a:t>Data</a:t>
          </a:r>
          <a:endParaRPr lang="cs-CZ" b="1" dirty="0">
            <a:solidFill>
              <a:schemeClr val="tx1"/>
            </a:solidFill>
          </a:endParaRPr>
        </a:p>
      </dgm:t>
    </dgm:pt>
    <dgm:pt modelId="{F5E61D57-84DA-4C06-8FE3-7DFCA6BE01C0}" type="parTrans" cxnId="{5A0CC22A-336E-4E69-A14B-98F59B010983}">
      <dgm:prSet/>
      <dgm:spPr/>
      <dgm:t>
        <a:bodyPr/>
        <a:lstStyle/>
        <a:p>
          <a:endParaRPr lang="cs-CZ"/>
        </a:p>
      </dgm:t>
    </dgm:pt>
    <dgm:pt modelId="{7BD4C1F5-CBB4-4D67-A581-132C898293B0}" type="sibTrans" cxnId="{5A0CC22A-336E-4E69-A14B-98F59B010983}">
      <dgm:prSet/>
      <dgm:spPr/>
      <dgm:t>
        <a:bodyPr/>
        <a:lstStyle/>
        <a:p>
          <a:endParaRPr lang="cs-CZ"/>
        </a:p>
      </dgm:t>
    </dgm:pt>
    <dgm:pt modelId="{EC3737A4-2738-460E-8A4D-98305C498D8D}" type="pres">
      <dgm:prSet presAssocID="{8B771559-DAE9-46BD-A4D8-EB4602CD28BC}" presName="cycle" presStyleCnt="0">
        <dgm:presLayoutVars>
          <dgm:chMax val="1"/>
          <dgm:dir/>
          <dgm:animLvl val="ctr"/>
          <dgm:resizeHandles val="exact"/>
        </dgm:presLayoutVars>
      </dgm:prSet>
      <dgm:spPr/>
      <dgm:t>
        <a:bodyPr/>
        <a:lstStyle/>
        <a:p>
          <a:endParaRPr lang="cs-CZ"/>
        </a:p>
      </dgm:t>
    </dgm:pt>
    <dgm:pt modelId="{9DBABDB7-6383-48CD-B18D-D9032E85C7A8}" type="pres">
      <dgm:prSet presAssocID="{BF815015-025C-452B-9F5B-B2CF2CA14F1D}" presName="centerShape" presStyleLbl="node0" presStyleIdx="0" presStyleCnt="1"/>
      <dgm:spPr/>
      <dgm:t>
        <a:bodyPr/>
        <a:lstStyle/>
        <a:p>
          <a:endParaRPr lang="cs-CZ"/>
        </a:p>
      </dgm:t>
    </dgm:pt>
    <dgm:pt modelId="{3A5E79D6-2EDA-4E8B-8CB6-6A7A6B39807D}" type="pres">
      <dgm:prSet presAssocID="{37C22105-8AFA-4A93-865B-BB19DD5ED77D}" presName="Name9" presStyleLbl="parChTrans1D2" presStyleIdx="0" presStyleCnt="5"/>
      <dgm:spPr/>
      <dgm:t>
        <a:bodyPr/>
        <a:lstStyle/>
        <a:p>
          <a:endParaRPr lang="cs-CZ"/>
        </a:p>
      </dgm:t>
    </dgm:pt>
    <dgm:pt modelId="{F7E2D3E0-867B-4405-AF7C-80CC23558DA5}" type="pres">
      <dgm:prSet presAssocID="{37C22105-8AFA-4A93-865B-BB19DD5ED77D}" presName="connTx" presStyleLbl="parChTrans1D2" presStyleIdx="0" presStyleCnt="5"/>
      <dgm:spPr/>
      <dgm:t>
        <a:bodyPr/>
        <a:lstStyle/>
        <a:p>
          <a:endParaRPr lang="cs-CZ"/>
        </a:p>
      </dgm:t>
    </dgm:pt>
    <dgm:pt modelId="{172770B9-A392-4A53-80C6-45C7C5FF99D9}" type="pres">
      <dgm:prSet presAssocID="{F11D1A82-9C6A-4387-842D-436EB631AF5F}" presName="node" presStyleLbl="node1" presStyleIdx="0" presStyleCnt="5">
        <dgm:presLayoutVars>
          <dgm:bulletEnabled val="1"/>
        </dgm:presLayoutVars>
      </dgm:prSet>
      <dgm:spPr/>
      <dgm:t>
        <a:bodyPr/>
        <a:lstStyle/>
        <a:p>
          <a:endParaRPr lang="cs-CZ"/>
        </a:p>
      </dgm:t>
    </dgm:pt>
    <dgm:pt modelId="{A9A255B2-0B96-4108-93C8-F949D8354EA6}" type="pres">
      <dgm:prSet presAssocID="{C48510C7-B571-4B6C-8575-A71A9481833A}" presName="Name9" presStyleLbl="parChTrans1D2" presStyleIdx="1" presStyleCnt="5"/>
      <dgm:spPr/>
      <dgm:t>
        <a:bodyPr/>
        <a:lstStyle/>
        <a:p>
          <a:endParaRPr lang="cs-CZ"/>
        </a:p>
      </dgm:t>
    </dgm:pt>
    <dgm:pt modelId="{1F57D2D4-037B-489D-A3DB-D870B3CA247B}" type="pres">
      <dgm:prSet presAssocID="{C48510C7-B571-4B6C-8575-A71A9481833A}" presName="connTx" presStyleLbl="parChTrans1D2" presStyleIdx="1" presStyleCnt="5"/>
      <dgm:spPr/>
      <dgm:t>
        <a:bodyPr/>
        <a:lstStyle/>
        <a:p>
          <a:endParaRPr lang="cs-CZ"/>
        </a:p>
      </dgm:t>
    </dgm:pt>
    <dgm:pt modelId="{F2ECF9CA-41C4-4662-BB8D-42F3E451AE50}" type="pres">
      <dgm:prSet presAssocID="{743B8A2B-69D7-443F-9A92-7996B5F9793C}" presName="node" presStyleLbl="node1" presStyleIdx="1" presStyleCnt="5">
        <dgm:presLayoutVars>
          <dgm:bulletEnabled val="1"/>
        </dgm:presLayoutVars>
      </dgm:prSet>
      <dgm:spPr/>
      <dgm:t>
        <a:bodyPr/>
        <a:lstStyle/>
        <a:p>
          <a:endParaRPr lang="cs-CZ"/>
        </a:p>
      </dgm:t>
    </dgm:pt>
    <dgm:pt modelId="{39A76070-2FAC-4A30-ABF8-0492D50DE3DE}" type="pres">
      <dgm:prSet presAssocID="{1D34656D-8F23-4B94-A997-4536384AD841}" presName="Name9" presStyleLbl="parChTrans1D2" presStyleIdx="2" presStyleCnt="5"/>
      <dgm:spPr/>
      <dgm:t>
        <a:bodyPr/>
        <a:lstStyle/>
        <a:p>
          <a:endParaRPr lang="cs-CZ"/>
        </a:p>
      </dgm:t>
    </dgm:pt>
    <dgm:pt modelId="{DC308487-7DF4-4ADC-A3D4-CE7C8A8E47DD}" type="pres">
      <dgm:prSet presAssocID="{1D34656D-8F23-4B94-A997-4536384AD841}" presName="connTx" presStyleLbl="parChTrans1D2" presStyleIdx="2" presStyleCnt="5"/>
      <dgm:spPr/>
      <dgm:t>
        <a:bodyPr/>
        <a:lstStyle/>
        <a:p>
          <a:endParaRPr lang="cs-CZ"/>
        </a:p>
      </dgm:t>
    </dgm:pt>
    <dgm:pt modelId="{B38CDDFC-4722-4B57-B53A-87AE0F398B2B}" type="pres">
      <dgm:prSet presAssocID="{DEF2D412-4026-4DE6-B0E0-C73645F68736}" presName="node" presStyleLbl="node1" presStyleIdx="2" presStyleCnt="5">
        <dgm:presLayoutVars>
          <dgm:bulletEnabled val="1"/>
        </dgm:presLayoutVars>
      </dgm:prSet>
      <dgm:spPr/>
      <dgm:t>
        <a:bodyPr/>
        <a:lstStyle/>
        <a:p>
          <a:endParaRPr lang="cs-CZ"/>
        </a:p>
      </dgm:t>
    </dgm:pt>
    <dgm:pt modelId="{ED934B0B-90D9-4606-AD0D-9B98EC6CEB31}" type="pres">
      <dgm:prSet presAssocID="{3ADB5D42-AEBF-4D20-B8B7-220031D1B47D}" presName="Name9" presStyleLbl="parChTrans1D2" presStyleIdx="3" presStyleCnt="5"/>
      <dgm:spPr/>
      <dgm:t>
        <a:bodyPr/>
        <a:lstStyle/>
        <a:p>
          <a:endParaRPr lang="cs-CZ"/>
        </a:p>
      </dgm:t>
    </dgm:pt>
    <dgm:pt modelId="{646D39A4-001D-463A-9413-5C8A4E5053EA}" type="pres">
      <dgm:prSet presAssocID="{3ADB5D42-AEBF-4D20-B8B7-220031D1B47D}" presName="connTx" presStyleLbl="parChTrans1D2" presStyleIdx="3" presStyleCnt="5"/>
      <dgm:spPr/>
      <dgm:t>
        <a:bodyPr/>
        <a:lstStyle/>
        <a:p>
          <a:endParaRPr lang="cs-CZ"/>
        </a:p>
      </dgm:t>
    </dgm:pt>
    <dgm:pt modelId="{3CD60095-D293-46DD-AB17-EDEB41F8B2EF}" type="pres">
      <dgm:prSet presAssocID="{7866A02F-FE57-47FF-918F-169E06B2D341}" presName="node" presStyleLbl="node1" presStyleIdx="3" presStyleCnt="5" custRadScaleRad="100451" custRadScaleInc="-568">
        <dgm:presLayoutVars>
          <dgm:bulletEnabled val="1"/>
        </dgm:presLayoutVars>
      </dgm:prSet>
      <dgm:spPr/>
      <dgm:t>
        <a:bodyPr/>
        <a:lstStyle/>
        <a:p>
          <a:endParaRPr lang="cs-CZ"/>
        </a:p>
      </dgm:t>
    </dgm:pt>
    <dgm:pt modelId="{3AD618C6-687F-4288-887C-7AA483717037}" type="pres">
      <dgm:prSet presAssocID="{F5E61D57-84DA-4C06-8FE3-7DFCA6BE01C0}" presName="Name9" presStyleLbl="parChTrans1D2" presStyleIdx="4" presStyleCnt="5"/>
      <dgm:spPr/>
      <dgm:t>
        <a:bodyPr/>
        <a:lstStyle/>
        <a:p>
          <a:endParaRPr lang="cs-CZ"/>
        </a:p>
      </dgm:t>
    </dgm:pt>
    <dgm:pt modelId="{E12DDDE7-BB7D-40A9-92D6-E5DD89834E67}" type="pres">
      <dgm:prSet presAssocID="{F5E61D57-84DA-4C06-8FE3-7DFCA6BE01C0}" presName="connTx" presStyleLbl="parChTrans1D2" presStyleIdx="4" presStyleCnt="5"/>
      <dgm:spPr/>
      <dgm:t>
        <a:bodyPr/>
        <a:lstStyle/>
        <a:p>
          <a:endParaRPr lang="cs-CZ"/>
        </a:p>
      </dgm:t>
    </dgm:pt>
    <dgm:pt modelId="{EE2AE1C4-B1D4-4294-97C3-4A7B26C9AA06}" type="pres">
      <dgm:prSet presAssocID="{4E874278-DAE8-4718-A603-AEEB10CE5E99}" presName="node" presStyleLbl="node1" presStyleIdx="4" presStyleCnt="5">
        <dgm:presLayoutVars>
          <dgm:bulletEnabled val="1"/>
        </dgm:presLayoutVars>
      </dgm:prSet>
      <dgm:spPr/>
      <dgm:t>
        <a:bodyPr/>
        <a:lstStyle/>
        <a:p>
          <a:endParaRPr lang="cs-CZ"/>
        </a:p>
      </dgm:t>
    </dgm:pt>
  </dgm:ptLst>
  <dgm:cxnLst>
    <dgm:cxn modelId="{40B920B4-7B66-4F48-AC75-84A4A6DB159D}" type="presOf" srcId="{F5E61D57-84DA-4C06-8FE3-7DFCA6BE01C0}" destId="{3AD618C6-687F-4288-887C-7AA483717037}" srcOrd="0" destOrd="0" presId="urn:microsoft.com/office/officeart/2005/8/layout/radial1"/>
    <dgm:cxn modelId="{2348ED7B-97DF-48E9-9588-7886194DBD12}" type="presOf" srcId="{8B771559-DAE9-46BD-A4D8-EB4602CD28BC}" destId="{EC3737A4-2738-460E-8A4D-98305C498D8D}" srcOrd="0" destOrd="0" presId="urn:microsoft.com/office/officeart/2005/8/layout/radial1"/>
    <dgm:cxn modelId="{6F2C1C7D-B942-4D81-A3D7-48D4909E8995}" type="presOf" srcId="{1D34656D-8F23-4B94-A997-4536384AD841}" destId="{DC308487-7DF4-4ADC-A3D4-CE7C8A8E47DD}" srcOrd="1" destOrd="0" presId="urn:microsoft.com/office/officeart/2005/8/layout/radial1"/>
    <dgm:cxn modelId="{137963AA-5D46-44C0-9DF4-620D0D6C1CF6}" type="presOf" srcId="{1D34656D-8F23-4B94-A997-4536384AD841}" destId="{39A76070-2FAC-4A30-ABF8-0492D50DE3DE}" srcOrd="0" destOrd="0" presId="urn:microsoft.com/office/officeart/2005/8/layout/radial1"/>
    <dgm:cxn modelId="{55E2C557-2942-4B65-8C6E-A3D1ACDF5575}" type="presOf" srcId="{DEF2D412-4026-4DE6-B0E0-C73645F68736}" destId="{B38CDDFC-4722-4B57-B53A-87AE0F398B2B}" srcOrd="0" destOrd="0" presId="urn:microsoft.com/office/officeart/2005/8/layout/radial1"/>
    <dgm:cxn modelId="{018E8057-9258-4467-9762-F2DCD9239781}" type="presOf" srcId="{BF815015-025C-452B-9F5B-B2CF2CA14F1D}" destId="{9DBABDB7-6383-48CD-B18D-D9032E85C7A8}" srcOrd="0" destOrd="0" presId="urn:microsoft.com/office/officeart/2005/8/layout/radial1"/>
    <dgm:cxn modelId="{6F4DC44B-1A09-49AA-AE38-E952BA829C0E}" type="presOf" srcId="{C48510C7-B571-4B6C-8575-A71A9481833A}" destId="{A9A255B2-0B96-4108-93C8-F949D8354EA6}" srcOrd="0" destOrd="0" presId="urn:microsoft.com/office/officeart/2005/8/layout/radial1"/>
    <dgm:cxn modelId="{3D405949-90B0-438F-A593-BC84F3A7FEE2}" srcId="{BF815015-025C-452B-9F5B-B2CF2CA14F1D}" destId="{DEF2D412-4026-4DE6-B0E0-C73645F68736}" srcOrd="2" destOrd="0" parTransId="{1D34656D-8F23-4B94-A997-4536384AD841}" sibTransId="{6DABF4B2-893C-4497-AD3F-CD8B75C446EC}"/>
    <dgm:cxn modelId="{95BB7481-6712-4BFD-8053-2F6ED1268362}" type="presOf" srcId="{3ADB5D42-AEBF-4D20-B8B7-220031D1B47D}" destId="{ED934B0B-90D9-4606-AD0D-9B98EC6CEB31}" srcOrd="0" destOrd="0" presId="urn:microsoft.com/office/officeart/2005/8/layout/radial1"/>
    <dgm:cxn modelId="{06EEF3F0-7499-4947-8221-8CFA682B2BF0}" srcId="{BF815015-025C-452B-9F5B-B2CF2CA14F1D}" destId="{7866A02F-FE57-47FF-918F-169E06B2D341}" srcOrd="3" destOrd="0" parTransId="{3ADB5D42-AEBF-4D20-B8B7-220031D1B47D}" sibTransId="{C582D225-C84F-44BA-B739-373BAA60CF63}"/>
    <dgm:cxn modelId="{5A0CC22A-336E-4E69-A14B-98F59B010983}" srcId="{BF815015-025C-452B-9F5B-B2CF2CA14F1D}" destId="{4E874278-DAE8-4718-A603-AEEB10CE5E99}" srcOrd="4" destOrd="0" parTransId="{F5E61D57-84DA-4C06-8FE3-7DFCA6BE01C0}" sibTransId="{7BD4C1F5-CBB4-4D67-A581-132C898293B0}"/>
    <dgm:cxn modelId="{059E444B-0D17-400C-B17D-A66BEE4A0D9C}" type="presOf" srcId="{C48510C7-B571-4B6C-8575-A71A9481833A}" destId="{1F57D2D4-037B-489D-A3DB-D870B3CA247B}" srcOrd="1" destOrd="0" presId="urn:microsoft.com/office/officeart/2005/8/layout/radial1"/>
    <dgm:cxn modelId="{3A51F17C-624A-432E-9903-5910B1B5AB2D}" type="presOf" srcId="{3ADB5D42-AEBF-4D20-B8B7-220031D1B47D}" destId="{646D39A4-001D-463A-9413-5C8A4E5053EA}" srcOrd="1" destOrd="0" presId="urn:microsoft.com/office/officeart/2005/8/layout/radial1"/>
    <dgm:cxn modelId="{C7FE96CF-8C88-4EE4-85F0-9B5AB6E9A840}" type="presOf" srcId="{37C22105-8AFA-4A93-865B-BB19DD5ED77D}" destId="{F7E2D3E0-867B-4405-AF7C-80CC23558DA5}" srcOrd="1" destOrd="0" presId="urn:microsoft.com/office/officeart/2005/8/layout/radial1"/>
    <dgm:cxn modelId="{EB0C5026-1793-4583-88D5-9E9D3B0A55C5}" type="presOf" srcId="{7866A02F-FE57-47FF-918F-169E06B2D341}" destId="{3CD60095-D293-46DD-AB17-EDEB41F8B2EF}" srcOrd="0" destOrd="0" presId="urn:microsoft.com/office/officeart/2005/8/layout/radial1"/>
    <dgm:cxn modelId="{042D2D0A-1632-482B-AC93-5B1294C21F7D}" type="presOf" srcId="{4E874278-DAE8-4718-A603-AEEB10CE5E99}" destId="{EE2AE1C4-B1D4-4294-97C3-4A7B26C9AA06}" srcOrd="0" destOrd="0" presId="urn:microsoft.com/office/officeart/2005/8/layout/radial1"/>
    <dgm:cxn modelId="{CE7AC11C-49ED-4C46-BD1A-FA08EDAC5C35}" type="presOf" srcId="{F11D1A82-9C6A-4387-842D-436EB631AF5F}" destId="{172770B9-A392-4A53-80C6-45C7C5FF99D9}" srcOrd="0" destOrd="0" presId="urn:microsoft.com/office/officeart/2005/8/layout/radial1"/>
    <dgm:cxn modelId="{41491F3E-3EAA-4314-9CF3-EB65537825F1}" type="presOf" srcId="{F5E61D57-84DA-4C06-8FE3-7DFCA6BE01C0}" destId="{E12DDDE7-BB7D-40A9-92D6-E5DD89834E67}" srcOrd="1" destOrd="0" presId="urn:microsoft.com/office/officeart/2005/8/layout/radial1"/>
    <dgm:cxn modelId="{B57A9730-53FE-44DA-B657-EB6FEC39AE6C}" type="presOf" srcId="{37C22105-8AFA-4A93-865B-BB19DD5ED77D}" destId="{3A5E79D6-2EDA-4E8B-8CB6-6A7A6B39807D}" srcOrd="0" destOrd="0" presId="urn:microsoft.com/office/officeart/2005/8/layout/radial1"/>
    <dgm:cxn modelId="{E7C816B5-083E-4F76-BDA4-55A32AC15351}" srcId="{BF815015-025C-452B-9F5B-B2CF2CA14F1D}" destId="{F11D1A82-9C6A-4387-842D-436EB631AF5F}" srcOrd="0" destOrd="0" parTransId="{37C22105-8AFA-4A93-865B-BB19DD5ED77D}" sibTransId="{53DE708E-9D9E-4701-A6EA-A1C4D8B61879}"/>
    <dgm:cxn modelId="{7F15F7AB-5F32-4E43-9879-5B44B8520D65}" type="presOf" srcId="{743B8A2B-69D7-443F-9A92-7996B5F9793C}" destId="{F2ECF9CA-41C4-4662-BB8D-42F3E451AE50}" srcOrd="0" destOrd="0" presId="urn:microsoft.com/office/officeart/2005/8/layout/radial1"/>
    <dgm:cxn modelId="{18642BB1-41C3-456F-8220-81DF15A55C49}" srcId="{BF815015-025C-452B-9F5B-B2CF2CA14F1D}" destId="{743B8A2B-69D7-443F-9A92-7996B5F9793C}" srcOrd="1" destOrd="0" parTransId="{C48510C7-B571-4B6C-8575-A71A9481833A}" sibTransId="{4E211742-D25F-4AAA-B9C3-76AA27470FC7}"/>
    <dgm:cxn modelId="{D3024DF1-EE1F-481E-B5AB-037A43D0355A}" srcId="{8B771559-DAE9-46BD-A4D8-EB4602CD28BC}" destId="{BF815015-025C-452B-9F5B-B2CF2CA14F1D}" srcOrd="0" destOrd="0" parTransId="{ADFD2A89-9770-4E07-9A12-70A1903FA476}" sibTransId="{AA45779E-5106-463C-BEEF-5C625C4503E2}"/>
    <dgm:cxn modelId="{3F2BF2F3-532F-41CA-B611-CDB734220193}" type="presParOf" srcId="{EC3737A4-2738-460E-8A4D-98305C498D8D}" destId="{9DBABDB7-6383-48CD-B18D-D9032E85C7A8}" srcOrd="0" destOrd="0" presId="urn:microsoft.com/office/officeart/2005/8/layout/radial1"/>
    <dgm:cxn modelId="{AA07C5BA-1764-4CC6-89D8-F7E2BBB667DE}" type="presParOf" srcId="{EC3737A4-2738-460E-8A4D-98305C498D8D}" destId="{3A5E79D6-2EDA-4E8B-8CB6-6A7A6B39807D}" srcOrd="1" destOrd="0" presId="urn:microsoft.com/office/officeart/2005/8/layout/radial1"/>
    <dgm:cxn modelId="{FED926DA-F551-4DAC-A946-1646AEBBF263}" type="presParOf" srcId="{3A5E79D6-2EDA-4E8B-8CB6-6A7A6B39807D}" destId="{F7E2D3E0-867B-4405-AF7C-80CC23558DA5}" srcOrd="0" destOrd="0" presId="urn:microsoft.com/office/officeart/2005/8/layout/radial1"/>
    <dgm:cxn modelId="{52D5B956-433A-4B45-ABB1-7EAFB930F612}" type="presParOf" srcId="{EC3737A4-2738-460E-8A4D-98305C498D8D}" destId="{172770B9-A392-4A53-80C6-45C7C5FF99D9}" srcOrd="2" destOrd="0" presId="urn:microsoft.com/office/officeart/2005/8/layout/radial1"/>
    <dgm:cxn modelId="{D49DB98A-0D96-4310-AD5C-BE39C9581036}" type="presParOf" srcId="{EC3737A4-2738-460E-8A4D-98305C498D8D}" destId="{A9A255B2-0B96-4108-93C8-F949D8354EA6}" srcOrd="3" destOrd="0" presId="urn:microsoft.com/office/officeart/2005/8/layout/radial1"/>
    <dgm:cxn modelId="{C0AA9B41-4A2D-4FCF-B549-8532930032E5}" type="presParOf" srcId="{A9A255B2-0B96-4108-93C8-F949D8354EA6}" destId="{1F57D2D4-037B-489D-A3DB-D870B3CA247B}" srcOrd="0" destOrd="0" presId="urn:microsoft.com/office/officeart/2005/8/layout/radial1"/>
    <dgm:cxn modelId="{22FDA307-9BBA-4ECF-9878-3F2C7037C26D}" type="presParOf" srcId="{EC3737A4-2738-460E-8A4D-98305C498D8D}" destId="{F2ECF9CA-41C4-4662-BB8D-42F3E451AE50}" srcOrd="4" destOrd="0" presId="urn:microsoft.com/office/officeart/2005/8/layout/radial1"/>
    <dgm:cxn modelId="{CB6C4C2E-21EA-4896-A722-E841A477CBC7}" type="presParOf" srcId="{EC3737A4-2738-460E-8A4D-98305C498D8D}" destId="{39A76070-2FAC-4A30-ABF8-0492D50DE3DE}" srcOrd="5" destOrd="0" presId="urn:microsoft.com/office/officeart/2005/8/layout/radial1"/>
    <dgm:cxn modelId="{022D068F-8C7B-4C3A-A1CE-A97C3503C9BD}" type="presParOf" srcId="{39A76070-2FAC-4A30-ABF8-0492D50DE3DE}" destId="{DC308487-7DF4-4ADC-A3D4-CE7C8A8E47DD}" srcOrd="0" destOrd="0" presId="urn:microsoft.com/office/officeart/2005/8/layout/radial1"/>
    <dgm:cxn modelId="{B4D69503-25BA-4ADC-822A-DA347EC45840}" type="presParOf" srcId="{EC3737A4-2738-460E-8A4D-98305C498D8D}" destId="{B38CDDFC-4722-4B57-B53A-87AE0F398B2B}" srcOrd="6" destOrd="0" presId="urn:microsoft.com/office/officeart/2005/8/layout/radial1"/>
    <dgm:cxn modelId="{32683949-EB80-4716-A613-ADB737F81448}" type="presParOf" srcId="{EC3737A4-2738-460E-8A4D-98305C498D8D}" destId="{ED934B0B-90D9-4606-AD0D-9B98EC6CEB31}" srcOrd="7" destOrd="0" presId="urn:microsoft.com/office/officeart/2005/8/layout/radial1"/>
    <dgm:cxn modelId="{FE340DBF-0AF8-4C89-80CF-629483C81647}" type="presParOf" srcId="{ED934B0B-90D9-4606-AD0D-9B98EC6CEB31}" destId="{646D39A4-001D-463A-9413-5C8A4E5053EA}" srcOrd="0" destOrd="0" presId="urn:microsoft.com/office/officeart/2005/8/layout/radial1"/>
    <dgm:cxn modelId="{4061D9B2-B034-4FCE-A7E9-B7FACF2B60CB}" type="presParOf" srcId="{EC3737A4-2738-460E-8A4D-98305C498D8D}" destId="{3CD60095-D293-46DD-AB17-EDEB41F8B2EF}" srcOrd="8" destOrd="0" presId="urn:microsoft.com/office/officeart/2005/8/layout/radial1"/>
    <dgm:cxn modelId="{C5DB2E28-BB26-45D7-9D4D-BACC8522CB5B}" type="presParOf" srcId="{EC3737A4-2738-460E-8A4D-98305C498D8D}" destId="{3AD618C6-687F-4288-887C-7AA483717037}" srcOrd="9" destOrd="0" presId="urn:microsoft.com/office/officeart/2005/8/layout/radial1"/>
    <dgm:cxn modelId="{3A80AD63-4AAA-4612-91F7-C35F50AFDB5E}" type="presParOf" srcId="{3AD618C6-687F-4288-887C-7AA483717037}" destId="{E12DDDE7-BB7D-40A9-92D6-E5DD89834E67}" srcOrd="0" destOrd="0" presId="urn:microsoft.com/office/officeart/2005/8/layout/radial1"/>
    <dgm:cxn modelId="{1B023036-04CB-4180-88CC-69F9AFE1700E}" type="presParOf" srcId="{EC3737A4-2738-460E-8A4D-98305C498D8D}" destId="{EE2AE1C4-B1D4-4294-97C3-4A7B26C9AA06}" srcOrd="10"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BABDB7-6383-48CD-B18D-D9032E85C7A8}">
      <dsp:nvSpPr>
        <dsp:cNvPr id="0" name=""/>
        <dsp:cNvSpPr/>
      </dsp:nvSpPr>
      <dsp:spPr>
        <a:xfrm>
          <a:off x="3029184" y="1899667"/>
          <a:ext cx="1459073" cy="14590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2578100">
            <a:lnSpc>
              <a:spcPct val="90000"/>
            </a:lnSpc>
            <a:spcBef>
              <a:spcPct val="0"/>
            </a:spcBef>
            <a:spcAft>
              <a:spcPct val="35000"/>
            </a:spcAft>
          </a:pPr>
          <a:r>
            <a:rPr lang="cs-CZ" sz="5800" kern="1200" dirty="0" smtClean="0">
              <a:solidFill>
                <a:schemeClr val="tx1"/>
              </a:solidFill>
            </a:rPr>
            <a:t>ICT</a:t>
          </a:r>
          <a:endParaRPr lang="cs-CZ" sz="5800" kern="1200" dirty="0">
            <a:solidFill>
              <a:schemeClr val="tx1"/>
            </a:solidFill>
          </a:endParaRPr>
        </a:p>
      </dsp:txBody>
      <dsp:txXfrm>
        <a:off x="3242860" y="2113343"/>
        <a:ext cx="1031721" cy="1031721"/>
      </dsp:txXfrm>
    </dsp:sp>
    <dsp:sp modelId="{3A5E79D6-2EDA-4E8B-8CB6-6A7A6B39807D}">
      <dsp:nvSpPr>
        <dsp:cNvPr id="0" name=""/>
        <dsp:cNvSpPr/>
      </dsp:nvSpPr>
      <dsp:spPr>
        <a:xfrm rot="16200000">
          <a:off x="3539795" y="1663273"/>
          <a:ext cx="437851" cy="34936"/>
        </a:xfrm>
        <a:custGeom>
          <a:avLst/>
          <a:gdLst/>
          <a:ahLst/>
          <a:cxnLst/>
          <a:rect l="0" t="0" r="0" b="0"/>
          <a:pathLst>
            <a:path>
              <a:moveTo>
                <a:pt x="0" y="17468"/>
              </a:moveTo>
              <a:lnTo>
                <a:pt x="437851" y="174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a:off x="3747774" y="1669795"/>
        <a:ext cx="21892" cy="21892"/>
      </dsp:txXfrm>
    </dsp:sp>
    <dsp:sp modelId="{172770B9-A392-4A53-80C6-45C7C5FF99D9}">
      <dsp:nvSpPr>
        <dsp:cNvPr id="0" name=""/>
        <dsp:cNvSpPr/>
      </dsp:nvSpPr>
      <dsp:spPr>
        <a:xfrm>
          <a:off x="3029184" y="2742"/>
          <a:ext cx="1459073" cy="1459073"/>
        </a:xfrm>
        <a:prstGeom prst="ellipse">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b="1" kern="1200" noProof="0" dirty="0" smtClean="0">
              <a:solidFill>
                <a:schemeClr val="tx1"/>
              </a:solidFill>
            </a:rPr>
            <a:t>People</a:t>
          </a:r>
          <a:endParaRPr lang="en-GB" sz="1700" b="1" kern="1200" noProof="0" dirty="0">
            <a:solidFill>
              <a:schemeClr val="tx1"/>
            </a:solidFill>
          </a:endParaRPr>
        </a:p>
      </dsp:txBody>
      <dsp:txXfrm>
        <a:off x="3242860" y="216418"/>
        <a:ext cx="1031721" cy="1031721"/>
      </dsp:txXfrm>
    </dsp:sp>
    <dsp:sp modelId="{A9A255B2-0B96-4108-93C8-F949D8354EA6}">
      <dsp:nvSpPr>
        <dsp:cNvPr id="0" name=""/>
        <dsp:cNvSpPr/>
      </dsp:nvSpPr>
      <dsp:spPr>
        <a:xfrm rot="20520000">
          <a:off x="4441836" y="2318645"/>
          <a:ext cx="437851" cy="34936"/>
        </a:xfrm>
        <a:custGeom>
          <a:avLst/>
          <a:gdLst/>
          <a:ahLst/>
          <a:cxnLst/>
          <a:rect l="0" t="0" r="0" b="0"/>
          <a:pathLst>
            <a:path>
              <a:moveTo>
                <a:pt x="0" y="17468"/>
              </a:moveTo>
              <a:lnTo>
                <a:pt x="437851" y="174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a:off x="4649816" y="2325167"/>
        <a:ext cx="21892" cy="21892"/>
      </dsp:txXfrm>
    </dsp:sp>
    <dsp:sp modelId="{F2ECF9CA-41C4-4662-BB8D-42F3E451AE50}">
      <dsp:nvSpPr>
        <dsp:cNvPr id="0" name=""/>
        <dsp:cNvSpPr/>
      </dsp:nvSpPr>
      <dsp:spPr>
        <a:xfrm>
          <a:off x="4833267" y="1313485"/>
          <a:ext cx="1459073" cy="1459073"/>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GB" sz="1700" b="1" kern="1200" noProof="0" dirty="0" smtClean="0">
              <a:solidFill>
                <a:schemeClr val="tx1"/>
              </a:solidFill>
            </a:rPr>
            <a:t>Procedures</a:t>
          </a:r>
          <a:endParaRPr lang="en-GB" sz="1700" b="1" kern="1200" noProof="0" dirty="0">
            <a:solidFill>
              <a:schemeClr val="tx1"/>
            </a:solidFill>
          </a:endParaRPr>
        </a:p>
      </dsp:txBody>
      <dsp:txXfrm>
        <a:off x="5046943" y="1527161"/>
        <a:ext cx="1031721" cy="1031721"/>
      </dsp:txXfrm>
    </dsp:sp>
    <dsp:sp modelId="{39A76070-2FAC-4A30-ABF8-0492D50DE3DE}">
      <dsp:nvSpPr>
        <dsp:cNvPr id="0" name=""/>
        <dsp:cNvSpPr/>
      </dsp:nvSpPr>
      <dsp:spPr>
        <a:xfrm rot="3240000">
          <a:off x="4097287" y="3379058"/>
          <a:ext cx="437851" cy="34936"/>
        </a:xfrm>
        <a:custGeom>
          <a:avLst/>
          <a:gdLst/>
          <a:ahLst/>
          <a:cxnLst/>
          <a:rect l="0" t="0" r="0" b="0"/>
          <a:pathLst>
            <a:path>
              <a:moveTo>
                <a:pt x="0" y="17468"/>
              </a:moveTo>
              <a:lnTo>
                <a:pt x="437851" y="174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a:off x="4305267" y="3385580"/>
        <a:ext cx="21892" cy="21892"/>
      </dsp:txXfrm>
    </dsp:sp>
    <dsp:sp modelId="{B38CDDFC-4722-4B57-B53A-87AE0F398B2B}">
      <dsp:nvSpPr>
        <dsp:cNvPr id="0" name=""/>
        <dsp:cNvSpPr/>
      </dsp:nvSpPr>
      <dsp:spPr>
        <a:xfrm>
          <a:off x="4144168" y="3434312"/>
          <a:ext cx="1459073" cy="1459073"/>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kern="1200" dirty="0" smtClean="0">
              <a:solidFill>
                <a:schemeClr val="tx1"/>
              </a:solidFill>
            </a:rPr>
            <a:t>Software</a:t>
          </a:r>
          <a:endParaRPr lang="cs-CZ" sz="1700" b="1" kern="1200" dirty="0">
            <a:solidFill>
              <a:schemeClr val="tx1"/>
            </a:solidFill>
          </a:endParaRPr>
        </a:p>
      </dsp:txBody>
      <dsp:txXfrm>
        <a:off x="4357844" y="3647988"/>
        <a:ext cx="1031721" cy="1031721"/>
      </dsp:txXfrm>
    </dsp:sp>
    <dsp:sp modelId="{ED934B0B-90D9-4606-AD0D-9B98EC6CEB31}">
      <dsp:nvSpPr>
        <dsp:cNvPr id="0" name=""/>
        <dsp:cNvSpPr/>
      </dsp:nvSpPr>
      <dsp:spPr>
        <a:xfrm rot="7556378">
          <a:off x="2981574" y="3380430"/>
          <a:ext cx="439789" cy="34936"/>
        </a:xfrm>
        <a:custGeom>
          <a:avLst/>
          <a:gdLst/>
          <a:ahLst/>
          <a:cxnLst/>
          <a:rect l="0" t="0" r="0" b="0"/>
          <a:pathLst>
            <a:path>
              <a:moveTo>
                <a:pt x="0" y="17468"/>
              </a:moveTo>
              <a:lnTo>
                <a:pt x="439789" y="174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rot="10800000">
        <a:off x="3190474" y="3386903"/>
        <a:ext cx="21989" cy="21989"/>
      </dsp:txXfrm>
    </dsp:sp>
    <dsp:sp modelId="{3CD60095-D293-46DD-AB17-EDEB41F8B2EF}">
      <dsp:nvSpPr>
        <dsp:cNvPr id="0" name=""/>
        <dsp:cNvSpPr/>
      </dsp:nvSpPr>
      <dsp:spPr>
        <a:xfrm>
          <a:off x="1914679" y="3437055"/>
          <a:ext cx="1459073" cy="1459073"/>
        </a:xfrm>
        <a:prstGeom prst="ellipse">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kern="1200" dirty="0" smtClean="0">
              <a:solidFill>
                <a:schemeClr val="tx1"/>
              </a:solidFill>
            </a:rPr>
            <a:t>Hardware</a:t>
          </a:r>
          <a:endParaRPr lang="cs-CZ" sz="1700" b="1" kern="1200" dirty="0">
            <a:solidFill>
              <a:schemeClr val="tx1"/>
            </a:solidFill>
          </a:endParaRPr>
        </a:p>
      </dsp:txBody>
      <dsp:txXfrm>
        <a:off x="2128355" y="3650731"/>
        <a:ext cx="1031721" cy="1031721"/>
      </dsp:txXfrm>
    </dsp:sp>
    <dsp:sp modelId="{3AD618C6-687F-4288-887C-7AA483717037}">
      <dsp:nvSpPr>
        <dsp:cNvPr id="0" name=""/>
        <dsp:cNvSpPr/>
      </dsp:nvSpPr>
      <dsp:spPr>
        <a:xfrm rot="11880000">
          <a:off x="2637753" y="2318645"/>
          <a:ext cx="437851" cy="34936"/>
        </a:xfrm>
        <a:custGeom>
          <a:avLst/>
          <a:gdLst/>
          <a:ahLst/>
          <a:cxnLst/>
          <a:rect l="0" t="0" r="0" b="0"/>
          <a:pathLst>
            <a:path>
              <a:moveTo>
                <a:pt x="0" y="17468"/>
              </a:moveTo>
              <a:lnTo>
                <a:pt x="437851" y="174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cs-CZ" sz="500" kern="1200"/>
        </a:p>
      </dsp:txBody>
      <dsp:txXfrm rot="10800000">
        <a:off x="2845733" y="2325167"/>
        <a:ext cx="21892" cy="21892"/>
      </dsp:txXfrm>
    </dsp:sp>
    <dsp:sp modelId="{EE2AE1C4-B1D4-4294-97C3-4A7B26C9AA06}">
      <dsp:nvSpPr>
        <dsp:cNvPr id="0" name=""/>
        <dsp:cNvSpPr/>
      </dsp:nvSpPr>
      <dsp:spPr>
        <a:xfrm>
          <a:off x="1225100" y="1313485"/>
          <a:ext cx="1459073" cy="1459073"/>
        </a:xfrm>
        <a:prstGeom prst="ellipse">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b="1" kern="1200" dirty="0" smtClean="0">
              <a:solidFill>
                <a:schemeClr val="tx1"/>
              </a:solidFill>
            </a:rPr>
            <a:t>Data</a:t>
          </a:r>
          <a:endParaRPr lang="cs-CZ" sz="1700" b="1" kern="1200" dirty="0">
            <a:solidFill>
              <a:schemeClr val="tx1"/>
            </a:solidFill>
          </a:endParaRPr>
        </a:p>
      </dsp:txBody>
      <dsp:txXfrm>
        <a:off x="1438776" y="1527161"/>
        <a:ext cx="1031721" cy="103172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11.09.2019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11.09.2019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11.09.2019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3E9BAEC6-A37A-4403-B919-4854A6448652}" type="datetimeFigureOut">
              <a:rPr lang="cs-CZ" smtClean="0"/>
              <a:t>11.09.2019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11.09.2019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3E9BAEC6-A37A-4403-B919-4854A6448652}" type="datetimeFigureOut">
              <a:rPr lang="cs-CZ" smtClean="0"/>
              <a:t>11.09.2019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3E9BAEC6-A37A-4403-B919-4854A6448652}" type="datetimeFigureOut">
              <a:rPr lang="cs-CZ" smtClean="0"/>
              <a:t>11.09.2019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3E9BAEC6-A37A-4403-B919-4854A6448652}" type="datetimeFigureOut">
              <a:rPr lang="cs-CZ" smtClean="0"/>
              <a:t>11.09.2019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11.09.2019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11.09.2019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11.09.2019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11.09.2019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2364705"/>
            <a:ext cx="6816757" cy="827066"/>
          </a:xfrm>
          <a:prstGeom prst="rect">
            <a:avLst/>
          </a:prstGeom>
        </p:spPr>
        <p:txBody>
          <a:bodyPr anchor="t">
            <a:noAutofit/>
          </a:bodyPr>
          <a:lstStyle/>
          <a:p>
            <a:pPr algn="ctr"/>
            <a:r>
              <a:rPr lang="en-GB" sz="6000" b="1" dirty="0" smtClean="0">
                <a:solidFill>
                  <a:schemeClr val="bg1"/>
                </a:solidFill>
                <a:latin typeface="Times New Roman" panose="02020603050405020304" pitchFamily="18" charset="0"/>
                <a:cs typeface="Times New Roman" panose="02020603050405020304" pitchFamily="18" charset="0"/>
              </a:rPr>
              <a:t>Informatics</a:t>
            </a:r>
            <a:endParaRPr lang="en-GB" sz="6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406105" y="3652502"/>
            <a:ext cx="5469147" cy="1056117"/>
          </a:xfrm>
          <a:prstGeom prst="rect">
            <a:avLst/>
          </a:prstGeom>
        </p:spPr>
        <p:txBody>
          <a:bodyPr>
            <a:normAutofit/>
          </a:bodyPr>
          <a:lstStyle/>
          <a:p>
            <a:pPr marL="0" indent="0" algn="ctr">
              <a:buNone/>
            </a:pPr>
            <a:r>
              <a:rPr lang="en-US" dirty="0" smtClean="0">
                <a:solidFill>
                  <a:schemeClr val="bg1"/>
                </a:solidFill>
                <a:latin typeface="Times New Roman" panose="02020603050405020304" pitchFamily="18" charset="0"/>
                <a:cs typeface="Times New Roman" panose="02020603050405020304" pitchFamily="18" charset="0"/>
              </a:rPr>
              <a:t>Informatics </a:t>
            </a:r>
            <a:r>
              <a:rPr lang="en-US" dirty="0">
                <a:solidFill>
                  <a:schemeClr val="bg1"/>
                </a:solidFill>
                <a:latin typeface="Times New Roman" panose="02020603050405020304" pitchFamily="18" charset="0"/>
                <a:cs typeface="Times New Roman" panose="02020603050405020304" pitchFamily="18" charset="0"/>
              </a:rPr>
              <a:t>in business </a:t>
            </a:r>
            <a:r>
              <a:rPr lang="en-US" dirty="0" smtClean="0">
                <a:solidFill>
                  <a:schemeClr val="bg1"/>
                </a:solidFill>
                <a:latin typeface="Times New Roman" panose="02020603050405020304" pitchFamily="18" charset="0"/>
                <a:cs typeface="Times New Roman" panose="02020603050405020304" pitchFamily="18" charset="0"/>
              </a:rPr>
              <a:t>practice</a:t>
            </a:r>
            <a:r>
              <a:rPr lang="cs-CZ" dirty="0" smtClean="0">
                <a:solidFill>
                  <a:schemeClr val="bg1"/>
                </a:solidFill>
                <a:latin typeface="Times New Roman" panose="02020603050405020304" pitchFamily="18" charset="0"/>
                <a:cs typeface="Times New Roman" panose="02020603050405020304" pitchFamily="18" charset="0"/>
              </a:rPr>
              <a:t> - II</a:t>
            </a:r>
            <a:endParaRPr lang="en-GB"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9274729" y="4965171"/>
            <a:ext cx="2688299"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smtClean="0">
                <a:solidFill>
                  <a:srgbClr val="307871"/>
                </a:solidFill>
                <a:latin typeface="Times New Roman" panose="02020603050405020304" pitchFamily="18" charset="0"/>
                <a:cs typeface="Times New Roman" panose="02020603050405020304" pitchFamily="18" charset="0"/>
              </a:rPr>
              <a:t>Petr Suchánek</a:t>
            </a:r>
            <a:endParaRPr lang="en-GB" altLang="cs-CZ" sz="2400" b="1" dirty="0" smtClean="0">
              <a:solidFill>
                <a:srgbClr val="307871"/>
              </a:solidFill>
              <a:latin typeface="Times New Roman" panose="02020603050405020304" pitchFamily="18" charset="0"/>
              <a:cs typeface="Times New Roman" panose="02020603050405020304" pitchFamily="18" charset="0"/>
            </a:endParaRPr>
          </a:p>
          <a:p>
            <a:pPr algn="r"/>
            <a:r>
              <a:rPr lang="cs-CZ" altLang="cs-CZ" sz="2400" dirty="0" err="1" smtClean="0">
                <a:solidFill>
                  <a:srgbClr val="307871"/>
                </a:solidFill>
                <a:latin typeface="Times New Roman" panose="02020603050405020304" pitchFamily="18" charset="0"/>
                <a:cs typeface="Times New Roman" panose="02020603050405020304" pitchFamily="18" charset="0"/>
              </a:rPr>
              <a:t>Informatics</a:t>
            </a:r>
            <a:endParaRPr lang="en-GB" altLang="cs-CZ" sz="2400" dirty="0" smtClean="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172937" cy="646331"/>
          </a:xfrm>
          <a:prstGeom prst="rect">
            <a:avLst/>
          </a:prstGeom>
        </p:spPr>
        <p:txBody>
          <a:bodyPr wrap="none">
            <a:spAutoFit/>
          </a:bodyPr>
          <a:lstStyle/>
          <a:p>
            <a:pPr lvl="0">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 </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Instant 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Electronic mail (email) is a digital mechanism for exchanging messages through Internet or intranet communication platforms.</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cs-CZ" dirty="0" smtClean="0">
                <a:latin typeface="Times New Roman" panose="02020603050405020304" pitchFamily="18" charset="0"/>
                <a:cs typeface="Times New Roman" panose="02020603050405020304" pitchFamily="18" charset="0"/>
              </a:rPr>
              <a:t>E-mail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one of the most widely used features of the Internet, along with the </a:t>
            </a:r>
            <a:r>
              <a:rPr lang="en-US" dirty="0" smtClean="0">
                <a:latin typeface="Times New Roman" panose="02020603050405020304" pitchFamily="18" charset="0"/>
                <a:cs typeface="Times New Roman" panose="02020603050405020304" pitchFamily="18" charset="0"/>
              </a:rPr>
              <a:t>web.</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allows </a:t>
            </a:r>
            <a:r>
              <a:rPr lang="cs-CZ" dirty="0" smtClean="0">
                <a:latin typeface="Times New Roman" panose="02020603050405020304" pitchFamily="18" charset="0"/>
                <a:cs typeface="Times New Roman" panose="02020603050405020304" pitchFamily="18" charset="0"/>
              </a:rPr>
              <a:t>user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send and receive messages to and from anyone with an email address, anywhere in the world</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45526"/>
            <a:ext cx="11317857" cy="646331"/>
          </a:xfrm>
          <a:prstGeom prst="rect">
            <a:avLst/>
          </a:prstGeom>
          <a:noFill/>
        </p:spPr>
        <p:txBody>
          <a:bodyPr wrap="square" rtlCol="0">
            <a:spAutoFit/>
          </a:bodyPr>
          <a:lstStyle/>
          <a:p>
            <a:r>
              <a:rPr lang="cs-CZ" dirty="0"/>
              <a:t>*https://www.techopedia.com/definition/24803/electronic-mail-e-mail</a:t>
            </a:r>
            <a:endParaRPr lang="cs-CZ" dirty="0" smtClean="0"/>
          </a:p>
          <a:p>
            <a:r>
              <a:rPr lang="cs-CZ" dirty="0"/>
              <a:t>**https://techterms.com/definition/email</a:t>
            </a:r>
          </a:p>
        </p:txBody>
      </p:sp>
    </p:spTree>
    <p:extLst>
      <p:ext uri="{BB962C8B-B14F-4D97-AF65-F5344CB8AC3E}">
        <p14:creationId xmlns:p14="http://schemas.microsoft.com/office/powerpoint/2010/main" val="1740812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134191" cy="646331"/>
          </a:xfrm>
          <a:prstGeom prst="rect">
            <a:avLst/>
          </a:prstGeom>
        </p:spPr>
        <p:txBody>
          <a:bodyPr wrap="none">
            <a:spAutoFit/>
          </a:bodyPr>
          <a:lstStyle/>
          <a:p>
            <a:pPr lvl="0">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 </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a:t>
            </a:r>
            <a:r>
              <a:rPr lang="cs-CZ" sz="3600" b="1" kern="0" dirty="0" smtClean="0">
                <a:solidFill>
                  <a:srgbClr val="307871"/>
                </a:solidFill>
                <a:latin typeface="Times New Roman"/>
                <a:ea typeface="+mj-ea"/>
                <a:cs typeface="+mj-cs"/>
              </a:rPr>
              <a:t> FTP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The File Transfer Protocol (FTP) is a standard network protocol used for the transfer of computer files between a client and server on a computer network</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A protocol is a system of rules that networked computers use to communicate with one </a:t>
            </a:r>
            <a:r>
              <a:rPr lang="en-US" dirty="0" smtClean="0">
                <a:latin typeface="Times New Roman" panose="02020603050405020304" pitchFamily="18" charset="0"/>
                <a:cs typeface="Times New Roman" panose="02020603050405020304" pitchFamily="18" charset="0"/>
              </a:rPr>
              <a:t>another.</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FTP </a:t>
            </a:r>
            <a:r>
              <a:rPr lang="en-US" dirty="0">
                <a:latin typeface="Times New Roman" panose="02020603050405020304" pitchFamily="18" charset="0"/>
                <a:cs typeface="Times New Roman" panose="02020603050405020304" pitchFamily="18" charset="0"/>
              </a:rPr>
              <a:t>is a client-server protocol that may be used to transfer files between computers on the </a:t>
            </a:r>
            <a:r>
              <a:rPr lang="en-US" dirty="0" smtClean="0">
                <a:latin typeface="Times New Roman" panose="02020603050405020304" pitchFamily="18" charset="0"/>
                <a:cs typeface="Times New Roman" panose="02020603050405020304" pitchFamily="18" charset="0"/>
              </a:rPr>
              <a:t>internet.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client asks for the files and the server provides them</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45526"/>
            <a:ext cx="11317857" cy="646331"/>
          </a:xfrm>
          <a:prstGeom prst="rect">
            <a:avLst/>
          </a:prstGeom>
          <a:noFill/>
        </p:spPr>
        <p:txBody>
          <a:bodyPr wrap="square" rtlCol="0">
            <a:spAutoFit/>
          </a:bodyPr>
          <a:lstStyle/>
          <a:p>
            <a:r>
              <a:rPr lang="cs-CZ" dirty="0"/>
              <a:t>*https://en.wikipedia.org/wiki/File_Transfer_Protocol</a:t>
            </a:r>
            <a:endParaRPr lang="cs-CZ" dirty="0" smtClean="0"/>
          </a:p>
          <a:p>
            <a:r>
              <a:rPr lang="cs-CZ" dirty="0"/>
              <a:t>**https://www.cloudwards.net/what-is-ftp/</a:t>
            </a:r>
          </a:p>
        </p:txBody>
      </p:sp>
    </p:spTree>
    <p:extLst>
      <p:ext uri="{BB962C8B-B14F-4D97-AF65-F5344CB8AC3E}">
        <p14:creationId xmlns:p14="http://schemas.microsoft.com/office/powerpoint/2010/main" val="3596730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288080" cy="646331"/>
          </a:xfrm>
          <a:prstGeom prst="rect">
            <a:avLst/>
          </a:prstGeom>
        </p:spPr>
        <p:txBody>
          <a:bodyPr wrap="none">
            <a:spAutoFit/>
          </a:bodyPr>
          <a:lstStyle/>
          <a:p>
            <a:pPr lvl="0">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 </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a:t>
            </a:r>
            <a:r>
              <a:rPr lang="cs-CZ" sz="3600" b="1" kern="0" dirty="0" smtClean="0">
                <a:solidFill>
                  <a:srgbClr val="307871"/>
                </a:solidFill>
                <a:latin typeface="Times New Roman"/>
                <a:ea typeface="+mj-ea"/>
                <a:cs typeface="+mj-cs"/>
              </a:rPr>
              <a:t> </a:t>
            </a:r>
            <a:r>
              <a:rPr lang="cs-CZ" sz="3600" b="1" kern="0" dirty="0" err="1" smtClean="0">
                <a:solidFill>
                  <a:srgbClr val="307871"/>
                </a:solidFill>
                <a:latin typeface="Times New Roman"/>
                <a:ea typeface="+mj-ea"/>
                <a:cs typeface="+mj-cs"/>
              </a:rPr>
              <a:t>VoIP</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Voice </a:t>
            </a:r>
            <a:r>
              <a:rPr lang="en-US" dirty="0">
                <a:latin typeface="Times New Roman" panose="02020603050405020304" pitchFamily="18" charset="0"/>
                <a:cs typeface="Times New Roman" panose="02020603050405020304" pitchFamily="18" charset="0"/>
              </a:rPr>
              <a:t>over Internet Protocol (VoIP), also called IP telephony, is </a:t>
            </a:r>
            <a:r>
              <a:rPr lang="en-US" dirty="0" smtClean="0">
                <a:latin typeface="Times New Roman" panose="02020603050405020304" pitchFamily="18" charset="0"/>
                <a:cs typeface="Times New Roman" panose="02020603050405020304" pitchFamily="18" charset="0"/>
              </a:rPr>
              <a:t>a method </a:t>
            </a:r>
            <a:r>
              <a:rPr lang="en-US" dirty="0">
                <a:latin typeface="Times New Roman" panose="02020603050405020304" pitchFamily="18" charset="0"/>
                <a:cs typeface="Times New Roman" panose="02020603050405020304" pitchFamily="18" charset="0"/>
              </a:rPr>
              <a:t>and group of technologies for the delivery of voice communications and multimedia sessions over Internet Protocol (IP) networks, such as the Internet.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The terms Internet telephony, broadband telephony, and broadband phone service specifically refer to the provisioning of communications services (voice, fax, SMS, voice-messaging) over the public Internet, rather than via the public switched telephone network (PSTN), also known as plain old telephone service (POTS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323160"/>
            <a:ext cx="11317857" cy="369332"/>
          </a:xfrm>
          <a:prstGeom prst="rect">
            <a:avLst/>
          </a:prstGeom>
          <a:noFill/>
        </p:spPr>
        <p:txBody>
          <a:bodyPr wrap="square" rtlCol="0">
            <a:spAutoFit/>
          </a:bodyPr>
          <a:lstStyle/>
          <a:p>
            <a:r>
              <a:rPr lang="cs-CZ" dirty="0"/>
              <a:t>*https://</a:t>
            </a:r>
            <a:r>
              <a:rPr lang="cs-CZ" dirty="0" smtClean="0"/>
              <a:t>en.wikipedia.org/wiki/Voice_over_IP</a:t>
            </a:r>
            <a:endParaRPr lang="cs-CZ" dirty="0" smtClean="0"/>
          </a:p>
        </p:txBody>
      </p:sp>
    </p:spTree>
    <p:extLst>
      <p:ext uri="{BB962C8B-B14F-4D97-AF65-F5344CB8AC3E}">
        <p14:creationId xmlns:p14="http://schemas.microsoft.com/office/powerpoint/2010/main" val="239836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814412" cy="646331"/>
          </a:xfrm>
          <a:prstGeom prst="rect">
            <a:avLst/>
          </a:prstGeom>
        </p:spPr>
        <p:txBody>
          <a:bodyPr wrap="none">
            <a:spAutoFit/>
          </a:bodyPr>
          <a:lstStyle/>
          <a:p>
            <a:pPr lvl="0">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 </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a:t>
            </a:r>
            <a:r>
              <a:rPr lang="cs-CZ" sz="3600" b="1" kern="0" dirty="0" smtClean="0">
                <a:solidFill>
                  <a:srgbClr val="307871"/>
                </a:solidFill>
                <a:latin typeface="Times New Roman"/>
                <a:ea typeface="+mj-ea"/>
                <a:cs typeface="+mj-cs"/>
              </a:rPr>
              <a:t> </a:t>
            </a:r>
            <a:r>
              <a:rPr lang="en-GB" sz="3600" b="1" kern="0" dirty="0" smtClean="0">
                <a:solidFill>
                  <a:srgbClr val="307871"/>
                </a:solidFill>
                <a:latin typeface="Times New Roman"/>
                <a:ea typeface="+mj-ea"/>
                <a:cs typeface="+mj-cs"/>
              </a:rPr>
              <a:t>Instant messaging</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An instant message (IM) is a real-time, text-based communication similar to chat.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IM uses a shared software client between or among two or more people using personal computers, iPhones or other devices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The communication is done over a network, often the Internet, and may include advanced modes with live voice or </a:t>
            </a:r>
            <a:r>
              <a:rPr lang="en-US" dirty="0" smtClean="0">
                <a:latin typeface="Times New Roman" panose="02020603050405020304" pitchFamily="18" charset="0"/>
                <a:cs typeface="Times New Roman" panose="02020603050405020304" pitchFamily="18" charset="0"/>
              </a:rPr>
              <a:t>video.</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File </a:t>
            </a:r>
            <a:r>
              <a:rPr lang="en-US" dirty="0">
                <a:latin typeface="Times New Roman" panose="02020603050405020304" pitchFamily="18" charset="0"/>
                <a:cs typeface="Times New Roman" panose="02020603050405020304" pitchFamily="18" charset="0"/>
              </a:rPr>
              <a:t>transfers are also sometimes allowed but are limited in size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54152"/>
            <a:ext cx="11317857" cy="369332"/>
          </a:xfrm>
          <a:prstGeom prst="rect">
            <a:avLst/>
          </a:prstGeom>
          <a:noFill/>
        </p:spPr>
        <p:txBody>
          <a:bodyPr wrap="square" rtlCol="0">
            <a:spAutoFit/>
          </a:bodyPr>
          <a:lstStyle/>
          <a:p>
            <a:r>
              <a:rPr lang="cs-CZ" dirty="0"/>
              <a:t>*https://www.techopedia.com/definition/402/instant-message-im</a:t>
            </a:r>
            <a:endParaRPr lang="cs-CZ" dirty="0" smtClean="0"/>
          </a:p>
        </p:txBody>
      </p:sp>
    </p:spTree>
    <p:extLst>
      <p:ext uri="{BB962C8B-B14F-4D97-AF65-F5344CB8AC3E}">
        <p14:creationId xmlns:p14="http://schemas.microsoft.com/office/powerpoint/2010/main" val="27027252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518912" cy="646331"/>
          </a:xfrm>
          <a:prstGeom prst="rect">
            <a:avLst/>
          </a:prstGeom>
        </p:spPr>
        <p:txBody>
          <a:bodyPr wrap="none">
            <a:spAutoFit/>
          </a:bodyPr>
          <a:lstStyle/>
          <a:p>
            <a:pPr lvl="0">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 </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a:t>
            </a:r>
            <a:r>
              <a:rPr lang="cs-CZ" sz="3600" b="1" kern="0" dirty="0" smtClean="0">
                <a:solidFill>
                  <a:srgbClr val="307871"/>
                </a:solidFill>
                <a:latin typeface="Times New Roman"/>
                <a:ea typeface="+mj-ea"/>
                <a:cs typeface="+mj-cs"/>
              </a:rPr>
              <a:t> </a:t>
            </a:r>
            <a:r>
              <a:rPr lang="cs-CZ" sz="3600" b="1" kern="0" dirty="0" smtClean="0">
                <a:solidFill>
                  <a:srgbClr val="307871"/>
                </a:solidFill>
                <a:latin typeface="Times New Roman"/>
                <a:ea typeface="+mj-ea"/>
                <a:cs typeface="+mj-cs"/>
              </a:rPr>
              <a:t>Telnet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Telnet is an application protocol used on the Internet or local area network to provide a bidirectional interactive text-oriented communication facility using a virtual terminal connection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Telnet is a member of TCP/IP family of internet protocols and allows communications with any computer linked over the internet even if it does not support TCP/IP specifications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54152"/>
            <a:ext cx="11317857" cy="646331"/>
          </a:xfrm>
          <a:prstGeom prst="rect">
            <a:avLst/>
          </a:prstGeom>
          <a:noFill/>
        </p:spPr>
        <p:txBody>
          <a:bodyPr wrap="square" rtlCol="0">
            <a:spAutoFit/>
          </a:bodyPr>
          <a:lstStyle/>
          <a:p>
            <a:r>
              <a:rPr lang="cs-CZ" dirty="0"/>
              <a:t>*https://</a:t>
            </a:r>
            <a:r>
              <a:rPr lang="cs-CZ" dirty="0" smtClean="0"/>
              <a:t>en.wikipedia.org/wiki/Telnet</a:t>
            </a:r>
          </a:p>
          <a:p>
            <a:r>
              <a:rPr lang="cs-CZ" dirty="0"/>
              <a:t>**http://www.businessdictionary.com/definition/telnet.html</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1445" y="4103901"/>
            <a:ext cx="3440401" cy="2150251"/>
          </a:xfrm>
          <a:prstGeom prst="rect">
            <a:avLst/>
          </a:prstGeom>
        </p:spPr>
      </p:pic>
    </p:spTree>
    <p:extLst>
      <p:ext uri="{BB962C8B-B14F-4D97-AF65-F5344CB8AC3E}">
        <p14:creationId xmlns:p14="http://schemas.microsoft.com/office/powerpoint/2010/main" val="20244394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9530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A system is a collection of elements or components that are organized for a common purpose</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A System is a group of interacting or interrelated entities that form a unified </a:t>
            </a:r>
            <a:r>
              <a:rPr lang="en-US" dirty="0" smtClean="0">
                <a:latin typeface="Times New Roman" panose="02020603050405020304" pitchFamily="18" charset="0"/>
                <a:cs typeface="Times New Roman" panose="02020603050405020304" pitchFamily="18" charset="0"/>
              </a:rPr>
              <a:t>whole.</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system is delineated by its spatial and temporal boundaries, surrounded and influenced by its environment, described by its structure and purpose and expressed in its </a:t>
            </a:r>
            <a:r>
              <a:rPr lang="en-US" dirty="0" smtClean="0">
                <a:latin typeface="Times New Roman" panose="02020603050405020304" pitchFamily="18" charset="0"/>
                <a:cs typeface="Times New Roman" panose="02020603050405020304" pitchFamily="18" charset="0"/>
              </a:rPr>
              <a:t>functioning.</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Systems </a:t>
            </a:r>
            <a:r>
              <a:rPr lang="en-US" dirty="0">
                <a:latin typeface="Times New Roman" panose="02020603050405020304" pitchFamily="18" charset="0"/>
                <a:cs typeface="Times New Roman" panose="02020603050405020304" pitchFamily="18" charset="0"/>
              </a:rPr>
              <a:t>are the subjects of study of systems theory</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54152"/>
            <a:ext cx="11317857" cy="646331"/>
          </a:xfrm>
          <a:prstGeom prst="rect">
            <a:avLst/>
          </a:prstGeom>
          <a:noFill/>
        </p:spPr>
        <p:txBody>
          <a:bodyPr wrap="square" rtlCol="0">
            <a:spAutoFit/>
          </a:bodyPr>
          <a:lstStyle/>
          <a:p>
            <a:r>
              <a:rPr lang="cs-CZ" dirty="0"/>
              <a:t>*https://searchwindowsserver.techtarget.com/definition/system</a:t>
            </a:r>
            <a:endParaRPr lang="cs-CZ" dirty="0" smtClean="0"/>
          </a:p>
          <a:p>
            <a:r>
              <a:rPr lang="cs-CZ" dirty="0"/>
              <a:t>**https://en.wikipedia.org/wiki/System</a:t>
            </a:r>
            <a:endParaRPr lang="cs-CZ" dirty="0" smtClean="0"/>
          </a:p>
        </p:txBody>
      </p:sp>
    </p:spTree>
    <p:extLst>
      <p:ext uri="{BB962C8B-B14F-4D97-AF65-F5344CB8AC3E}">
        <p14:creationId xmlns:p14="http://schemas.microsoft.com/office/powerpoint/2010/main" val="1348247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595309"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569343" y="6314534"/>
            <a:ext cx="11317857" cy="369332"/>
          </a:xfrm>
          <a:prstGeom prst="rect">
            <a:avLst/>
          </a:prstGeom>
          <a:noFill/>
        </p:spPr>
        <p:txBody>
          <a:bodyPr wrap="square" rtlCol="0">
            <a:spAutoFit/>
          </a:bodyPr>
          <a:lstStyle/>
          <a:p>
            <a:r>
              <a:rPr lang="cs-CZ" dirty="0"/>
              <a:t>*https://upload.wikimedia.org/wikipedia/commons/7/77/OpenSystemRepresentation.svg</a:t>
            </a:r>
            <a:endParaRPr lang="cs-CZ" dirty="0" smtClean="0"/>
          </a:p>
        </p:txBody>
      </p:sp>
      <p:pic>
        <p:nvPicPr>
          <p:cNvPr id="3" name="Obrázek 2"/>
          <p:cNvPicPr>
            <a:picLocks noChangeAspect="1"/>
          </p:cNvPicPr>
          <p:nvPr/>
        </p:nvPicPr>
        <p:blipFill>
          <a:blip r:embed="rId3"/>
          <a:stretch>
            <a:fillRect/>
          </a:stretch>
        </p:blipFill>
        <p:spPr>
          <a:xfrm>
            <a:off x="2085716" y="1016412"/>
            <a:ext cx="7006526" cy="5237740"/>
          </a:xfrm>
          <a:prstGeom prst="rect">
            <a:avLst/>
          </a:prstGeom>
        </p:spPr>
      </p:pic>
    </p:spTree>
    <p:extLst>
      <p:ext uri="{BB962C8B-B14F-4D97-AF65-F5344CB8AC3E}">
        <p14:creationId xmlns:p14="http://schemas.microsoft.com/office/powerpoint/2010/main" val="30858667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28780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Subsystem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A subsystem is a set of elements, which is a system itself, and a component of a larger system</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The main elements they have in common are the components that handle input, scheduling, spooling and output; they also have the ability to interact with local and remote operators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A subsystem description is a system object that contains information defining the characteristics of an operating environment controlled by the system</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a:t>
            </a:r>
            <a:r>
              <a:rPr lang="cs-CZ" dirty="0" smtClean="0"/>
              <a:t>en.wikipedia.org/wiki/System</a:t>
            </a:r>
          </a:p>
        </p:txBody>
      </p:sp>
    </p:spTree>
    <p:extLst>
      <p:ext uri="{BB962C8B-B14F-4D97-AF65-F5344CB8AC3E}">
        <p14:creationId xmlns:p14="http://schemas.microsoft.com/office/powerpoint/2010/main" val="37772363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49353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System &amp; Subsystems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*https://www.slideshare.net/elfuchs/csse</a:t>
            </a:r>
            <a:endParaRPr lang="cs-CZ" dirty="0" smtClean="0"/>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8953" y="1009408"/>
            <a:ext cx="6934200" cy="5200650"/>
          </a:xfrm>
          <a:prstGeom prst="rect">
            <a:avLst/>
          </a:prstGeom>
        </p:spPr>
      </p:pic>
    </p:spTree>
    <p:extLst>
      <p:ext uri="{BB962C8B-B14F-4D97-AF65-F5344CB8AC3E}">
        <p14:creationId xmlns:p14="http://schemas.microsoft.com/office/powerpoint/2010/main" val="2988219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044697"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Information 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Information </a:t>
            </a:r>
            <a:r>
              <a:rPr lang="en-US" dirty="0">
                <a:latin typeface="Times New Roman" panose="02020603050405020304" pitchFamily="18" charset="0"/>
                <a:cs typeface="Times New Roman" panose="02020603050405020304" pitchFamily="18" charset="0"/>
              </a:rPr>
              <a:t>systems (IS) are formal, sociotechnical, organizational systems designed </a:t>
            </a:r>
            <a:r>
              <a:rPr lang="en-US" dirty="0" smtClean="0">
                <a:latin typeface="Times New Roman" panose="02020603050405020304" pitchFamily="18" charset="0"/>
                <a:cs typeface="Times New Roman" panose="02020603050405020304" pitchFamily="18" charset="0"/>
              </a:rPr>
              <a:t>to</a:t>
            </a:r>
            <a:endParaRPr lang="cs-CZ" dirty="0" smtClean="0">
              <a:latin typeface="Times New Roman" panose="02020603050405020304" pitchFamily="18" charset="0"/>
              <a:cs typeface="Times New Roman" panose="02020603050405020304" pitchFamily="18" charset="0"/>
            </a:endParaRP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collect</a:t>
            </a:r>
            <a:r>
              <a:rPr lang="en-GB" dirty="0" smtClean="0">
                <a:latin typeface="Times New Roman" panose="02020603050405020304" pitchFamily="18" charset="0"/>
                <a:cs typeface="Times New Roman" panose="02020603050405020304" pitchFamily="18" charset="0"/>
              </a:rPr>
              <a:t>;</a:t>
            </a: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process;</a:t>
            </a: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store;</a:t>
            </a: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distribute;</a:t>
            </a: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present.</a:t>
            </a:r>
            <a:endParaRPr lang="cs-CZ" dirty="0" smtClean="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A computer information system is a system composed of people and computers that processes or interprets information</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*https://en.wikipedia.org/wiki/Information_system</a:t>
            </a:r>
            <a:endParaRPr lang="cs-CZ" dirty="0" smtClean="0"/>
          </a:p>
        </p:txBody>
      </p:sp>
      <p:sp>
        <p:nvSpPr>
          <p:cNvPr id="3" name="TextovéPole 2"/>
          <p:cNvSpPr txBox="1"/>
          <p:nvPr/>
        </p:nvSpPr>
        <p:spPr>
          <a:xfrm>
            <a:off x="4140680" y="3512596"/>
            <a:ext cx="1992702" cy="954107"/>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information.*</a:t>
            </a:r>
            <a:endParaRPr lang="cs-CZ" sz="2800" dirty="0">
              <a:latin typeface="Times New Roman" panose="02020603050405020304" pitchFamily="18" charset="0"/>
              <a:cs typeface="Times New Roman" panose="02020603050405020304" pitchFamily="18" charset="0"/>
            </a:endParaRPr>
          </a:p>
        </p:txBody>
      </p:sp>
      <p:cxnSp>
        <p:nvCxnSpPr>
          <p:cNvPr id="7" name="Přímá spojnice se šipkou 6"/>
          <p:cNvCxnSpPr/>
          <p:nvPr/>
        </p:nvCxnSpPr>
        <p:spPr>
          <a:xfrm>
            <a:off x="2273868" y="2717321"/>
            <a:ext cx="1866812" cy="782914"/>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9" name="Přímá spojnice se šipkou 8"/>
          <p:cNvCxnSpPr/>
          <p:nvPr/>
        </p:nvCxnSpPr>
        <p:spPr>
          <a:xfrm>
            <a:off x="2340543" y="3308974"/>
            <a:ext cx="1707582" cy="382523"/>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a:off x="2083368" y="3819873"/>
            <a:ext cx="1964757" cy="0"/>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p:cNvCxnSpPr/>
          <p:nvPr/>
        </p:nvCxnSpPr>
        <p:spPr>
          <a:xfrm flipV="1">
            <a:off x="2635818" y="3997716"/>
            <a:ext cx="1412307" cy="365082"/>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flipV="1">
            <a:off x="2273868" y="4139510"/>
            <a:ext cx="1866812" cy="751607"/>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40779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437812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Outline of the lecture</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2" y="1533953"/>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r>
              <a:rPr lang="en-GB" b="1" dirty="0" smtClean="0">
                <a:latin typeface="Times New Roman" panose="02020603050405020304" pitchFamily="18" charset="0"/>
                <a:cs typeface="Times New Roman" panose="02020603050405020304" pitchFamily="18" charset="0"/>
              </a:rPr>
              <a:t>Information and communication technology</a:t>
            </a:r>
          </a:p>
          <a:p>
            <a:pPr>
              <a:spcAft>
                <a:spcPts val="1200"/>
              </a:spcAft>
            </a:pPr>
            <a:r>
              <a:rPr lang="cs-CZ" b="1" dirty="0" smtClean="0">
                <a:latin typeface="Times New Roman" panose="02020603050405020304" pitchFamily="18" charset="0"/>
                <a:cs typeface="Times New Roman" panose="02020603050405020304" pitchFamily="18" charset="0"/>
              </a:rPr>
              <a:t>Internet</a:t>
            </a:r>
          </a:p>
          <a:p>
            <a:pPr>
              <a:spcAft>
                <a:spcPts val="1200"/>
              </a:spcAft>
            </a:pPr>
            <a:r>
              <a:rPr lang="cs-CZ" b="1" dirty="0" smtClean="0">
                <a:latin typeface="Times New Roman" panose="02020603050405020304" pitchFamily="18" charset="0"/>
                <a:cs typeface="Times New Roman" panose="02020603050405020304" pitchFamily="18" charset="0"/>
              </a:rPr>
              <a:t>Internet </a:t>
            </a:r>
            <a:r>
              <a:rPr lang="en-GB" b="1" dirty="0" smtClean="0">
                <a:latin typeface="Times New Roman" panose="02020603050405020304" pitchFamily="18" charset="0"/>
                <a:cs typeface="Times New Roman" panose="02020603050405020304" pitchFamily="18" charset="0"/>
              </a:rPr>
              <a:t>services</a:t>
            </a:r>
          </a:p>
          <a:p>
            <a:pPr>
              <a:spcAft>
                <a:spcPts val="1200"/>
              </a:spcAft>
            </a:pPr>
            <a:r>
              <a:rPr lang="en-GB" b="1" dirty="0" smtClean="0">
                <a:latin typeface="Times New Roman" panose="02020603050405020304" pitchFamily="18" charset="0"/>
                <a:cs typeface="Times New Roman" panose="02020603050405020304" pitchFamily="18" charset="0"/>
              </a:rPr>
              <a:t>System &amp; subsystem</a:t>
            </a:r>
          </a:p>
          <a:p>
            <a:pPr>
              <a:spcAft>
                <a:spcPts val="1200"/>
              </a:spcAft>
            </a:pPr>
            <a:r>
              <a:rPr lang="en-GB" b="1" dirty="0" smtClean="0">
                <a:latin typeface="Times New Roman" panose="02020603050405020304" pitchFamily="18" charset="0"/>
                <a:cs typeface="Times New Roman" panose="02020603050405020304" pitchFamily="18" charset="0"/>
              </a:rPr>
              <a:t>Information </a:t>
            </a:r>
            <a:r>
              <a:rPr lang="en-GB" b="1" dirty="0" smtClean="0">
                <a:latin typeface="Times New Roman" panose="02020603050405020304" pitchFamily="18" charset="0"/>
                <a:cs typeface="Times New Roman" panose="02020603050405020304" pitchFamily="18" charset="0"/>
              </a:rPr>
              <a:t>system</a:t>
            </a:r>
          </a:p>
          <a:p>
            <a:pPr>
              <a:spcAft>
                <a:spcPts val="1200"/>
              </a:spcAft>
            </a:pPr>
            <a:r>
              <a:rPr lang="en-GB" b="1" dirty="0" smtClean="0">
                <a:latin typeface="Times New Roman" panose="02020603050405020304" pitchFamily="18" charset="0"/>
                <a:cs typeface="Times New Roman" panose="02020603050405020304" pitchFamily="18" charset="0"/>
              </a:rPr>
              <a:t>Informatics as a management support</a:t>
            </a: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78903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Information s</a:t>
            </a:r>
            <a:r>
              <a:rPr lang="cs-CZ" sz="3600" b="1" kern="0" dirty="0" smtClean="0">
                <a:solidFill>
                  <a:srgbClr val="307871"/>
                </a:solidFill>
                <a:latin typeface="Times New Roman"/>
                <a:ea typeface="+mj-ea"/>
                <a:cs typeface="+mj-cs"/>
              </a:rPr>
              <a:t>y</a:t>
            </a:r>
            <a:r>
              <a:rPr lang="en-GB" sz="3600" b="1" kern="0" dirty="0" smtClean="0">
                <a:solidFill>
                  <a:srgbClr val="307871"/>
                </a:solidFill>
                <a:latin typeface="Times New Roman"/>
                <a:ea typeface="+mj-ea"/>
                <a:cs typeface="+mj-cs"/>
              </a:rPr>
              <a:t>stem </a:t>
            </a:r>
            <a:r>
              <a:rPr lang="cs-CZ" sz="3600" b="1" kern="0" dirty="0" smtClean="0">
                <a:solidFill>
                  <a:srgbClr val="307871"/>
                </a:solidFill>
                <a:latin typeface="Times New Roman"/>
                <a:ea typeface="+mj-ea"/>
                <a:cs typeface="+mj-cs"/>
              </a:rPr>
              <a:t>-</a:t>
            </a:r>
            <a:r>
              <a:rPr lang="en-GB" sz="3600" b="1" kern="0" dirty="0" smtClean="0">
                <a:solidFill>
                  <a:srgbClr val="307871"/>
                </a:solidFill>
                <a:latin typeface="Times New Roman"/>
                <a:ea typeface="+mj-ea"/>
                <a:cs typeface="+mj-cs"/>
              </a:rPr>
              <a:t> components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3679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Hardware</a:t>
            </a:r>
            <a:r>
              <a:rPr lang="cs-CZ" dirty="0" smtClean="0">
                <a:latin typeface="Times New Roman" panose="02020603050405020304" pitchFamily="18" charset="0"/>
                <a:cs typeface="Times New Roman" panose="02020603050405020304" pitchFamily="18" charset="0"/>
              </a:rPr>
              <a:t>*</a:t>
            </a:r>
          </a:p>
          <a:p>
            <a:pPr lvl="1" indent="-504825"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term hardware refers to machinery. This category includes the computer itself, which is often referred to as the central processing unit (CPU), and all of its support equipment. Among the support, equipment are input and output devices, storage devices and communications devices.</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cs-CZ" dirty="0" smtClean="0">
                <a:latin typeface="Times New Roman" panose="02020603050405020304" pitchFamily="18" charset="0"/>
                <a:cs typeface="Times New Roman" panose="02020603050405020304" pitchFamily="18" charset="0"/>
              </a:rPr>
              <a:t>Software*</a:t>
            </a:r>
          </a:p>
          <a:p>
            <a:pPr lvl="1" indent="-419100"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term software refers to computer programs and the manuals (if any) that support them. Computer programs are machine-readable instructions that direct the circuitry within the hardware parts of the system to function in ways that produce useful information from data. Programs are generally stored on some input/output medium, often a disk or tape.</a:t>
            </a:r>
            <a:endParaRPr lang="cs-CZ"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*https://en.wikipedia.org/wiki/Information_system</a:t>
            </a:r>
            <a:endParaRPr lang="cs-CZ" dirty="0" smtClean="0"/>
          </a:p>
        </p:txBody>
      </p:sp>
    </p:spTree>
    <p:extLst>
      <p:ext uri="{BB962C8B-B14F-4D97-AF65-F5344CB8AC3E}">
        <p14:creationId xmlns:p14="http://schemas.microsoft.com/office/powerpoint/2010/main" val="5712753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78903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Information s</a:t>
            </a:r>
            <a:r>
              <a:rPr lang="cs-CZ" sz="3600" b="1" kern="0" dirty="0" smtClean="0">
                <a:solidFill>
                  <a:srgbClr val="307871"/>
                </a:solidFill>
                <a:latin typeface="Times New Roman"/>
                <a:ea typeface="+mj-ea"/>
                <a:cs typeface="+mj-cs"/>
              </a:rPr>
              <a:t>y</a:t>
            </a:r>
            <a:r>
              <a:rPr lang="en-GB" sz="3600" b="1" kern="0" dirty="0" smtClean="0">
                <a:solidFill>
                  <a:srgbClr val="307871"/>
                </a:solidFill>
                <a:latin typeface="Times New Roman"/>
                <a:ea typeface="+mj-ea"/>
                <a:cs typeface="+mj-cs"/>
              </a:rPr>
              <a:t>stem </a:t>
            </a:r>
            <a:r>
              <a:rPr lang="cs-CZ" sz="3600" b="1" kern="0" dirty="0" smtClean="0">
                <a:solidFill>
                  <a:srgbClr val="307871"/>
                </a:solidFill>
                <a:latin typeface="Times New Roman"/>
                <a:ea typeface="+mj-ea"/>
                <a:cs typeface="+mj-cs"/>
              </a:rPr>
              <a:t>-</a:t>
            </a:r>
            <a:r>
              <a:rPr lang="en-GB" sz="3600" b="1" kern="0" dirty="0" smtClean="0">
                <a:solidFill>
                  <a:srgbClr val="307871"/>
                </a:solidFill>
                <a:latin typeface="Times New Roman"/>
                <a:ea typeface="+mj-ea"/>
                <a:cs typeface="+mj-cs"/>
              </a:rPr>
              <a:t> components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3679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cs-CZ" dirty="0" smtClean="0">
                <a:latin typeface="Times New Roman" panose="02020603050405020304" pitchFamily="18" charset="0"/>
                <a:cs typeface="Times New Roman" panose="02020603050405020304" pitchFamily="18" charset="0"/>
              </a:rPr>
              <a:t>Data*</a:t>
            </a:r>
          </a:p>
          <a:p>
            <a:pPr lvl="1" indent="-504825"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Data are facts that are used by programs to produce useful information. Like programs, data are generally stored in machine-readable form on disk or tape until the computer needs them.</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GB" dirty="0" smtClean="0">
                <a:latin typeface="Times New Roman" panose="02020603050405020304" pitchFamily="18" charset="0"/>
                <a:cs typeface="Times New Roman" panose="02020603050405020304" pitchFamily="18" charset="0"/>
              </a:rPr>
              <a:t>Procedures</a:t>
            </a:r>
            <a:r>
              <a:rPr lang="cs-CZ" dirty="0" smtClean="0">
                <a:latin typeface="Times New Roman" panose="02020603050405020304" pitchFamily="18" charset="0"/>
                <a:cs typeface="Times New Roman" panose="02020603050405020304" pitchFamily="18" charset="0"/>
              </a:rPr>
              <a:t>*</a:t>
            </a:r>
          </a:p>
          <a:p>
            <a:pPr lvl="1" indent="-419100" algn="just">
              <a:spcAft>
                <a:spcPts val="12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Procedures are the policies that govern the operation of a computer system. "Procedures are to people what software is to hardware" is a common analogy that is used to illustrate the role of procedures in a system.</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*https://en.wikipedia.org/wiki/Information_system</a:t>
            </a:r>
            <a:endParaRPr lang="cs-CZ" dirty="0" smtClean="0"/>
          </a:p>
        </p:txBody>
      </p:sp>
    </p:spTree>
    <p:extLst>
      <p:ext uri="{BB962C8B-B14F-4D97-AF65-F5344CB8AC3E}">
        <p14:creationId xmlns:p14="http://schemas.microsoft.com/office/powerpoint/2010/main" val="19646910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789038"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Information s</a:t>
            </a:r>
            <a:r>
              <a:rPr lang="cs-CZ" sz="3600" b="1" kern="0" dirty="0" smtClean="0">
                <a:solidFill>
                  <a:srgbClr val="307871"/>
                </a:solidFill>
                <a:latin typeface="Times New Roman"/>
                <a:ea typeface="+mj-ea"/>
                <a:cs typeface="+mj-cs"/>
              </a:rPr>
              <a:t>y</a:t>
            </a:r>
            <a:r>
              <a:rPr lang="en-GB" sz="3600" b="1" kern="0" dirty="0" smtClean="0">
                <a:solidFill>
                  <a:srgbClr val="307871"/>
                </a:solidFill>
                <a:latin typeface="Times New Roman"/>
                <a:ea typeface="+mj-ea"/>
                <a:cs typeface="+mj-cs"/>
              </a:rPr>
              <a:t>stem </a:t>
            </a:r>
            <a:r>
              <a:rPr lang="cs-CZ" sz="3600" b="1" kern="0" dirty="0" smtClean="0">
                <a:solidFill>
                  <a:srgbClr val="307871"/>
                </a:solidFill>
                <a:latin typeface="Times New Roman"/>
                <a:ea typeface="+mj-ea"/>
                <a:cs typeface="+mj-cs"/>
              </a:rPr>
              <a:t>-</a:t>
            </a:r>
            <a:r>
              <a:rPr lang="en-GB" sz="3600" b="1" kern="0" dirty="0" smtClean="0">
                <a:solidFill>
                  <a:srgbClr val="307871"/>
                </a:solidFill>
                <a:latin typeface="Times New Roman"/>
                <a:ea typeface="+mj-ea"/>
                <a:cs typeface="+mj-cs"/>
              </a:rPr>
              <a:t> components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977382"/>
            <a:ext cx="10636019"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GB" dirty="0" smtClean="0">
                <a:latin typeface="Times New Roman" panose="02020603050405020304" pitchFamily="18" charset="0"/>
                <a:cs typeface="Times New Roman" panose="02020603050405020304" pitchFamily="18" charset="0"/>
              </a:rPr>
              <a:t>People</a:t>
            </a:r>
            <a:r>
              <a:rPr lang="cs-CZ" dirty="0" smtClean="0">
                <a:latin typeface="Times New Roman" panose="02020603050405020304" pitchFamily="18" charset="0"/>
                <a:cs typeface="Times New Roman" panose="02020603050405020304" pitchFamily="18" charset="0"/>
              </a:rPr>
              <a:t>*</a:t>
            </a:r>
          </a:p>
          <a:p>
            <a:pPr lvl="1" indent="-504825" algn="just">
              <a:spcBef>
                <a:spcPts val="0"/>
              </a:spcBef>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Every </a:t>
            </a:r>
            <a:r>
              <a:rPr lang="en-US" dirty="0">
                <a:latin typeface="Times New Roman" panose="02020603050405020304" pitchFamily="18" charset="0"/>
                <a:cs typeface="Times New Roman" panose="02020603050405020304" pitchFamily="18" charset="0"/>
              </a:rPr>
              <a:t>system needs people if it is to be useful. Often the most overlooked element of the system are the people, probably the component that most influence the success or failure of information systems. This includes "not only the users, but those who operate and service the computers, those who maintain the data, and those who support the network of computers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cs-CZ" dirty="0" smtClean="0">
                <a:latin typeface="Times New Roman" panose="02020603050405020304" pitchFamily="18" charset="0"/>
                <a:cs typeface="Times New Roman" panose="02020603050405020304" pitchFamily="18" charset="0"/>
              </a:rPr>
              <a:t>Feedback*</a:t>
            </a:r>
          </a:p>
          <a:p>
            <a:pPr lvl="1" indent="-419100" algn="just">
              <a:spcAft>
                <a:spcPts val="1200"/>
              </a:spcAft>
              <a:buFont typeface="Wingdings" panose="05000000000000000000" pitchFamily="2" charset="2"/>
              <a:buChar char="Ø"/>
            </a:pPr>
            <a:r>
              <a:rPr lang="cs-CZ"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t </a:t>
            </a:r>
            <a:r>
              <a:rPr lang="en-US" dirty="0">
                <a:latin typeface="Times New Roman" panose="02020603050405020304" pitchFamily="18" charset="0"/>
                <a:cs typeface="Times New Roman" panose="02020603050405020304" pitchFamily="18" charset="0"/>
              </a:rPr>
              <a:t>is another component of the IS, that defines that an IS may be provided with a feedback (Although this component isn't necessary to function</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marL="266700" indent="-457200" algn="just">
              <a:spcAft>
                <a:spcPts val="1200"/>
              </a:spcAft>
            </a:pPr>
            <a:r>
              <a:rPr lang="en-GB" dirty="0" smtClean="0">
                <a:latin typeface="Times New Roman" panose="02020603050405020304" pitchFamily="18" charset="0"/>
                <a:cs typeface="Times New Roman" panose="02020603050405020304" pitchFamily="18" charset="0"/>
              </a:rPr>
              <a:t>Networks</a:t>
            </a:r>
            <a:r>
              <a:rPr lang="cs-CZ" dirty="0" smtClean="0">
                <a:latin typeface="Times New Roman" panose="02020603050405020304" pitchFamily="18" charset="0"/>
                <a:cs typeface="Times New Roman" panose="02020603050405020304" pitchFamily="18" charset="0"/>
              </a:rPr>
              <a:t>*</a:t>
            </a:r>
          </a:p>
          <a:p>
            <a:pPr marL="723900" lvl="1" indent="-457200" algn="just">
              <a:spcAft>
                <a:spcPts val="1200"/>
              </a:spcAft>
              <a:buFont typeface="Wingdings" panose="05000000000000000000" pitchFamily="2" charset="2"/>
              <a:buChar char="Ø"/>
            </a:pPr>
            <a:r>
              <a:rPr lang="en-GB" dirty="0" smtClean="0">
                <a:latin typeface="Times New Roman" panose="02020603050405020304" pitchFamily="18" charset="0"/>
                <a:cs typeface="Times New Roman" panose="02020603050405020304" pitchFamily="18" charset="0"/>
              </a:rPr>
              <a:t>Networks are a connecting system that allows diverse computers to distribute resources.</a:t>
            </a:r>
            <a:endParaRPr lang="en-GB"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*https://en.wikipedia.org/wiki/Information_system</a:t>
            </a:r>
            <a:endParaRPr lang="cs-CZ" dirty="0" smtClean="0"/>
          </a:p>
        </p:txBody>
      </p:sp>
    </p:spTree>
    <p:extLst>
      <p:ext uri="{BB962C8B-B14F-4D97-AF65-F5344CB8AC3E}">
        <p14:creationId xmlns:p14="http://schemas.microsoft.com/office/powerpoint/2010/main" val="7804579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228780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Subsystem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569343" y="6278232"/>
            <a:ext cx="11317857" cy="646331"/>
          </a:xfrm>
          <a:prstGeom prst="rect">
            <a:avLst/>
          </a:prstGeom>
          <a:noFill/>
        </p:spPr>
        <p:txBody>
          <a:bodyPr wrap="square" rtlCol="0">
            <a:spAutoFit/>
          </a:bodyPr>
          <a:lstStyle/>
          <a:p>
            <a:r>
              <a:rPr lang="cs-CZ" dirty="0"/>
              <a:t>*https://edugeneral.org/blog/business/types-of-information-systems/</a:t>
            </a:r>
            <a:endParaRPr lang="cs-CZ" dirty="0" smtClean="0"/>
          </a:p>
          <a:p>
            <a:r>
              <a:rPr lang="cs-CZ" dirty="0"/>
              <a:t>**https://www.slideshare.net/MaluResmi/management-information-system-8349815</a:t>
            </a:r>
            <a:endParaRPr lang="cs-CZ" dirty="0" smtClean="0"/>
          </a:p>
        </p:txBody>
      </p:sp>
      <p:pic>
        <p:nvPicPr>
          <p:cNvPr id="6" name="Obrázek 5"/>
          <p:cNvPicPr>
            <a:picLocks noChangeAspect="1"/>
          </p:cNvPicPr>
          <p:nvPr/>
        </p:nvPicPr>
        <p:blipFill>
          <a:blip r:embed="rId3"/>
          <a:stretch>
            <a:fillRect/>
          </a:stretch>
        </p:blipFill>
        <p:spPr>
          <a:xfrm>
            <a:off x="320764" y="980832"/>
            <a:ext cx="5308511" cy="5325023"/>
          </a:xfrm>
          <a:prstGeom prst="rect">
            <a:avLst/>
          </a:prstGeom>
        </p:spPr>
      </p:pic>
      <p:pic>
        <p:nvPicPr>
          <p:cNvPr id="7" name="Obrázek 6"/>
          <p:cNvPicPr>
            <a:picLocks noChangeAspect="1"/>
          </p:cNvPicPr>
          <p:nvPr/>
        </p:nvPicPr>
        <p:blipFill>
          <a:blip r:embed="rId4"/>
          <a:stretch>
            <a:fillRect/>
          </a:stretch>
        </p:blipFill>
        <p:spPr>
          <a:xfrm>
            <a:off x="5261158" y="1714500"/>
            <a:ext cx="6795865" cy="3857625"/>
          </a:xfrm>
          <a:prstGeom prst="rect">
            <a:avLst/>
          </a:prstGeom>
        </p:spPr>
      </p:pic>
    </p:spTree>
    <p:extLst>
      <p:ext uri="{BB962C8B-B14F-4D97-AF65-F5344CB8AC3E}">
        <p14:creationId xmlns:p14="http://schemas.microsoft.com/office/powerpoint/2010/main" val="33759030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0404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Information system - types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453632"/>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Transaction processing </a:t>
            </a:r>
            <a:r>
              <a:rPr lang="en-US" dirty="0" smtClean="0">
                <a:latin typeface="Times New Roman" panose="02020603050405020304" pitchFamily="18" charset="0"/>
                <a:cs typeface="Times New Roman" panose="02020603050405020304" pitchFamily="18" charset="0"/>
              </a:rPr>
              <a:t>system</a:t>
            </a:r>
            <a:r>
              <a:rPr lang="en-GB"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    Decision support </a:t>
            </a:r>
            <a:r>
              <a:rPr lang="en-US" dirty="0" smtClean="0">
                <a:latin typeface="Times New Roman" panose="02020603050405020304" pitchFamily="18" charset="0"/>
                <a:cs typeface="Times New Roman" panose="02020603050405020304" pitchFamily="18" charset="0"/>
              </a:rPr>
              <a:t>system;</a:t>
            </a:r>
            <a:endParaRPr lang="en-US"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    </a:t>
            </a:r>
            <a:r>
              <a:rPr lang="cs-CZ" dirty="0" smtClean="0">
                <a:latin typeface="Times New Roman" panose="02020603050405020304" pitchFamily="18" charset="0"/>
                <a:cs typeface="Times New Roman" panose="02020603050405020304" pitchFamily="18" charset="0"/>
              </a:rPr>
              <a:t>E</a:t>
            </a:r>
            <a:r>
              <a:rPr lang="en-US" dirty="0" err="1" smtClean="0">
                <a:latin typeface="Times New Roman" panose="02020603050405020304" pitchFamily="18" charset="0"/>
                <a:cs typeface="Times New Roman" panose="02020603050405020304" pitchFamily="18" charset="0"/>
              </a:rPr>
              <a:t>xecutive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information </a:t>
            </a:r>
            <a:r>
              <a:rPr lang="en-US" dirty="0" smtClean="0">
                <a:latin typeface="Times New Roman" panose="02020603050405020304" pitchFamily="18" charset="0"/>
                <a:cs typeface="Times New Roman" panose="02020603050405020304" pitchFamily="18" charset="0"/>
              </a:rPr>
              <a:t>system;</a:t>
            </a:r>
            <a:endParaRPr lang="en-US"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    Management information </a:t>
            </a:r>
            <a:r>
              <a:rPr lang="en-US" dirty="0" smtClean="0">
                <a:latin typeface="Times New Roman" panose="02020603050405020304" pitchFamily="18" charset="0"/>
                <a:cs typeface="Times New Roman" panose="02020603050405020304" pitchFamily="18" charset="0"/>
              </a:rPr>
              <a:t>system;</a:t>
            </a:r>
            <a:endParaRPr lang="en-US"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    Workflow </a:t>
            </a:r>
            <a:r>
              <a:rPr lang="en-US" dirty="0" smtClean="0">
                <a:latin typeface="Times New Roman" panose="02020603050405020304" pitchFamily="18" charset="0"/>
                <a:cs typeface="Times New Roman" panose="02020603050405020304" pitchFamily="18" charset="0"/>
              </a:rPr>
              <a:t>system;</a:t>
            </a:r>
            <a:endParaRPr lang="en-US"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    Enterprise resource </a:t>
            </a:r>
            <a:r>
              <a:rPr lang="en-US" dirty="0" smtClean="0">
                <a:latin typeface="Times New Roman" panose="02020603050405020304" pitchFamily="18" charset="0"/>
                <a:cs typeface="Times New Roman" panose="02020603050405020304" pitchFamily="18" charset="0"/>
              </a:rPr>
              <a:t>planning;</a:t>
            </a:r>
            <a:endParaRPr lang="en-US"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    Expert systems</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smtClean="0"/>
              <a:t>s</a:t>
            </a:r>
            <a:r>
              <a:rPr lang="cs-CZ" dirty="0"/>
              <a:t>://</a:t>
            </a:r>
            <a:r>
              <a:rPr lang="cs-CZ" dirty="0" smtClean="0"/>
              <a:t>en.wikipedia.org/wiki/System</a:t>
            </a:r>
          </a:p>
        </p:txBody>
      </p:sp>
    </p:spTree>
    <p:extLst>
      <p:ext uri="{BB962C8B-B14F-4D97-AF65-F5344CB8AC3E}">
        <p14:creationId xmlns:p14="http://schemas.microsoft.com/office/powerpoint/2010/main" val="32944188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40404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Information system - types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*https://edugeneral.org/blog/business/types-of-information-systems/</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8042" y="983759"/>
            <a:ext cx="7226907" cy="5313523"/>
          </a:xfrm>
          <a:prstGeom prst="rect">
            <a:avLst/>
          </a:prstGeom>
        </p:spPr>
      </p:pic>
    </p:spTree>
    <p:extLst>
      <p:ext uri="{BB962C8B-B14F-4D97-AF65-F5344CB8AC3E}">
        <p14:creationId xmlns:p14="http://schemas.microsoft.com/office/powerpoint/2010/main" val="20663757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69927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Management information 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Management </a:t>
            </a:r>
            <a:r>
              <a:rPr lang="en-US" dirty="0">
                <a:latin typeface="Times New Roman" panose="02020603050405020304" pitchFamily="18" charset="0"/>
                <a:cs typeface="Times New Roman" panose="02020603050405020304" pitchFamily="18" charset="0"/>
              </a:rPr>
              <a:t>Information System, commonly referred to as MIS is a phrase consisting of three </a:t>
            </a:r>
            <a:r>
              <a:rPr lang="en-US" dirty="0" smtClean="0">
                <a:latin typeface="Times New Roman" panose="02020603050405020304" pitchFamily="18" charset="0"/>
                <a:cs typeface="Times New Roman" panose="02020603050405020304" pitchFamily="18" charset="0"/>
              </a:rPr>
              <a:t>words:*</a:t>
            </a:r>
            <a:endParaRPr lang="cs-CZ" dirty="0" smtClean="0">
              <a:latin typeface="Times New Roman" panose="02020603050405020304" pitchFamily="18" charset="0"/>
              <a:cs typeface="Times New Roman" panose="02020603050405020304" pitchFamily="18" charset="0"/>
            </a:endParaRP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management</a:t>
            </a:r>
            <a:r>
              <a:rPr lang="en-GB" dirty="0" smtClean="0">
                <a:latin typeface="Times New Roman" panose="02020603050405020304" pitchFamily="18" charset="0"/>
                <a:cs typeface="Times New Roman" panose="02020603050405020304" pitchFamily="18" charset="0"/>
              </a:rPr>
              <a:t>;</a:t>
            </a: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information;</a:t>
            </a:r>
          </a:p>
          <a:p>
            <a:pPr lvl="1" indent="-419100" algn="just">
              <a:spcAft>
                <a:spcPts val="120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systems.</a:t>
            </a:r>
            <a:endParaRPr lang="cs-CZ" dirty="0" smtClean="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Management information systems (MIS) are applying computer-base for managing information in an organization for management roles such as interpersonal roles, informational roles and decisional roles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54152"/>
            <a:ext cx="11317857" cy="646331"/>
          </a:xfrm>
          <a:prstGeom prst="rect">
            <a:avLst/>
          </a:prstGeom>
          <a:noFill/>
        </p:spPr>
        <p:txBody>
          <a:bodyPr wrap="square" rtlCol="0">
            <a:spAutoFit/>
          </a:bodyPr>
          <a:lstStyle/>
          <a:p>
            <a:r>
              <a:rPr lang="cs-CZ" dirty="0"/>
              <a:t>*https://www.cleverism.com/management-information-systems-mis/</a:t>
            </a:r>
            <a:endParaRPr lang="cs-CZ" dirty="0" smtClean="0"/>
          </a:p>
          <a:p>
            <a:r>
              <a:rPr lang="cs-CZ" dirty="0"/>
              <a:t>**https://www.accountinginformationsystems.org/management-information-systems/</a:t>
            </a:r>
            <a:endParaRPr lang="cs-CZ" dirty="0" smtClean="0"/>
          </a:p>
        </p:txBody>
      </p:sp>
    </p:spTree>
    <p:extLst>
      <p:ext uri="{BB962C8B-B14F-4D97-AF65-F5344CB8AC3E}">
        <p14:creationId xmlns:p14="http://schemas.microsoft.com/office/powerpoint/2010/main" val="18586443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69927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Management information 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4405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GB" dirty="0" smtClean="0">
                <a:latin typeface="Times New Roman" panose="02020603050405020304" pitchFamily="18" charset="0"/>
                <a:cs typeface="Times New Roman" panose="02020603050405020304" pitchFamily="18" charset="0"/>
              </a:rPr>
              <a:t>Operational level system</a:t>
            </a:r>
            <a:r>
              <a:rPr lang="cs-CZ" dirty="0" smtClean="0">
                <a:latin typeface="Times New Roman" panose="02020603050405020304" pitchFamily="18" charset="0"/>
                <a:cs typeface="Times New Roman" panose="02020603050405020304" pitchFamily="18" charset="0"/>
              </a:rPr>
              <a:t>*</a:t>
            </a:r>
          </a:p>
          <a:p>
            <a:pPr lvl="1" algn="just">
              <a:spcAft>
                <a:spcPts val="1200"/>
              </a:spcAft>
            </a:pPr>
            <a:r>
              <a:rPr lang="en-US" dirty="0">
                <a:latin typeface="Times New Roman" panose="02020603050405020304" pitchFamily="18" charset="0"/>
                <a:cs typeface="Times New Roman" panose="02020603050405020304" pitchFamily="18" charset="0"/>
              </a:rPr>
              <a:t>In this level, there is transaction processing systems (TPS). They involve processing routine operation in organizations for decision support systems, management support system, knowledge work systems and office system. TPS are computerized systems that make performing tasks easier</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algn="just">
              <a:spcAft>
                <a:spcPts val="1200"/>
              </a:spcAft>
            </a:pPr>
            <a:r>
              <a:rPr lang="en-GB" dirty="0" smtClean="0">
                <a:latin typeface="Times New Roman" panose="02020603050405020304" pitchFamily="18" charset="0"/>
                <a:cs typeface="Times New Roman" panose="02020603050405020304" pitchFamily="18" charset="0"/>
              </a:rPr>
              <a:t>Knowledge level system</a:t>
            </a:r>
            <a:r>
              <a:rPr lang="cs-CZ" dirty="0" smtClean="0">
                <a:latin typeface="Times New Roman" panose="02020603050405020304" pitchFamily="18" charset="0"/>
                <a:cs typeface="Times New Roman" panose="02020603050405020304" pitchFamily="18" charset="0"/>
              </a:rPr>
              <a:t>*</a:t>
            </a:r>
          </a:p>
          <a:p>
            <a:pPr lvl="1" algn="just">
              <a:spcAft>
                <a:spcPts val="1200"/>
              </a:spcAft>
            </a:pPr>
            <a:r>
              <a:rPr lang="en-US" dirty="0">
                <a:latin typeface="Times New Roman" panose="02020603050405020304" pitchFamily="18" charset="0"/>
                <a:cs typeface="Times New Roman" panose="02020603050405020304" pitchFamily="18" charset="0"/>
              </a:rPr>
              <a:t>These systems are used by knowledge workers such as scientists, engineers and clerks (they hold university degree.). Following these samples knowledge work systems (KWS) and office systems. KWS tasks are creating properly new information and knowledge by process. Then, knowledge worker can use it. Office systems perform document and communication. KWS and office systems process data from TPS.</a:t>
            </a:r>
            <a:endParaRPr lang="cs-CZ" dirty="0" smtClean="0">
              <a:latin typeface="Times New Roman" panose="02020603050405020304" pitchFamily="18" charset="0"/>
              <a:cs typeface="Times New Roman" panose="02020603050405020304" pitchFamily="18" charset="0"/>
            </a:endParaRPr>
          </a:p>
          <a:p>
            <a:pPr lvl="1" indent="-419100" algn="just">
              <a:spcAft>
                <a:spcPts val="1200"/>
              </a:spcAft>
              <a:buFont typeface="Wingdings" panose="05000000000000000000" pitchFamily="2" charset="2"/>
              <a:buChar char="Ø"/>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82727"/>
            <a:ext cx="11317857" cy="369332"/>
          </a:xfrm>
          <a:prstGeom prst="rect">
            <a:avLst/>
          </a:prstGeom>
          <a:noFill/>
        </p:spPr>
        <p:txBody>
          <a:bodyPr wrap="square" rtlCol="0">
            <a:spAutoFit/>
          </a:bodyPr>
          <a:lstStyle/>
          <a:p>
            <a:r>
              <a:rPr lang="cs-CZ" dirty="0" smtClean="0"/>
              <a:t>*https</a:t>
            </a:r>
            <a:r>
              <a:rPr lang="cs-CZ" dirty="0"/>
              <a:t>://www.accountinginformationsystems.org/management-information-systems/</a:t>
            </a:r>
            <a:endParaRPr lang="cs-CZ" dirty="0" smtClean="0"/>
          </a:p>
        </p:txBody>
      </p:sp>
    </p:spTree>
    <p:extLst>
      <p:ext uri="{BB962C8B-B14F-4D97-AF65-F5344CB8AC3E}">
        <p14:creationId xmlns:p14="http://schemas.microsoft.com/office/powerpoint/2010/main" val="23970661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6699270"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Management information system</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4405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cs-CZ" dirty="0" smtClean="0">
                <a:latin typeface="Times New Roman" panose="02020603050405020304" pitchFamily="18" charset="0"/>
                <a:cs typeface="Times New Roman" panose="02020603050405020304" pitchFamily="18" charset="0"/>
              </a:rPr>
              <a:t>Management</a:t>
            </a:r>
            <a:r>
              <a:rPr lang="en-GB" dirty="0" smtClean="0">
                <a:latin typeface="Times New Roman" panose="02020603050405020304" pitchFamily="18" charset="0"/>
                <a:cs typeface="Times New Roman" panose="02020603050405020304" pitchFamily="18" charset="0"/>
              </a:rPr>
              <a:t> level system</a:t>
            </a:r>
            <a:r>
              <a:rPr lang="cs-CZ" dirty="0" smtClean="0">
                <a:latin typeface="Times New Roman" panose="02020603050405020304" pitchFamily="18" charset="0"/>
                <a:cs typeface="Times New Roman" panose="02020603050405020304" pitchFamily="18" charset="0"/>
              </a:rPr>
              <a:t>*</a:t>
            </a:r>
          </a:p>
          <a:p>
            <a:pPr lvl="1" algn="just">
              <a:spcAft>
                <a:spcPts val="1200"/>
              </a:spcAft>
            </a:pPr>
            <a:r>
              <a:rPr lang="en-US" dirty="0">
                <a:latin typeface="Times New Roman" panose="02020603050405020304" pitchFamily="18" charset="0"/>
                <a:cs typeface="Times New Roman" panose="02020603050405020304" pitchFamily="18" charset="0"/>
              </a:rPr>
              <a:t>This level consists of management support systems (MSS) (many text book use MIS meaning MSS.) and decision support systems (DSS). These systems provide information for management functions like planning, controlling and decision making. MSS process data from TPS, then managers can use it. DSS help managers for making decision. They include models to evaluate situation and give possible choices. They process data from TPS and MSS</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algn="just">
              <a:spcAft>
                <a:spcPts val="1200"/>
              </a:spcAft>
            </a:pPr>
            <a:r>
              <a:rPr lang="en-GB" dirty="0" smtClean="0">
                <a:latin typeface="Times New Roman" panose="02020603050405020304" pitchFamily="18" charset="0"/>
                <a:cs typeface="Times New Roman" panose="02020603050405020304" pitchFamily="18" charset="0"/>
              </a:rPr>
              <a:t>Knowledge level system</a:t>
            </a:r>
            <a:r>
              <a:rPr lang="cs-CZ" dirty="0" smtClean="0">
                <a:latin typeface="Times New Roman" panose="02020603050405020304" pitchFamily="18" charset="0"/>
                <a:cs typeface="Times New Roman" panose="02020603050405020304" pitchFamily="18" charset="0"/>
              </a:rPr>
              <a:t>*</a:t>
            </a:r>
          </a:p>
          <a:p>
            <a:pPr lvl="1" algn="just">
              <a:spcAft>
                <a:spcPts val="1200"/>
              </a:spcAft>
            </a:pPr>
            <a:r>
              <a:rPr lang="en-US" dirty="0">
                <a:latin typeface="Times New Roman" panose="02020603050405020304" pitchFamily="18" charset="0"/>
                <a:cs typeface="Times New Roman" panose="02020603050405020304" pitchFamily="18" charset="0"/>
              </a:rPr>
              <a:t>Executives need internal and external data for planning strategy. So, executive information systems are created for them. ESS response executives’ queries. They process data from MSS and DSS.</a:t>
            </a:r>
            <a:endParaRPr lang="cs-CZ" dirty="0" smtClean="0">
              <a:latin typeface="Times New Roman" panose="02020603050405020304" pitchFamily="18" charset="0"/>
              <a:cs typeface="Times New Roman" panose="02020603050405020304" pitchFamily="18" charset="0"/>
            </a:endParaRPr>
          </a:p>
          <a:p>
            <a:pPr lvl="1" indent="-419100" algn="just">
              <a:spcAft>
                <a:spcPts val="1200"/>
              </a:spcAft>
              <a:buFont typeface="Wingdings" panose="05000000000000000000" pitchFamily="2" charset="2"/>
              <a:buChar char="Ø"/>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82727"/>
            <a:ext cx="11317857" cy="369332"/>
          </a:xfrm>
          <a:prstGeom prst="rect">
            <a:avLst/>
          </a:prstGeom>
          <a:noFill/>
        </p:spPr>
        <p:txBody>
          <a:bodyPr wrap="square" rtlCol="0">
            <a:spAutoFit/>
          </a:bodyPr>
          <a:lstStyle/>
          <a:p>
            <a:r>
              <a:rPr lang="cs-CZ" dirty="0" smtClean="0"/>
              <a:t>*https</a:t>
            </a:r>
            <a:r>
              <a:rPr lang="cs-CZ" dirty="0"/>
              <a:t>://www.accountinginformationsystems.org/management-information-systems/</a:t>
            </a:r>
            <a:endParaRPr lang="cs-CZ" dirty="0" smtClean="0"/>
          </a:p>
        </p:txBody>
      </p:sp>
    </p:spTree>
    <p:extLst>
      <p:ext uri="{BB962C8B-B14F-4D97-AF65-F5344CB8AC3E}">
        <p14:creationId xmlns:p14="http://schemas.microsoft.com/office/powerpoint/2010/main" val="38963050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9289723"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Management information system - advantages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263132"/>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Users </a:t>
            </a:r>
            <a:r>
              <a:rPr lang="en-US" dirty="0">
                <a:latin typeface="Times New Roman" panose="02020603050405020304" pitchFamily="18" charset="0"/>
                <a:cs typeface="Times New Roman" panose="02020603050405020304" pitchFamily="18" charset="0"/>
              </a:rPr>
              <a:t>can quickly and timely access information since information is systematically stored by using computer systems and computer networks.</a:t>
            </a:r>
          </a:p>
          <a:p>
            <a:pPr algn="just">
              <a:spcAft>
                <a:spcPts val="1200"/>
              </a:spcAft>
            </a:pPr>
            <a:r>
              <a:rPr lang="cs-CZ" dirty="0" smtClean="0">
                <a:latin typeface="Times New Roman" panose="02020603050405020304" pitchFamily="18" charset="0"/>
                <a:cs typeface="Times New Roman" panose="02020603050405020304" pitchFamily="18" charset="0"/>
              </a:rPr>
              <a:t>MI</a:t>
            </a:r>
            <a:r>
              <a:rPr lang="en-US" dirty="0" smtClean="0">
                <a:latin typeface="Times New Roman" panose="02020603050405020304" pitchFamily="18" charset="0"/>
                <a:cs typeface="Times New Roman" panose="02020603050405020304" pitchFamily="18" charset="0"/>
              </a:rPr>
              <a:t>S </a:t>
            </a:r>
            <a:r>
              <a:rPr lang="en-US" dirty="0">
                <a:latin typeface="Times New Roman" panose="02020603050405020304" pitchFamily="18" charset="0"/>
                <a:cs typeface="Times New Roman" panose="02020603050405020304" pitchFamily="18" charset="0"/>
              </a:rPr>
              <a:t>support executives making decision, setting and adjusting strategies and operational plans. They summarize and analyze information. So, executives can easily apply it.</a:t>
            </a:r>
          </a:p>
          <a:p>
            <a:pPr algn="just">
              <a:spcAft>
                <a:spcPts val="1200"/>
              </a:spcAft>
            </a:pPr>
            <a:r>
              <a:rPr lang="en-US" dirty="0" smtClean="0">
                <a:latin typeface="Times New Roman" panose="02020603050405020304" pitchFamily="18" charset="0"/>
                <a:cs typeface="Times New Roman" panose="02020603050405020304" pitchFamily="18" charset="0"/>
              </a:rPr>
              <a:t>Good </a:t>
            </a:r>
            <a:r>
              <a:rPr lang="en-US" dirty="0">
                <a:latin typeface="Times New Roman" panose="02020603050405020304" pitchFamily="18" charset="0"/>
                <a:cs typeface="Times New Roman" panose="02020603050405020304" pitchFamily="18" charset="0"/>
              </a:rPr>
              <a:t>MIS will show how an operation accords to an organization goal. It’s adopted to monitor an operation.</a:t>
            </a:r>
          </a:p>
          <a:p>
            <a:pPr algn="just">
              <a:spcAft>
                <a:spcPts val="1200"/>
              </a:spcAft>
            </a:pPr>
            <a:r>
              <a:rPr lang="en-US" dirty="0" smtClean="0">
                <a:latin typeface="Times New Roman" panose="02020603050405020304" pitchFamily="18" charset="0"/>
                <a:cs typeface="Times New Roman" panose="02020603050405020304" pitchFamily="18" charset="0"/>
              </a:rPr>
              <a:t>MIS </a:t>
            </a:r>
            <a:r>
              <a:rPr lang="en-US" dirty="0">
                <a:latin typeface="Times New Roman" panose="02020603050405020304" pitchFamily="18" charset="0"/>
                <a:cs typeface="Times New Roman" panose="02020603050405020304" pitchFamily="18" charset="0"/>
              </a:rPr>
              <a:t>reduce organizations’ cost because of time, labor and expenses reducing in long run</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82727"/>
            <a:ext cx="11317857" cy="369332"/>
          </a:xfrm>
          <a:prstGeom prst="rect">
            <a:avLst/>
          </a:prstGeom>
          <a:noFill/>
        </p:spPr>
        <p:txBody>
          <a:bodyPr wrap="square" rtlCol="0">
            <a:spAutoFit/>
          </a:bodyPr>
          <a:lstStyle/>
          <a:p>
            <a:r>
              <a:rPr lang="cs-CZ" dirty="0" smtClean="0"/>
              <a:t>*https</a:t>
            </a:r>
            <a:r>
              <a:rPr lang="cs-CZ" dirty="0"/>
              <a:t>://www.accountinginformationsystems.org/management-information-systems/</a:t>
            </a:r>
            <a:endParaRPr lang="cs-CZ" dirty="0" smtClean="0"/>
          </a:p>
        </p:txBody>
      </p:sp>
    </p:spTree>
    <p:extLst>
      <p:ext uri="{BB962C8B-B14F-4D97-AF65-F5344CB8AC3E}">
        <p14:creationId xmlns:p14="http://schemas.microsoft.com/office/powerpoint/2010/main" val="1669472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8815234"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Information and communication technology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0250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Information </a:t>
            </a:r>
            <a:r>
              <a:rPr lang="en-US" dirty="0">
                <a:latin typeface="Times New Roman" panose="02020603050405020304" pitchFamily="18" charset="0"/>
                <a:cs typeface="Times New Roman" panose="02020603050405020304" pitchFamily="18" charset="0"/>
              </a:rPr>
              <a:t>and communications technology (ICT) is an extensional term for information technology (IT) that stresses the role of unified </a:t>
            </a:r>
            <a:r>
              <a:rPr lang="en-US" dirty="0" smtClean="0">
                <a:latin typeface="Times New Roman" panose="02020603050405020304" pitchFamily="18" charset="0"/>
                <a:cs typeface="Times New Roman" panose="02020603050405020304" pitchFamily="18" charset="0"/>
              </a:rPr>
              <a:t>communications </a:t>
            </a:r>
            <a:r>
              <a:rPr lang="en-US" dirty="0">
                <a:latin typeface="Times New Roman" panose="02020603050405020304" pitchFamily="18" charset="0"/>
                <a:cs typeface="Times New Roman" panose="02020603050405020304" pitchFamily="18" charset="0"/>
              </a:rPr>
              <a:t>and the integration of telecommunications (telephone lines and wireless signals) and computers, as well as necessary enterprise software, middleware, storage, and audiovisual systems, that enable users to access, store, transmit, and manipulate information</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ICT encompasses both the internet-enabled sphere as well as the mobile one powered by wireless networks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It also includes antiquated technologies, such as landline telephones, radio and television broadcast </a:t>
            </a:r>
            <a:r>
              <a:rPr lang="cs-CZ" dirty="0">
                <a:latin typeface="Times New Roman" panose="02020603050405020304" pitchFamily="18" charset="0"/>
                <a:cs typeface="Times New Roman" panose="02020603050405020304" pitchFamily="18" charset="0"/>
              </a:rPr>
              <a:t>– in </a:t>
            </a:r>
            <a:r>
              <a:rPr lang="en-GB" dirty="0" smtClean="0">
                <a:latin typeface="Times New Roman" panose="02020603050405020304" pitchFamily="18" charset="0"/>
                <a:cs typeface="Times New Roman" panose="02020603050405020304" pitchFamily="18" charset="0"/>
              </a:rPr>
              <a:t>today's also with the use of </a:t>
            </a:r>
            <a:r>
              <a:rPr lang="en-US" dirty="0" smtClean="0">
                <a:latin typeface="Times New Roman" panose="02020603050405020304" pitchFamily="18" charset="0"/>
                <a:cs typeface="Times New Roman" panose="02020603050405020304" pitchFamily="18" charset="0"/>
              </a:rPr>
              <a:t>artificial </a:t>
            </a:r>
            <a:r>
              <a:rPr lang="en-US" dirty="0">
                <a:latin typeface="Times New Roman" panose="02020603050405020304" pitchFamily="18" charset="0"/>
                <a:cs typeface="Times New Roman" panose="02020603050405020304" pitchFamily="18" charset="0"/>
              </a:rPr>
              <a:t>intelligence and robotics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marL="0"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45526"/>
            <a:ext cx="11317857" cy="646331"/>
          </a:xfrm>
          <a:prstGeom prst="rect">
            <a:avLst/>
          </a:prstGeom>
          <a:noFill/>
        </p:spPr>
        <p:txBody>
          <a:bodyPr wrap="square" rtlCol="0">
            <a:spAutoFit/>
          </a:bodyPr>
          <a:lstStyle/>
          <a:p>
            <a:r>
              <a:rPr lang="cs-CZ" dirty="0"/>
              <a:t>*https://en.wikipedia.org/wiki/Information_and_communications_technology</a:t>
            </a:r>
            <a:endParaRPr lang="cs-CZ" dirty="0" smtClean="0"/>
          </a:p>
          <a:p>
            <a:r>
              <a:rPr lang="cs-CZ" dirty="0"/>
              <a:t>**https://whatis.techtarget.com/definition/ICT-information-and-communications-technology-or-technologies</a:t>
            </a:r>
          </a:p>
        </p:txBody>
      </p:sp>
    </p:spTree>
    <p:extLst>
      <p:ext uri="{BB962C8B-B14F-4D97-AF65-F5344CB8AC3E}">
        <p14:creationId xmlns:p14="http://schemas.microsoft.com/office/powerpoint/2010/main" val="15470427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8725466" cy="646331"/>
          </a:xfrm>
          <a:prstGeom prst="rect">
            <a:avLst/>
          </a:prstGeom>
        </p:spPr>
        <p:txBody>
          <a:bodyPr wrap="none">
            <a:spAutoFit/>
          </a:bodyPr>
          <a:lstStyle/>
          <a:p>
            <a:pPr lvl="0">
              <a:defRPr/>
            </a:pPr>
            <a:r>
              <a:rPr lang="en-GB" sz="3600" b="1" kern="0" dirty="0" smtClean="0">
                <a:solidFill>
                  <a:srgbClr val="307871"/>
                </a:solidFill>
                <a:latin typeface="Times New Roman"/>
                <a:ea typeface="+mj-ea"/>
                <a:cs typeface="+mj-cs"/>
              </a:rPr>
              <a:t>Management information system - example</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251520" y="6282727"/>
            <a:ext cx="12026205" cy="369332"/>
          </a:xfrm>
          <a:prstGeom prst="rect">
            <a:avLst/>
          </a:prstGeom>
          <a:noFill/>
        </p:spPr>
        <p:txBody>
          <a:bodyPr wrap="square" rtlCol="0">
            <a:spAutoFit/>
          </a:bodyPr>
          <a:lstStyle/>
          <a:p>
            <a:r>
              <a:rPr lang="cs-CZ" dirty="0"/>
              <a:t>*https://www.researchgate.net/figure/E-commerce-Management-System-and-its-Source-Information-Areas_fig1_48375884</a:t>
            </a:r>
            <a:endParaRPr lang="cs-CZ" dirty="0" smtClean="0"/>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0511" y="1134446"/>
            <a:ext cx="6905625" cy="4842062"/>
          </a:xfrm>
          <a:prstGeom prst="rect">
            <a:avLst/>
          </a:prstGeom>
        </p:spPr>
      </p:pic>
    </p:spTree>
    <p:extLst>
      <p:ext uri="{BB962C8B-B14F-4D97-AF65-F5344CB8AC3E}">
        <p14:creationId xmlns:p14="http://schemas.microsoft.com/office/powerpoint/2010/main" val="19673140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903085"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The end </a:t>
            </a:r>
            <a:endParaRPr kumimoji="0" lang="en-GB" sz="3600" b="1" i="0" u="none" strike="noStrike" kern="0" cap="none" spc="0" normalizeH="0" baseline="0" dirty="0" smtClean="0">
              <a:ln>
                <a:noFill/>
              </a:ln>
              <a:solidFill>
                <a:sysClr val="windowText" lastClr="000000"/>
              </a:solidFill>
              <a:effectLst/>
              <a:uLnTx/>
              <a:uFillTx/>
            </a:endParaRPr>
          </a:p>
        </p:txBody>
      </p:sp>
      <p:sp>
        <p:nvSpPr>
          <p:cNvPr id="7" name="Obdélník 6"/>
          <p:cNvSpPr/>
          <p:nvPr/>
        </p:nvSpPr>
        <p:spPr>
          <a:xfrm>
            <a:off x="1030029" y="2725795"/>
            <a:ext cx="8670708" cy="1754326"/>
          </a:xfrm>
          <a:prstGeom prst="rect">
            <a:avLst/>
          </a:prstGeom>
          <a:noFill/>
        </p:spPr>
        <p:txBody>
          <a:bodyPr wrap="none" lIns="91440" tIns="45720" rIns="91440" bIns="45720">
            <a:spAutoFit/>
            <a:scene3d>
              <a:camera prst="orthographicFront"/>
              <a:lightRig rig="threePt" dir="t"/>
            </a:scene3d>
            <a:sp3d extrusionH="57150">
              <a:bevelT w="69850" h="38100" prst="cross"/>
            </a:sp3d>
          </a:bodyPr>
          <a:lstStyle/>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Thank you for your attention</a:t>
            </a:r>
            <a:r>
              <a:rPr lang="cs-CZ"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t>
            </a:r>
            <a:endPar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a:p>
            <a:pPr algn="ctr"/>
            <a:r>
              <a:rPr lang="en-GB" sz="5400" b="1" dirty="0" smtClean="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rPr>
              <a:t>Any questions?</a:t>
            </a:r>
            <a:endParaRPr lang="en-GB" sz="5400" b="1" dirty="0">
              <a:ln w="13462">
                <a:solidFill>
                  <a:schemeClr val="bg1"/>
                </a:solidFill>
                <a:prstDash val="solid"/>
              </a:ln>
              <a:solidFill>
                <a:schemeClr val="tx1">
                  <a:lumMod val="85000"/>
                  <a:lumOff val="15000"/>
                </a:schemeClr>
              </a:solidFill>
              <a:effectLst>
                <a:glow rad="228600">
                  <a:schemeClr val="accent6">
                    <a:satMod val="175000"/>
                    <a:alpha val="40000"/>
                  </a:schemeClr>
                </a:glow>
                <a:outerShdw dist="38100" dir="2700000" algn="bl" rotWithShape="0">
                  <a:schemeClr val="accent5"/>
                </a:outerShdw>
              </a:effectLst>
            </a:endParaRPr>
          </a:p>
        </p:txBody>
      </p:sp>
    </p:spTree>
    <p:extLst>
      <p:ext uri="{BB962C8B-B14F-4D97-AF65-F5344CB8AC3E}">
        <p14:creationId xmlns:p14="http://schemas.microsoft.com/office/powerpoint/2010/main" val="4204590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8815234"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Information and communication technology</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68472"/>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GB" dirty="0" smtClean="0">
                <a:latin typeface="Times New Roman" panose="02020603050405020304" pitchFamily="18" charset="0"/>
                <a:cs typeface="Times New Roman" panose="02020603050405020304" pitchFamily="18" charset="0"/>
              </a:rPr>
              <a:t>The term ICT is now used to refer to the combination of computer technology with telecommunication as well.</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GB" dirty="0" smtClean="0">
                <a:latin typeface="Times New Roman" panose="02020603050405020304" pitchFamily="18" charset="0"/>
                <a:cs typeface="Times New Roman" panose="02020603050405020304" pitchFamily="18" charset="0"/>
              </a:rPr>
              <a:t>ICT can be defined as the set of technological tools and resources used to communicate and:*</a:t>
            </a:r>
          </a:p>
          <a:p>
            <a:pPr lvl="1" indent="-419100" algn="just">
              <a:spcAft>
                <a:spcPts val="1200"/>
              </a:spcAft>
              <a:buFont typeface="Wingdings" panose="05000000000000000000" pitchFamily="2" charset="2"/>
              <a:buChar char="Ø"/>
            </a:pPr>
            <a:r>
              <a:rPr lang="en-GB" dirty="0" smtClean="0">
                <a:latin typeface="Times New Roman" panose="02020603050405020304" pitchFamily="18" charset="0"/>
                <a:cs typeface="Times New Roman" panose="02020603050405020304" pitchFamily="18" charset="0"/>
              </a:rPr>
              <a:t>create;</a:t>
            </a:r>
          </a:p>
          <a:p>
            <a:pPr lvl="1" indent="-419100" algn="just">
              <a:spcAft>
                <a:spcPts val="1200"/>
              </a:spcAft>
              <a:buFont typeface="Wingdings" panose="05000000000000000000" pitchFamily="2" charset="2"/>
              <a:buChar char="Ø"/>
            </a:pPr>
            <a:r>
              <a:rPr lang="en-GB" dirty="0" smtClean="0">
                <a:latin typeface="Times New Roman" panose="02020603050405020304" pitchFamily="18" charset="0"/>
                <a:cs typeface="Times New Roman" panose="02020603050405020304" pitchFamily="18" charset="0"/>
              </a:rPr>
              <a:t>disseminate;</a:t>
            </a:r>
          </a:p>
          <a:p>
            <a:pPr lvl="1" indent="-419100" algn="just">
              <a:spcAft>
                <a:spcPts val="1200"/>
              </a:spcAft>
              <a:buFont typeface="Wingdings" panose="05000000000000000000" pitchFamily="2" charset="2"/>
              <a:buChar char="Ø"/>
            </a:pPr>
            <a:r>
              <a:rPr lang="en-GB" dirty="0" smtClean="0">
                <a:latin typeface="Times New Roman" panose="02020603050405020304" pitchFamily="18" charset="0"/>
                <a:cs typeface="Times New Roman" panose="02020603050405020304" pitchFamily="18" charset="0"/>
              </a:rPr>
              <a:t>store;</a:t>
            </a:r>
          </a:p>
          <a:p>
            <a:pPr lvl="1" indent="-419100" algn="just">
              <a:spcAft>
                <a:spcPts val="1200"/>
              </a:spcAft>
              <a:buFont typeface="Wingdings" panose="05000000000000000000" pitchFamily="2" charset="2"/>
              <a:buChar char="Ø"/>
            </a:pPr>
            <a:r>
              <a:rPr lang="en-GB" dirty="0" smtClean="0">
                <a:latin typeface="Times New Roman" panose="02020603050405020304" pitchFamily="18" charset="0"/>
                <a:cs typeface="Times New Roman" panose="02020603050405020304" pitchFamily="18" charset="0"/>
              </a:rPr>
              <a:t>manage;</a:t>
            </a:r>
          </a:p>
          <a:p>
            <a:pPr marL="0" indent="266700" algn="just">
              <a:spcBef>
                <a:spcPts val="0"/>
              </a:spcBef>
              <a:spcAft>
                <a:spcPts val="1200"/>
              </a:spcAft>
              <a:buNone/>
              <a:tabLst>
                <a:tab pos="1077913" algn="l"/>
              </a:tabLst>
            </a:pPr>
            <a:endParaRPr lang="en-GB"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GB"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369332"/>
          </a:xfrm>
          <a:prstGeom prst="rect">
            <a:avLst/>
          </a:prstGeom>
          <a:noFill/>
        </p:spPr>
        <p:txBody>
          <a:bodyPr wrap="square" rtlCol="0">
            <a:spAutoFit/>
          </a:bodyPr>
          <a:lstStyle/>
          <a:p>
            <a:r>
              <a:rPr lang="cs-CZ" dirty="0"/>
              <a:t>*https://</a:t>
            </a:r>
            <a:r>
              <a:rPr lang="cs-CZ" dirty="0" smtClean="0"/>
              <a:t>www.kullabs.com/classes/subjects/units/lessons/notes/note-detail/1184</a:t>
            </a:r>
          </a:p>
        </p:txBody>
      </p:sp>
      <p:sp>
        <p:nvSpPr>
          <p:cNvPr id="7" name="TextovéPole 6"/>
          <p:cNvSpPr txBox="1"/>
          <p:nvPr/>
        </p:nvSpPr>
        <p:spPr>
          <a:xfrm>
            <a:off x="4788024" y="4406540"/>
            <a:ext cx="2087593" cy="523220"/>
          </a:xfrm>
          <a:prstGeom prst="rect">
            <a:avLst/>
          </a:prstGeom>
          <a:noFill/>
        </p:spPr>
        <p:txBody>
          <a:bodyPr wrap="square" rtlCol="0">
            <a:spAutoFit/>
          </a:bodyPr>
          <a:lstStyle/>
          <a:p>
            <a:r>
              <a:rPr lang="en-GB" sz="2800" dirty="0" smtClean="0">
                <a:latin typeface="Times New Roman" panose="02020603050405020304" pitchFamily="18" charset="0"/>
                <a:cs typeface="Times New Roman" panose="02020603050405020304" pitchFamily="18" charset="0"/>
              </a:rPr>
              <a:t>information</a:t>
            </a:r>
            <a:endParaRPr lang="cs-CZ" sz="2800" dirty="0">
              <a:latin typeface="Times New Roman" panose="02020603050405020304" pitchFamily="18" charset="0"/>
              <a:cs typeface="Times New Roman" panose="02020603050405020304" pitchFamily="18" charset="0"/>
            </a:endParaRPr>
          </a:p>
        </p:txBody>
      </p:sp>
      <p:cxnSp>
        <p:nvCxnSpPr>
          <p:cNvPr id="10" name="Přímá spojnice se šipkou 9"/>
          <p:cNvCxnSpPr/>
          <p:nvPr/>
        </p:nvCxnSpPr>
        <p:spPr>
          <a:xfrm>
            <a:off x="2390775" y="3857625"/>
            <a:ext cx="2345567" cy="612515"/>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a:off x="2914650" y="4373592"/>
            <a:ext cx="1744487" cy="255523"/>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p:nvPr/>
        </p:nvCxnSpPr>
        <p:spPr>
          <a:xfrm flipV="1">
            <a:off x="2209800" y="4762500"/>
            <a:ext cx="2449337" cy="165643"/>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p:cNvCxnSpPr/>
          <p:nvPr/>
        </p:nvCxnSpPr>
        <p:spPr>
          <a:xfrm flipV="1">
            <a:off x="2442567" y="4921475"/>
            <a:ext cx="2216570" cy="526825"/>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5185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749744"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CT - </a:t>
            </a:r>
            <a:r>
              <a:rPr kumimoji="0" lang="en-GB" sz="3600" b="1" i="0" u="none" strike="noStrike" kern="0" cap="none" spc="0" normalizeH="0" baseline="0" dirty="0" smtClean="0">
                <a:ln>
                  <a:noFill/>
                </a:ln>
                <a:solidFill>
                  <a:srgbClr val="307871"/>
                </a:solidFill>
                <a:effectLst/>
                <a:uLnTx/>
                <a:uFillTx/>
                <a:latin typeface="Times New Roman"/>
                <a:ea typeface="+mj-ea"/>
                <a:cs typeface="+mj-cs"/>
              </a:rPr>
              <a:t>components</a:t>
            </a:r>
            <a:endParaRPr kumimoji="0" lang="en-GB" sz="3600" b="1" i="0" u="none" strike="noStrike" kern="0" cap="none" spc="0" normalizeH="0" baseline="0" dirty="0" smtClean="0">
              <a:ln>
                <a:noFill/>
              </a:ln>
              <a:solidFill>
                <a:sysClr val="windowText" lastClr="000000"/>
              </a:solidFill>
              <a:effectLst/>
              <a:uLnTx/>
              <a:uFillTx/>
            </a:endParaRPr>
          </a:p>
        </p:txBody>
      </p:sp>
      <p:sp>
        <p:nvSpPr>
          <p:cNvPr id="2" name="TextovéPole 1"/>
          <p:cNvSpPr txBox="1"/>
          <p:nvPr/>
        </p:nvSpPr>
        <p:spPr>
          <a:xfrm>
            <a:off x="569343" y="6302676"/>
            <a:ext cx="11317857" cy="369332"/>
          </a:xfrm>
          <a:prstGeom prst="rect">
            <a:avLst/>
          </a:prstGeom>
          <a:noFill/>
        </p:spPr>
        <p:txBody>
          <a:bodyPr wrap="square" rtlCol="0">
            <a:spAutoFit/>
          </a:bodyPr>
          <a:lstStyle/>
          <a:p>
            <a:r>
              <a:rPr lang="cs-CZ" dirty="0"/>
              <a:t>* https://www.slideshare.net/zfhh01/information-and-communication-technology-65904760</a:t>
            </a:r>
            <a:endParaRPr lang="cs-CZ" dirty="0" smtClean="0"/>
          </a:p>
        </p:txBody>
      </p:sp>
      <p:graphicFrame>
        <p:nvGraphicFramePr>
          <p:cNvPr id="3" name="Diagram 2"/>
          <p:cNvGraphicFramePr/>
          <p:nvPr>
            <p:extLst>
              <p:ext uri="{D42A27DB-BD31-4B8C-83A1-F6EECF244321}">
                <p14:modId xmlns:p14="http://schemas.microsoft.com/office/powerpoint/2010/main" val="983850644"/>
              </p:ext>
            </p:extLst>
          </p:nvPr>
        </p:nvGraphicFramePr>
        <p:xfrm>
          <a:off x="2032000" y="1242204"/>
          <a:ext cx="7517442" cy="48961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ovéPole 8"/>
          <p:cNvSpPr txBox="1"/>
          <p:nvPr/>
        </p:nvSpPr>
        <p:spPr>
          <a:xfrm>
            <a:off x="8963025" y="3073469"/>
            <a:ext cx="2924175" cy="369332"/>
          </a:xfrm>
          <a:prstGeom prst="rect">
            <a:avLst/>
          </a:prstGeom>
          <a:noFill/>
        </p:spPr>
        <p:txBody>
          <a:bodyPr wrap="square" rtlCol="0">
            <a:spAutoFit/>
          </a:bodyPr>
          <a:lstStyle/>
          <a:p>
            <a:r>
              <a:rPr lang="en-GB" dirty="0" smtClean="0"/>
              <a:t>Set of instructions and rules</a:t>
            </a:r>
            <a:endParaRPr lang="en-GB" dirty="0"/>
          </a:p>
        </p:txBody>
      </p:sp>
      <p:cxnSp>
        <p:nvCxnSpPr>
          <p:cNvPr id="14" name="Přímá spojnice se šipkou 13"/>
          <p:cNvCxnSpPr/>
          <p:nvPr/>
        </p:nvCxnSpPr>
        <p:spPr>
          <a:xfrm flipH="1">
            <a:off x="8391525" y="3258135"/>
            <a:ext cx="571500" cy="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5" name="TextovéPole 14"/>
          <p:cNvSpPr txBox="1"/>
          <p:nvPr/>
        </p:nvSpPr>
        <p:spPr>
          <a:xfrm>
            <a:off x="8439779" y="5293701"/>
            <a:ext cx="2924175" cy="369332"/>
          </a:xfrm>
          <a:prstGeom prst="rect">
            <a:avLst/>
          </a:prstGeom>
          <a:noFill/>
        </p:spPr>
        <p:txBody>
          <a:bodyPr wrap="square" rtlCol="0">
            <a:spAutoFit/>
          </a:bodyPr>
          <a:lstStyle/>
          <a:p>
            <a:r>
              <a:rPr lang="en-GB" dirty="0" smtClean="0"/>
              <a:t>Computer programs</a:t>
            </a:r>
            <a:endParaRPr lang="en-GB" dirty="0"/>
          </a:p>
        </p:txBody>
      </p:sp>
      <p:cxnSp>
        <p:nvCxnSpPr>
          <p:cNvPr id="16" name="Přímá spojnice se šipkou 15"/>
          <p:cNvCxnSpPr/>
          <p:nvPr/>
        </p:nvCxnSpPr>
        <p:spPr>
          <a:xfrm flipH="1">
            <a:off x="7792079" y="5478367"/>
            <a:ext cx="571500" cy="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ovéPole 16"/>
          <p:cNvSpPr txBox="1"/>
          <p:nvPr/>
        </p:nvSpPr>
        <p:spPr>
          <a:xfrm>
            <a:off x="695955" y="5293116"/>
            <a:ext cx="2123446" cy="369332"/>
          </a:xfrm>
          <a:prstGeom prst="rect">
            <a:avLst/>
          </a:prstGeom>
          <a:noFill/>
        </p:spPr>
        <p:txBody>
          <a:bodyPr wrap="square" rtlCol="0">
            <a:spAutoFit/>
          </a:bodyPr>
          <a:lstStyle/>
          <a:p>
            <a:r>
              <a:rPr lang="en-GB" dirty="0" smtClean="0"/>
              <a:t>Computer programs</a:t>
            </a:r>
            <a:endParaRPr lang="en-GB" dirty="0"/>
          </a:p>
        </p:txBody>
      </p:sp>
      <p:cxnSp>
        <p:nvCxnSpPr>
          <p:cNvPr id="19" name="Přímá spojnice se šipkou 18"/>
          <p:cNvCxnSpPr/>
          <p:nvPr/>
        </p:nvCxnSpPr>
        <p:spPr>
          <a:xfrm>
            <a:off x="2924175" y="5478367"/>
            <a:ext cx="742950"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0" name="TextovéPole 19"/>
          <p:cNvSpPr txBox="1"/>
          <p:nvPr/>
        </p:nvSpPr>
        <p:spPr>
          <a:xfrm>
            <a:off x="569343" y="3073469"/>
            <a:ext cx="1754756" cy="369332"/>
          </a:xfrm>
          <a:prstGeom prst="rect">
            <a:avLst/>
          </a:prstGeom>
          <a:noFill/>
        </p:spPr>
        <p:txBody>
          <a:bodyPr wrap="square" rtlCol="0">
            <a:spAutoFit/>
          </a:bodyPr>
          <a:lstStyle/>
          <a:p>
            <a:r>
              <a:rPr lang="en-GB" dirty="0" smtClean="0"/>
              <a:t>Facts and figures</a:t>
            </a:r>
            <a:endParaRPr lang="en-GB" dirty="0"/>
          </a:p>
        </p:txBody>
      </p:sp>
      <p:cxnSp>
        <p:nvCxnSpPr>
          <p:cNvPr id="21" name="Přímá spojnice se šipkou 20"/>
          <p:cNvCxnSpPr/>
          <p:nvPr/>
        </p:nvCxnSpPr>
        <p:spPr>
          <a:xfrm>
            <a:off x="2447926" y="3258135"/>
            <a:ext cx="742950"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2" name="TextovéPole 21"/>
          <p:cNvSpPr txBox="1"/>
          <p:nvPr/>
        </p:nvSpPr>
        <p:spPr>
          <a:xfrm>
            <a:off x="2426720" y="1395108"/>
            <a:ext cx="1754756" cy="923330"/>
          </a:xfrm>
          <a:prstGeom prst="rect">
            <a:avLst/>
          </a:prstGeom>
          <a:noFill/>
        </p:spPr>
        <p:txBody>
          <a:bodyPr wrap="square" rtlCol="0">
            <a:spAutoFit/>
          </a:bodyPr>
          <a:lstStyle/>
          <a:p>
            <a:r>
              <a:rPr lang="en-GB" dirty="0" smtClean="0"/>
              <a:t>Those who operate and design </a:t>
            </a:r>
            <a:r>
              <a:rPr lang="en-GB" dirty="0" err="1" smtClean="0"/>
              <a:t>softwares</a:t>
            </a:r>
            <a:endParaRPr lang="en-GB" dirty="0"/>
          </a:p>
        </p:txBody>
      </p:sp>
      <p:cxnSp>
        <p:nvCxnSpPr>
          <p:cNvPr id="23" name="Přímá spojnice se šipkou 22"/>
          <p:cNvCxnSpPr/>
          <p:nvPr/>
        </p:nvCxnSpPr>
        <p:spPr>
          <a:xfrm>
            <a:off x="4181476" y="1840910"/>
            <a:ext cx="742950"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2280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800493"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GB"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Internet </a:t>
            </a:r>
            <a:r>
              <a:rPr lang="en-US" dirty="0">
                <a:latin typeface="Times New Roman" panose="02020603050405020304" pitchFamily="18" charset="0"/>
                <a:cs typeface="Times New Roman" panose="02020603050405020304" pitchFamily="18" charset="0"/>
              </a:rPr>
              <a:t>was born in late </a:t>
            </a:r>
            <a:r>
              <a:rPr lang="en-US" dirty="0" smtClean="0">
                <a:latin typeface="Times New Roman" panose="02020603050405020304" pitchFamily="18" charset="0"/>
                <a:cs typeface="Times New Roman" panose="02020603050405020304" pitchFamily="18" charset="0"/>
              </a:rPr>
              <a:t>1960’s</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The internet has its root in the ARPANET system of the Advanced Research Project Agency of U.S. Department of Defense which linked together mainframe computers to form a communication networks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ARPANET is known as the forefather of internet</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45526"/>
            <a:ext cx="11317857" cy="646331"/>
          </a:xfrm>
          <a:prstGeom prst="rect">
            <a:avLst/>
          </a:prstGeom>
          <a:noFill/>
        </p:spPr>
        <p:txBody>
          <a:bodyPr wrap="square" rtlCol="0">
            <a:spAutoFit/>
          </a:bodyPr>
          <a:lstStyle/>
          <a:p>
            <a:r>
              <a:rPr lang="cs-CZ" dirty="0"/>
              <a:t>*https://www.slideshare.net/priyasoni91/the-internet-10511600</a:t>
            </a:r>
            <a:endParaRPr lang="cs-CZ" dirty="0" smtClean="0"/>
          </a:p>
          <a:p>
            <a:r>
              <a:rPr lang="cs-CZ" dirty="0"/>
              <a:t>**https://en.wikipedia.org/wiki/Internet</a:t>
            </a:r>
          </a:p>
        </p:txBody>
      </p:sp>
    </p:spTree>
    <p:extLst>
      <p:ext uri="{BB962C8B-B14F-4D97-AF65-F5344CB8AC3E}">
        <p14:creationId xmlns:p14="http://schemas.microsoft.com/office/powerpoint/2010/main" val="16794640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1800493"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smtClean="0">
                <a:latin typeface="Times New Roman" panose="02020603050405020304" pitchFamily="18" charset="0"/>
                <a:cs typeface="Times New Roman" panose="02020603050405020304" pitchFamily="18" charset="0"/>
              </a:rPr>
              <a:t>The </a:t>
            </a:r>
            <a:r>
              <a:rPr lang="en-GB" dirty="0" smtClean="0">
                <a:latin typeface="Times New Roman" panose="02020603050405020304" pitchFamily="18" charset="0"/>
                <a:cs typeface="Times New Roman" panose="02020603050405020304" pitchFamily="18" charset="0"/>
              </a:rPr>
              <a:t>Internet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a globally connected network system that uses TCP/IP to transmit data via various types of media</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cs-CZ" dirty="0">
              <a:latin typeface="Times New Roman" panose="02020603050405020304" pitchFamily="18" charset="0"/>
              <a:cs typeface="Times New Roman" panose="02020603050405020304" pitchFamily="18" charset="0"/>
            </a:endParaRPr>
          </a:p>
          <a:p>
            <a:pPr algn="just">
              <a:spcAft>
                <a:spcPts val="1200"/>
              </a:spcAft>
            </a:pPr>
            <a:r>
              <a:rPr lang="en-US" dirty="0">
                <a:latin typeface="Times New Roman" panose="02020603050405020304" pitchFamily="18" charset="0"/>
                <a:cs typeface="Times New Roman" panose="02020603050405020304" pitchFamily="18" charset="0"/>
              </a:rPr>
              <a:t>The </a:t>
            </a:r>
            <a:r>
              <a:rPr lang="en-GB" dirty="0" smtClean="0">
                <a:latin typeface="Times New Roman" panose="02020603050405020304" pitchFamily="18" charset="0"/>
                <a:cs typeface="Times New Roman" panose="02020603050405020304" pitchFamily="18" charset="0"/>
              </a:rPr>
              <a:t>Internet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a network of global exchanges – including private, public, business, academic and government networks – connected by guided, wireless and fiber-optic technologies</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The Internet carries a vast range of information resources and services, such as the inter-linked hypertext documents and applications of the World Wide Web (WWW), electronic mail, telephony, and file sharing</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45526"/>
            <a:ext cx="11317857" cy="646331"/>
          </a:xfrm>
          <a:prstGeom prst="rect">
            <a:avLst/>
          </a:prstGeom>
          <a:noFill/>
        </p:spPr>
        <p:txBody>
          <a:bodyPr wrap="square" rtlCol="0">
            <a:spAutoFit/>
          </a:bodyPr>
          <a:lstStyle/>
          <a:p>
            <a:r>
              <a:rPr lang="cs-CZ" dirty="0"/>
              <a:t>*https://www.techopedia.com/definition/2419/internet</a:t>
            </a:r>
            <a:endParaRPr lang="cs-CZ" dirty="0" smtClean="0"/>
          </a:p>
          <a:p>
            <a:r>
              <a:rPr lang="cs-CZ" dirty="0"/>
              <a:t>**https://en.wikipedia.org/wiki/Internet</a:t>
            </a:r>
          </a:p>
        </p:txBody>
      </p:sp>
    </p:spTree>
    <p:extLst>
      <p:ext uri="{BB962C8B-B14F-4D97-AF65-F5344CB8AC3E}">
        <p14:creationId xmlns:p14="http://schemas.microsoft.com/office/powerpoint/2010/main" val="3090769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3454792"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 </a:t>
            </a:r>
            <a:r>
              <a:rPr kumimoji="0" lang="cs-CZ" sz="3600" b="1" i="0" u="none" strike="noStrike" kern="0" cap="none" spc="0" normalizeH="0" baseline="0" dirty="0" err="1" smtClean="0">
                <a:ln>
                  <a:noFill/>
                </a:ln>
                <a:solidFill>
                  <a:srgbClr val="307871"/>
                </a:solidFill>
                <a:effectLst/>
                <a:uLnTx/>
                <a:uFillTx/>
                <a:latin typeface="Times New Roman"/>
                <a:ea typeface="+mj-ea"/>
                <a:cs typeface="+mj-cs"/>
              </a:rPr>
              <a:t>services</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cs-CZ" dirty="0" smtClean="0">
                <a:latin typeface="Times New Roman" panose="02020603050405020304" pitchFamily="18" charset="0"/>
                <a:cs typeface="Times New Roman" panose="02020603050405020304" pitchFamily="18" charset="0"/>
              </a:rPr>
              <a:t>WWW</a:t>
            </a:r>
            <a:r>
              <a:rPr lang="en-GB"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algn="just">
              <a:spcAft>
                <a:spcPts val="1200"/>
              </a:spcAft>
            </a:pPr>
            <a:r>
              <a:rPr lang="cs-CZ" dirty="0" smtClean="0">
                <a:latin typeface="Times New Roman" panose="02020603050405020304" pitchFamily="18" charset="0"/>
                <a:cs typeface="Times New Roman" panose="02020603050405020304" pitchFamily="18" charset="0"/>
              </a:rPr>
              <a:t>E-mail</a:t>
            </a:r>
            <a:r>
              <a:rPr lang="en-GB" dirty="0" smtClean="0">
                <a:latin typeface="Times New Roman" panose="02020603050405020304" pitchFamily="18" charset="0"/>
                <a:cs typeface="Times New Roman" panose="02020603050405020304" pitchFamily="18" charset="0"/>
              </a:rPr>
              <a:t>;</a:t>
            </a:r>
          </a:p>
          <a:p>
            <a:pPr algn="just">
              <a:spcAft>
                <a:spcPts val="1200"/>
              </a:spcAft>
            </a:pPr>
            <a:r>
              <a:rPr lang="en-GB" dirty="0" smtClean="0">
                <a:latin typeface="Times New Roman" panose="02020603050405020304" pitchFamily="18" charset="0"/>
                <a:cs typeface="Times New Roman" panose="02020603050405020304" pitchFamily="18" charset="0"/>
              </a:rPr>
              <a:t>FTP;</a:t>
            </a:r>
          </a:p>
          <a:p>
            <a:pPr algn="just">
              <a:spcAft>
                <a:spcPts val="1200"/>
              </a:spcAft>
            </a:pPr>
            <a:r>
              <a:rPr lang="en-GB" dirty="0" smtClean="0">
                <a:latin typeface="Times New Roman" panose="02020603050405020304" pitchFamily="18" charset="0"/>
                <a:cs typeface="Times New Roman" panose="02020603050405020304" pitchFamily="18" charset="0"/>
              </a:rPr>
              <a:t>VoIP;</a:t>
            </a:r>
          </a:p>
          <a:p>
            <a:pPr algn="just">
              <a:spcAft>
                <a:spcPts val="1200"/>
              </a:spcAft>
            </a:pPr>
            <a:r>
              <a:rPr lang="en-GB" dirty="0" smtClean="0">
                <a:latin typeface="Times New Roman" panose="02020603050405020304" pitchFamily="18" charset="0"/>
                <a:cs typeface="Times New Roman" panose="02020603050405020304" pitchFamily="18" charset="0"/>
              </a:rPr>
              <a:t>Instant Messaging;</a:t>
            </a:r>
          </a:p>
          <a:p>
            <a:pPr algn="just">
              <a:spcAft>
                <a:spcPts val="1200"/>
              </a:spcAft>
            </a:pPr>
            <a:r>
              <a:rPr lang="cs-CZ" dirty="0" smtClean="0">
                <a:latin typeface="Times New Roman" panose="02020603050405020304" pitchFamily="18" charset="0"/>
                <a:cs typeface="Times New Roman" panose="02020603050405020304" pitchFamily="18" charset="0"/>
              </a:rPr>
              <a:t>Telnet</a:t>
            </a:r>
            <a:r>
              <a:rPr lang="en-GB" dirty="0" smtClean="0">
                <a:latin typeface="Times New Roman" panose="02020603050405020304" pitchFamily="18" charset="0"/>
                <a:cs typeface="Times New Roman" panose="02020603050405020304" pitchFamily="18" charset="0"/>
              </a:rPr>
              <a:t>;</a:t>
            </a:r>
          </a:p>
          <a:p>
            <a:pPr algn="just">
              <a:spcAft>
                <a:spcPts val="1200"/>
              </a:spcAft>
            </a:pPr>
            <a:r>
              <a:rPr lang="en-GB" dirty="0" smtClean="0">
                <a:latin typeface="Times New Roman" panose="02020603050405020304" pitchFamily="18" charset="0"/>
                <a:cs typeface="Times New Roman" panose="02020603050405020304" pitchFamily="18" charset="0"/>
              </a:rPr>
              <a:t>etc.</a:t>
            </a:r>
            <a:endParaRPr lang="cs-CZ" dirty="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97282"/>
            <a:ext cx="11317857" cy="646331"/>
          </a:xfrm>
          <a:prstGeom prst="rect">
            <a:avLst/>
          </a:prstGeom>
          <a:noFill/>
        </p:spPr>
        <p:txBody>
          <a:bodyPr wrap="square" rtlCol="0">
            <a:spAutoFit/>
          </a:bodyPr>
          <a:lstStyle/>
          <a:p>
            <a:r>
              <a:rPr lang="cs-CZ" dirty="0"/>
              <a:t>*http://theconversation.com/how-the-internet-was-born-from-the-arpanet-to-the-internet-68072</a:t>
            </a:r>
            <a:endParaRPr lang="cs-CZ" dirty="0" smtClean="0"/>
          </a:p>
          <a:p>
            <a:endParaRPr lang="cs-CZ" dirty="0"/>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6312" y="1889185"/>
            <a:ext cx="8091578" cy="4045789"/>
          </a:xfrm>
          <a:prstGeom prst="rect">
            <a:avLst/>
          </a:prstGeom>
        </p:spPr>
      </p:pic>
    </p:spTree>
    <p:extLst>
      <p:ext uri="{BB962C8B-B14F-4D97-AF65-F5344CB8AC3E}">
        <p14:creationId xmlns:p14="http://schemas.microsoft.com/office/powerpoint/2010/main" val="1122019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363077"/>
            <a:ext cx="5673348" cy="646331"/>
          </a:xfrm>
          <a:prstGeom prst="rect">
            <a:avLst/>
          </a:prstGeom>
        </p:spPr>
        <p:txBody>
          <a:bodyPr wrap="none">
            <a:spAutoFit/>
          </a:bodyPr>
          <a:lstStyle/>
          <a:p>
            <a:pPr lvl="0">
              <a:defRPr/>
            </a:pPr>
            <a:r>
              <a:rPr kumimoji="0" lang="en-GB" sz="3600" b="1" i="0" u="none" strike="noStrike" kern="0" cap="none" spc="0" normalizeH="0" baseline="0" dirty="0" smtClean="0">
                <a:ln>
                  <a:noFill/>
                </a:ln>
                <a:solidFill>
                  <a:srgbClr val="307871"/>
                </a:solidFill>
                <a:effectLst/>
                <a:uLnTx/>
                <a:uFillTx/>
                <a:latin typeface="Times New Roman"/>
                <a:ea typeface="+mj-ea"/>
                <a:cs typeface="+mj-cs"/>
              </a:rPr>
              <a:t>Internet </a:t>
            </a:r>
            <a:r>
              <a:rPr kumimoji="0" lang="cs-CZ" sz="3600" b="1" i="0" u="none" strike="noStrike" kern="0" cap="none" spc="0" normalizeH="0" baseline="0" dirty="0" smtClean="0">
                <a:ln>
                  <a:noFill/>
                </a:ln>
                <a:solidFill>
                  <a:srgbClr val="307871"/>
                </a:solidFill>
                <a:effectLst/>
                <a:uLnTx/>
                <a:uFillTx/>
                <a:latin typeface="Times New Roman"/>
                <a:ea typeface="+mj-ea"/>
                <a:cs typeface="+mj-cs"/>
              </a:rPr>
              <a:t>-</a:t>
            </a:r>
            <a:r>
              <a:rPr lang="cs-CZ" sz="3600" b="1" kern="0" dirty="0">
                <a:solidFill>
                  <a:srgbClr val="307871"/>
                </a:solidFill>
                <a:latin typeface="Times New Roman"/>
                <a:ea typeface="+mj-ea"/>
                <a:cs typeface="+mj-cs"/>
              </a:rPr>
              <a:t> </a:t>
            </a:r>
            <a:r>
              <a:rPr lang="cs-CZ" sz="3600" b="1" kern="0" dirty="0" err="1">
                <a:solidFill>
                  <a:srgbClr val="307871"/>
                </a:solidFill>
                <a:latin typeface="Times New Roman"/>
                <a:ea typeface="+mj-ea"/>
                <a:cs typeface="+mj-cs"/>
              </a:rPr>
              <a:t>World</a:t>
            </a:r>
            <a:r>
              <a:rPr lang="cs-CZ" sz="3600" b="1" kern="0" dirty="0">
                <a:solidFill>
                  <a:srgbClr val="307871"/>
                </a:solidFill>
                <a:latin typeface="Times New Roman"/>
                <a:ea typeface="+mj-ea"/>
                <a:cs typeface="+mj-cs"/>
              </a:rPr>
              <a:t> </a:t>
            </a:r>
            <a:r>
              <a:rPr lang="cs-CZ" sz="3600" b="1" kern="0" dirty="0" err="1">
                <a:solidFill>
                  <a:srgbClr val="307871"/>
                </a:solidFill>
                <a:latin typeface="Times New Roman"/>
                <a:ea typeface="+mj-ea"/>
                <a:cs typeface="+mj-cs"/>
              </a:rPr>
              <a:t>Wide</a:t>
            </a:r>
            <a:r>
              <a:rPr lang="cs-CZ" sz="3600" b="1" kern="0" dirty="0">
                <a:solidFill>
                  <a:srgbClr val="307871"/>
                </a:solidFill>
                <a:latin typeface="Times New Roman"/>
                <a:ea typeface="+mj-ea"/>
                <a:cs typeface="+mj-cs"/>
              </a:rPr>
              <a:t> Web</a:t>
            </a:r>
            <a:endParaRPr kumimoji="0" lang="en-GB" sz="3600" b="1" i="0" u="none" strike="noStrike" kern="0" cap="none" spc="0" normalizeH="0" baseline="0" dirty="0" smtClean="0">
              <a:ln>
                <a:noFill/>
              </a:ln>
              <a:solidFill>
                <a:sysClr val="windowText" lastClr="000000"/>
              </a:solidFill>
              <a:effectLst/>
              <a:uLnTx/>
              <a:uFillTx/>
            </a:endParaRPr>
          </a:p>
        </p:txBody>
      </p:sp>
      <p:sp>
        <p:nvSpPr>
          <p:cNvPr id="8" name="Zástupný symbol pro obsah 2"/>
          <p:cNvSpPr txBox="1">
            <a:spLocks/>
          </p:cNvSpPr>
          <p:nvPr/>
        </p:nvSpPr>
        <p:spPr>
          <a:xfrm>
            <a:off x="489181" y="1520307"/>
            <a:ext cx="9862517"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Aft>
                <a:spcPts val="1200"/>
              </a:spcAft>
            </a:pPr>
            <a:r>
              <a:rPr lang="en-US" dirty="0">
                <a:latin typeface="Times New Roman" panose="02020603050405020304" pitchFamily="18" charset="0"/>
                <a:cs typeface="Times New Roman" panose="02020603050405020304" pitchFamily="18" charset="0"/>
              </a:rPr>
              <a:t>The World Wide Web (WWW) is a network of online content that is formatted in HTML and accessed via HTTP.</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term refers to all the interlinked HTML pages that can be accessed over the Internet</a:t>
            </a:r>
            <a:r>
              <a:rPr lang="en-US" dirty="0" smtClean="0">
                <a:latin typeface="Times New Roman" panose="02020603050405020304" pitchFamily="18" charset="0"/>
                <a:cs typeface="Times New Roman" panose="02020603050405020304" pitchFamily="18" charset="0"/>
              </a:rPr>
              <a:t>.</a:t>
            </a:r>
            <a:endParaRPr lang="cs-CZ" dirty="0" smtClean="0">
              <a:latin typeface="Times New Roman" panose="02020603050405020304" pitchFamily="18" charset="0"/>
              <a:cs typeface="Times New Roman" panose="02020603050405020304" pitchFamily="18" charset="0"/>
            </a:endParaRPr>
          </a:p>
          <a:p>
            <a:pPr algn="just">
              <a:spcAft>
                <a:spcPts val="1200"/>
              </a:spcAft>
            </a:pPr>
            <a:r>
              <a:rPr lang="cs-CZ" dirty="0" smtClean="0">
                <a:latin typeface="Times New Roman" panose="02020603050405020304" pitchFamily="18" charset="0"/>
                <a:cs typeface="Times New Roman" panose="02020603050405020304" pitchFamily="18" charset="0"/>
              </a:rPr>
              <a:t>HTML - </a:t>
            </a:r>
            <a:r>
              <a:rPr lang="en-US" dirty="0">
                <a:latin typeface="Times New Roman" panose="02020603050405020304" pitchFamily="18" charset="0"/>
                <a:cs typeface="Times New Roman" panose="02020603050405020304" pitchFamily="18" charset="0"/>
              </a:rPr>
              <a:t>Hypertext Markup Language (HTML) is the standard markup language for documents designed to be displayed in a web browser</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p>
          <a:p>
            <a:pPr algn="just">
              <a:spcAft>
                <a:spcPts val="1200"/>
              </a:spcAft>
            </a:pPr>
            <a:r>
              <a:rPr lang="en-US" dirty="0">
                <a:latin typeface="Times New Roman" panose="02020603050405020304" pitchFamily="18" charset="0"/>
                <a:cs typeface="Times New Roman" panose="02020603050405020304" pitchFamily="18" charset="0"/>
              </a:rPr>
              <a:t>It can be assisted by technologies such as Cascading Style Sheets (CSS) and scripting languages such as </a:t>
            </a:r>
            <a:r>
              <a:rPr lang="en-US" dirty="0" smtClean="0">
                <a:latin typeface="Times New Roman" panose="02020603050405020304" pitchFamily="18" charset="0"/>
                <a:cs typeface="Times New Roman" panose="02020603050405020304" pitchFamily="18" charset="0"/>
              </a:rPr>
              <a:t>JavaScript</a:t>
            </a:r>
            <a:r>
              <a:rPr lang="cs-CZ" dirty="0" smtClean="0">
                <a:latin typeface="Times New Roman" panose="02020603050405020304" pitchFamily="18" charset="0"/>
                <a:cs typeface="Times New Roman" panose="02020603050405020304" pitchFamily="18" charset="0"/>
              </a:rPr>
              <a:t>, PHP, </a:t>
            </a:r>
            <a:r>
              <a:rPr lang="cs-CZ"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a:t>
            </a:r>
            <a:r>
              <a:rPr lang="cs-C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endParaRPr lang="cs-CZ" dirty="0">
              <a:latin typeface="Times New Roman" panose="02020603050405020304" pitchFamily="18" charset="0"/>
              <a:cs typeface="Times New Roman" panose="02020603050405020304" pitchFamily="18" charset="0"/>
            </a:endParaRPr>
          </a:p>
          <a:p>
            <a:pPr marL="266700" lvl="1" indent="0" algn="just">
              <a:spcAft>
                <a:spcPts val="1200"/>
              </a:spcAft>
              <a:buNone/>
            </a:pPr>
            <a:endParaRPr lang="en-US" dirty="0" smtClean="0">
              <a:latin typeface="Times New Roman" panose="02020603050405020304" pitchFamily="18" charset="0"/>
              <a:cs typeface="Times New Roman" panose="02020603050405020304" pitchFamily="18" charset="0"/>
            </a:endParaRPr>
          </a:p>
          <a:p>
            <a:pPr algn="just">
              <a:spcAft>
                <a:spcPts val="1200"/>
              </a:spcAft>
            </a:pPr>
            <a:endParaRPr lang="cs-CZ" dirty="0" smtClean="0">
              <a:latin typeface="Times New Roman" panose="02020603050405020304" pitchFamily="18" charset="0"/>
              <a:cs typeface="Times New Roman" panose="02020603050405020304" pitchFamily="18" charset="0"/>
            </a:endParaRPr>
          </a:p>
        </p:txBody>
      </p:sp>
      <p:sp>
        <p:nvSpPr>
          <p:cNvPr id="2" name="TextovéPole 1"/>
          <p:cNvSpPr txBox="1"/>
          <p:nvPr/>
        </p:nvSpPr>
        <p:spPr>
          <a:xfrm>
            <a:off x="569343" y="6245526"/>
            <a:ext cx="11317857" cy="646331"/>
          </a:xfrm>
          <a:prstGeom prst="rect">
            <a:avLst/>
          </a:prstGeom>
          <a:noFill/>
        </p:spPr>
        <p:txBody>
          <a:bodyPr wrap="square" rtlCol="0">
            <a:spAutoFit/>
          </a:bodyPr>
          <a:lstStyle/>
          <a:p>
            <a:r>
              <a:rPr lang="cs-CZ" dirty="0"/>
              <a:t>*https://www.techopedia.com/definition/5217/world-wide-web-www</a:t>
            </a:r>
            <a:endParaRPr lang="cs-CZ" dirty="0" smtClean="0"/>
          </a:p>
          <a:p>
            <a:r>
              <a:rPr lang="cs-CZ" dirty="0"/>
              <a:t>**https://en.wikipedia.org/wiki/HTML</a:t>
            </a:r>
          </a:p>
        </p:txBody>
      </p:sp>
    </p:spTree>
    <p:extLst>
      <p:ext uri="{BB962C8B-B14F-4D97-AF65-F5344CB8AC3E}">
        <p14:creationId xmlns:p14="http://schemas.microsoft.com/office/powerpoint/2010/main" val="1777466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585</TotalTime>
  <Words>2032</Words>
  <Application>Microsoft Office PowerPoint</Application>
  <PresentationFormat>Širokoúhlá obrazovka</PresentationFormat>
  <Paragraphs>188</Paragraphs>
  <Slides>31</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31</vt:i4>
      </vt:variant>
    </vt:vector>
  </HeadingPairs>
  <TitlesOfParts>
    <vt:vector size="37" baseType="lpstr">
      <vt:lpstr>Arial</vt:lpstr>
      <vt:lpstr>Calibri</vt:lpstr>
      <vt:lpstr>Calibri Light</vt:lpstr>
      <vt:lpstr>Times New Roman</vt:lpstr>
      <vt:lpstr>Wingdings</vt:lpstr>
      <vt:lpstr>Motiv Office</vt:lpstr>
      <vt:lpstr>Informatics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suchanek</cp:lastModifiedBy>
  <cp:revision>102</cp:revision>
  <dcterms:created xsi:type="dcterms:W3CDTF">2016-11-25T20:36:16Z</dcterms:created>
  <dcterms:modified xsi:type="dcterms:W3CDTF">2019-09-11T19:25:57Z</dcterms:modified>
</cp:coreProperties>
</file>