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85" r:id="rId4"/>
    <p:sldId id="286" r:id="rId5"/>
    <p:sldId id="287" r:id="rId6"/>
    <p:sldId id="288" r:id="rId7"/>
    <p:sldId id="290" r:id="rId8"/>
    <p:sldId id="291" r:id="rId9"/>
    <p:sldId id="289" r:id="rId10"/>
    <p:sldId id="297" r:id="rId11"/>
    <p:sldId id="306" r:id="rId12"/>
    <p:sldId id="307" r:id="rId13"/>
    <p:sldId id="308" r:id="rId14"/>
    <p:sldId id="305" r:id="rId15"/>
    <p:sldId id="295" r:id="rId16"/>
    <p:sldId id="298" r:id="rId17"/>
    <p:sldId id="296" r:id="rId18"/>
    <p:sldId id="292" r:id="rId19"/>
    <p:sldId id="293" r:id="rId20"/>
    <p:sldId id="294" r:id="rId21"/>
    <p:sldId id="299" r:id="rId22"/>
    <p:sldId id="300" r:id="rId23"/>
    <p:sldId id="301" r:id="rId24"/>
    <p:sldId id="303" r:id="rId25"/>
    <p:sldId id="302" r:id="rId26"/>
    <p:sldId id="304" r:id="rId27"/>
    <p:sldId id="309" r:id="rId28"/>
    <p:sldId id="283"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15.09.2019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15.09.2019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15.09.2019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15.09.2019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15.09.2019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15.09.2019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15.09.2019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15.09.2019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15.09.2019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15.09.2019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15.09.2019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15.09.2019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howtogeek.com/225568/how-to-configure-and-customize-the-taskbar-in-windows-10/"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pcmag.com/article/355897/7-ways-to-tweak-your-windows-10-taskbar" TargetMode="External"/><Relationship Id="rId5" Type="http://schemas.openxmlformats.org/officeDocument/2006/relationships/hyperlink" Target="https://docs.microsoft.com/en-us/windows/configuration/windows-10-start-layout-options-and-policies" TargetMode="External"/><Relationship Id="rId4" Type="http://schemas.openxmlformats.org/officeDocument/2006/relationships/hyperlink" Target="https://www.intowindows.com/13-ways-to-customize-the-windows-10-taskbar/"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windowscentral.com/how-customize-your-start-menu-windows-10#move" TargetMode="External"/><Relationship Id="rId3" Type="http://schemas.openxmlformats.org/officeDocument/2006/relationships/hyperlink" Target="https://www.windowscentral.com/how-customize-your-start-menu-windows-10#size" TargetMode="External"/><Relationship Id="rId7" Type="http://schemas.openxmlformats.org/officeDocument/2006/relationships/hyperlink" Target="https://www.windowscentral.com/how-customize-your-start-menu-windows-10#tile-size" TargetMode="External"/><Relationship Id="rId12" Type="http://schemas.openxmlformats.org/officeDocument/2006/relationships/hyperlink" Target="https://www.windowscentral.com/how-customize-your-start-menu-windows-10#rename"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windowscentral.com/how-customize-your-start-menu-windows-10#unpin" TargetMode="External"/><Relationship Id="rId11" Type="http://schemas.openxmlformats.org/officeDocument/2006/relationships/hyperlink" Target="https://www.windowscentral.com/how-customize-your-start-menu-windows-10#folders" TargetMode="External"/><Relationship Id="rId5" Type="http://schemas.openxmlformats.org/officeDocument/2006/relationships/hyperlink" Target="https://www.windowscentral.com/how-customize-your-start-menu-windows-10#pin" TargetMode="External"/><Relationship Id="rId10" Type="http://schemas.openxmlformats.org/officeDocument/2006/relationships/hyperlink" Target="https://www.windowscentral.com/how-customize-your-start-menu-windows-10#color" TargetMode="External"/><Relationship Id="rId4" Type="http://schemas.openxmlformats.org/officeDocument/2006/relationships/hyperlink" Target="https://www.windowscentral.com/how-customize-your-start-menu-windows-10#fullscreen" TargetMode="External"/><Relationship Id="rId9" Type="http://schemas.openxmlformats.org/officeDocument/2006/relationships/hyperlink" Target="https://www.windowscentral.com/how-customize-your-start-menu-windows-10#live-tile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digitalcitizen.life/introducing-windows-10-ways-open-settings" TargetMode="External"/><Relationship Id="rId7" Type="http://schemas.openxmlformats.org/officeDocument/2006/relationships/hyperlink" Target="https://gadgets.ndtv.com/laptops/features/windows-10-7-default-settings-you-should-change-immediately-after-install-744550"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pixelprivacy.com/resources/windows-privacy-settings/" TargetMode="External"/><Relationship Id="rId5" Type="http://schemas.openxmlformats.org/officeDocument/2006/relationships/hyperlink" Target="https://www.makeuseof.com/tag/control-windows-10-settings-guide/" TargetMode="External"/><Relationship Id="rId4" Type="http://schemas.openxmlformats.org/officeDocument/2006/relationships/hyperlink" Target="https://www.isunshare.com/windows-10/3-ways-to-open-pc-settings-on-windows-10.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laptopmag.com/articles/install-apps-windows-10" TargetMode="External"/><Relationship Id="rId3" Type="http://schemas.openxmlformats.org/officeDocument/2006/relationships/hyperlink" Target="https://www.computerworld.com/article/3199125/top-35-free-apps-for-windows-10.html#slide14" TargetMode="External"/><Relationship Id="rId7" Type="http://schemas.openxmlformats.org/officeDocument/2006/relationships/hyperlink" Target="https://www.techrepublic.com/article/how-to-turn-off-background-apps-in-microsoft-windows-10/"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digitalunite.com/technology-guides/computer-basics/windows-10/how-use-and-download-apps-windows-10" TargetMode="External"/><Relationship Id="rId5" Type="http://schemas.openxmlformats.org/officeDocument/2006/relationships/hyperlink" Target="https://www.digitaltrends.com/computing/best-windows-apps/" TargetMode="External"/><Relationship Id="rId4" Type="http://schemas.openxmlformats.org/officeDocument/2006/relationships/hyperlink" Target="https://www.techradar.com/news/the-best-free-windows-10-app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2364705"/>
            <a:ext cx="6816757" cy="827066"/>
          </a:xfrm>
          <a:prstGeom prst="rect">
            <a:avLst/>
          </a:prstGeom>
        </p:spPr>
        <p:txBody>
          <a:bodyPr anchor="t">
            <a:noAutofit/>
          </a:bodyPr>
          <a:lstStyle/>
          <a:p>
            <a:pPr algn="ctr"/>
            <a:r>
              <a:rPr lang="en-GB" sz="6000" b="1" dirty="0" smtClean="0">
                <a:solidFill>
                  <a:schemeClr val="bg1"/>
                </a:solidFill>
                <a:latin typeface="Times New Roman" panose="02020603050405020304" pitchFamily="18" charset="0"/>
                <a:cs typeface="Times New Roman" panose="02020603050405020304" pitchFamily="18" charset="0"/>
              </a:rPr>
              <a:t>Informatics</a:t>
            </a:r>
            <a:endParaRPr lang="en-GB" sz="6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339430" y="3652502"/>
            <a:ext cx="5469147" cy="1056117"/>
          </a:xfrm>
          <a:prstGeom prst="rect">
            <a:avLst/>
          </a:prstGeom>
        </p:spPr>
        <p:txBody>
          <a:bodyPr>
            <a:normAutofit/>
          </a:bodyPr>
          <a:lstStyle/>
          <a:p>
            <a:pPr marL="0" indent="0" algn="ctr">
              <a:buNone/>
            </a:pPr>
            <a:r>
              <a:rPr lang="en-GB" dirty="0" smtClean="0">
                <a:solidFill>
                  <a:schemeClr val="bg1"/>
                </a:solidFill>
                <a:latin typeface="Times New Roman" panose="02020603050405020304" pitchFamily="18" charset="0"/>
                <a:cs typeface="Times New Roman" panose="02020603050405020304" pitchFamily="18" charset="0"/>
              </a:rPr>
              <a:t>Operating systems</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2400" b="1" dirty="0" smtClean="0">
                <a:solidFill>
                  <a:srgbClr val="307871"/>
                </a:solidFill>
                <a:latin typeface="Times New Roman" panose="02020603050405020304" pitchFamily="18" charset="0"/>
                <a:cs typeface="Times New Roman" panose="02020603050405020304" pitchFamily="18" charset="0"/>
              </a:rPr>
              <a:t>Petr Suchánek</a:t>
            </a:r>
            <a:endParaRPr lang="en-GB" altLang="cs-CZ" sz="2400" b="1" dirty="0" smtClean="0">
              <a:solidFill>
                <a:srgbClr val="307871"/>
              </a:solidFill>
              <a:latin typeface="Times New Roman" panose="02020603050405020304" pitchFamily="18" charset="0"/>
              <a:cs typeface="Times New Roman" panose="02020603050405020304" pitchFamily="18" charset="0"/>
            </a:endParaRPr>
          </a:p>
          <a:p>
            <a:pPr algn="r"/>
            <a:r>
              <a:rPr lang="en-GB" altLang="cs-CZ" sz="2400" dirty="0" smtClean="0">
                <a:solidFill>
                  <a:srgbClr val="307871"/>
                </a:solidFill>
                <a:latin typeface="Times New Roman" panose="02020603050405020304" pitchFamily="18" charset="0"/>
                <a:cs typeface="Times New Roman" panose="02020603050405020304" pitchFamily="18" charset="0"/>
              </a:rPr>
              <a:t>Informatics</a:t>
            </a: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878259"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Plug &amp; Play</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95599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1200"/>
              </a:spcAft>
            </a:pPr>
            <a:r>
              <a:rPr lang="en-US" dirty="0" smtClean="0">
                <a:latin typeface="Times New Roman" panose="02020603050405020304" pitchFamily="18" charset="0"/>
                <a:cs typeface="Times New Roman" panose="02020603050405020304" pitchFamily="18" charset="0"/>
              </a:rPr>
              <a:t>Plug </a:t>
            </a:r>
            <a:r>
              <a:rPr lang="en-US" dirty="0">
                <a:latin typeface="Times New Roman" panose="02020603050405020304" pitchFamily="18" charset="0"/>
                <a:cs typeface="Times New Roman" panose="02020603050405020304" pitchFamily="18" charset="0"/>
              </a:rPr>
              <a:t>and Play, sometimes, abbreviated PnP, is a catchy phrase used to describe devices that work with a computer system as soon as they are connected</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0"/>
              </a:spcBef>
              <a:spcAft>
                <a:spcPts val="1200"/>
              </a:spcAft>
            </a:pPr>
            <a:r>
              <a:rPr lang="en-US" dirty="0">
                <a:latin typeface="Times New Roman" panose="02020603050405020304" pitchFamily="18" charset="0"/>
                <a:cs typeface="Times New Roman" panose="02020603050405020304" pitchFamily="18" charset="0"/>
              </a:rPr>
              <a:t>The user does not have to manually install drivers for the device or even tell the computer that a new device has been added. Instead the computer automatically recognizes the device, loads new drivers for the hardware if needed, and begins to work with the newly connected device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0"/>
              </a:spcBef>
              <a:spcAft>
                <a:spcPts val="1200"/>
              </a:spcAft>
            </a:pPr>
            <a:r>
              <a:rPr lang="en-US" dirty="0">
                <a:latin typeface="Times New Roman" panose="02020603050405020304" pitchFamily="18" charset="0"/>
                <a:cs typeface="Times New Roman" panose="02020603050405020304" pitchFamily="18" charset="0"/>
              </a:rPr>
              <a:t>While Plug and Play usually refers to computer peripheral devices, such as keyboards and mice, it can also be used to describe internal hardware. For example, a video card or hard drive may be a Plug and Play device, meaning the computer will recognize it as soon as it is installed</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a:t>
            </a:r>
            <a:r>
              <a:rPr lang="cs-CZ" dirty="0" smtClean="0"/>
              <a:t>techterms.com/definition/plugandplay</a:t>
            </a:r>
            <a:endParaRPr lang="cs-CZ" dirty="0" smtClean="0"/>
          </a:p>
        </p:txBody>
      </p:sp>
    </p:spTree>
    <p:extLst>
      <p:ext uri="{BB962C8B-B14F-4D97-AF65-F5344CB8AC3E}">
        <p14:creationId xmlns:p14="http://schemas.microsoft.com/office/powerpoint/2010/main" val="1820392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134739"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Dr</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g &amp; Drop</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55121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1200"/>
              </a:spcAft>
            </a:pPr>
            <a:r>
              <a:rPr lang="en-US" dirty="0">
                <a:latin typeface="Times New Roman" panose="02020603050405020304" pitchFamily="18" charset="0"/>
                <a:cs typeface="Times New Roman" panose="02020603050405020304" pitchFamily="18" charset="0"/>
              </a:rPr>
              <a:t>A graphical user interface (GUI) capability that lets a user perform operations by moving the screen icon of an object into another window or onto another </a:t>
            </a:r>
            <a:r>
              <a:rPr lang="en-US" dirty="0" smtClean="0">
                <a:latin typeface="Times New Roman" panose="02020603050405020304" pitchFamily="18" charset="0"/>
                <a:cs typeface="Times New Roman" panose="02020603050405020304" pitchFamily="18" charset="0"/>
              </a:rPr>
              <a:t>icon.</a:t>
            </a:r>
            <a:r>
              <a:rPr lang="cs-CZ" dirty="0" smtClean="0">
                <a:latin typeface="Times New Roman" panose="02020603050405020304" pitchFamily="18" charset="0"/>
                <a:cs typeface="Times New Roman" panose="02020603050405020304" pitchFamily="18" charset="0"/>
              </a:rPr>
              <a:t>*</a:t>
            </a:r>
          </a:p>
          <a:p>
            <a:pPr algn="just">
              <a:spcBef>
                <a:spcPts val="0"/>
              </a:spcBef>
              <a:spcAft>
                <a:spcPts val="1200"/>
              </a:spcAft>
            </a:pP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a regular screen, the icon is clicked with the mouse, and the button is held down while </a:t>
            </a:r>
            <a:r>
              <a:rPr lang="en-US" dirty="0" smtClean="0">
                <a:latin typeface="Times New Roman" panose="02020603050405020304" pitchFamily="18" charset="0"/>
                <a:cs typeface="Times New Roman" panose="02020603050405020304" pitchFamily="18" charset="0"/>
              </a:rPr>
              <a:t>dragging.</a:t>
            </a:r>
            <a:r>
              <a:rPr lang="cs-CZ" dirty="0" smtClean="0">
                <a:latin typeface="Times New Roman" panose="02020603050405020304" pitchFamily="18" charset="0"/>
                <a:cs typeface="Times New Roman" panose="02020603050405020304" pitchFamily="18" charset="0"/>
              </a:rPr>
              <a:t>*</a:t>
            </a:r>
          </a:p>
          <a:p>
            <a:pPr algn="just">
              <a:spcBef>
                <a:spcPts val="0"/>
              </a:spcBef>
              <a:spcAft>
                <a:spcPts val="1200"/>
              </a:spcAft>
            </a:pP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a touchscreen, the icon is long tapped and held down while dragging</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0"/>
              </a:spcBef>
              <a:spcAft>
                <a:spcPts val="1200"/>
              </a:spcAft>
            </a:pPr>
            <a:r>
              <a:rPr lang="en-US" dirty="0">
                <a:latin typeface="Times New Roman" panose="02020603050405020304" pitchFamily="18" charset="0"/>
                <a:cs typeface="Times New Roman" panose="02020603050405020304" pitchFamily="18" charset="0"/>
              </a:rPr>
              <a:t>Drag and drop is a part of most graphical user interfaces, but is not found in all software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646331"/>
          </a:xfrm>
          <a:prstGeom prst="rect">
            <a:avLst/>
          </a:prstGeom>
          <a:noFill/>
        </p:spPr>
        <p:txBody>
          <a:bodyPr wrap="square" rtlCol="0">
            <a:spAutoFit/>
          </a:bodyPr>
          <a:lstStyle/>
          <a:p>
            <a:r>
              <a:rPr lang="cs-CZ" dirty="0"/>
              <a:t>*https://</a:t>
            </a:r>
            <a:r>
              <a:rPr lang="cs-CZ" dirty="0" smtClean="0"/>
              <a:t>www.pcmag.com/encyclopedia/term/41978/drag-and-drop</a:t>
            </a:r>
          </a:p>
          <a:p>
            <a:r>
              <a:rPr lang="cs-CZ" dirty="0"/>
              <a:t>**https://www.techopedia.com/definition/6918/drag-and-drop</a:t>
            </a:r>
            <a:endParaRPr lang="cs-CZ" dirty="0" smtClean="0"/>
          </a:p>
        </p:txBody>
      </p:sp>
    </p:spTree>
    <p:extLst>
      <p:ext uri="{BB962C8B-B14F-4D97-AF65-F5344CB8AC3E}">
        <p14:creationId xmlns:p14="http://schemas.microsoft.com/office/powerpoint/2010/main" val="2311462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134739"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Dr</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g &amp; Drop</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275164"/>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1200"/>
              </a:spcAft>
            </a:pPr>
            <a:r>
              <a:rPr lang="en-US" dirty="0">
                <a:latin typeface="Times New Roman" panose="02020603050405020304" pitchFamily="18" charset="0"/>
                <a:cs typeface="Times New Roman" panose="02020603050405020304" pitchFamily="18" charset="0"/>
              </a:rPr>
              <a:t>Copy and Move</a:t>
            </a:r>
          </a:p>
          <a:p>
            <a:pPr lvl="1" indent="-419100" algn="just">
              <a:spcBef>
                <a:spcPts val="0"/>
              </a:spcBef>
              <a:spcAft>
                <a:spcPts val="12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Files can be copied or moved by dragging their icons from one folder and dropping them on another folder's icon. Drag and drop also lets users position images on a page. In some cases, a document can be printed by dragging its icon to the printer icon.</a:t>
            </a:r>
          </a:p>
          <a:p>
            <a:pPr algn="just">
              <a:spcBef>
                <a:spcPts val="0"/>
              </a:spcBef>
              <a:spcAft>
                <a:spcPts val="1200"/>
              </a:spcAft>
            </a:pPr>
            <a:r>
              <a:rPr lang="en-US" dirty="0" smtClean="0">
                <a:latin typeface="Times New Roman" panose="02020603050405020304" pitchFamily="18" charset="0"/>
                <a:cs typeface="Times New Roman" panose="02020603050405020304" pitchFamily="18" charset="0"/>
              </a:rPr>
              <a:t>Rearrange </a:t>
            </a:r>
            <a:r>
              <a:rPr lang="en-US" dirty="0">
                <a:latin typeface="Times New Roman" panose="02020603050405020304" pitchFamily="18" charset="0"/>
                <a:cs typeface="Times New Roman" panose="02020603050405020304" pitchFamily="18" charset="0"/>
              </a:rPr>
              <a:t>and Delete</a:t>
            </a:r>
          </a:p>
          <a:p>
            <a:pPr lvl="1" indent="-419100" algn="just">
              <a:spcBef>
                <a:spcPts val="0"/>
              </a:spcBef>
              <a:spcAft>
                <a:spcPts val="12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Icons can be rearranged on the screen or dragged to the trash can. In a smartphone or tablet, a long tap and drag and drop is used to rearrange and remove icons on the home screens. See icon, Win Drag and drop and long press.</a:t>
            </a: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*https://www.pcmag.com/encyclopedia/term/41978/drag-and-drop</a:t>
            </a:r>
            <a:endParaRPr lang="cs-CZ" dirty="0" smtClean="0"/>
          </a:p>
        </p:txBody>
      </p:sp>
    </p:spTree>
    <p:extLst>
      <p:ext uri="{BB962C8B-B14F-4D97-AF65-F5344CB8AC3E}">
        <p14:creationId xmlns:p14="http://schemas.microsoft.com/office/powerpoint/2010/main" val="1014313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032147"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Multitasking</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275164"/>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1200"/>
              </a:spcAft>
            </a:pPr>
            <a:r>
              <a:rPr lang="en-US" dirty="0" smtClean="0">
                <a:latin typeface="Times New Roman" panose="02020603050405020304" pitchFamily="18" charset="0"/>
                <a:cs typeface="Times New Roman" panose="02020603050405020304" pitchFamily="18" charset="0"/>
              </a:rPr>
              <a:t>Multitasking</a:t>
            </a:r>
            <a:r>
              <a:rPr lang="en-US" dirty="0">
                <a:latin typeface="Times New Roman" panose="02020603050405020304" pitchFamily="18" charset="0"/>
                <a:cs typeface="Times New Roman" panose="02020603050405020304" pitchFamily="18" charset="0"/>
              </a:rPr>
              <a:t>, in an operating system, is allowing a user to perform more than one computer task (such as the operation of an application program) at a </a:t>
            </a:r>
            <a:r>
              <a:rPr lang="en-US" dirty="0" smtClean="0">
                <a:latin typeface="Times New Roman" panose="02020603050405020304" pitchFamily="18" charset="0"/>
                <a:cs typeface="Times New Roman" panose="02020603050405020304" pitchFamily="18" charset="0"/>
              </a:rPr>
              <a:t>time.</a:t>
            </a:r>
            <a:r>
              <a:rPr lang="cs-CZ" dirty="0" smtClean="0">
                <a:latin typeface="Times New Roman" panose="02020603050405020304" pitchFamily="18" charset="0"/>
                <a:cs typeface="Times New Roman" panose="02020603050405020304" pitchFamily="18" charset="0"/>
              </a:rPr>
              <a:t>*</a:t>
            </a:r>
          </a:p>
          <a:p>
            <a:pPr algn="just">
              <a:spcBef>
                <a:spcPts val="0"/>
              </a:spcBef>
              <a:spcAft>
                <a:spcPts val="12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operating system is able to keep track of where you are in these tasks and go from one to the other without losing </a:t>
            </a:r>
            <a:r>
              <a:rPr lang="en-US" dirty="0" smtClean="0">
                <a:latin typeface="Times New Roman" panose="02020603050405020304" pitchFamily="18" charset="0"/>
                <a:cs typeface="Times New Roman" panose="02020603050405020304" pitchFamily="18" charset="0"/>
              </a:rPr>
              <a:t>information</a:t>
            </a:r>
            <a:r>
              <a:rPr lang="cs-CZ" dirty="0" smtClean="0">
                <a:latin typeface="Times New Roman" panose="02020603050405020304" pitchFamily="18" charset="0"/>
                <a:cs typeface="Times New Roman" panose="02020603050405020304" pitchFamily="18" charset="0"/>
              </a:rPr>
              <a:t>.*</a:t>
            </a:r>
          </a:p>
          <a:p>
            <a:pPr algn="just">
              <a:spcBef>
                <a:spcPts val="0"/>
              </a:spcBef>
              <a:spcAft>
                <a:spcPts val="1200"/>
              </a:spcAft>
            </a:pPr>
            <a:r>
              <a:rPr lang="en-US" dirty="0">
                <a:latin typeface="Times New Roman" panose="02020603050405020304" pitchFamily="18" charset="0"/>
                <a:cs typeface="Times New Roman" panose="02020603050405020304" pitchFamily="18" charset="0"/>
              </a:rPr>
              <a:t>Being able to do multitasking doesn't mean that an unlimited number of tasks can be juggled at the same time. Each task consumes system storage and other resources. As more tasks are started, the system may slow down or begin to run out of shared storage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*https://whatis.techtarget.com/definition/multitasking</a:t>
            </a:r>
            <a:endParaRPr lang="cs-CZ" dirty="0" smtClean="0"/>
          </a:p>
        </p:txBody>
      </p:sp>
    </p:spTree>
    <p:extLst>
      <p:ext uri="{BB962C8B-B14F-4D97-AF65-F5344CB8AC3E}">
        <p14:creationId xmlns:p14="http://schemas.microsoft.com/office/powerpoint/2010/main" val="534028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16011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cs-CZ" sz="3600" b="1" i="0" u="none" strike="noStrike" kern="0" cap="none" spc="0" normalizeH="0" baseline="0" dirty="0" err="1" smtClean="0">
                <a:ln>
                  <a:noFill/>
                </a:ln>
                <a:solidFill>
                  <a:srgbClr val="307871"/>
                </a:solidFill>
                <a:effectLst/>
                <a:uLnTx/>
                <a:uFillTx/>
                <a:latin typeface="Times New Roman"/>
                <a:ea typeface="+mj-ea"/>
                <a:cs typeface="+mj-cs"/>
              </a:rPr>
              <a:t>Taskbar</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8890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taskbar is an element of an operating system located usually at the bottom of the screen</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It allows you to locate and launch programs through Start and the Start menu, or view any program that is currently open</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While there is nothing wrong with the default look of the taskbar, like other areas of Windows operating system, Windows 10’s taskbar can be customized in a number of ways without the help of third-party tools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646331"/>
          </a:xfrm>
          <a:prstGeom prst="rect">
            <a:avLst/>
          </a:prstGeom>
          <a:noFill/>
        </p:spPr>
        <p:txBody>
          <a:bodyPr wrap="square" rtlCol="0">
            <a:spAutoFit/>
          </a:bodyPr>
          <a:lstStyle/>
          <a:p>
            <a:r>
              <a:rPr lang="cs-CZ" dirty="0"/>
              <a:t>*https://</a:t>
            </a:r>
            <a:r>
              <a:rPr lang="cs-CZ" dirty="0" smtClean="0"/>
              <a:t>www.pcmag.com/encyclopedia/term/69267/win10-start-menu</a:t>
            </a:r>
          </a:p>
          <a:p>
            <a:r>
              <a:rPr lang="cs-CZ" dirty="0"/>
              <a:t>**https://www.intowindows.com/13-ways-to-customize-the-windows-10-taskbar/</a:t>
            </a:r>
            <a:endParaRPr lang="cs-CZ" dirty="0" smtClean="0"/>
          </a:p>
        </p:txBody>
      </p:sp>
    </p:spTree>
    <p:extLst>
      <p:ext uri="{BB962C8B-B14F-4D97-AF65-F5344CB8AC3E}">
        <p14:creationId xmlns:p14="http://schemas.microsoft.com/office/powerpoint/2010/main" val="1520270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16011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Taskbar</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646331"/>
          </a:xfrm>
          <a:prstGeom prst="rect">
            <a:avLst/>
          </a:prstGeom>
          <a:noFill/>
        </p:spPr>
        <p:txBody>
          <a:bodyPr wrap="square" rtlCol="0">
            <a:spAutoFit/>
          </a:bodyPr>
          <a:lstStyle/>
          <a:p>
            <a:r>
              <a:rPr lang="cs-CZ" dirty="0"/>
              <a:t>*https://</a:t>
            </a:r>
            <a:r>
              <a:rPr lang="cs-CZ" dirty="0" smtClean="0"/>
              <a:t>www.computerhope.com/jargon/t/taskbar.htm</a:t>
            </a:r>
          </a:p>
          <a:p>
            <a:r>
              <a:rPr lang="cs-CZ" dirty="0" smtClean="0"/>
              <a:t>**</a:t>
            </a: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56" y="1176999"/>
            <a:ext cx="6624548" cy="662455"/>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889" y="1508904"/>
            <a:ext cx="3619500" cy="4762500"/>
          </a:xfrm>
          <a:prstGeom prst="rect">
            <a:avLst/>
          </a:prstGeom>
        </p:spPr>
      </p:pic>
      <p:pic>
        <p:nvPicPr>
          <p:cNvPr id="10" name="Obráze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2704" y="3403081"/>
            <a:ext cx="4649252" cy="2868323"/>
          </a:xfrm>
          <a:prstGeom prst="rect">
            <a:avLst/>
          </a:prstGeom>
        </p:spPr>
      </p:pic>
      <p:pic>
        <p:nvPicPr>
          <p:cNvPr id="11" name="Obráze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1839454"/>
            <a:ext cx="4315184" cy="1666259"/>
          </a:xfrm>
          <a:prstGeom prst="rect">
            <a:avLst/>
          </a:prstGeom>
        </p:spPr>
      </p:pic>
    </p:spTree>
    <p:extLst>
      <p:ext uri="{BB962C8B-B14F-4D97-AF65-F5344CB8AC3E}">
        <p14:creationId xmlns:p14="http://schemas.microsoft.com/office/powerpoint/2010/main" val="2921846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16011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cs-CZ" sz="3600" b="1" i="0" u="none" strike="noStrike" kern="0" cap="none" spc="0" normalizeH="0" baseline="0" dirty="0" err="1" smtClean="0">
                <a:ln>
                  <a:noFill/>
                </a:ln>
                <a:solidFill>
                  <a:srgbClr val="307871"/>
                </a:solidFill>
                <a:effectLst/>
                <a:uLnTx/>
                <a:uFillTx/>
                <a:latin typeface="Times New Roman"/>
                <a:ea typeface="+mj-ea"/>
                <a:cs typeface="+mj-cs"/>
              </a:rPr>
              <a:t>Taskbar</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8890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taskbar is an element of an operating system located usually at the bottom of the screen</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It allows you to locate and launch programs through Start and the Start menu, or view any program that is currently open</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While there is nothing wrong with the default look of the taskbar, like other areas of Windows operating system, Windows 10’s taskbar can be customized in a number of ways without the help of third-party tools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646331"/>
          </a:xfrm>
          <a:prstGeom prst="rect">
            <a:avLst/>
          </a:prstGeom>
          <a:noFill/>
        </p:spPr>
        <p:txBody>
          <a:bodyPr wrap="square" rtlCol="0">
            <a:spAutoFit/>
          </a:bodyPr>
          <a:lstStyle/>
          <a:p>
            <a:r>
              <a:rPr lang="cs-CZ" dirty="0"/>
              <a:t>*https://</a:t>
            </a:r>
            <a:r>
              <a:rPr lang="cs-CZ" dirty="0" smtClean="0"/>
              <a:t>www.pcmag.com/encyclopedia/term/69267/win10-start-menu</a:t>
            </a:r>
          </a:p>
          <a:p>
            <a:r>
              <a:rPr lang="cs-CZ" dirty="0"/>
              <a:t>**https://www.intowindows.com/13-ways-to-customize-the-windows-10-taskbar/</a:t>
            </a:r>
            <a:endParaRPr lang="cs-CZ" dirty="0" smtClean="0"/>
          </a:p>
        </p:txBody>
      </p:sp>
    </p:spTree>
    <p:extLst>
      <p:ext uri="{BB962C8B-B14F-4D97-AF65-F5344CB8AC3E}">
        <p14:creationId xmlns:p14="http://schemas.microsoft.com/office/powerpoint/2010/main" val="823674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28917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Windows – Taskbar - customization</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8890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6" name="Zástupný symbol pro obsah 2"/>
          <p:cNvSpPr txBox="1">
            <a:spLocks/>
          </p:cNvSpPr>
          <p:nvPr/>
        </p:nvSpPr>
        <p:spPr>
          <a:xfrm>
            <a:off x="641581" y="134130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hlinkClick r:id="rId3"/>
              </a:rPr>
              <a:t>https</a:t>
            </a:r>
            <a:r>
              <a:rPr lang="en-US" dirty="0">
                <a:latin typeface="Times New Roman" panose="02020603050405020304" pitchFamily="18" charset="0"/>
                <a:cs typeface="Times New Roman" panose="02020603050405020304" pitchFamily="18" charset="0"/>
                <a:hlinkClick r:id="rId3"/>
              </a:rPr>
              <a:t>://www.howtogeek.com/225568/how-to-configure-and-customize-the-taskbar-in-windows-10</a:t>
            </a:r>
            <a:r>
              <a:rPr lang="en-US" dirty="0" smtClean="0">
                <a:latin typeface="Times New Roman" panose="02020603050405020304" pitchFamily="18" charset="0"/>
                <a:cs typeface="Times New Roman" panose="02020603050405020304" pitchFamily="18" charset="0"/>
                <a:hlinkClick r:id="rId3"/>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cs-CZ" dirty="0">
                <a:latin typeface="Times New Roman" panose="02020603050405020304" pitchFamily="18" charset="0"/>
                <a:cs typeface="Times New Roman" panose="02020603050405020304" pitchFamily="18" charset="0"/>
                <a:hlinkClick r:id="rId4"/>
              </a:rPr>
              <a:t>https://www.intowindows.com/13-ways-to-customize-the-windows-10-taskbar</a:t>
            </a:r>
            <a:r>
              <a:rPr lang="cs-CZ" dirty="0" smtClean="0">
                <a:latin typeface="Times New Roman" panose="02020603050405020304" pitchFamily="18" charset="0"/>
                <a:cs typeface="Times New Roman" panose="02020603050405020304" pitchFamily="18" charset="0"/>
                <a:hlinkClick r:id="rId4"/>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cs-CZ" dirty="0">
                <a:latin typeface="Times New Roman" panose="02020603050405020304" pitchFamily="18" charset="0"/>
                <a:cs typeface="Times New Roman" panose="02020603050405020304" pitchFamily="18" charset="0"/>
                <a:hlinkClick r:id="rId5"/>
              </a:rPr>
              <a:t>https://</a:t>
            </a:r>
            <a:r>
              <a:rPr lang="cs-CZ" dirty="0" smtClean="0">
                <a:latin typeface="Times New Roman" panose="02020603050405020304" pitchFamily="18" charset="0"/>
                <a:cs typeface="Times New Roman" panose="02020603050405020304" pitchFamily="18" charset="0"/>
                <a:hlinkClick r:id="rId5"/>
              </a:rPr>
              <a:t>docs.microsoft.com/en-us/windows/configuration/windows-10-start-layout-options-and-policies</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cs-CZ" dirty="0">
                <a:latin typeface="Times New Roman" panose="02020603050405020304" pitchFamily="18" charset="0"/>
                <a:cs typeface="Times New Roman" panose="02020603050405020304" pitchFamily="18" charset="0"/>
                <a:hlinkClick r:id="rId6"/>
              </a:rPr>
              <a:t>https://</a:t>
            </a:r>
            <a:r>
              <a:rPr lang="cs-CZ" dirty="0" smtClean="0">
                <a:latin typeface="Times New Roman" panose="02020603050405020304" pitchFamily="18" charset="0"/>
                <a:cs typeface="Times New Roman" panose="02020603050405020304" pitchFamily="18" charset="0"/>
                <a:hlinkClick r:id="rId6"/>
              </a:rPr>
              <a:t>www.pcmag.com/article/355897/7-ways-to-tweak-your-windows-10-taskbar</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908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942379"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Start Menu</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8890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Windows 10 Start menu is a table of contents to all the apps (programs), folders and contacts you use often</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Aft>
                <a:spcPts val="1200"/>
              </a:spcAft>
            </a:pPr>
            <a:r>
              <a:rPr lang="en-US" dirty="0">
                <a:latin typeface="Times New Roman" panose="02020603050405020304" pitchFamily="18" charset="0"/>
                <a:cs typeface="Times New Roman" panose="02020603050405020304" pitchFamily="18" charset="0"/>
              </a:rPr>
              <a:t>In Desktop mode, the Windows 10 Start menu (Anniversary Update) shows all apps on the left side and their counterpart live tiles on the </a:t>
            </a:r>
            <a:r>
              <a:rPr lang="en-US" dirty="0" smtClean="0">
                <a:latin typeface="Times New Roman" panose="02020603050405020304" pitchFamily="18" charset="0"/>
                <a:cs typeface="Times New Roman" panose="02020603050405020304" pitchFamily="18" charset="0"/>
              </a:rPr>
              <a:t>right.</a:t>
            </a:r>
            <a:r>
              <a:rPr lang="cs-CZ" dirty="0" smtClean="0">
                <a:latin typeface="Times New Roman" panose="02020603050405020304" pitchFamily="18" charset="0"/>
                <a:cs typeface="Times New Roman" panose="02020603050405020304" pitchFamily="18" charset="0"/>
              </a:rPr>
              <a:t>*</a:t>
            </a:r>
          </a:p>
          <a:p>
            <a:pPr algn="just">
              <a:spcAft>
                <a:spcPts val="1200"/>
              </a:spcAft>
            </a:pPr>
            <a:r>
              <a:rPr lang="en-US" dirty="0" smtClean="0">
                <a:latin typeface="Times New Roman" panose="02020603050405020304" pitchFamily="18" charset="0"/>
                <a:cs typeface="Times New Roman" panose="02020603050405020304" pitchFamily="18" charset="0"/>
              </a:rPr>
              <a:t>Whether </a:t>
            </a:r>
            <a:r>
              <a:rPr lang="en-US" dirty="0">
                <a:latin typeface="Times New Roman" panose="02020603050405020304" pitchFamily="18" charset="0"/>
                <a:cs typeface="Times New Roman" panose="02020603050405020304" pitchFamily="18" charset="0"/>
              </a:rPr>
              <a:t>they function as "live" or not depends on the </a:t>
            </a:r>
            <a:r>
              <a:rPr lang="en-US" dirty="0" smtClean="0">
                <a:latin typeface="Times New Roman" panose="02020603050405020304" pitchFamily="18" charset="0"/>
                <a:cs typeface="Times New Roman" panose="02020603050405020304" pitchFamily="18" charset="0"/>
              </a:rPr>
              <a:t>application.</a:t>
            </a:r>
            <a:r>
              <a:rPr lang="cs-CZ" dirty="0" smtClean="0">
                <a:latin typeface="Times New Roman" panose="02020603050405020304" pitchFamily="18" charset="0"/>
                <a:cs typeface="Times New Roman" panose="02020603050405020304" pitchFamily="18" charset="0"/>
              </a:rPr>
              <a:t>*</a:t>
            </a:r>
          </a:p>
          <a:p>
            <a:pPr algn="just">
              <a:spcAft>
                <a:spcPts val="1200"/>
              </a:spcAft>
            </a:pPr>
            <a:r>
              <a:rPr lang="en-US" dirty="0" smtClean="0">
                <a:latin typeface="Times New Roman" panose="02020603050405020304" pitchFamily="18" charset="0"/>
                <a:cs typeface="Times New Roman" panose="02020603050405020304" pitchFamily="18" charset="0"/>
              </a:rPr>
              <a:t>Any </a:t>
            </a:r>
            <a:r>
              <a:rPr lang="en-US" dirty="0">
                <a:latin typeface="Times New Roman" panose="02020603050405020304" pitchFamily="18" charset="0"/>
                <a:cs typeface="Times New Roman" panose="02020603050405020304" pitchFamily="18" charset="0"/>
              </a:rPr>
              <a:t>app from the All apps list on the left can be replicated as a tile on the right.</a:t>
            </a:r>
            <a:r>
              <a:rPr lang="cs-CZ"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*https://www.pcmag.com/encyclopedia/term/69267/win10-start-menu</a:t>
            </a:r>
            <a:endParaRPr lang="cs-CZ" dirty="0" smtClean="0"/>
          </a:p>
        </p:txBody>
      </p:sp>
    </p:spTree>
    <p:extLst>
      <p:ext uri="{BB962C8B-B14F-4D97-AF65-F5344CB8AC3E}">
        <p14:creationId xmlns:p14="http://schemas.microsoft.com/office/powerpoint/2010/main" val="520829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942379"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Start Menu</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*https://mspoweruser.com/windows-10-creators-update-will-introduce-app-folders-for-the-start-menu-on-pcs/</a:t>
            </a:r>
            <a:endParaRPr lang="cs-CZ" dirty="0" smtClean="0"/>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002" y="1009408"/>
            <a:ext cx="7300443" cy="5243887"/>
          </a:xfrm>
          <a:prstGeom prst="rect">
            <a:avLst/>
          </a:prstGeom>
        </p:spPr>
      </p:pic>
    </p:spTree>
    <p:extLst>
      <p:ext uri="{BB962C8B-B14F-4D97-AF65-F5344CB8AC3E}">
        <p14:creationId xmlns:p14="http://schemas.microsoft.com/office/powerpoint/2010/main" val="169017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37812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975403"/>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GB" b="1" dirty="0" smtClean="0">
                <a:latin typeface="Times New Roman" panose="02020603050405020304" pitchFamily="18" charset="0"/>
                <a:cs typeface="Times New Roman" panose="02020603050405020304" pitchFamily="18" charset="0"/>
              </a:rPr>
              <a:t>Operating system</a:t>
            </a: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Operating system services</a:t>
            </a: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Operating system </a:t>
            </a:r>
            <a:r>
              <a:rPr lang="en-GB" b="1" dirty="0" smtClean="0">
                <a:latin typeface="Times New Roman" panose="02020603050405020304" pitchFamily="18" charset="0"/>
                <a:cs typeface="Times New Roman" panose="02020603050405020304" pitchFamily="18" charset="0"/>
              </a:rPr>
              <a:t>Windows</a:t>
            </a:r>
            <a:endParaRPr lang="cs-CZ"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Windows – Plug &amp; Play</a:t>
            </a: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Windows – Drag &amp; Drop</a:t>
            </a: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Windows - Multitasking</a:t>
            </a:r>
            <a:endParaRPr lang="en-GB"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Windows – Taskbar</a:t>
            </a: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Windows – Start Menu</a:t>
            </a: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Windows – Settings</a:t>
            </a: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Windows - Applications</a:t>
            </a:r>
            <a:endParaRPr lang="en-GB"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8250977"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Start Menu – </a:t>
            </a:r>
            <a:r>
              <a:rPr kumimoji="0" lang="cs-CZ" sz="3600" b="1" i="0" u="none" strike="noStrike" kern="0" cap="none" spc="0" normalizeH="0" baseline="0" dirty="0" err="1" smtClean="0">
                <a:ln>
                  <a:noFill/>
                </a:ln>
                <a:solidFill>
                  <a:srgbClr val="307871"/>
                </a:solidFill>
                <a:effectLst/>
                <a:uLnTx/>
                <a:uFillTx/>
                <a:latin typeface="Times New Roman"/>
                <a:ea typeface="+mj-ea"/>
                <a:cs typeface="+mj-cs"/>
              </a:rPr>
              <a:t>Customization</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88699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3"/>
              </a:rPr>
              <a:t>How to change the size of the Start Menu in Windows 10</a:t>
            </a:r>
            <a:endParaRPr lang="en-US" dirty="0"/>
          </a:p>
          <a:p>
            <a:r>
              <a:rPr lang="en-US" dirty="0">
                <a:hlinkClick r:id="rId4"/>
              </a:rPr>
              <a:t>How to enable full screen mode for the Start Menu in Windows 10</a:t>
            </a:r>
            <a:endParaRPr lang="en-US" dirty="0"/>
          </a:p>
          <a:p>
            <a:r>
              <a:rPr lang="en-US" dirty="0">
                <a:hlinkClick r:id="rId5"/>
              </a:rPr>
              <a:t>How to pin an application to the Start Menu in Windows 10</a:t>
            </a:r>
            <a:endParaRPr lang="en-US" dirty="0"/>
          </a:p>
          <a:p>
            <a:r>
              <a:rPr lang="en-US" dirty="0">
                <a:hlinkClick r:id="rId6"/>
              </a:rPr>
              <a:t>How to unpin an application from the Start Menu in Windows 10</a:t>
            </a:r>
            <a:endParaRPr lang="en-US" dirty="0"/>
          </a:p>
          <a:p>
            <a:r>
              <a:rPr lang="en-US" dirty="0">
                <a:hlinkClick r:id="rId7"/>
              </a:rPr>
              <a:t>How to change the size of tiles in the Start Menu in Windows 10</a:t>
            </a:r>
            <a:endParaRPr lang="en-US" dirty="0"/>
          </a:p>
          <a:p>
            <a:r>
              <a:rPr lang="en-US" dirty="0">
                <a:hlinkClick r:id="rId8"/>
              </a:rPr>
              <a:t>How to move tiles in the Start Menu in Windows 10</a:t>
            </a:r>
            <a:endParaRPr lang="en-US" dirty="0"/>
          </a:p>
          <a:p>
            <a:r>
              <a:rPr lang="en-US" dirty="0">
                <a:hlinkClick r:id="rId9"/>
              </a:rPr>
              <a:t>How to turn off living tiles in the Start Menu in Windows 10</a:t>
            </a:r>
            <a:endParaRPr lang="en-US" dirty="0"/>
          </a:p>
          <a:p>
            <a:r>
              <a:rPr lang="en-US" dirty="0">
                <a:hlinkClick r:id="rId10"/>
              </a:rPr>
              <a:t>How to change the color of the Start Menu in Windows 10</a:t>
            </a:r>
            <a:endParaRPr lang="en-US" dirty="0"/>
          </a:p>
          <a:p>
            <a:r>
              <a:rPr lang="en-US" dirty="0">
                <a:hlinkClick r:id="rId11"/>
              </a:rPr>
              <a:t>How to add folders to the Start Menu in Windows 10</a:t>
            </a:r>
            <a:endParaRPr lang="en-US" dirty="0"/>
          </a:p>
          <a:p>
            <a:r>
              <a:rPr lang="en-US" dirty="0">
                <a:hlinkClick r:id="rId12"/>
              </a:rPr>
              <a:t>How to rename groups of tiles in the Start Menu in Windows 10</a:t>
            </a:r>
            <a:endParaRPr lang="en-US" dirty="0"/>
          </a:p>
        </p:txBody>
      </p:sp>
      <p:sp>
        <p:nvSpPr>
          <p:cNvPr id="2" name="TextovéPole 1"/>
          <p:cNvSpPr txBox="1"/>
          <p:nvPr/>
        </p:nvSpPr>
        <p:spPr>
          <a:xfrm>
            <a:off x="569343" y="6271404"/>
            <a:ext cx="11740551" cy="369332"/>
          </a:xfrm>
          <a:prstGeom prst="rect">
            <a:avLst/>
          </a:prstGeom>
          <a:noFill/>
        </p:spPr>
        <p:txBody>
          <a:bodyPr wrap="square" rtlCol="0">
            <a:spAutoFit/>
          </a:bodyPr>
          <a:lstStyle/>
          <a:p>
            <a:r>
              <a:rPr lang="cs-CZ" dirty="0"/>
              <a:t>*https://www.windowscentral.com/how-customize-your-start-menu-windows-10#sizeFirefoxHTML\Shell\Open\Command</a:t>
            </a:r>
            <a:endParaRPr lang="cs-CZ" dirty="0" smtClean="0"/>
          </a:p>
        </p:txBody>
      </p:sp>
    </p:spTree>
    <p:extLst>
      <p:ext uri="{BB962C8B-B14F-4D97-AF65-F5344CB8AC3E}">
        <p14:creationId xmlns:p14="http://schemas.microsoft.com/office/powerpoint/2010/main" val="415435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05752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Settings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8890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Settings or Windows Settings (known as PC settings in Windows 8 and 8.1) is a component of Microsoft </a:t>
            </a:r>
            <a:r>
              <a:rPr lang="en-US" dirty="0" smtClean="0">
                <a:latin typeface="Times New Roman" panose="02020603050405020304" pitchFamily="18" charset="0"/>
                <a:cs typeface="Times New Roman" panose="02020603050405020304" pitchFamily="18" charset="0"/>
              </a:rPr>
              <a:t>Windows</a:t>
            </a:r>
            <a:r>
              <a:rPr lang="cs-CZ" dirty="0" smtClean="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allows the user to customize and configure the operating system. Microsoft intends it to eventually replace the existing Control </a:t>
            </a:r>
            <a:r>
              <a:rPr lang="en-US" dirty="0" smtClean="0">
                <a:latin typeface="Times New Roman" panose="02020603050405020304" pitchFamily="18" charset="0"/>
                <a:cs typeface="Times New Roman" panose="02020603050405020304" pitchFamily="18" charset="0"/>
              </a:rPr>
              <a:t>Panel</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*https://en.wikipedia.org/wiki/</a:t>
            </a:r>
            <a:r>
              <a:rPr lang="cs-CZ" dirty="0" err="1"/>
              <a:t>Settings</a:t>
            </a:r>
            <a:r>
              <a:rPr lang="cs-CZ" dirty="0"/>
              <a:t>_(Windows)</a:t>
            </a:r>
            <a:endParaRPr lang="cs-CZ" dirty="0" smtClean="0"/>
          </a:p>
        </p:txBody>
      </p:sp>
    </p:spTree>
    <p:extLst>
      <p:ext uri="{BB962C8B-B14F-4D97-AF65-F5344CB8AC3E}">
        <p14:creationId xmlns:p14="http://schemas.microsoft.com/office/powerpoint/2010/main" val="893424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05752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Settings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8890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System</a:t>
            </a:r>
            <a:r>
              <a:rPr lang="en-GB"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Devices,</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Phone (introduced in Windows 10 Fall Creators Update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Network &amp; </a:t>
            </a:r>
            <a:r>
              <a:rPr lang="en-US" dirty="0" smtClean="0">
                <a:latin typeface="Times New Roman" panose="02020603050405020304" pitchFamily="18" charset="0"/>
                <a:cs typeface="Times New Roman" panose="02020603050405020304" pitchFamily="18" charset="0"/>
              </a:rPr>
              <a:t>Internet,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Personalization,</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Apps (introduced in Windows 10 Creators Update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Accounts,</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Time &amp; </a:t>
            </a:r>
            <a:r>
              <a:rPr lang="en-US" dirty="0" smtClean="0">
                <a:latin typeface="Times New Roman" panose="02020603050405020304" pitchFamily="18" charset="0"/>
                <a:cs typeface="Times New Roman" panose="02020603050405020304" pitchFamily="18" charset="0"/>
              </a:rPr>
              <a:t>Language,</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*https://en.wikipedia.org/wiki/</a:t>
            </a:r>
            <a:r>
              <a:rPr lang="cs-CZ" dirty="0" err="1"/>
              <a:t>Settings</a:t>
            </a:r>
            <a:r>
              <a:rPr lang="cs-CZ" dirty="0"/>
              <a:t>_(Windows)</a:t>
            </a:r>
            <a:endParaRPr lang="cs-CZ" dirty="0" smtClean="0"/>
          </a:p>
        </p:txBody>
      </p:sp>
    </p:spTree>
    <p:extLst>
      <p:ext uri="{BB962C8B-B14F-4D97-AF65-F5344CB8AC3E}">
        <p14:creationId xmlns:p14="http://schemas.microsoft.com/office/powerpoint/2010/main" val="1941833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05752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Settings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8890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Gaming (introduced in Windows 10 Anniversary Update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Ease of </a:t>
            </a:r>
            <a:r>
              <a:rPr lang="en-US" dirty="0" smtClean="0">
                <a:latin typeface="Times New Roman" panose="02020603050405020304" pitchFamily="18" charset="0"/>
                <a:cs typeface="Times New Roman" panose="02020603050405020304" pitchFamily="18" charset="0"/>
              </a:rPr>
              <a:t>Access;</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Cortana (introduced in Windows 10 Fall Creators Update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Privacy;</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Update &amp; </a:t>
            </a:r>
            <a:r>
              <a:rPr lang="en-US" dirty="0" smtClean="0">
                <a:latin typeface="Times New Roman" panose="02020603050405020304" pitchFamily="18" charset="0"/>
                <a:cs typeface="Times New Roman" panose="02020603050405020304" pitchFamily="18" charset="0"/>
              </a:rPr>
              <a:t>Security;</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Mixed Reality (introduced in Windows 10 Creators Update; appears only if a device meeting minimum HoloLens requirements is connected to the </a:t>
            </a:r>
            <a:r>
              <a:rPr lang="en-US" dirty="0" smtClean="0">
                <a:latin typeface="Times New Roman" panose="02020603050405020304" pitchFamily="18" charset="0"/>
                <a:cs typeface="Times New Roman" panose="02020603050405020304" pitchFamily="18" charset="0"/>
              </a:rPr>
              <a:t>PC).</a:t>
            </a:r>
            <a:endParaRPr lang="cs-CZ"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*https://en.wikipedia.org/wiki/</a:t>
            </a:r>
            <a:r>
              <a:rPr lang="cs-CZ" dirty="0" err="1"/>
              <a:t>Settings</a:t>
            </a:r>
            <a:r>
              <a:rPr lang="cs-CZ" dirty="0"/>
              <a:t>_(Windows)</a:t>
            </a:r>
            <a:endParaRPr lang="cs-CZ" dirty="0" smtClean="0"/>
          </a:p>
        </p:txBody>
      </p:sp>
    </p:spTree>
    <p:extLst>
      <p:ext uri="{BB962C8B-B14F-4D97-AF65-F5344CB8AC3E}">
        <p14:creationId xmlns:p14="http://schemas.microsoft.com/office/powerpoint/2010/main" val="4046157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28835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Settings*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*https://www.benecke.cloud/windows-10-modify-settings-page/</a:t>
            </a:r>
            <a:endParaRPr lang="cs-CZ" dirty="0" smtClean="0"/>
          </a:p>
        </p:txBody>
      </p:sp>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575" y="1006441"/>
            <a:ext cx="6917673" cy="5264963"/>
          </a:xfrm>
          <a:prstGeom prst="rect">
            <a:avLst/>
          </a:prstGeom>
        </p:spPr>
      </p:pic>
    </p:spTree>
    <p:extLst>
      <p:ext uri="{BB962C8B-B14F-4D97-AF65-F5344CB8AC3E}">
        <p14:creationId xmlns:p14="http://schemas.microsoft.com/office/powerpoint/2010/main" val="2911281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05752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Settings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8890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3"/>
              </a:rPr>
              <a:t>https://</a:t>
            </a:r>
            <a:r>
              <a:rPr lang="en-US" dirty="0" smtClean="0">
                <a:latin typeface="Times New Roman" panose="02020603050405020304" pitchFamily="18" charset="0"/>
                <a:cs typeface="Times New Roman" panose="02020603050405020304" pitchFamily="18" charset="0"/>
                <a:hlinkClick r:id="rId3"/>
              </a:rPr>
              <a:t>www.digitalcitizen.life/introducing-windows-10-ways-open-settings</a:t>
            </a:r>
            <a:endParaRPr lang="en-US"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4"/>
              </a:rPr>
              <a:t>https://</a:t>
            </a:r>
            <a:r>
              <a:rPr lang="en-US" dirty="0" smtClean="0">
                <a:latin typeface="Times New Roman" panose="02020603050405020304" pitchFamily="18" charset="0"/>
                <a:cs typeface="Times New Roman" panose="02020603050405020304" pitchFamily="18" charset="0"/>
                <a:hlinkClick r:id="rId4"/>
              </a:rPr>
              <a:t>www.isunshare.com/windows-10/3-ways-to-open-pc-settings-on-windows-10.html</a:t>
            </a:r>
            <a:endParaRPr lang="en-US"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5"/>
              </a:rPr>
              <a:t>https://www.makeuseof.com/tag/control-windows-10-settings-guide</a:t>
            </a:r>
            <a:r>
              <a:rPr lang="en-US" dirty="0" smtClean="0">
                <a:latin typeface="Times New Roman" panose="02020603050405020304" pitchFamily="18" charset="0"/>
                <a:cs typeface="Times New Roman" panose="02020603050405020304" pitchFamily="18" charset="0"/>
                <a:hlinkClick r:id="rId5"/>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hlinkClick r:id="rId6"/>
              </a:rPr>
              <a:t>https</a:t>
            </a:r>
            <a:r>
              <a:rPr lang="en-US" dirty="0">
                <a:latin typeface="Times New Roman" panose="02020603050405020304" pitchFamily="18" charset="0"/>
                <a:cs typeface="Times New Roman" panose="02020603050405020304" pitchFamily="18" charset="0"/>
                <a:hlinkClick r:id="rId6"/>
              </a:rPr>
              <a:t>://pixelprivacy.com/resources/windows-privacy-settings</a:t>
            </a:r>
            <a:r>
              <a:rPr lang="en-US" dirty="0" smtClean="0">
                <a:latin typeface="Times New Roman" panose="02020603050405020304" pitchFamily="18" charset="0"/>
                <a:cs typeface="Times New Roman" panose="02020603050405020304" pitchFamily="18" charset="0"/>
                <a:hlinkClick r:id="rId6"/>
              </a:rPr>
              <a:t>/</a:t>
            </a:r>
            <a:endParaRPr lang="en-US"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7"/>
              </a:rPr>
              <a:t>https://</a:t>
            </a:r>
            <a:r>
              <a:rPr lang="en-US" dirty="0" smtClean="0">
                <a:latin typeface="Times New Roman" panose="02020603050405020304" pitchFamily="18" charset="0"/>
                <a:cs typeface="Times New Roman" panose="02020603050405020304" pitchFamily="18" charset="0"/>
                <a:hlinkClick r:id="rId7"/>
              </a:rPr>
              <a:t>gadgets.ndtv.com/laptops/features/windows-10-7-default-settings-you-should-change-immediately-after-install-744550</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302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98085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Applications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8890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3"/>
              </a:rPr>
              <a:t>https://</a:t>
            </a:r>
            <a:r>
              <a:rPr lang="en-US" dirty="0" smtClean="0">
                <a:latin typeface="Times New Roman" panose="02020603050405020304" pitchFamily="18" charset="0"/>
                <a:cs typeface="Times New Roman" panose="02020603050405020304" pitchFamily="18" charset="0"/>
                <a:hlinkClick r:id="rId3"/>
              </a:rPr>
              <a:t>www.computerworld.com/article/3199125/top-35-free-apps-for-windows-10.html#slide14</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4"/>
              </a:rPr>
              <a:t>https://</a:t>
            </a:r>
            <a:r>
              <a:rPr lang="en-US" dirty="0" smtClean="0">
                <a:latin typeface="Times New Roman" panose="02020603050405020304" pitchFamily="18" charset="0"/>
                <a:cs typeface="Times New Roman" panose="02020603050405020304" pitchFamily="18" charset="0"/>
                <a:hlinkClick r:id="rId4"/>
              </a:rPr>
              <a:t>www.techradar.com/news/the-best-free-windows-10-apps</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5"/>
              </a:rPr>
              <a:t>https://www.digitaltrends.com/computing/best-windows-apps</a:t>
            </a:r>
            <a:r>
              <a:rPr lang="en-US" dirty="0" smtClean="0">
                <a:latin typeface="Times New Roman" panose="02020603050405020304" pitchFamily="18" charset="0"/>
                <a:cs typeface="Times New Roman" panose="02020603050405020304" pitchFamily="18" charset="0"/>
                <a:hlinkClick r:id="rId5"/>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6"/>
              </a:rPr>
              <a:t>https://</a:t>
            </a:r>
            <a:r>
              <a:rPr lang="en-US" dirty="0" smtClean="0">
                <a:latin typeface="Times New Roman" panose="02020603050405020304" pitchFamily="18" charset="0"/>
                <a:cs typeface="Times New Roman" panose="02020603050405020304" pitchFamily="18" charset="0"/>
                <a:hlinkClick r:id="rId6"/>
              </a:rPr>
              <a:t>www.digitalunite.com/technology-guides/computer-basics/windows-10/how-use-and-download-apps-windows-10</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7"/>
              </a:rPr>
              <a:t>https://www.techrepublic.com/article/how-to-turn-off-background-apps-in-microsoft-windows-10</a:t>
            </a:r>
            <a:r>
              <a:rPr lang="en-US" dirty="0" smtClean="0">
                <a:latin typeface="Times New Roman" panose="02020603050405020304" pitchFamily="18" charset="0"/>
                <a:cs typeface="Times New Roman" panose="02020603050405020304" pitchFamily="18" charset="0"/>
                <a:hlinkClick r:id="rId7"/>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8"/>
              </a:rPr>
              <a:t>https://</a:t>
            </a:r>
            <a:r>
              <a:rPr lang="en-US" dirty="0" smtClean="0">
                <a:latin typeface="Times New Roman" panose="02020603050405020304" pitchFamily="18" charset="0"/>
                <a:cs typeface="Times New Roman" panose="02020603050405020304" pitchFamily="18" charset="0"/>
                <a:hlinkClick r:id="rId8"/>
              </a:rPr>
              <a:t>www.laptopmag.com/articles/install-apps-windows-10</a:t>
            </a: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429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211683"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Windows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Applications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219" y="1009408"/>
            <a:ext cx="6805383" cy="5282381"/>
          </a:xfrm>
          <a:prstGeom prst="rect">
            <a:avLst/>
          </a:prstGeom>
        </p:spPr>
      </p:pic>
      <p:sp>
        <p:nvSpPr>
          <p:cNvPr id="7" name="TextovéPole 6"/>
          <p:cNvSpPr txBox="1"/>
          <p:nvPr/>
        </p:nvSpPr>
        <p:spPr>
          <a:xfrm>
            <a:off x="569343" y="6271404"/>
            <a:ext cx="11317857" cy="369332"/>
          </a:xfrm>
          <a:prstGeom prst="rect">
            <a:avLst/>
          </a:prstGeom>
          <a:noFill/>
        </p:spPr>
        <p:txBody>
          <a:bodyPr wrap="square" rtlCol="0">
            <a:spAutoFit/>
          </a:bodyPr>
          <a:lstStyle/>
          <a:p>
            <a:r>
              <a:rPr lang="cs-CZ" dirty="0"/>
              <a:t>*https://www.reddit.com/r/Windows10/comments/3zpk8g/what_are_those_progress_bars_in_apps_features/</a:t>
            </a:r>
            <a:endParaRPr lang="cs-CZ" dirty="0" smtClean="0"/>
          </a:p>
        </p:txBody>
      </p:sp>
    </p:spTree>
    <p:extLst>
      <p:ext uri="{BB962C8B-B14F-4D97-AF65-F5344CB8AC3E}">
        <p14:creationId xmlns:p14="http://schemas.microsoft.com/office/powerpoint/2010/main" val="713428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190308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The end </a:t>
            </a:r>
            <a:endParaRPr kumimoji="0" lang="en-GB" sz="3600" b="1" i="0" u="none" strike="noStrike" kern="0" cap="none" spc="0" normalizeH="0" baseline="0" dirty="0" smtClean="0">
              <a:ln>
                <a:noFill/>
              </a:ln>
              <a:solidFill>
                <a:sysClr val="windowText" lastClr="000000"/>
              </a:solidFill>
              <a:effectLst/>
              <a:uLnTx/>
              <a:uFillTx/>
            </a:endParaRPr>
          </a:p>
        </p:txBody>
      </p:sp>
      <p:sp>
        <p:nvSpPr>
          <p:cNvPr id="7" name="Obdélník 6"/>
          <p:cNvSpPr/>
          <p:nvPr/>
        </p:nvSpPr>
        <p:spPr>
          <a:xfrm>
            <a:off x="1030029" y="2725795"/>
            <a:ext cx="8670708" cy="1754326"/>
          </a:xfrm>
          <a:prstGeom prst="rect">
            <a:avLst/>
          </a:prstGeom>
          <a:noFill/>
        </p:spPr>
        <p:txBody>
          <a:bodyPr wrap="none" lIns="91440" tIns="45720" rIns="91440" bIns="45720">
            <a:spAutoFit/>
            <a:scene3d>
              <a:camera prst="orthographicFront"/>
              <a:lightRig rig="threePt" dir="t"/>
            </a:scene3d>
            <a:sp3d extrusionH="57150">
              <a:bevelT w="69850" h="38100" prst="cross"/>
            </a:sp3d>
          </a:bodyPr>
          <a:lstStyle/>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Thank you for your attention</a:t>
            </a:r>
            <a:r>
              <a:rPr lang="cs-CZ"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t>
            </a:r>
            <a:endPar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Any questions?</a:t>
            </a:r>
            <a:endParaRPr lang="en-GB" sz="5400" b="1" dirty="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p:txBody>
      </p:sp>
    </p:spTree>
    <p:extLst>
      <p:ext uri="{BB962C8B-B14F-4D97-AF65-F5344CB8AC3E}">
        <p14:creationId xmlns:p14="http://schemas.microsoft.com/office/powerpoint/2010/main" val="4204590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3659976"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Operating system</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895614"/>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operating system (OS), in its most general sense, is software that allows a user to run other applications on a computing device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Aft>
                <a:spcPts val="1200"/>
              </a:spcAft>
            </a:pPr>
            <a:r>
              <a:rPr lang="en-US" dirty="0">
                <a:latin typeface="Times New Roman" panose="02020603050405020304" pitchFamily="18" charset="0"/>
                <a:cs typeface="Times New Roman" panose="02020603050405020304" pitchFamily="18" charset="0"/>
              </a:rPr>
              <a:t>While it is possible for a software application to interface directly with hardware, the vast majority of applications are written for an OS, which allows them to take advantage of common libraries and not worry about specific hardware details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Aft>
                <a:spcPts val="1200"/>
              </a:spcAft>
            </a:pPr>
            <a:r>
              <a:rPr lang="en-US" dirty="0">
                <a:latin typeface="Times New Roman" panose="02020603050405020304" pitchFamily="18" charset="0"/>
                <a:cs typeface="Times New Roman" panose="02020603050405020304" pitchFamily="18" charset="0"/>
              </a:rPr>
              <a:t> The application programs make use of the operating system by making requests for services through a defined application program interface (API). In addition, users can interact directly with the operating system through a user interface such as </a:t>
            </a:r>
            <a:r>
              <a:rPr lang="en-US" dirty="0" smtClean="0">
                <a:latin typeface="Times New Roman" panose="02020603050405020304" pitchFamily="18" charset="0"/>
                <a:cs typeface="Times New Roman" panose="02020603050405020304" pitchFamily="18" charset="0"/>
              </a:rPr>
              <a:t>a command </a:t>
            </a:r>
            <a:r>
              <a:rPr lang="en-US" dirty="0">
                <a:latin typeface="Times New Roman" panose="02020603050405020304" pitchFamily="18" charset="0"/>
                <a:cs typeface="Times New Roman" panose="02020603050405020304" pitchFamily="18" charset="0"/>
              </a:rPr>
              <a:t>line or a graphical user interface (GUI</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646331"/>
          </a:xfrm>
          <a:prstGeom prst="rect">
            <a:avLst/>
          </a:prstGeom>
          <a:noFill/>
        </p:spPr>
        <p:txBody>
          <a:bodyPr wrap="square" rtlCol="0">
            <a:spAutoFit/>
          </a:bodyPr>
          <a:lstStyle/>
          <a:p>
            <a:r>
              <a:rPr lang="cs-CZ" dirty="0"/>
              <a:t>*https://</a:t>
            </a:r>
            <a:r>
              <a:rPr lang="cs-CZ" dirty="0" smtClean="0"/>
              <a:t>www.techopedia.com/definition/3515/operating-system-os</a:t>
            </a:r>
          </a:p>
          <a:p>
            <a:r>
              <a:rPr lang="cs-CZ" dirty="0"/>
              <a:t>**https://whatis.techtarget.com/definition/operating-system-OS</a:t>
            </a:r>
            <a:endParaRPr lang="cs-CZ" dirty="0" smtClean="0"/>
          </a:p>
        </p:txBody>
      </p:sp>
    </p:spTree>
    <p:extLst>
      <p:ext uri="{BB962C8B-B14F-4D97-AF65-F5344CB8AC3E}">
        <p14:creationId xmlns:p14="http://schemas.microsoft.com/office/powerpoint/2010/main" val="2285185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17348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Operating system – examples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63034"/>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sz="2400" b="1" dirty="0" smtClean="0">
                <a:latin typeface="Times New Roman" panose="02020603050405020304" pitchFamily="18" charset="0"/>
                <a:cs typeface="Times New Roman" panose="02020603050405020304" pitchFamily="18" charset="0"/>
              </a:rPr>
              <a:t>Microsoft </a:t>
            </a:r>
            <a:r>
              <a:rPr lang="en-US" sz="2400" b="1" dirty="0">
                <a:latin typeface="Times New Roman" panose="02020603050405020304" pitchFamily="18" charset="0"/>
                <a:cs typeface="Times New Roman" panose="02020603050405020304" pitchFamily="18" charset="0"/>
              </a:rPr>
              <a:t>Windows 10 </a:t>
            </a:r>
            <a:r>
              <a:rPr lang="en-US" sz="2400" dirty="0">
                <a:latin typeface="Times New Roman" panose="02020603050405020304" pitchFamily="18" charset="0"/>
                <a:cs typeface="Times New Roman" panose="02020603050405020304" pitchFamily="18" charset="0"/>
              </a:rPr>
              <a:t>- PC and IBM compatible operating system. Microsoft Windows is the most common and used operating system.</a:t>
            </a:r>
          </a:p>
          <a:p>
            <a:pPr algn="just">
              <a:spcBef>
                <a:spcPts val="600"/>
              </a:spcBef>
              <a:spcAft>
                <a:spcPts val="1200"/>
              </a:spcAft>
            </a:pPr>
            <a:r>
              <a:rPr lang="en-US" sz="2400" b="1" dirty="0" smtClean="0">
                <a:latin typeface="Times New Roman" panose="02020603050405020304" pitchFamily="18" charset="0"/>
                <a:cs typeface="Times New Roman" panose="02020603050405020304" pitchFamily="18" charset="0"/>
              </a:rPr>
              <a:t>Apple </a:t>
            </a:r>
            <a:r>
              <a:rPr lang="en-US" sz="2400" b="1" dirty="0" err="1">
                <a:latin typeface="Times New Roman" panose="02020603050405020304" pitchFamily="18" charset="0"/>
                <a:cs typeface="Times New Roman" panose="02020603050405020304" pitchFamily="18" charset="0"/>
              </a:rPr>
              <a:t>macOS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Apple Mac operating system. Today, the only Apple computer operating system is </a:t>
            </a:r>
            <a:r>
              <a:rPr lang="en-US" sz="2400" dirty="0" err="1">
                <a:latin typeface="Times New Roman" panose="02020603050405020304" pitchFamily="18" charset="0"/>
                <a:cs typeface="Times New Roman" panose="02020603050405020304" pitchFamily="18" charset="0"/>
              </a:rPr>
              <a:t>macOS</a:t>
            </a:r>
            <a:r>
              <a:rPr lang="en-US" sz="2400" dirty="0">
                <a:latin typeface="Times New Roman" panose="02020603050405020304" pitchFamily="18" charset="0"/>
                <a:cs typeface="Times New Roman" panose="02020603050405020304" pitchFamily="18" charset="0"/>
              </a:rPr>
              <a:t>.</a:t>
            </a:r>
          </a:p>
          <a:p>
            <a:pPr algn="just">
              <a:spcBef>
                <a:spcPts val="600"/>
              </a:spcBef>
              <a:spcAft>
                <a:spcPts val="1200"/>
              </a:spcAft>
            </a:pPr>
            <a:r>
              <a:rPr lang="en-US" sz="2400" b="1" dirty="0" smtClean="0">
                <a:latin typeface="Times New Roman" panose="02020603050405020304" pitchFamily="18" charset="0"/>
                <a:cs typeface="Times New Roman" panose="02020603050405020304" pitchFamily="18" charset="0"/>
              </a:rPr>
              <a:t>Ubuntu </a:t>
            </a:r>
            <a:r>
              <a:rPr lang="en-US" sz="2400" b="1" dirty="0">
                <a:latin typeface="Times New Roman" panose="02020603050405020304" pitchFamily="18" charset="0"/>
                <a:cs typeface="Times New Roman" panose="02020603050405020304" pitchFamily="18" charset="0"/>
              </a:rPr>
              <a:t>Linux </a:t>
            </a:r>
            <a:r>
              <a:rPr lang="en-US" sz="2400" dirty="0">
                <a:latin typeface="Times New Roman" panose="02020603050405020304" pitchFamily="18" charset="0"/>
                <a:cs typeface="Times New Roman" panose="02020603050405020304" pitchFamily="18" charset="0"/>
              </a:rPr>
              <a:t>- A popular variant of Linux used with PC and IBM compatible computers.</a:t>
            </a:r>
          </a:p>
          <a:p>
            <a:pPr algn="just">
              <a:spcBef>
                <a:spcPts val="600"/>
              </a:spcBef>
              <a:spcAft>
                <a:spcPts val="1200"/>
              </a:spcAft>
            </a:pPr>
            <a:r>
              <a:rPr lang="en-US" sz="2400" b="1" dirty="0" smtClean="0">
                <a:latin typeface="Times New Roman" panose="02020603050405020304" pitchFamily="18" charset="0"/>
                <a:cs typeface="Times New Roman" panose="02020603050405020304" pitchFamily="18" charset="0"/>
              </a:rPr>
              <a:t>Google </a:t>
            </a:r>
            <a:r>
              <a:rPr lang="en-US" sz="2400" b="1" dirty="0">
                <a:latin typeface="Times New Roman" panose="02020603050405020304" pitchFamily="18" charset="0"/>
                <a:cs typeface="Times New Roman" panose="02020603050405020304" pitchFamily="18" charset="0"/>
              </a:rPr>
              <a:t>Android </a:t>
            </a:r>
            <a:r>
              <a:rPr lang="en-US" sz="2400" dirty="0">
                <a:latin typeface="Times New Roman" panose="02020603050405020304" pitchFamily="18" charset="0"/>
                <a:cs typeface="Times New Roman" panose="02020603050405020304" pitchFamily="18" charset="0"/>
              </a:rPr>
              <a:t>- Operating system used with Android compatible phones and tablets.</a:t>
            </a:r>
          </a:p>
          <a:p>
            <a:pPr algn="just">
              <a:spcBef>
                <a:spcPts val="600"/>
              </a:spcBef>
              <a:spcAft>
                <a:spcPts val="1200"/>
              </a:spcAft>
            </a:pPr>
            <a:r>
              <a:rPr lang="en-US" sz="2400"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iOS</a:t>
            </a:r>
            <a:r>
              <a:rPr lang="en-US" sz="2400" dirty="0">
                <a:latin typeface="Times New Roman" panose="02020603050405020304" pitchFamily="18" charset="0"/>
                <a:cs typeface="Times New Roman" panose="02020603050405020304" pitchFamily="18" charset="0"/>
              </a:rPr>
              <a:t> - Operating system used with the Apple iPhone and iPads.</a:t>
            </a:r>
          </a:p>
          <a:p>
            <a:pPr algn="just">
              <a:spcBef>
                <a:spcPts val="600"/>
              </a:spcBef>
              <a:spcAft>
                <a:spcPts val="1200"/>
              </a:spcAft>
            </a:pPr>
            <a:r>
              <a:rPr lang="en-US" sz="2400"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Chromium </a:t>
            </a:r>
            <a:r>
              <a:rPr lang="en-US" sz="2400" dirty="0">
                <a:latin typeface="Times New Roman" panose="02020603050405020304" pitchFamily="18" charset="0"/>
                <a:cs typeface="Times New Roman" panose="02020603050405020304" pitchFamily="18" charset="0"/>
              </a:rPr>
              <a:t>- Google operating system used with Chromebooks.</a:t>
            </a:r>
          </a:p>
          <a:p>
            <a:pPr algn="just">
              <a:spcBef>
                <a:spcPts val="600"/>
              </a:spcBef>
              <a:spcAft>
                <a:spcPts val="1200"/>
              </a:spcAft>
            </a:pPr>
            <a:r>
              <a:rPr lang="en-US" sz="2400"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OxygenOS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OnePlus' proprietary operating system</a:t>
            </a:r>
            <a:r>
              <a:rPr lang="en-US" sz="2400" dirty="0" smtClean="0">
                <a:latin typeface="Times New Roman" panose="02020603050405020304" pitchFamily="18" charset="0"/>
                <a:cs typeface="Times New Roman" panose="02020603050405020304" pitchFamily="18" charset="0"/>
              </a:rPr>
              <a:t>.</a:t>
            </a:r>
            <a:endParaRPr lang="cs-CZ" sz="2400"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97282"/>
            <a:ext cx="11317857" cy="369332"/>
          </a:xfrm>
          <a:prstGeom prst="rect">
            <a:avLst/>
          </a:prstGeom>
          <a:noFill/>
        </p:spPr>
        <p:txBody>
          <a:bodyPr wrap="square" rtlCol="0">
            <a:spAutoFit/>
          </a:bodyPr>
          <a:lstStyle/>
          <a:p>
            <a:r>
              <a:rPr lang="cs-CZ" dirty="0"/>
              <a:t>*https://www.computerhope.com/jargon/o/os.htm</a:t>
            </a:r>
            <a:endParaRPr lang="cs-CZ" dirty="0" smtClean="0"/>
          </a:p>
        </p:txBody>
      </p:sp>
    </p:spTree>
    <p:extLst>
      <p:ext uri="{BB962C8B-B14F-4D97-AF65-F5344CB8AC3E}">
        <p14:creationId xmlns:p14="http://schemas.microsoft.com/office/powerpoint/2010/main" val="1389799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891356"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Operating system – services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395944"/>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 multitasking operating system, where multiple programs can be running at the same time, the OS determines which applications should run in what order and how much time should be allowed for each application before giving another application a turn.</a:t>
            </a:r>
          </a:p>
          <a:p>
            <a:pPr algn="just">
              <a:spcAft>
                <a:spcPts val="1200"/>
              </a:spcAft>
            </a:pPr>
            <a:r>
              <a:rPr lang="en-US" dirty="0">
                <a:latin typeface="Times New Roman" panose="02020603050405020304" pitchFamily="18" charset="0"/>
                <a:cs typeface="Times New Roman" panose="02020603050405020304" pitchFamily="18" charset="0"/>
              </a:rPr>
              <a:t>It manages the sharing of internal memory among multiple applications.</a:t>
            </a:r>
          </a:p>
          <a:p>
            <a:pPr algn="just">
              <a:spcAft>
                <a:spcPts val="1200"/>
              </a:spcAft>
            </a:pPr>
            <a:r>
              <a:rPr lang="en-US" dirty="0">
                <a:latin typeface="Times New Roman" panose="02020603050405020304" pitchFamily="18" charset="0"/>
                <a:cs typeface="Times New Roman" panose="02020603050405020304" pitchFamily="18" charset="0"/>
              </a:rPr>
              <a:t>It handles input and output to and from attached hardware devices, such as hard disks, printers and dial-up ports</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a:t>
            </a:r>
            <a:r>
              <a:rPr lang="cs-CZ" dirty="0" smtClean="0"/>
              <a:t>whatis.techtarget.com/definition/operating-system-OS</a:t>
            </a:r>
          </a:p>
        </p:txBody>
      </p:sp>
    </p:spTree>
    <p:extLst>
      <p:ext uri="{BB962C8B-B14F-4D97-AF65-F5344CB8AC3E}">
        <p14:creationId xmlns:p14="http://schemas.microsoft.com/office/powerpoint/2010/main" val="1499811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891356"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Operating system – services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990506"/>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sends messages to each application or interactive user (or to a system operator) about the status of operation and any errors that may have occurred.</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It can offload the management of batch jobs (for example, printing) so that the initiating application is freed from this work.</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On computers that can provide parallel processing, an operating system can manage how to divide the program so that it runs on more than one processor at a time</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b="1" dirty="0">
                <a:latin typeface="Times New Roman" panose="02020603050405020304" pitchFamily="18" charset="0"/>
                <a:cs typeface="Times New Roman" panose="02020603050405020304" pitchFamily="18" charset="0"/>
              </a:rPr>
              <a:t>All major computer platforms (hardware and software) require and sometimes include an operating system, and operating systems must be developed with different features to meet the specific needs of various form factors.</a:t>
            </a:r>
            <a:endParaRPr lang="en-GB" b="1"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369332"/>
          </a:xfrm>
          <a:prstGeom prst="rect">
            <a:avLst/>
          </a:prstGeom>
          <a:noFill/>
        </p:spPr>
        <p:txBody>
          <a:bodyPr wrap="square" rtlCol="0">
            <a:spAutoFit/>
          </a:bodyPr>
          <a:lstStyle/>
          <a:p>
            <a:r>
              <a:rPr lang="cs-CZ" dirty="0"/>
              <a:t>*https://</a:t>
            </a:r>
            <a:r>
              <a:rPr lang="cs-CZ" dirty="0" smtClean="0"/>
              <a:t>whatis.techtarget.com/definition/operating-system-OS</a:t>
            </a:r>
          </a:p>
        </p:txBody>
      </p:sp>
    </p:spTree>
    <p:extLst>
      <p:ext uri="{BB962C8B-B14F-4D97-AF65-F5344CB8AC3E}">
        <p14:creationId xmlns:p14="http://schemas.microsoft.com/office/powerpoint/2010/main" val="431958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48126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Operating system – services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11273"/>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Program execution</a:t>
            </a:r>
            <a:r>
              <a:rPr lang="en-GB"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File </a:t>
            </a:r>
            <a:r>
              <a:rPr lang="en-US" dirty="0">
                <a:latin typeface="Times New Roman" panose="02020603050405020304" pitchFamily="18" charset="0"/>
                <a:cs typeface="Times New Roman" panose="02020603050405020304" pitchFamily="18" charset="0"/>
              </a:rPr>
              <a:t>system </a:t>
            </a:r>
            <a:r>
              <a:rPr lang="en-US" dirty="0" smtClean="0">
                <a:latin typeface="Times New Roman" panose="02020603050405020304" pitchFamily="18" charset="0"/>
                <a:cs typeface="Times New Roman" panose="02020603050405020304" pitchFamily="18" charset="0"/>
              </a:rPr>
              <a:t>manipulation;</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I/O operations;</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Communication;</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Resource allocation;</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Error detection;</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Accounting;</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Protection.</a:t>
            </a: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317857" cy="646331"/>
          </a:xfrm>
          <a:prstGeom prst="rect">
            <a:avLst/>
          </a:prstGeom>
          <a:noFill/>
        </p:spPr>
        <p:txBody>
          <a:bodyPr wrap="square" rtlCol="0">
            <a:spAutoFit/>
          </a:bodyPr>
          <a:lstStyle/>
          <a:p>
            <a:r>
              <a:rPr lang="cs-CZ" dirty="0"/>
              <a:t>*https://zitoc.com/operating-system-services</a:t>
            </a:r>
            <a:r>
              <a:rPr lang="cs-CZ" dirty="0" smtClean="0"/>
              <a:t>/</a:t>
            </a:r>
            <a:endParaRPr lang="en-GB" dirty="0" smtClean="0"/>
          </a:p>
          <a:p>
            <a:r>
              <a:rPr lang="en-GB" dirty="0"/>
              <a:t>**https://whatis.techtarget.com/definition/operating-system-OS</a:t>
            </a:r>
            <a:endParaRPr lang="cs-CZ" dirty="0" smtClean="0"/>
          </a:p>
        </p:txBody>
      </p:sp>
      <p:pic>
        <p:nvPicPr>
          <p:cNvPr id="7" name="Obrázek 6"/>
          <p:cNvPicPr>
            <a:picLocks noChangeAspect="1"/>
          </p:cNvPicPr>
          <p:nvPr/>
        </p:nvPicPr>
        <p:blipFill>
          <a:blip r:embed="rId3"/>
          <a:stretch>
            <a:fillRect/>
          </a:stretch>
        </p:blipFill>
        <p:spPr>
          <a:xfrm>
            <a:off x="5266336" y="1176999"/>
            <a:ext cx="4695825" cy="4933950"/>
          </a:xfrm>
          <a:prstGeom prst="rect">
            <a:avLst/>
          </a:prstGeom>
        </p:spPr>
      </p:pic>
    </p:spTree>
    <p:extLst>
      <p:ext uri="{BB962C8B-B14F-4D97-AF65-F5344CB8AC3E}">
        <p14:creationId xmlns:p14="http://schemas.microsoft.com/office/powerpoint/2010/main" val="2659119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48126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Operating system – services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646331"/>
          </a:xfrm>
          <a:prstGeom prst="rect">
            <a:avLst/>
          </a:prstGeom>
          <a:noFill/>
        </p:spPr>
        <p:txBody>
          <a:bodyPr wrap="square" rtlCol="0">
            <a:spAutoFit/>
          </a:bodyPr>
          <a:lstStyle/>
          <a:p>
            <a:r>
              <a:rPr lang="cs-CZ" dirty="0"/>
              <a:t>*https://zitoc.com/operating-system-services</a:t>
            </a:r>
            <a:r>
              <a:rPr lang="cs-CZ" dirty="0" smtClean="0"/>
              <a:t>/</a:t>
            </a:r>
            <a:endParaRPr lang="en-GB" dirty="0" smtClean="0"/>
          </a:p>
          <a:p>
            <a:r>
              <a:rPr lang="en-GB" dirty="0"/>
              <a:t>**https://zitoc.com/operating-system-services/</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0" y="1925906"/>
            <a:ext cx="6753225" cy="3429000"/>
          </a:xfrm>
          <a:prstGeom prst="rect">
            <a:avLst/>
          </a:prstGeom>
        </p:spPr>
      </p:pic>
      <p:pic>
        <p:nvPicPr>
          <p:cNvPr id="7" name="Obrázek 6"/>
          <p:cNvPicPr>
            <a:picLocks noChangeAspect="1"/>
          </p:cNvPicPr>
          <p:nvPr/>
        </p:nvPicPr>
        <p:blipFill>
          <a:blip r:embed="rId4"/>
          <a:stretch>
            <a:fillRect/>
          </a:stretch>
        </p:blipFill>
        <p:spPr>
          <a:xfrm>
            <a:off x="6841555" y="2029420"/>
            <a:ext cx="5096336" cy="3172305"/>
          </a:xfrm>
          <a:prstGeom prst="rect">
            <a:avLst/>
          </a:prstGeom>
        </p:spPr>
      </p:pic>
    </p:spTree>
    <p:extLst>
      <p:ext uri="{BB962C8B-B14F-4D97-AF65-F5344CB8AC3E}">
        <p14:creationId xmlns:p14="http://schemas.microsoft.com/office/powerpoint/2010/main" val="2456368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78903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Operating system </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Windows*/**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17857" cy="646331"/>
          </a:xfrm>
          <a:prstGeom prst="rect">
            <a:avLst/>
          </a:prstGeom>
          <a:noFill/>
        </p:spPr>
        <p:txBody>
          <a:bodyPr wrap="square" rtlCol="0">
            <a:spAutoFit/>
          </a:bodyPr>
          <a:lstStyle/>
          <a:p>
            <a:r>
              <a:rPr lang="cs-CZ" dirty="0"/>
              <a:t>*https://</a:t>
            </a:r>
            <a:r>
              <a:rPr lang="cs-CZ" dirty="0" smtClean="0"/>
              <a:t>www.britannica.com/technology/Windows-OS</a:t>
            </a:r>
          </a:p>
          <a:p>
            <a:r>
              <a:rPr lang="cs-CZ" dirty="0"/>
              <a:t>** https://en.wikipedia.org/wiki/List_of_Microsoft_Windows_versions</a:t>
            </a:r>
            <a:endParaRPr lang="cs-CZ" dirty="0" smtClean="0"/>
          </a:p>
        </p:txBody>
      </p:sp>
      <p:sp>
        <p:nvSpPr>
          <p:cNvPr id="6" name="Zástupný symbol pro obsah 2"/>
          <p:cNvSpPr txBox="1">
            <a:spLocks/>
          </p:cNvSpPr>
          <p:nvPr/>
        </p:nvSpPr>
        <p:spPr>
          <a:xfrm>
            <a:off x="489181" y="999134"/>
            <a:ext cx="9862517" cy="13127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first version of Windows, released in 1985, was simply a GUI offered as an extension of Microsoft’s existing disk operating system, or </a:t>
            </a:r>
            <a:r>
              <a:rPr lang="en-US" dirty="0" smtClean="0">
                <a:latin typeface="Times New Roman" panose="02020603050405020304" pitchFamily="18" charset="0"/>
                <a:cs typeface="Times New Roman" panose="02020603050405020304" pitchFamily="18" charset="0"/>
              </a:rPr>
              <a:t>MS-DOS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486310" y="2221210"/>
            <a:ext cx="4482505" cy="37051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Windows 1.0 – 1985</a:t>
            </a:r>
            <a:r>
              <a:rPr lang="en-GB"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cs-CZ" dirty="0">
                <a:latin typeface="Times New Roman" panose="02020603050405020304" pitchFamily="18" charset="0"/>
                <a:cs typeface="Times New Roman" panose="02020603050405020304" pitchFamily="18" charset="0"/>
              </a:rPr>
              <a:t>Windows </a:t>
            </a:r>
            <a:r>
              <a:rPr lang="en-GB" dirty="0" smtClean="0">
                <a:latin typeface="Times New Roman" panose="02020603050405020304" pitchFamily="18" charset="0"/>
                <a:cs typeface="Times New Roman" panose="02020603050405020304" pitchFamily="18" charset="0"/>
              </a:rPr>
              <a:t>2</a:t>
            </a:r>
            <a:r>
              <a:rPr lang="cs-CZ" dirty="0" smtClean="0">
                <a:latin typeface="Times New Roman" panose="02020603050405020304" pitchFamily="18" charset="0"/>
                <a:cs typeface="Times New Roman" panose="02020603050405020304" pitchFamily="18" charset="0"/>
              </a:rPr>
              <a:t>.0</a:t>
            </a:r>
            <a:r>
              <a:rPr lang="en-GB" dirty="0" smtClean="0">
                <a:latin typeface="Times New Roman" panose="02020603050405020304" pitchFamily="18" charset="0"/>
                <a:cs typeface="Times New Roman" panose="02020603050405020304" pitchFamily="18" charset="0"/>
              </a:rPr>
              <a:t>3 </a:t>
            </a:r>
            <a:r>
              <a:rPr lang="cs-CZ"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1987;</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Windows 3.0 – 1990</a:t>
            </a:r>
            <a:r>
              <a:rPr lang="en-GB"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Windows</a:t>
            </a:r>
            <a:r>
              <a:rPr lang="en-GB" dirty="0" smtClean="0">
                <a:latin typeface="Times New Roman" panose="02020603050405020304" pitchFamily="18" charset="0"/>
                <a:cs typeface="Times New Roman" panose="02020603050405020304" pitchFamily="18" charset="0"/>
              </a:rPr>
              <a:t> 3.11 </a:t>
            </a:r>
            <a:r>
              <a:rPr lang="cs-CZ"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1993;</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Windows NT – 1994</a:t>
            </a:r>
            <a:r>
              <a:rPr lang="en-GB"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Windows 95 – 1995</a:t>
            </a:r>
            <a:r>
              <a:rPr lang="en-GB"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Windows</a:t>
            </a:r>
            <a:r>
              <a:rPr lang="en-GB" dirty="0" smtClean="0">
                <a:latin typeface="Times New Roman" panose="02020603050405020304" pitchFamily="18" charset="0"/>
                <a:cs typeface="Times New Roman" panose="02020603050405020304" pitchFamily="18" charset="0"/>
              </a:rPr>
              <a:t> 98 </a:t>
            </a:r>
            <a:r>
              <a:rPr lang="cs-CZ"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1998;</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5693780" y="2226960"/>
            <a:ext cx="4482505" cy="37051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Windows 2000 – 2000</a:t>
            </a:r>
            <a:r>
              <a:rPr lang="en-GB"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cs-CZ" dirty="0">
                <a:latin typeface="Times New Roman" panose="02020603050405020304" pitchFamily="18" charset="0"/>
                <a:cs typeface="Times New Roman" panose="02020603050405020304" pitchFamily="18" charset="0"/>
              </a:rPr>
              <a:t>Windows </a:t>
            </a:r>
            <a:r>
              <a:rPr lang="cs-CZ" dirty="0" smtClean="0">
                <a:latin typeface="Times New Roman" panose="02020603050405020304" pitchFamily="18" charset="0"/>
                <a:cs typeface="Times New Roman" panose="02020603050405020304" pitchFamily="18" charset="0"/>
              </a:rPr>
              <a:t>XP</a:t>
            </a:r>
            <a:r>
              <a:rPr lang="en-GB" dirty="0" smtClean="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2001</a:t>
            </a:r>
            <a:r>
              <a:rPr lang="en-GB"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Windows Vista – 2006</a:t>
            </a:r>
            <a:r>
              <a:rPr lang="en-GB"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Windows</a:t>
            </a:r>
            <a:r>
              <a:rPr lang="en-GB" dirty="0" smtClean="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7</a:t>
            </a:r>
            <a:r>
              <a:rPr lang="en-GB" dirty="0" smtClean="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2009</a:t>
            </a:r>
            <a:r>
              <a:rPr lang="en-GB"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Windows 8 – 2012</a:t>
            </a:r>
            <a:r>
              <a:rPr lang="en-GB"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Windows 10 – 2015.</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857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1855</Words>
  <Application>Microsoft Office PowerPoint</Application>
  <PresentationFormat>Širokoúhlá obrazovka</PresentationFormat>
  <Paragraphs>177</Paragraphs>
  <Slides>28</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28</vt:i4>
      </vt:variant>
    </vt:vector>
  </HeadingPairs>
  <TitlesOfParts>
    <vt:vector size="34" baseType="lpstr">
      <vt:lpstr>Arial</vt:lpstr>
      <vt:lpstr>Calibri</vt:lpstr>
      <vt:lpstr>Calibri Light</vt:lpstr>
      <vt:lpstr>Times New Roman</vt:lpstr>
      <vt:lpstr>Wingdings</vt:lpstr>
      <vt:lpstr>Motiv Office</vt:lpstr>
      <vt:lpstr>Informatics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suchanek</cp:lastModifiedBy>
  <cp:revision>141</cp:revision>
  <dcterms:created xsi:type="dcterms:W3CDTF">2016-11-25T20:36:16Z</dcterms:created>
  <dcterms:modified xsi:type="dcterms:W3CDTF">2019-09-15T19:09:09Z</dcterms:modified>
</cp:coreProperties>
</file>