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4" r:id="rId22"/>
    <p:sldId id="305" r:id="rId23"/>
    <p:sldId id="306" r:id="rId24"/>
    <p:sldId id="307" r:id="rId25"/>
    <p:sldId id="308" r:id="rId26"/>
    <p:sldId id="309" r:id="rId27"/>
    <p:sldId id="310" r:id="rId28"/>
    <p:sldId id="283"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19.09.2019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19.09.2019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19.09.2019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19.09.2019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19.09.2019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19.09.2019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19.09.2019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19.09.2019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19.09.2019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19.09.2019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19.09.2019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19.09.2019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2364705"/>
            <a:ext cx="6816757" cy="827066"/>
          </a:xfrm>
          <a:prstGeom prst="rect">
            <a:avLst/>
          </a:prstGeom>
        </p:spPr>
        <p:txBody>
          <a:bodyPr anchor="t">
            <a:noAutofit/>
          </a:bodyPr>
          <a:lstStyle/>
          <a:p>
            <a:pPr algn="ctr"/>
            <a:r>
              <a:rPr lang="en-GB" sz="6000" b="1" dirty="0" smtClean="0">
                <a:solidFill>
                  <a:schemeClr val="bg1"/>
                </a:solidFill>
                <a:latin typeface="Times New Roman" panose="02020603050405020304" pitchFamily="18" charset="0"/>
                <a:cs typeface="Times New Roman" panose="02020603050405020304" pitchFamily="18" charset="0"/>
              </a:rPr>
              <a:t>Informatics</a:t>
            </a:r>
            <a:endParaRPr lang="en-GB" sz="6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339430" y="3652502"/>
            <a:ext cx="5469147" cy="1056117"/>
          </a:xfrm>
          <a:prstGeom prst="rect">
            <a:avLst/>
          </a:prstGeom>
        </p:spPr>
        <p:txBody>
          <a:bodyPr>
            <a:normAutofit/>
          </a:bodyPr>
          <a:lstStyle/>
          <a:p>
            <a:pPr marL="0" indent="0" algn="ctr">
              <a:buNone/>
            </a:pPr>
            <a:r>
              <a:rPr lang="en-GB" dirty="0" smtClean="0">
                <a:solidFill>
                  <a:schemeClr val="bg1"/>
                </a:solidFill>
                <a:latin typeface="Times New Roman" panose="02020603050405020304" pitchFamily="18" charset="0"/>
                <a:cs typeface="Times New Roman" panose="02020603050405020304" pitchFamily="18" charset="0"/>
              </a:rPr>
              <a:t>Text editors </a:t>
            </a:r>
            <a:r>
              <a:rPr lang="cs-CZ" dirty="0" smtClean="0">
                <a:solidFill>
                  <a:schemeClr val="bg1"/>
                </a:solidFill>
                <a:latin typeface="Times New Roman" panose="02020603050405020304" pitchFamily="18" charset="0"/>
                <a:cs typeface="Times New Roman" panose="02020603050405020304" pitchFamily="18" charset="0"/>
              </a:rPr>
              <a:t>- 2</a:t>
            </a:r>
            <a:endParaRPr lang="en-GB"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2400" b="1" dirty="0" smtClean="0">
                <a:solidFill>
                  <a:srgbClr val="307871"/>
                </a:solidFill>
                <a:latin typeface="Times New Roman" panose="02020603050405020304" pitchFamily="18" charset="0"/>
                <a:cs typeface="Times New Roman" panose="02020603050405020304" pitchFamily="18" charset="0"/>
              </a:rPr>
              <a:t>Petr Suchánek</a:t>
            </a:r>
            <a:endParaRPr lang="en-GB" altLang="cs-CZ" sz="2400" b="1" dirty="0" smtClean="0">
              <a:solidFill>
                <a:srgbClr val="307871"/>
              </a:solidFill>
              <a:latin typeface="Times New Roman" panose="02020603050405020304" pitchFamily="18" charset="0"/>
              <a:cs typeface="Times New Roman" panose="02020603050405020304" pitchFamily="18" charset="0"/>
            </a:endParaRPr>
          </a:p>
          <a:p>
            <a:pPr algn="r"/>
            <a:r>
              <a:rPr lang="en-GB" altLang="cs-CZ" sz="2400" dirty="0" smtClean="0">
                <a:solidFill>
                  <a:srgbClr val="307871"/>
                </a:solidFill>
                <a:latin typeface="Times New Roman" panose="02020603050405020304" pitchFamily="18" charset="0"/>
                <a:cs typeface="Times New Roman" panose="02020603050405020304" pitchFamily="18" charset="0"/>
              </a:rPr>
              <a:t>Informatics</a:t>
            </a: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172937"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tables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4" y="6271404"/>
            <a:ext cx="11309230" cy="369332"/>
          </a:xfrm>
          <a:prstGeom prst="rect">
            <a:avLst/>
          </a:prstGeom>
          <a:noFill/>
        </p:spPr>
        <p:txBody>
          <a:bodyPr wrap="square" rtlCol="0">
            <a:spAutoFit/>
          </a:bodyPr>
          <a:lstStyle/>
          <a:p>
            <a:r>
              <a:rPr lang="cs-CZ" dirty="0"/>
              <a:t>*https://edu.gcfglobal.org/en/word2016/tables/1/</a:t>
            </a:r>
            <a:endParaRPr lang="cs-CZ" dirty="0" smtClean="0"/>
          </a:p>
        </p:txBody>
      </p:sp>
      <p:sp>
        <p:nvSpPr>
          <p:cNvPr id="6" name="Zástupný symbol pro obsah 2"/>
          <p:cNvSpPr txBox="1">
            <a:spLocks/>
          </p:cNvSpPr>
          <p:nvPr/>
        </p:nvSpPr>
        <p:spPr>
          <a:xfrm>
            <a:off x="489181" y="105371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Place the insertion point where you want the table to appear.</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Navigate to the Insert tab, then click the Table command</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p:txBody>
      </p:sp>
      <p:pic>
        <p:nvPicPr>
          <p:cNvPr id="7" name="Obrázek 6"/>
          <p:cNvPicPr>
            <a:picLocks noChangeAspect="1"/>
          </p:cNvPicPr>
          <p:nvPr/>
        </p:nvPicPr>
        <p:blipFill>
          <a:blip r:embed="rId3"/>
          <a:stretch>
            <a:fillRect/>
          </a:stretch>
        </p:blipFill>
        <p:spPr>
          <a:xfrm>
            <a:off x="1420737" y="2327537"/>
            <a:ext cx="7654251" cy="3564993"/>
          </a:xfrm>
          <a:prstGeom prst="rect">
            <a:avLst/>
          </a:prstGeom>
        </p:spPr>
      </p:pic>
    </p:spTree>
    <p:extLst>
      <p:ext uri="{BB962C8B-B14F-4D97-AF65-F5344CB8AC3E}">
        <p14:creationId xmlns:p14="http://schemas.microsoft.com/office/powerpoint/2010/main" val="1521450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172937"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tables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4" y="6271404"/>
            <a:ext cx="11309230" cy="369332"/>
          </a:xfrm>
          <a:prstGeom prst="rect">
            <a:avLst/>
          </a:prstGeom>
          <a:noFill/>
        </p:spPr>
        <p:txBody>
          <a:bodyPr wrap="square" rtlCol="0">
            <a:spAutoFit/>
          </a:bodyPr>
          <a:lstStyle/>
          <a:p>
            <a:r>
              <a:rPr lang="cs-CZ" dirty="0"/>
              <a:t>*https://edu.gcfglobal.org/en/word2016/tables/1/</a:t>
            </a:r>
            <a:endParaRPr lang="cs-CZ" dirty="0" smtClean="0"/>
          </a:p>
        </p:txBody>
      </p:sp>
      <p:sp>
        <p:nvSpPr>
          <p:cNvPr id="6" name="Zástupný symbol pro obsah 2"/>
          <p:cNvSpPr txBox="1">
            <a:spLocks/>
          </p:cNvSpPr>
          <p:nvPr/>
        </p:nvSpPr>
        <p:spPr>
          <a:xfrm>
            <a:off x="489181" y="105371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Hover </a:t>
            </a:r>
            <a:r>
              <a:rPr lang="en-US" dirty="0">
                <a:latin typeface="Times New Roman" panose="02020603050405020304" pitchFamily="18" charset="0"/>
                <a:cs typeface="Times New Roman" panose="02020603050405020304" pitchFamily="18" charset="0"/>
              </a:rPr>
              <a:t>over the grid to select the number of columns and rows you want</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p:txBody>
      </p:sp>
      <p:pic>
        <p:nvPicPr>
          <p:cNvPr id="3" name="Obrázek 2"/>
          <p:cNvPicPr>
            <a:picLocks noChangeAspect="1"/>
          </p:cNvPicPr>
          <p:nvPr/>
        </p:nvPicPr>
        <p:blipFill>
          <a:blip r:embed="rId3"/>
          <a:stretch>
            <a:fillRect/>
          </a:stretch>
        </p:blipFill>
        <p:spPr>
          <a:xfrm>
            <a:off x="2359924" y="1742536"/>
            <a:ext cx="7284407" cy="4390601"/>
          </a:xfrm>
          <a:prstGeom prst="rect">
            <a:avLst/>
          </a:prstGeom>
        </p:spPr>
      </p:pic>
    </p:spTree>
    <p:extLst>
      <p:ext uri="{BB962C8B-B14F-4D97-AF65-F5344CB8AC3E}">
        <p14:creationId xmlns:p14="http://schemas.microsoft.com/office/powerpoint/2010/main" val="2990789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172937"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tables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4" y="6271404"/>
            <a:ext cx="11309230" cy="369332"/>
          </a:xfrm>
          <a:prstGeom prst="rect">
            <a:avLst/>
          </a:prstGeom>
          <a:noFill/>
        </p:spPr>
        <p:txBody>
          <a:bodyPr wrap="square" rtlCol="0">
            <a:spAutoFit/>
          </a:bodyPr>
          <a:lstStyle/>
          <a:p>
            <a:r>
              <a:rPr lang="cs-CZ" dirty="0"/>
              <a:t>*https://edu.gcfglobal.org/en/word2016/tables/1/</a:t>
            </a:r>
            <a:endParaRPr lang="cs-CZ" dirty="0" smtClean="0"/>
          </a:p>
        </p:txBody>
      </p:sp>
      <p:sp>
        <p:nvSpPr>
          <p:cNvPr id="6" name="Zástupný symbol pro obsah 2"/>
          <p:cNvSpPr txBox="1">
            <a:spLocks/>
          </p:cNvSpPr>
          <p:nvPr/>
        </p:nvSpPr>
        <p:spPr>
          <a:xfrm>
            <a:off x="489181" y="105371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convert existing text to a </a:t>
            </a:r>
            <a:r>
              <a:rPr lang="en-US" dirty="0" smtClean="0">
                <a:latin typeface="Times New Roman" panose="02020603050405020304" pitchFamily="18" charset="0"/>
                <a:cs typeface="Times New Roman" panose="02020603050405020304" pitchFamily="18" charset="0"/>
              </a:rPr>
              <a:t>table</a:t>
            </a:r>
            <a:r>
              <a:rPr lang="cs-CZ"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Select the text you want to convert to a table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Go to the Insert tab, then click the Table command</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Select Convert Text to Table from the drop-down menu</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748" y="3142162"/>
            <a:ext cx="5086726" cy="3065972"/>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5918" y="3264909"/>
            <a:ext cx="2371725" cy="2943225"/>
          </a:xfrm>
          <a:prstGeom prst="rect">
            <a:avLst/>
          </a:prstGeom>
        </p:spPr>
      </p:pic>
    </p:spTree>
    <p:extLst>
      <p:ext uri="{BB962C8B-B14F-4D97-AF65-F5344CB8AC3E}">
        <p14:creationId xmlns:p14="http://schemas.microsoft.com/office/powerpoint/2010/main" val="1245251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172937"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tables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4" y="6271404"/>
            <a:ext cx="11309230" cy="369332"/>
          </a:xfrm>
          <a:prstGeom prst="rect">
            <a:avLst/>
          </a:prstGeom>
          <a:noFill/>
        </p:spPr>
        <p:txBody>
          <a:bodyPr wrap="square" rtlCol="0">
            <a:spAutoFit/>
          </a:bodyPr>
          <a:lstStyle/>
          <a:p>
            <a:r>
              <a:rPr lang="cs-CZ" dirty="0"/>
              <a:t>*https://edu.gcfglobal.org/en/word2016/tables/1/</a:t>
            </a:r>
            <a:endParaRPr lang="cs-CZ" dirty="0" smtClean="0"/>
          </a:p>
        </p:txBody>
      </p:sp>
      <p:sp>
        <p:nvSpPr>
          <p:cNvPr id="6" name="Zástupný symbol pro obsah 2"/>
          <p:cNvSpPr txBox="1">
            <a:spLocks/>
          </p:cNvSpPr>
          <p:nvPr/>
        </p:nvSpPr>
        <p:spPr>
          <a:xfrm>
            <a:off x="489182" y="1053711"/>
            <a:ext cx="5238758" cy="1784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Table styles let you change the look and feel of your table instantly. They control several design elements, including color, borders, and fonts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Click anywhere in your table to select it, then click the Design tab on the far right of the Ribbon.</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Locate the Table Styles group, then click the More drop-down arrow to see the full list of styles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940" y="1797591"/>
            <a:ext cx="6277501" cy="3783699"/>
          </a:xfrm>
          <a:prstGeom prst="rect">
            <a:avLst/>
          </a:prstGeom>
        </p:spPr>
      </p:pic>
    </p:spTree>
    <p:extLst>
      <p:ext uri="{BB962C8B-B14F-4D97-AF65-F5344CB8AC3E}">
        <p14:creationId xmlns:p14="http://schemas.microsoft.com/office/powerpoint/2010/main" val="2571175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172937"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tables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4" y="6271404"/>
            <a:ext cx="11309230" cy="369332"/>
          </a:xfrm>
          <a:prstGeom prst="rect">
            <a:avLst/>
          </a:prstGeom>
          <a:noFill/>
        </p:spPr>
        <p:txBody>
          <a:bodyPr wrap="square" rtlCol="0">
            <a:spAutoFit/>
          </a:bodyPr>
          <a:lstStyle/>
          <a:p>
            <a:r>
              <a:rPr lang="cs-CZ" dirty="0"/>
              <a:t>*https://edu.gcfglobal.org/en/word2016/tables/1/</a:t>
            </a:r>
            <a:endParaRPr lang="cs-CZ" dirty="0" smtClean="0"/>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006" y="994554"/>
            <a:ext cx="6953250" cy="5276850"/>
          </a:xfrm>
          <a:prstGeom prst="rect">
            <a:avLst/>
          </a:prstGeom>
        </p:spPr>
      </p:pic>
      <p:sp>
        <p:nvSpPr>
          <p:cNvPr id="8" name="Zástupný symbol pro obsah 2"/>
          <p:cNvSpPr txBox="1">
            <a:spLocks/>
          </p:cNvSpPr>
          <p:nvPr/>
        </p:nvSpPr>
        <p:spPr>
          <a:xfrm>
            <a:off x="489182" y="2658221"/>
            <a:ext cx="2771603" cy="1784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Select </a:t>
            </a:r>
            <a:r>
              <a:rPr lang="en-US" dirty="0">
                <a:latin typeface="Times New Roman" panose="02020603050405020304" pitchFamily="18" charset="0"/>
                <a:cs typeface="Times New Roman" panose="02020603050405020304" pitchFamily="18" charset="0"/>
              </a:rPr>
              <a:t>the table style you want</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The table style will appear</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02791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122189"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tables - position</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4" y="6271404"/>
            <a:ext cx="11309230" cy="369332"/>
          </a:xfrm>
          <a:prstGeom prst="rect">
            <a:avLst/>
          </a:prstGeom>
          <a:noFill/>
        </p:spPr>
        <p:txBody>
          <a:bodyPr wrap="square" rtlCol="0">
            <a:spAutoFit/>
          </a:bodyPr>
          <a:lstStyle/>
          <a:p>
            <a:r>
              <a:rPr lang="cs-CZ" dirty="0"/>
              <a:t>*https://www.makeuseof.com/tag/8-formatting-tips-perfect-tables-microsoft-word/</a:t>
            </a:r>
            <a:endParaRPr lang="cs-CZ" dirty="0" smtClean="0"/>
          </a:p>
        </p:txBody>
      </p:sp>
      <p:sp>
        <p:nvSpPr>
          <p:cNvPr id="6" name="Zástupný symbol pro obsah 2"/>
          <p:cNvSpPr txBox="1">
            <a:spLocks/>
          </p:cNvSpPr>
          <p:nvPr/>
        </p:nvSpPr>
        <p:spPr>
          <a:xfrm>
            <a:off x="489181" y="105371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Right-click </a:t>
            </a:r>
            <a:r>
              <a:rPr lang="en-US" dirty="0">
                <a:latin typeface="Times New Roman" panose="02020603050405020304" pitchFamily="18" charset="0"/>
                <a:cs typeface="Times New Roman" panose="02020603050405020304" pitchFamily="18" charset="0"/>
              </a:rPr>
              <a:t>on the table and select Table Properties from the context </a:t>
            </a:r>
            <a:r>
              <a:rPr lang="en-US" dirty="0" smtClean="0">
                <a:latin typeface="Times New Roman" panose="02020603050405020304" pitchFamily="18" charset="0"/>
                <a:cs typeface="Times New Roman" panose="02020603050405020304" pitchFamily="18" charset="0"/>
              </a:rPr>
              <a:t>menu.</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Table Properties dialog box is for precise control over the data and its </a:t>
            </a:r>
            <a:r>
              <a:rPr lang="en-US" dirty="0" smtClean="0">
                <a:latin typeface="Times New Roman" panose="02020603050405020304" pitchFamily="18" charset="0"/>
                <a:cs typeface="Times New Roman" panose="02020603050405020304" pitchFamily="18" charset="0"/>
              </a:rPr>
              <a:t>display.</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Control </a:t>
            </a:r>
            <a:r>
              <a:rPr lang="en-US" dirty="0">
                <a:latin typeface="Times New Roman" panose="02020603050405020304" pitchFamily="18" charset="0"/>
                <a:cs typeface="Times New Roman" panose="02020603050405020304" pitchFamily="18" charset="0"/>
              </a:rPr>
              <a:t>the size, alignment, and indentation of the table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default, Word aligns a table on the left. If you want to center a table on the page, select the Table tab. Click on Alignment </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Center</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Indent from left figure controls the distance of the table from the left margin.</a:t>
            </a:r>
            <a:r>
              <a:rPr lang="cs-CZ"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15509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122189"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tables - position</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4" y="6271404"/>
            <a:ext cx="11309230" cy="369332"/>
          </a:xfrm>
          <a:prstGeom prst="rect">
            <a:avLst/>
          </a:prstGeom>
          <a:noFill/>
        </p:spPr>
        <p:txBody>
          <a:bodyPr wrap="square" rtlCol="0">
            <a:spAutoFit/>
          </a:bodyPr>
          <a:lstStyle/>
          <a:p>
            <a:r>
              <a:rPr lang="cs-CZ" dirty="0"/>
              <a:t>*https://www.makeuseof.com/tag/8-formatting-tips-perfect-tables-microsoft-word/</a:t>
            </a:r>
            <a:endParaRPr lang="cs-CZ" dirty="0" smtClean="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38" y="1322070"/>
            <a:ext cx="4691416" cy="4718639"/>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8405" y="1322069"/>
            <a:ext cx="5460157" cy="4506667"/>
          </a:xfrm>
          <a:prstGeom prst="rect">
            <a:avLst/>
          </a:prstGeom>
        </p:spPr>
      </p:pic>
    </p:spTree>
    <p:extLst>
      <p:ext uri="{BB962C8B-B14F-4D97-AF65-F5344CB8AC3E}">
        <p14:creationId xmlns:p14="http://schemas.microsoft.com/office/powerpoint/2010/main" val="2750403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03242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graphic objects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4" y="6271404"/>
            <a:ext cx="11309230" cy="369332"/>
          </a:xfrm>
          <a:prstGeom prst="rect">
            <a:avLst/>
          </a:prstGeom>
          <a:noFill/>
        </p:spPr>
        <p:txBody>
          <a:bodyPr wrap="square" rtlCol="0">
            <a:spAutoFit/>
          </a:bodyPr>
          <a:lstStyle/>
          <a:p>
            <a:r>
              <a:rPr lang="cs-CZ" dirty="0"/>
              <a:t>*https://support.office.com/en-us/article/insert-an-object-in-word-or-outlook-8fc1ea53-0e01-4603-a4cf-98c49b6ea3f5</a:t>
            </a:r>
            <a:endParaRPr lang="cs-CZ" dirty="0" smtClean="0"/>
          </a:p>
        </p:txBody>
      </p:sp>
      <p:sp>
        <p:nvSpPr>
          <p:cNvPr id="6" name="Zástupný symbol pro obsah 2"/>
          <p:cNvSpPr txBox="1">
            <a:spLocks/>
          </p:cNvSpPr>
          <p:nvPr/>
        </p:nvSpPr>
        <p:spPr>
          <a:xfrm>
            <a:off x="489181" y="105371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To create a new file that is inserted into your Word document or email </a:t>
            </a:r>
            <a:r>
              <a:rPr lang="en-US" dirty="0" smtClean="0">
                <a:latin typeface="Times New Roman" panose="02020603050405020304" pitchFamily="18" charset="0"/>
                <a:cs typeface="Times New Roman" panose="02020603050405020304" pitchFamily="18" charset="0"/>
              </a:rPr>
              <a:t>message</a:t>
            </a:r>
            <a:r>
              <a:rPr lang="cs-CZ" dirty="0" smtClean="0">
                <a:latin typeface="Times New Roman" panose="02020603050405020304" pitchFamily="18" charset="0"/>
                <a:cs typeface="Times New Roman" panose="02020603050405020304" pitchFamily="18" charset="0"/>
              </a:rPr>
              <a:t>, i</a:t>
            </a:r>
            <a:r>
              <a:rPr lang="en-US" dirty="0" smtClean="0">
                <a:latin typeface="Times New Roman" panose="02020603050405020304" pitchFamily="18" charset="0"/>
                <a:cs typeface="Times New Roman" panose="02020603050405020304" pitchFamily="18" charset="0"/>
              </a:rPr>
              <a:t>n </a:t>
            </a:r>
            <a:r>
              <a:rPr lang="en-US" dirty="0">
                <a:latin typeface="Times New Roman" panose="02020603050405020304" pitchFamily="18" charset="0"/>
                <a:cs typeface="Times New Roman" panose="02020603050405020304" pitchFamily="18" charset="0"/>
              </a:rPr>
              <a:t>the Object dialog box, click the Create New tab, and then select an option from the Object type list.</a:t>
            </a:r>
            <a:r>
              <a:rPr lang="cs-CZ"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a:stretch>
            <a:fillRect/>
          </a:stretch>
        </p:blipFill>
        <p:spPr>
          <a:xfrm>
            <a:off x="489181" y="2455279"/>
            <a:ext cx="5066667" cy="3438095"/>
          </a:xfrm>
          <a:prstGeom prst="rect">
            <a:avLst/>
          </a:prstGeom>
        </p:spPr>
      </p:pic>
      <p:pic>
        <p:nvPicPr>
          <p:cNvPr id="8" name="Obrázek 7"/>
          <p:cNvPicPr>
            <a:picLocks noChangeAspect="1"/>
          </p:cNvPicPr>
          <p:nvPr/>
        </p:nvPicPr>
        <p:blipFill>
          <a:blip r:embed="rId4"/>
          <a:stretch>
            <a:fillRect/>
          </a:stretch>
        </p:blipFill>
        <p:spPr>
          <a:xfrm>
            <a:off x="5814161" y="2455279"/>
            <a:ext cx="5066667" cy="3438095"/>
          </a:xfrm>
          <a:prstGeom prst="rect">
            <a:avLst/>
          </a:prstGeom>
        </p:spPr>
      </p:pic>
    </p:spTree>
    <p:extLst>
      <p:ext uri="{BB962C8B-B14F-4D97-AF65-F5344CB8AC3E}">
        <p14:creationId xmlns:p14="http://schemas.microsoft.com/office/powerpoint/2010/main" val="1371362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03242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graphic objects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4" y="6271404"/>
            <a:ext cx="11309230" cy="369332"/>
          </a:xfrm>
          <a:prstGeom prst="rect">
            <a:avLst/>
          </a:prstGeom>
          <a:noFill/>
        </p:spPr>
        <p:txBody>
          <a:bodyPr wrap="square" rtlCol="0">
            <a:spAutoFit/>
          </a:bodyPr>
          <a:lstStyle/>
          <a:p>
            <a:r>
              <a:rPr lang="cs-CZ" dirty="0"/>
              <a:t>*https://edu.gcfglobal.org/en/word2016/pictures-and-text-wrapping/1/</a:t>
            </a:r>
            <a:endParaRPr lang="cs-CZ" dirty="0" smtClean="0"/>
          </a:p>
        </p:txBody>
      </p:sp>
      <p:sp>
        <p:nvSpPr>
          <p:cNvPr id="6" name="Zástupný symbol pro obsah 2"/>
          <p:cNvSpPr txBox="1">
            <a:spLocks/>
          </p:cNvSpPr>
          <p:nvPr/>
        </p:nvSpPr>
        <p:spPr>
          <a:xfrm>
            <a:off x="489181" y="105371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Place </a:t>
            </a:r>
            <a:r>
              <a:rPr lang="en-US" dirty="0">
                <a:latin typeface="Times New Roman" panose="02020603050405020304" pitchFamily="18" charset="0"/>
                <a:cs typeface="Times New Roman" panose="02020603050405020304" pitchFamily="18" charset="0"/>
              </a:rPr>
              <a:t>the insertion point where you want the image to appear</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Select the Insert tab on the Ribbon, then click the Pictures command</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The Insert Picture dialog box will </a:t>
            </a:r>
            <a:r>
              <a:rPr lang="en-US" dirty="0" smtClean="0">
                <a:latin typeface="Times New Roman" panose="02020603050405020304" pitchFamily="18" charset="0"/>
                <a:cs typeface="Times New Roman" panose="02020603050405020304" pitchFamily="18" charset="0"/>
              </a:rPr>
              <a:t>appear.</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Navigate </a:t>
            </a:r>
            <a:r>
              <a:rPr lang="en-US" dirty="0">
                <a:latin typeface="Times New Roman" panose="02020603050405020304" pitchFamily="18" charset="0"/>
                <a:cs typeface="Times New Roman" panose="02020603050405020304" pitchFamily="18" charset="0"/>
              </a:rPr>
              <a:t>to the folder where your image is located, then select the image and click Insert</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The image will appear in the document</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2387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03242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graphic objects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4" y="6271404"/>
            <a:ext cx="11309230" cy="369332"/>
          </a:xfrm>
          <a:prstGeom prst="rect">
            <a:avLst/>
          </a:prstGeom>
          <a:noFill/>
        </p:spPr>
        <p:txBody>
          <a:bodyPr wrap="square" rtlCol="0">
            <a:spAutoFit/>
          </a:bodyPr>
          <a:lstStyle/>
          <a:p>
            <a:r>
              <a:rPr lang="cs-CZ" dirty="0"/>
              <a:t>*https://edu.gcfglobal.org/en/word2016/pictures-and-text-wrapping/1/</a:t>
            </a:r>
            <a:endParaRPr lang="cs-CZ" dirty="0" smtClean="0"/>
          </a:p>
        </p:txBody>
      </p:sp>
      <p:pic>
        <p:nvPicPr>
          <p:cNvPr id="3" name="Obrázek 2"/>
          <p:cNvPicPr>
            <a:picLocks noChangeAspect="1"/>
          </p:cNvPicPr>
          <p:nvPr/>
        </p:nvPicPr>
        <p:blipFill>
          <a:blip r:embed="rId3"/>
          <a:stretch>
            <a:fillRect/>
          </a:stretch>
        </p:blipFill>
        <p:spPr>
          <a:xfrm>
            <a:off x="301924" y="1558155"/>
            <a:ext cx="4823499" cy="2877727"/>
          </a:xfrm>
          <a:prstGeom prst="rect">
            <a:avLst/>
          </a:prstGeom>
        </p:spPr>
      </p:pic>
      <p:pic>
        <p:nvPicPr>
          <p:cNvPr id="7" name="Obrázek 6"/>
          <p:cNvPicPr>
            <a:picLocks noChangeAspect="1"/>
          </p:cNvPicPr>
          <p:nvPr/>
        </p:nvPicPr>
        <p:blipFill>
          <a:blip r:embed="rId4"/>
          <a:stretch>
            <a:fillRect/>
          </a:stretch>
        </p:blipFill>
        <p:spPr>
          <a:xfrm>
            <a:off x="5287970" y="1558155"/>
            <a:ext cx="6323184" cy="4580520"/>
          </a:xfrm>
          <a:prstGeom prst="rect">
            <a:avLst/>
          </a:prstGeom>
        </p:spPr>
      </p:pic>
    </p:spTree>
    <p:extLst>
      <p:ext uri="{BB962C8B-B14F-4D97-AF65-F5344CB8AC3E}">
        <p14:creationId xmlns:p14="http://schemas.microsoft.com/office/powerpoint/2010/main" val="1716575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37812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Outline of the lecture</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069999"/>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GB" b="1" dirty="0" smtClean="0">
                <a:latin typeface="Times New Roman" panose="02020603050405020304" pitchFamily="18" charset="0"/>
                <a:cs typeface="Times New Roman" panose="02020603050405020304" pitchFamily="18" charset="0"/>
              </a:rPr>
              <a:t>Sections</a:t>
            </a:r>
            <a:endParaRPr lang="cs-CZ" b="1" dirty="0" smtClean="0">
              <a:latin typeface="Times New Roman" panose="02020603050405020304" pitchFamily="18" charset="0"/>
              <a:cs typeface="Times New Roman" panose="02020603050405020304" pitchFamily="18" charset="0"/>
            </a:endParaRP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Editing </a:t>
            </a:r>
            <a:r>
              <a:rPr lang="en-GB" b="1" dirty="0">
                <a:latin typeface="Times New Roman" panose="02020603050405020304" pitchFamily="18" charset="0"/>
                <a:cs typeface="Times New Roman" panose="02020603050405020304" pitchFamily="18" charset="0"/>
              </a:rPr>
              <a:t>and </a:t>
            </a:r>
            <a:r>
              <a:rPr lang="en-GB" b="1" dirty="0" smtClean="0">
                <a:latin typeface="Times New Roman" panose="02020603050405020304" pitchFamily="18" charset="0"/>
                <a:cs typeface="Times New Roman" panose="02020603050405020304" pitchFamily="18" charset="0"/>
              </a:rPr>
              <a:t>proofing tools</a:t>
            </a:r>
            <a:endParaRPr lang="cs-CZ" b="1" dirty="0" smtClean="0">
              <a:latin typeface="Times New Roman" panose="02020603050405020304" pitchFamily="18" charset="0"/>
              <a:cs typeface="Times New Roman" panose="02020603050405020304" pitchFamily="18" charset="0"/>
            </a:endParaRP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Preparing printouts</a:t>
            </a:r>
            <a:endParaRPr lang="cs-CZ" b="1" dirty="0" smtClean="0">
              <a:latin typeface="Times New Roman" panose="02020603050405020304" pitchFamily="18" charset="0"/>
              <a:cs typeface="Times New Roman" panose="02020603050405020304" pitchFamily="18" charset="0"/>
            </a:endParaRP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Tables</a:t>
            </a:r>
            <a:endParaRPr lang="cs-CZ" b="1" dirty="0" smtClean="0">
              <a:latin typeface="Times New Roman" panose="02020603050405020304" pitchFamily="18" charset="0"/>
              <a:cs typeface="Times New Roman" panose="02020603050405020304" pitchFamily="18" charset="0"/>
            </a:endParaRP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Graphic objects</a:t>
            </a:r>
            <a:endParaRPr lang="cs-CZ" b="1" dirty="0" smtClean="0">
              <a:latin typeface="Times New Roman" panose="02020603050405020304" pitchFamily="18" charset="0"/>
              <a:cs typeface="Times New Roman" panose="02020603050405020304" pitchFamily="18" charset="0"/>
            </a:endParaRP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References</a:t>
            </a:r>
            <a:endParaRPr lang="cs-CZ" b="1" dirty="0" smtClean="0">
              <a:latin typeface="Times New Roman" panose="02020603050405020304" pitchFamily="18" charset="0"/>
              <a:cs typeface="Times New Roman" panose="02020603050405020304" pitchFamily="18" charset="0"/>
            </a:endParaRPr>
          </a:p>
          <a:p>
            <a:pPr>
              <a:spcBef>
                <a:spcPts val="0"/>
              </a:spcBef>
              <a:spcAft>
                <a:spcPts val="1200"/>
              </a:spcAft>
            </a:pPr>
            <a:r>
              <a:rPr lang="cs-CZ" b="1" dirty="0" err="1" smtClean="0">
                <a:latin typeface="Times New Roman" panose="02020603050405020304" pitchFamily="18" charset="0"/>
                <a:cs typeface="Times New Roman" panose="02020603050405020304" pitchFamily="18" charset="0"/>
              </a:rPr>
              <a:t>Mailings</a:t>
            </a:r>
            <a:endParaRPr lang="cs-CZ"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03242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graphic objects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4" y="6271404"/>
            <a:ext cx="11309230" cy="369332"/>
          </a:xfrm>
          <a:prstGeom prst="rect">
            <a:avLst/>
          </a:prstGeom>
          <a:noFill/>
        </p:spPr>
        <p:txBody>
          <a:bodyPr wrap="square" rtlCol="0">
            <a:spAutoFit/>
          </a:bodyPr>
          <a:lstStyle/>
          <a:p>
            <a:r>
              <a:rPr lang="cs-CZ" dirty="0"/>
              <a:t>*https://edu.gcfglobal.org/en/word2016/pictures-and-text-wrapping/1/</a:t>
            </a:r>
            <a:endParaRPr lang="cs-CZ" dirty="0" smtClean="0"/>
          </a:p>
        </p:txBody>
      </p:sp>
      <p:sp>
        <p:nvSpPr>
          <p:cNvPr id="6" name="Zástupný symbol pro obsah 2"/>
          <p:cNvSpPr txBox="1">
            <a:spLocks/>
          </p:cNvSpPr>
          <p:nvPr/>
        </p:nvSpPr>
        <p:spPr>
          <a:xfrm>
            <a:off x="489181" y="105371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Predefined text wrapping allows you to quickly move the image to a specific location on the </a:t>
            </a:r>
            <a:r>
              <a:rPr lang="en-US" dirty="0" smtClean="0">
                <a:latin typeface="Times New Roman" panose="02020603050405020304" pitchFamily="18" charset="0"/>
                <a:cs typeface="Times New Roman" panose="02020603050405020304" pitchFamily="18" charset="0"/>
              </a:rPr>
              <a:t>page.</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text will automatically wrap around the object so it's still easy to read.</a:t>
            </a:r>
            <a:r>
              <a:rPr lang="cs-CZ" dirty="0" smtClean="0">
                <a:latin typeface="Times New Roman" panose="02020603050405020304" pitchFamily="18" charset="0"/>
                <a:cs typeface="Times New Roman" panose="02020603050405020304" pitchFamily="18" charset="0"/>
              </a:rPr>
              <a:t>*</a:t>
            </a:r>
          </a:p>
        </p:txBody>
      </p:sp>
      <p:pic>
        <p:nvPicPr>
          <p:cNvPr id="3" name="Obrázek 2"/>
          <p:cNvPicPr>
            <a:picLocks noChangeAspect="1"/>
          </p:cNvPicPr>
          <p:nvPr/>
        </p:nvPicPr>
        <p:blipFill>
          <a:blip r:embed="rId3"/>
          <a:stretch>
            <a:fillRect/>
          </a:stretch>
        </p:blipFill>
        <p:spPr>
          <a:xfrm>
            <a:off x="2852742" y="2519327"/>
            <a:ext cx="5872066" cy="3752077"/>
          </a:xfrm>
          <a:prstGeom prst="rect">
            <a:avLst/>
          </a:prstGeom>
        </p:spPr>
      </p:pic>
    </p:spTree>
    <p:extLst>
      <p:ext uri="{BB962C8B-B14F-4D97-AF65-F5344CB8AC3E}">
        <p14:creationId xmlns:p14="http://schemas.microsoft.com/office/powerpoint/2010/main" val="2133654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03242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graphic objects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3" y="6271404"/>
            <a:ext cx="11775057" cy="369332"/>
          </a:xfrm>
          <a:prstGeom prst="rect">
            <a:avLst/>
          </a:prstGeom>
          <a:noFill/>
        </p:spPr>
        <p:txBody>
          <a:bodyPr wrap="square" rtlCol="0">
            <a:spAutoFit/>
          </a:bodyPr>
          <a:lstStyle/>
          <a:p>
            <a:r>
              <a:rPr lang="cs-CZ" dirty="0"/>
              <a:t>*https://support.office.com/en-us/article/add-a-chart-to-your-document-in-word-ff48e3eb-5e04-4368-a39e-20df7c798932</a:t>
            </a:r>
            <a:endParaRPr lang="cs-CZ" dirty="0" smtClean="0"/>
          </a:p>
        </p:txBody>
      </p:sp>
      <p:sp>
        <p:nvSpPr>
          <p:cNvPr id="6" name="Zástupný symbol pro obsah 2"/>
          <p:cNvSpPr txBox="1">
            <a:spLocks/>
          </p:cNvSpPr>
          <p:nvPr/>
        </p:nvSpPr>
        <p:spPr>
          <a:xfrm>
            <a:off x="489181" y="105371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create a simple chart from scratch in Word, click Insert </a:t>
            </a:r>
            <a:r>
              <a:rPr lang="en-GB"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Chart, and pick the chart you want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Click </a:t>
            </a:r>
            <a:r>
              <a:rPr lang="en-US" dirty="0">
                <a:latin typeface="Times New Roman" panose="02020603050405020304" pitchFamily="18" charset="0"/>
                <a:cs typeface="Times New Roman" panose="02020603050405020304" pitchFamily="18" charset="0"/>
              </a:rPr>
              <a:t>Insert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Chart</a:t>
            </a:r>
            <a:r>
              <a:rPr lang="en-US"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Click the chart type and then double-click the chart you want</a:t>
            </a:r>
            <a:r>
              <a:rPr lang="en-US"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In the spreadsheet that appears, replace the default data with your own information</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398" y="4406736"/>
            <a:ext cx="6255711" cy="1450600"/>
          </a:xfrm>
          <a:prstGeom prst="rect">
            <a:avLst/>
          </a:prstGeom>
        </p:spPr>
      </p:pic>
    </p:spTree>
    <p:extLst>
      <p:ext uri="{BB962C8B-B14F-4D97-AF65-F5344CB8AC3E}">
        <p14:creationId xmlns:p14="http://schemas.microsoft.com/office/powerpoint/2010/main" val="3989282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03242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graphic objects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3" y="6271404"/>
            <a:ext cx="11775057" cy="369332"/>
          </a:xfrm>
          <a:prstGeom prst="rect">
            <a:avLst/>
          </a:prstGeom>
          <a:noFill/>
        </p:spPr>
        <p:txBody>
          <a:bodyPr wrap="square" rtlCol="0">
            <a:spAutoFit/>
          </a:bodyPr>
          <a:lstStyle/>
          <a:p>
            <a:r>
              <a:rPr lang="cs-CZ" dirty="0"/>
              <a:t>*https://support.office.com/en-us/article/add-a-chart-to-your-document-in-word-ff48e3eb-5e04-4368-a39e-20df7c798932</a:t>
            </a:r>
            <a:endParaRPr lang="cs-CZ" dirty="0" smtClean="0"/>
          </a:p>
        </p:txBody>
      </p:sp>
      <p:pic>
        <p:nvPicPr>
          <p:cNvPr id="3" name="Obrázek 2"/>
          <p:cNvPicPr>
            <a:picLocks noChangeAspect="1"/>
          </p:cNvPicPr>
          <p:nvPr/>
        </p:nvPicPr>
        <p:blipFill>
          <a:blip r:embed="rId3"/>
          <a:stretch>
            <a:fillRect/>
          </a:stretch>
        </p:blipFill>
        <p:spPr>
          <a:xfrm>
            <a:off x="421639" y="1269730"/>
            <a:ext cx="4529923" cy="4662377"/>
          </a:xfrm>
          <a:prstGeom prst="rect">
            <a:avLst/>
          </a:prstGeom>
        </p:spPr>
      </p:pic>
      <p:pic>
        <p:nvPicPr>
          <p:cNvPr id="8" name="Obrázek 7"/>
          <p:cNvPicPr>
            <a:picLocks noChangeAspect="1"/>
          </p:cNvPicPr>
          <p:nvPr/>
        </p:nvPicPr>
        <p:blipFill>
          <a:blip r:embed="rId4"/>
          <a:stretch>
            <a:fillRect/>
          </a:stretch>
        </p:blipFill>
        <p:spPr>
          <a:xfrm>
            <a:off x="5119446" y="1269730"/>
            <a:ext cx="5163241" cy="4661670"/>
          </a:xfrm>
          <a:prstGeom prst="rect">
            <a:avLst/>
          </a:prstGeom>
        </p:spPr>
      </p:pic>
    </p:spTree>
    <p:extLst>
      <p:ext uri="{BB962C8B-B14F-4D97-AF65-F5344CB8AC3E}">
        <p14:creationId xmlns:p14="http://schemas.microsoft.com/office/powerpoint/2010/main" val="4213083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044971"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references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3" y="6271404"/>
            <a:ext cx="11775057" cy="369332"/>
          </a:xfrm>
          <a:prstGeom prst="rect">
            <a:avLst/>
          </a:prstGeom>
          <a:noFill/>
        </p:spPr>
        <p:txBody>
          <a:bodyPr wrap="square" rtlCol="0">
            <a:spAutoFit/>
          </a:bodyPr>
          <a:lstStyle/>
          <a:p>
            <a:r>
              <a:rPr lang="cs-CZ" dirty="0"/>
              <a:t>*https://www.howtogeek.com/359187/how-to-use-footnotes-and-endnotes-in-microsoft-word/</a:t>
            </a:r>
            <a:endParaRPr lang="cs-CZ" dirty="0" smtClean="0"/>
          </a:p>
        </p:txBody>
      </p:sp>
      <p:pic>
        <p:nvPicPr>
          <p:cNvPr id="3" name="Obrázek 2"/>
          <p:cNvPicPr>
            <a:picLocks noChangeAspect="1"/>
          </p:cNvPicPr>
          <p:nvPr/>
        </p:nvPicPr>
        <p:blipFill>
          <a:blip r:embed="rId3"/>
          <a:stretch>
            <a:fillRect/>
          </a:stretch>
        </p:blipFill>
        <p:spPr>
          <a:xfrm>
            <a:off x="5235286" y="1354691"/>
            <a:ext cx="4952381" cy="1523810"/>
          </a:xfrm>
          <a:prstGeom prst="rect">
            <a:avLst/>
          </a:prstGeom>
        </p:spPr>
      </p:pic>
      <p:sp>
        <p:nvSpPr>
          <p:cNvPr id="8" name="Zástupný symbol pro obsah 2"/>
          <p:cNvSpPr txBox="1">
            <a:spLocks/>
          </p:cNvSpPr>
          <p:nvPr/>
        </p:nvSpPr>
        <p:spPr>
          <a:xfrm>
            <a:off x="489181" y="105371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GB" dirty="0" smtClean="0">
                <a:latin typeface="Times New Roman" panose="02020603050405020304" pitchFamily="18" charset="0"/>
                <a:cs typeface="Times New Roman" panose="02020603050405020304" pitchFamily="18" charset="0"/>
              </a:rPr>
              <a:t>Table of Contents.</a:t>
            </a:r>
          </a:p>
          <a:p>
            <a:pPr algn="just">
              <a:spcBef>
                <a:spcPts val="600"/>
              </a:spcBef>
              <a:spcAft>
                <a:spcPts val="1200"/>
              </a:spcAft>
            </a:pPr>
            <a:r>
              <a:rPr lang="en-GB" dirty="0" smtClean="0">
                <a:latin typeface="Times New Roman" panose="02020603050405020304" pitchFamily="18" charset="0"/>
                <a:cs typeface="Times New Roman" panose="02020603050405020304" pitchFamily="18" charset="0"/>
              </a:rPr>
              <a:t>Footnotes.</a:t>
            </a:r>
          </a:p>
          <a:p>
            <a:pPr algn="just">
              <a:spcBef>
                <a:spcPts val="600"/>
              </a:spcBef>
              <a:spcAft>
                <a:spcPts val="1200"/>
              </a:spcAft>
            </a:pPr>
            <a:r>
              <a:rPr lang="en-GB" dirty="0" smtClean="0">
                <a:latin typeface="Times New Roman" panose="02020603050405020304" pitchFamily="18" charset="0"/>
                <a:cs typeface="Times New Roman" panose="02020603050405020304" pitchFamily="18" charset="0"/>
              </a:rPr>
              <a:t>Citations &amp; Bibliography</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GB" dirty="0" smtClean="0">
                <a:latin typeface="Times New Roman" panose="02020603050405020304" pitchFamily="18" charset="0"/>
                <a:cs typeface="Times New Roman" panose="02020603050405020304" pitchFamily="18" charset="0"/>
              </a:rPr>
              <a:t>Captions.</a:t>
            </a:r>
          </a:p>
          <a:p>
            <a:pPr algn="just">
              <a:spcBef>
                <a:spcPts val="600"/>
              </a:spcBef>
              <a:spcAft>
                <a:spcPts val="1200"/>
              </a:spcAft>
            </a:pPr>
            <a:r>
              <a:rPr lang="cs-CZ" dirty="0" smtClean="0">
                <a:latin typeface="Times New Roman" panose="02020603050405020304" pitchFamily="18" charset="0"/>
                <a:cs typeface="Times New Roman" panose="02020603050405020304" pitchFamily="18" charset="0"/>
              </a:rPr>
              <a:t>Index.</a:t>
            </a:r>
            <a:endParaRPr lang="en-GB" dirty="0">
              <a:latin typeface="Times New Roman" panose="02020603050405020304" pitchFamily="18" charset="0"/>
              <a:cs typeface="Times New Roman" panose="02020603050405020304" pitchFamily="18" charset="0"/>
            </a:endParaRPr>
          </a:p>
        </p:txBody>
      </p:sp>
      <p:pic>
        <p:nvPicPr>
          <p:cNvPr id="9" name="Obrázek 8"/>
          <p:cNvPicPr>
            <a:picLocks noChangeAspect="1"/>
          </p:cNvPicPr>
          <p:nvPr/>
        </p:nvPicPr>
        <p:blipFill>
          <a:blip r:embed="rId4"/>
          <a:stretch>
            <a:fillRect/>
          </a:stretch>
        </p:blipFill>
        <p:spPr>
          <a:xfrm>
            <a:off x="3361503" y="3014982"/>
            <a:ext cx="6826164" cy="3150537"/>
          </a:xfrm>
          <a:prstGeom prst="rect">
            <a:avLst/>
          </a:prstGeom>
        </p:spPr>
      </p:pic>
    </p:spTree>
    <p:extLst>
      <p:ext uri="{BB962C8B-B14F-4D97-AF65-F5344CB8AC3E}">
        <p14:creationId xmlns:p14="http://schemas.microsoft.com/office/powerpoint/2010/main" val="81519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68589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mailings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3" y="6271404"/>
            <a:ext cx="11775057" cy="369332"/>
          </a:xfrm>
          <a:prstGeom prst="rect">
            <a:avLst/>
          </a:prstGeom>
          <a:noFill/>
        </p:spPr>
        <p:txBody>
          <a:bodyPr wrap="square" rtlCol="0">
            <a:spAutoFit/>
          </a:bodyPr>
          <a:lstStyle/>
          <a:p>
            <a:r>
              <a:rPr lang="cs-CZ" dirty="0"/>
              <a:t>*https://edu.gcfglobal.org/en/word2016/mail-merge/1/</a:t>
            </a:r>
            <a:endParaRPr lang="cs-CZ" dirty="0" smtClean="0"/>
          </a:p>
        </p:txBody>
      </p:sp>
      <p:sp>
        <p:nvSpPr>
          <p:cNvPr id="8" name="Zástupný symbol pro obsah 2"/>
          <p:cNvSpPr txBox="1">
            <a:spLocks/>
          </p:cNvSpPr>
          <p:nvPr/>
        </p:nvSpPr>
        <p:spPr>
          <a:xfrm>
            <a:off x="489181" y="105371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Mail Merge is a useful tool that allows you to </a:t>
            </a:r>
            <a:r>
              <a:rPr lang="en-US" dirty="0" smtClean="0">
                <a:latin typeface="Times New Roman" panose="02020603050405020304" pitchFamily="18" charset="0"/>
                <a:cs typeface="Times New Roman" panose="02020603050405020304" pitchFamily="18" charset="0"/>
              </a:rPr>
              <a:t>produce</a:t>
            </a:r>
            <a:r>
              <a:rPr lang="cs-CZ"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lvl="1" algn="just">
              <a:spcBef>
                <a:spcPts val="0"/>
              </a:spcBef>
              <a:spcAft>
                <a:spcPts val="1200"/>
              </a:spcAft>
            </a:pPr>
            <a:r>
              <a:rPr lang="en-US" dirty="0" smtClean="0">
                <a:latin typeface="Times New Roman" panose="02020603050405020304" pitchFamily="18" charset="0"/>
                <a:cs typeface="Times New Roman" panose="02020603050405020304" pitchFamily="18" charset="0"/>
              </a:rPr>
              <a:t>multiple letters</a:t>
            </a:r>
            <a:r>
              <a:rPr lang="en-GB" dirty="0" smtClean="0">
                <a:latin typeface="Times New Roman" panose="02020603050405020304" pitchFamily="18" charset="0"/>
                <a:cs typeface="Times New Roman" panose="02020603050405020304" pitchFamily="18" charset="0"/>
              </a:rPr>
              <a:t>;</a:t>
            </a:r>
          </a:p>
          <a:p>
            <a:pPr lvl="1" algn="just">
              <a:spcBef>
                <a:spcPts val="0"/>
              </a:spcBef>
              <a:spcAft>
                <a:spcPts val="1200"/>
              </a:spcAft>
            </a:pPr>
            <a:r>
              <a:rPr lang="en-US" dirty="0" smtClean="0">
                <a:latin typeface="Times New Roman" panose="02020603050405020304" pitchFamily="18" charset="0"/>
                <a:cs typeface="Times New Roman" panose="02020603050405020304" pitchFamily="18" charset="0"/>
              </a:rPr>
              <a:t>labels;</a:t>
            </a:r>
          </a:p>
          <a:p>
            <a:pPr lvl="1" algn="just">
              <a:spcBef>
                <a:spcPts val="0"/>
              </a:spcBef>
              <a:spcAft>
                <a:spcPts val="1200"/>
              </a:spcAft>
            </a:pPr>
            <a:r>
              <a:rPr lang="en-US" dirty="0" smtClean="0">
                <a:latin typeface="Times New Roman" panose="02020603050405020304" pitchFamily="18" charset="0"/>
                <a:cs typeface="Times New Roman" panose="02020603050405020304" pitchFamily="18" charset="0"/>
              </a:rPr>
              <a:t>envelopes;</a:t>
            </a:r>
          </a:p>
          <a:p>
            <a:pPr lvl="1" algn="just">
              <a:spcBef>
                <a:spcPts val="0"/>
              </a:spcBef>
              <a:spcAft>
                <a:spcPts val="1200"/>
              </a:spcAft>
            </a:pPr>
            <a:r>
              <a:rPr lang="en-US" dirty="0" smtClean="0">
                <a:latin typeface="Times New Roman" panose="02020603050405020304" pitchFamily="18" charset="0"/>
                <a:cs typeface="Times New Roman" panose="02020603050405020304" pitchFamily="18" charset="0"/>
              </a:rPr>
              <a:t>name tags; </a:t>
            </a:r>
          </a:p>
          <a:p>
            <a:pPr lvl="1" algn="just">
              <a:spcBef>
                <a:spcPts val="0"/>
              </a:spcBef>
              <a:spcAft>
                <a:spcPts val="1200"/>
              </a:spcAft>
            </a:pPr>
            <a:r>
              <a:rPr lang="en-US" dirty="0" smtClean="0">
                <a:latin typeface="Times New Roman" panose="02020603050405020304" pitchFamily="18" charset="0"/>
                <a:cs typeface="Times New Roman" panose="02020603050405020304" pitchFamily="18" charset="0"/>
              </a:rPr>
              <a:t>more </a:t>
            </a:r>
            <a:r>
              <a:rPr lang="en-US" dirty="0">
                <a:latin typeface="Times New Roman" panose="02020603050405020304" pitchFamily="18" charset="0"/>
                <a:cs typeface="Times New Roman" panose="02020603050405020304" pitchFamily="18" charset="0"/>
              </a:rPr>
              <a:t>using information stored in a </a:t>
            </a:r>
            <a:r>
              <a:rPr lang="en-US" dirty="0" smtClean="0">
                <a:latin typeface="Times New Roman" panose="02020603050405020304" pitchFamily="18" charset="0"/>
                <a:cs typeface="Times New Roman" panose="02020603050405020304" pitchFamily="18" charset="0"/>
              </a:rPr>
              <a:t>list;</a:t>
            </a:r>
          </a:p>
          <a:p>
            <a:pPr lvl="1" algn="just">
              <a:spcBef>
                <a:spcPts val="0"/>
              </a:spcBef>
              <a:spcAft>
                <a:spcPts val="1200"/>
              </a:spcAft>
            </a:pPr>
            <a:r>
              <a:rPr lang="en-US" dirty="0" smtClean="0">
                <a:latin typeface="Times New Roman" panose="02020603050405020304" pitchFamily="18" charset="0"/>
                <a:cs typeface="Times New Roman" panose="02020603050405020304" pitchFamily="18" charset="0"/>
              </a:rPr>
              <a:t>database;</a:t>
            </a:r>
          </a:p>
          <a:p>
            <a:pPr lvl="1" algn="just">
              <a:spcBef>
                <a:spcPts val="0"/>
              </a:spcBef>
              <a:spcAft>
                <a:spcPts val="1200"/>
              </a:spcAft>
            </a:pPr>
            <a:r>
              <a:rPr lang="en-US" dirty="0" smtClean="0">
                <a:latin typeface="Times New Roman" panose="02020603050405020304" pitchFamily="18" charset="0"/>
                <a:cs typeface="Times New Roman" panose="02020603050405020304" pitchFamily="18" charset="0"/>
              </a:rPr>
              <a:t>spreadsheet.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performing a Mail Merge, you will need a Word document (you can start with an existing one or create a new one) and a recipient list, which is typically an Excel workbook</a:t>
            </a:r>
            <a:r>
              <a:rPr lang="en-US"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5139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68589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mailings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3" y="6271404"/>
            <a:ext cx="11775057" cy="369332"/>
          </a:xfrm>
          <a:prstGeom prst="rect">
            <a:avLst/>
          </a:prstGeom>
          <a:noFill/>
        </p:spPr>
        <p:txBody>
          <a:bodyPr wrap="square" rtlCol="0">
            <a:spAutoFit/>
          </a:bodyPr>
          <a:lstStyle/>
          <a:p>
            <a:r>
              <a:rPr lang="cs-CZ" dirty="0"/>
              <a:t>*https://edu.gcfglobal.org/en/word2016/mail-merge/1/</a:t>
            </a:r>
            <a:endParaRPr lang="cs-CZ" dirty="0" smtClean="0"/>
          </a:p>
        </p:txBody>
      </p:sp>
      <p:pic>
        <p:nvPicPr>
          <p:cNvPr id="3" name="Obrázek 2"/>
          <p:cNvPicPr>
            <a:picLocks noChangeAspect="1"/>
          </p:cNvPicPr>
          <p:nvPr/>
        </p:nvPicPr>
        <p:blipFill>
          <a:blip r:embed="rId3"/>
          <a:stretch>
            <a:fillRect/>
          </a:stretch>
        </p:blipFill>
        <p:spPr>
          <a:xfrm>
            <a:off x="251520" y="1176999"/>
            <a:ext cx="5495238" cy="3266667"/>
          </a:xfrm>
          <a:prstGeom prst="rect">
            <a:avLst/>
          </a:prstGeom>
        </p:spPr>
      </p:pic>
      <p:pic>
        <p:nvPicPr>
          <p:cNvPr id="6" name="Obrázek 5"/>
          <p:cNvPicPr>
            <a:picLocks noChangeAspect="1"/>
          </p:cNvPicPr>
          <p:nvPr/>
        </p:nvPicPr>
        <p:blipFill>
          <a:blip r:embed="rId4"/>
          <a:stretch>
            <a:fillRect/>
          </a:stretch>
        </p:blipFill>
        <p:spPr>
          <a:xfrm>
            <a:off x="5973539" y="1176999"/>
            <a:ext cx="2372264" cy="5029200"/>
          </a:xfrm>
          <a:prstGeom prst="rect">
            <a:avLst/>
          </a:prstGeom>
        </p:spPr>
      </p:pic>
      <p:pic>
        <p:nvPicPr>
          <p:cNvPr id="7" name="Obrázek 6"/>
          <p:cNvPicPr>
            <a:picLocks noChangeAspect="1"/>
          </p:cNvPicPr>
          <p:nvPr/>
        </p:nvPicPr>
        <p:blipFill>
          <a:blip r:embed="rId5"/>
          <a:stretch>
            <a:fillRect/>
          </a:stretch>
        </p:blipFill>
        <p:spPr>
          <a:xfrm>
            <a:off x="8633857" y="1897244"/>
            <a:ext cx="2908286" cy="4283112"/>
          </a:xfrm>
          <a:prstGeom prst="rect">
            <a:avLst/>
          </a:prstGeom>
        </p:spPr>
      </p:pic>
    </p:spTree>
    <p:extLst>
      <p:ext uri="{BB962C8B-B14F-4D97-AF65-F5344CB8AC3E}">
        <p14:creationId xmlns:p14="http://schemas.microsoft.com/office/powerpoint/2010/main" val="2226942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68589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mailings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3" y="6271404"/>
            <a:ext cx="11775057" cy="369332"/>
          </a:xfrm>
          <a:prstGeom prst="rect">
            <a:avLst/>
          </a:prstGeom>
          <a:noFill/>
        </p:spPr>
        <p:txBody>
          <a:bodyPr wrap="square" rtlCol="0">
            <a:spAutoFit/>
          </a:bodyPr>
          <a:lstStyle/>
          <a:p>
            <a:r>
              <a:rPr lang="cs-CZ" dirty="0"/>
              <a:t>*https://edu.gcfglobal.org/en/word2016/mail-merge/1/</a:t>
            </a:r>
            <a:endParaRPr lang="cs-CZ" dirty="0" smtClean="0"/>
          </a:p>
        </p:txBody>
      </p:sp>
      <p:pic>
        <p:nvPicPr>
          <p:cNvPr id="8" name="Obrázek 7"/>
          <p:cNvPicPr>
            <a:picLocks noChangeAspect="1"/>
          </p:cNvPicPr>
          <p:nvPr/>
        </p:nvPicPr>
        <p:blipFill>
          <a:blip r:embed="rId3"/>
          <a:stretch>
            <a:fillRect/>
          </a:stretch>
        </p:blipFill>
        <p:spPr>
          <a:xfrm>
            <a:off x="251520" y="1176999"/>
            <a:ext cx="6980952" cy="3666667"/>
          </a:xfrm>
          <a:prstGeom prst="rect">
            <a:avLst/>
          </a:prstGeom>
        </p:spPr>
      </p:pic>
      <p:pic>
        <p:nvPicPr>
          <p:cNvPr id="9" name="Obrázek 8"/>
          <p:cNvPicPr>
            <a:picLocks noChangeAspect="1"/>
          </p:cNvPicPr>
          <p:nvPr/>
        </p:nvPicPr>
        <p:blipFill>
          <a:blip r:embed="rId4"/>
          <a:stretch>
            <a:fillRect/>
          </a:stretch>
        </p:blipFill>
        <p:spPr>
          <a:xfrm>
            <a:off x="7391266" y="1886522"/>
            <a:ext cx="4685714" cy="2247619"/>
          </a:xfrm>
          <a:prstGeom prst="rect">
            <a:avLst/>
          </a:prstGeom>
        </p:spPr>
      </p:pic>
    </p:spTree>
    <p:extLst>
      <p:ext uri="{BB962C8B-B14F-4D97-AF65-F5344CB8AC3E}">
        <p14:creationId xmlns:p14="http://schemas.microsoft.com/office/powerpoint/2010/main" val="479434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68589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mailings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3" y="6271404"/>
            <a:ext cx="11775057" cy="369332"/>
          </a:xfrm>
          <a:prstGeom prst="rect">
            <a:avLst/>
          </a:prstGeom>
          <a:noFill/>
        </p:spPr>
        <p:txBody>
          <a:bodyPr wrap="square" rtlCol="0">
            <a:spAutoFit/>
          </a:bodyPr>
          <a:lstStyle/>
          <a:p>
            <a:r>
              <a:rPr lang="cs-CZ" dirty="0"/>
              <a:t>*https://edu.gcfglobal.org/en/word2016/mail-merge/1/</a:t>
            </a:r>
            <a:endParaRPr lang="cs-CZ" dirty="0" smtClean="0"/>
          </a:p>
        </p:txBody>
      </p:sp>
      <p:pic>
        <p:nvPicPr>
          <p:cNvPr id="3" name="Obrázek 2"/>
          <p:cNvPicPr>
            <a:picLocks noChangeAspect="1"/>
          </p:cNvPicPr>
          <p:nvPr/>
        </p:nvPicPr>
        <p:blipFill>
          <a:blip r:embed="rId3"/>
          <a:stretch>
            <a:fillRect/>
          </a:stretch>
        </p:blipFill>
        <p:spPr>
          <a:xfrm>
            <a:off x="879893" y="1153234"/>
            <a:ext cx="5904762" cy="4361905"/>
          </a:xfrm>
          <a:prstGeom prst="rect">
            <a:avLst/>
          </a:prstGeom>
        </p:spPr>
      </p:pic>
      <p:pic>
        <p:nvPicPr>
          <p:cNvPr id="6" name="Obrázek 5"/>
          <p:cNvPicPr>
            <a:picLocks noChangeAspect="1"/>
          </p:cNvPicPr>
          <p:nvPr/>
        </p:nvPicPr>
        <p:blipFill>
          <a:blip r:embed="rId4"/>
          <a:stretch>
            <a:fillRect/>
          </a:stretch>
        </p:blipFill>
        <p:spPr>
          <a:xfrm>
            <a:off x="7115608" y="1242741"/>
            <a:ext cx="2619048" cy="3895238"/>
          </a:xfrm>
          <a:prstGeom prst="rect">
            <a:avLst/>
          </a:prstGeom>
        </p:spPr>
      </p:pic>
    </p:spTree>
    <p:extLst>
      <p:ext uri="{BB962C8B-B14F-4D97-AF65-F5344CB8AC3E}">
        <p14:creationId xmlns:p14="http://schemas.microsoft.com/office/powerpoint/2010/main" val="223204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1903085"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The end </a:t>
            </a:r>
            <a:endParaRPr kumimoji="0" lang="en-GB" sz="3600" b="1" i="0" u="none" strike="noStrike" kern="0" cap="none" spc="0" normalizeH="0" baseline="0" dirty="0" smtClean="0">
              <a:ln>
                <a:noFill/>
              </a:ln>
              <a:solidFill>
                <a:sysClr val="windowText" lastClr="000000"/>
              </a:solidFill>
              <a:effectLst/>
              <a:uLnTx/>
              <a:uFillTx/>
            </a:endParaRPr>
          </a:p>
        </p:txBody>
      </p:sp>
      <p:sp>
        <p:nvSpPr>
          <p:cNvPr id="7" name="Obdélník 6"/>
          <p:cNvSpPr/>
          <p:nvPr/>
        </p:nvSpPr>
        <p:spPr>
          <a:xfrm>
            <a:off x="1030029" y="2725795"/>
            <a:ext cx="8670708" cy="1754326"/>
          </a:xfrm>
          <a:prstGeom prst="rect">
            <a:avLst/>
          </a:prstGeom>
          <a:noFill/>
        </p:spPr>
        <p:txBody>
          <a:bodyPr wrap="none" lIns="91440" tIns="45720" rIns="91440" bIns="45720">
            <a:spAutoFit/>
            <a:scene3d>
              <a:camera prst="orthographicFront"/>
              <a:lightRig rig="threePt" dir="t"/>
            </a:scene3d>
            <a:sp3d extrusionH="57150">
              <a:bevelT w="69850" h="38100" prst="cross"/>
            </a:sp3d>
          </a:bodyPr>
          <a:lstStyle/>
          <a:p>
            <a:pPr algn="ctr"/>
            <a:r>
              <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Thank you for your attention</a:t>
            </a:r>
            <a:r>
              <a:rPr lang="cs-CZ"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a:t>
            </a:r>
            <a:endPar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endParaRPr>
          </a:p>
          <a:p>
            <a:pPr algn="ctr"/>
            <a:r>
              <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Any questions?</a:t>
            </a:r>
            <a:endParaRPr lang="en-GB" sz="5400" b="1" dirty="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endParaRPr>
          </a:p>
        </p:txBody>
      </p:sp>
    </p:spTree>
    <p:extLst>
      <p:ext uri="{BB962C8B-B14F-4D97-AF65-F5344CB8AC3E}">
        <p14:creationId xmlns:p14="http://schemas.microsoft.com/office/powerpoint/2010/main" val="4204590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480714"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sections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889814"/>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Sections </a:t>
            </a:r>
            <a:r>
              <a:rPr lang="en-US" dirty="0">
                <a:latin typeface="Times New Roman" panose="02020603050405020304" pitchFamily="18" charset="0"/>
                <a:cs typeface="Times New Roman" panose="02020603050405020304" pitchFamily="18" charset="0"/>
              </a:rPr>
              <a:t>let you set specific page layout and formatting options (such as line numbering, columns, or headers and footers) for different parts of a </a:t>
            </a:r>
            <a:r>
              <a:rPr lang="en-US" dirty="0" smtClean="0">
                <a:latin typeface="Times New Roman" panose="02020603050405020304" pitchFamily="18" charset="0"/>
                <a:cs typeface="Times New Roman" panose="02020603050405020304" pitchFamily="18" charset="0"/>
              </a:rPr>
              <a:t>document.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using sections, for example, you can format the introduction of a report as a single column, and then format the body of the report as two </a:t>
            </a:r>
            <a:r>
              <a:rPr lang="en-US" dirty="0" smtClean="0">
                <a:latin typeface="Times New Roman" panose="02020603050405020304" pitchFamily="18" charset="0"/>
                <a:cs typeface="Times New Roman" panose="02020603050405020304" pitchFamily="18" charset="0"/>
              </a:rPr>
              <a:t>columns.</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Word </a:t>
            </a:r>
            <a:r>
              <a:rPr lang="en-US" dirty="0">
                <a:latin typeface="Times New Roman" panose="02020603050405020304" pitchFamily="18" charset="0"/>
                <a:cs typeface="Times New Roman" panose="02020603050405020304" pitchFamily="18" charset="0"/>
              </a:rPr>
              <a:t>treats a document as a single section until you insert a section break</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cs-CZ" dirty="0" smtClean="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ach </a:t>
            </a:r>
            <a:r>
              <a:rPr lang="en-US" dirty="0">
                <a:latin typeface="Times New Roman" panose="02020603050405020304" pitchFamily="18" charset="0"/>
                <a:cs typeface="Times New Roman" panose="02020603050405020304" pitchFamily="18" charset="0"/>
              </a:rPr>
              <a:t>section break controls the layout and formatting of the section previous to the break. For example, if you delete a section break, the text before the break acquires all the formatting of the section that follows the break</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71404"/>
            <a:ext cx="11938959" cy="369332"/>
          </a:xfrm>
          <a:prstGeom prst="rect">
            <a:avLst/>
          </a:prstGeom>
          <a:noFill/>
        </p:spPr>
        <p:txBody>
          <a:bodyPr wrap="square" rtlCol="0">
            <a:spAutoFit/>
          </a:bodyPr>
          <a:lstStyle/>
          <a:p>
            <a:r>
              <a:rPr lang="cs-CZ" dirty="0"/>
              <a:t>*https://support.office.com/en-us/article/insert-delete-or-change-a-section-break-0eeae2d6-b906-42d3-a1bd-7e77ca8ea1f3</a:t>
            </a:r>
            <a:endParaRPr lang="cs-CZ" dirty="0" smtClean="0"/>
          </a:p>
        </p:txBody>
      </p:sp>
    </p:spTree>
    <p:extLst>
      <p:ext uri="{BB962C8B-B14F-4D97-AF65-F5344CB8AC3E}">
        <p14:creationId xmlns:p14="http://schemas.microsoft.com/office/powerpoint/2010/main" val="2285185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480714"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sections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010579"/>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cs-CZ"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lick </a:t>
            </a:r>
            <a:r>
              <a:rPr lang="en-US" dirty="0">
                <a:latin typeface="Times New Roman" panose="02020603050405020304" pitchFamily="18" charset="0"/>
                <a:cs typeface="Times New Roman" panose="02020603050405020304" pitchFamily="18" charset="0"/>
              </a:rPr>
              <a:t>where you want a new section to begin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Click </a:t>
            </a:r>
            <a:r>
              <a:rPr lang="en-US" dirty="0">
                <a:latin typeface="Times New Roman" panose="02020603050405020304" pitchFamily="18" charset="0"/>
                <a:cs typeface="Times New Roman" panose="02020603050405020304" pitchFamily="18" charset="0"/>
              </a:rPr>
              <a:t>Layout </a:t>
            </a:r>
            <a:r>
              <a:rPr lang="en-GB"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Breaks, and then click the type of section break you want.</a:t>
            </a:r>
            <a:r>
              <a:rPr lang="cs-CZ" dirty="0" smtClean="0">
                <a:latin typeface="Times New Roman" panose="02020603050405020304" pitchFamily="18" charset="0"/>
                <a:cs typeface="Times New Roman" panose="02020603050405020304" pitchFamily="18" charset="0"/>
              </a:rPr>
              <a:t>*</a:t>
            </a:r>
          </a:p>
          <a:p>
            <a:pPr algn="just">
              <a:spcAft>
                <a:spcPts val="1200"/>
              </a:spcAft>
            </a:pPr>
            <a:endParaRPr lang="cs-CZ" dirty="0" smtClean="0">
              <a:latin typeface="Times New Roman" panose="02020603050405020304" pitchFamily="18" charset="0"/>
              <a:cs typeface="Times New Roman" panose="02020603050405020304" pitchFamily="18" charset="0"/>
            </a:endParaRP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71404"/>
            <a:ext cx="11938959" cy="369332"/>
          </a:xfrm>
          <a:prstGeom prst="rect">
            <a:avLst/>
          </a:prstGeom>
          <a:noFill/>
        </p:spPr>
        <p:txBody>
          <a:bodyPr wrap="square" rtlCol="0">
            <a:spAutoFit/>
          </a:bodyPr>
          <a:lstStyle/>
          <a:p>
            <a:r>
              <a:rPr lang="cs-CZ" dirty="0"/>
              <a:t>*https://support.office.com/en-us/article/insert-delete-or-change-a-section-break-0eeae2d6-b906-42d3-a1bd-7e77ca8ea1f3</a:t>
            </a:r>
            <a:endParaRPr lang="cs-CZ" dirty="0" smtClean="0"/>
          </a:p>
        </p:txBody>
      </p:sp>
      <p:pic>
        <p:nvPicPr>
          <p:cNvPr id="6" name="Obrázek 5"/>
          <p:cNvPicPr>
            <a:picLocks noChangeAspect="1"/>
          </p:cNvPicPr>
          <p:nvPr/>
        </p:nvPicPr>
        <p:blipFill>
          <a:blip r:embed="rId3"/>
          <a:stretch>
            <a:fillRect/>
          </a:stretch>
        </p:blipFill>
        <p:spPr>
          <a:xfrm>
            <a:off x="5464149" y="2038231"/>
            <a:ext cx="4887549" cy="4233173"/>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443" y="2389254"/>
            <a:ext cx="2933670" cy="3882150"/>
          </a:xfrm>
          <a:prstGeom prst="rect">
            <a:avLst/>
          </a:prstGeom>
        </p:spPr>
      </p:pic>
    </p:spTree>
    <p:extLst>
      <p:ext uri="{BB962C8B-B14F-4D97-AF65-F5344CB8AC3E}">
        <p14:creationId xmlns:p14="http://schemas.microsoft.com/office/powerpoint/2010/main" val="815112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480714"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sections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010579"/>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If you added section breaks to your document, the easiest way to see where they begin and end is to show formatting marks.*</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Click the Home tab, and then click Show all nonprinting characters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Click the section break to select it and then press DELETE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Aft>
                <a:spcPts val="1200"/>
              </a:spcAft>
            </a:pPr>
            <a:endParaRPr lang="cs-CZ" dirty="0" smtClean="0">
              <a:latin typeface="Times New Roman" panose="02020603050405020304" pitchFamily="18" charset="0"/>
              <a:cs typeface="Times New Roman" panose="02020603050405020304" pitchFamily="18" charset="0"/>
            </a:endParaRP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71404"/>
            <a:ext cx="11938959" cy="369332"/>
          </a:xfrm>
          <a:prstGeom prst="rect">
            <a:avLst/>
          </a:prstGeom>
          <a:noFill/>
        </p:spPr>
        <p:txBody>
          <a:bodyPr wrap="square" rtlCol="0">
            <a:spAutoFit/>
          </a:bodyPr>
          <a:lstStyle/>
          <a:p>
            <a:r>
              <a:rPr lang="cs-CZ" dirty="0"/>
              <a:t>*https://support.office.com/en-us/article/insert-delete-or-change-a-section-break-0eeae2d6-b906-42d3-a1bd-7e77ca8ea1f3</a:t>
            </a:r>
            <a:endParaRPr lang="cs-CZ" dirty="0" smtClean="0"/>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81" y="3979491"/>
            <a:ext cx="6843708" cy="1524280"/>
          </a:xfrm>
          <a:prstGeom prst="rect">
            <a:avLst/>
          </a:prstGeom>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3942" y="3979491"/>
            <a:ext cx="4423132" cy="1524280"/>
          </a:xfrm>
          <a:prstGeom prst="rect">
            <a:avLst/>
          </a:prstGeom>
        </p:spPr>
      </p:pic>
    </p:spTree>
    <p:extLst>
      <p:ext uri="{BB962C8B-B14F-4D97-AF65-F5344CB8AC3E}">
        <p14:creationId xmlns:p14="http://schemas.microsoft.com/office/powerpoint/2010/main" val="3078602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75029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proofing tools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189781" y="6271404"/>
            <a:ext cx="11938959" cy="369332"/>
          </a:xfrm>
          <a:prstGeom prst="rect">
            <a:avLst/>
          </a:prstGeom>
          <a:noFill/>
        </p:spPr>
        <p:txBody>
          <a:bodyPr wrap="square" rtlCol="0">
            <a:spAutoFit/>
          </a:bodyPr>
          <a:lstStyle/>
          <a:p>
            <a:r>
              <a:rPr lang="cs-CZ" dirty="0"/>
              <a:t>*https://support.office.com/en-us/article/turn-on-automatic-language-detection-194d309c-3e10-4bd5-a694-ba9bbdf4a28e</a:t>
            </a:r>
            <a:endParaRPr lang="cs-CZ" dirty="0" smtClean="0"/>
          </a:p>
        </p:txBody>
      </p:sp>
      <p:sp>
        <p:nvSpPr>
          <p:cNvPr id="6" name="Zástupný symbol pro obsah 2"/>
          <p:cNvSpPr txBox="1">
            <a:spLocks/>
          </p:cNvSpPr>
          <p:nvPr/>
        </p:nvSpPr>
        <p:spPr>
          <a:xfrm>
            <a:off x="489181" y="976077"/>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Open </a:t>
            </a:r>
            <a:r>
              <a:rPr lang="en-US" dirty="0">
                <a:latin typeface="Times New Roman" panose="02020603050405020304" pitchFamily="18" charset="0"/>
                <a:cs typeface="Times New Roman" panose="02020603050405020304" pitchFamily="18" charset="0"/>
              </a:rPr>
              <a:t>a new document or email message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the Review tab, in the Language group, click Language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Click </a:t>
            </a:r>
            <a:r>
              <a:rPr lang="en-US" dirty="0">
                <a:latin typeface="Times New Roman" panose="02020603050405020304" pitchFamily="18" charset="0"/>
                <a:cs typeface="Times New Roman" panose="02020603050405020304" pitchFamily="18" charset="0"/>
              </a:rPr>
              <a:t>Set Proofing Language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Language dialog box, select the Detect language automatically check box</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Review </a:t>
            </a:r>
            <a:r>
              <a:rPr lang="en-US" dirty="0">
                <a:latin typeface="Times New Roman" panose="02020603050405020304" pitchFamily="18" charset="0"/>
                <a:cs typeface="Times New Roman" panose="02020603050405020304" pitchFamily="18" charset="0"/>
              </a:rPr>
              <a:t>the languages shown above the double line in the Mark selected text as list. Office can detect only those languages listed above the double line. If the languages that you use are not shown above the double line, you must enable the editing language (turn on the language-specific options) so that Office can automatically detect them.</a:t>
            </a:r>
            <a:r>
              <a:rPr lang="cs-CZ" dirty="0" smtClean="0">
                <a:latin typeface="Times New Roman" panose="02020603050405020304" pitchFamily="18" charset="0"/>
                <a:cs typeface="Times New Roman" panose="02020603050405020304" pitchFamily="18" charset="0"/>
              </a:rPr>
              <a:t>*</a:t>
            </a:r>
          </a:p>
          <a:p>
            <a:pPr algn="just">
              <a:spcAft>
                <a:spcPts val="1200"/>
              </a:spcAft>
            </a:pPr>
            <a:endParaRPr lang="cs-CZ" dirty="0" smtClean="0">
              <a:latin typeface="Times New Roman" panose="02020603050405020304" pitchFamily="18" charset="0"/>
              <a:cs typeface="Times New Roman" panose="02020603050405020304" pitchFamily="18" charset="0"/>
            </a:endParaRP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595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04551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preparing printouts </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189781" y="6271404"/>
            <a:ext cx="11938959" cy="369332"/>
          </a:xfrm>
          <a:prstGeom prst="rect">
            <a:avLst/>
          </a:prstGeom>
          <a:noFill/>
        </p:spPr>
        <p:txBody>
          <a:bodyPr wrap="square" rtlCol="0">
            <a:spAutoFit/>
          </a:bodyPr>
          <a:lstStyle/>
          <a:p>
            <a:r>
              <a:rPr lang="cs-CZ" dirty="0"/>
              <a:t>* https://edu.gcfglobal.org/en/word2016/printing-documents/1/</a:t>
            </a:r>
            <a:endParaRPr lang="cs-CZ" dirty="0" smtClean="0"/>
          </a:p>
        </p:txBody>
      </p:sp>
      <p:sp>
        <p:nvSpPr>
          <p:cNvPr id="6" name="Zástupný symbol pro obsah 2"/>
          <p:cNvSpPr txBox="1">
            <a:spLocks/>
          </p:cNvSpPr>
          <p:nvPr/>
        </p:nvSpPr>
        <p:spPr>
          <a:xfrm>
            <a:off x="489181" y="1493658"/>
            <a:ext cx="371188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GB" dirty="0" smtClean="0">
                <a:latin typeface="Times New Roman" panose="02020603050405020304" pitchFamily="18" charset="0"/>
                <a:cs typeface="Times New Roman" panose="02020603050405020304" pitchFamily="18" charset="0"/>
              </a:rPr>
              <a:t>Select the File tab.*</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Select Print</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Aft>
                <a:spcPts val="1200"/>
              </a:spcAft>
            </a:pPr>
            <a:r>
              <a:rPr lang="en-US" dirty="0">
                <a:latin typeface="Times New Roman" panose="02020603050405020304" pitchFamily="18" charset="0"/>
                <a:cs typeface="Times New Roman" panose="02020603050405020304" pitchFamily="18" charset="0"/>
              </a:rPr>
              <a:t>Navigate to the Print pane, then select the desired printer</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marL="266700" lvl="1" indent="0" algn="just">
              <a:spcAft>
                <a:spcPts val="1200"/>
              </a:spcAft>
              <a:buNone/>
            </a:pPr>
            <a:endParaRPr lang="en-GB" dirty="0" smtClean="0">
              <a:latin typeface="Times New Roman" panose="02020603050405020304" pitchFamily="18" charset="0"/>
              <a:cs typeface="Times New Roman" panose="02020603050405020304" pitchFamily="18" charset="0"/>
            </a:endParaRPr>
          </a:p>
          <a:p>
            <a:pPr algn="just">
              <a:spcAft>
                <a:spcPts val="1200"/>
              </a:spcAft>
            </a:pPr>
            <a:endParaRPr lang="cs-CZ" dirty="0" smtClean="0">
              <a:latin typeface="Times New Roman" panose="02020603050405020304" pitchFamily="18" charset="0"/>
              <a:cs typeface="Times New Roman" panose="02020603050405020304" pitchFamily="18" charset="0"/>
            </a:endParaRPr>
          </a:p>
        </p:txBody>
      </p:sp>
      <p:pic>
        <p:nvPicPr>
          <p:cNvPr id="12" name="Obráze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853" y="1009350"/>
            <a:ext cx="5810701" cy="5262113"/>
          </a:xfrm>
          <a:prstGeom prst="rect">
            <a:avLst/>
          </a:prstGeom>
        </p:spPr>
      </p:pic>
      <p:pic>
        <p:nvPicPr>
          <p:cNvPr id="13" name="Obrázek 12"/>
          <p:cNvPicPr>
            <a:picLocks noChangeAspect="1"/>
          </p:cNvPicPr>
          <p:nvPr/>
        </p:nvPicPr>
        <p:blipFill>
          <a:blip r:embed="rId4"/>
          <a:stretch>
            <a:fillRect/>
          </a:stretch>
        </p:blipFill>
        <p:spPr>
          <a:xfrm>
            <a:off x="489181" y="4391762"/>
            <a:ext cx="3990476" cy="1409524"/>
          </a:xfrm>
          <a:prstGeom prst="rect">
            <a:avLst/>
          </a:prstGeom>
        </p:spPr>
      </p:pic>
    </p:spTree>
    <p:extLst>
      <p:ext uri="{BB962C8B-B14F-4D97-AF65-F5344CB8AC3E}">
        <p14:creationId xmlns:p14="http://schemas.microsoft.com/office/powerpoint/2010/main" val="124684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04551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preparing printouts </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189781" y="6271404"/>
            <a:ext cx="11938959" cy="369332"/>
          </a:xfrm>
          <a:prstGeom prst="rect">
            <a:avLst/>
          </a:prstGeom>
          <a:noFill/>
        </p:spPr>
        <p:txBody>
          <a:bodyPr wrap="square" rtlCol="0">
            <a:spAutoFit/>
          </a:bodyPr>
          <a:lstStyle/>
          <a:p>
            <a:r>
              <a:rPr lang="cs-CZ" dirty="0"/>
              <a:t>* https://edu.gcfglobal.org/en/word2016/printing-documents/1/</a:t>
            </a:r>
            <a:endParaRPr lang="cs-CZ" dirty="0" smtClean="0"/>
          </a:p>
        </p:txBody>
      </p:sp>
      <p:pic>
        <p:nvPicPr>
          <p:cNvPr id="12" name="Obráze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40" y="981288"/>
            <a:ext cx="2326227" cy="5318236"/>
          </a:xfrm>
          <a:prstGeom prst="rect">
            <a:avLst/>
          </a:prstGeom>
        </p:spPr>
      </p:pic>
      <p:pic>
        <p:nvPicPr>
          <p:cNvPr id="14" name="Obrázek 13"/>
          <p:cNvPicPr>
            <a:picLocks noChangeAspect="1"/>
          </p:cNvPicPr>
          <p:nvPr/>
        </p:nvPicPr>
        <p:blipFill>
          <a:blip r:embed="rId4"/>
          <a:stretch>
            <a:fillRect/>
          </a:stretch>
        </p:blipFill>
        <p:spPr>
          <a:xfrm>
            <a:off x="2877620" y="2198166"/>
            <a:ext cx="2761905" cy="2552381"/>
          </a:xfrm>
          <a:prstGeom prst="rect">
            <a:avLst/>
          </a:prstGeom>
        </p:spPr>
      </p:pic>
      <p:pic>
        <p:nvPicPr>
          <p:cNvPr id="15" name="Obrázek 14"/>
          <p:cNvPicPr>
            <a:picLocks noChangeAspect="1"/>
          </p:cNvPicPr>
          <p:nvPr/>
        </p:nvPicPr>
        <p:blipFill>
          <a:blip r:embed="rId5"/>
          <a:stretch>
            <a:fillRect/>
          </a:stretch>
        </p:blipFill>
        <p:spPr>
          <a:xfrm>
            <a:off x="5850578" y="999655"/>
            <a:ext cx="2240999" cy="5107932"/>
          </a:xfrm>
          <a:prstGeom prst="rect">
            <a:avLst/>
          </a:prstGeom>
        </p:spPr>
      </p:pic>
      <p:pic>
        <p:nvPicPr>
          <p:cNvPr id="16" name="Obráze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5389" y="2799631"/>
            <a:ext cx="2762250" cy="2552700"/>
          </a:xfrm>
          <a:prstGeom prst="rect">
            <a:avLst/>
          </a:prstGeom>
        </p:spPr>
      </p:pic>
    </p:spTree>
    <p:extLst>
      <p:ext uri="{BB962C8B-B14F-4D97-AF65-F5344CB8AC3E}">
        <p14:creationId xmlns:p14="http://schemas.microsoft.com/office/powerpoint/2010/main" val="3285167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172937"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Text editors</a:t>
            </a:r>
            <a:r>
              <a:rPr kumimoji="0" lang="cs-CZ" sz="3600" b="1" i="0" u="none" strike="noStrike" kern="0" cap="none" spc="0" normalizeH="0" baseline="0" dirty="0" smtClean="0">
                <a:ln>
                  <a:noFill/>
                </a:ln>
                <a:solidFill>
                  <a:srgbClr val="307871"/>
                </a:solidFill>
                <a:effectLst/>
                <a:uLnTx/>
                <a:uFillTx/>
                <a:latin typeface="Times New Roman"/>
                <a:ea typeface="+mj-ea"/>
                <a:cs typeface="+mj-cs"/>
              </a:rPr>
              <a:t> – </a:t>
            </a:r>
            <a:r>
              <a:rPr kumimoji="0" lang="en-GB" sz="3600" b="1" i="0" u="none" strike="noStrike" kern="0" cap="none" spc="0" normalizeH="0" baseline="0" dirty="0" smtClean="0">
                <a:ln>
                  <a:noFill/>
                </a:ln>
                <a:solidFill>
                  <a:srgbClr val="307871"/>
                </a:solidFill>
                <a:effectLst/>
                <a:uLnTx/>
                <a:uFillTx/>
                <a:latin typeface="Times New Roman"/>
                <a:ea typeface="+mj-ea"/>
                <a:cs typeface="+mj-cs"/>
              </a:rPr>
              <a:t>tables</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301924" y="6271404"/>
            <a:ext cx="11309230" cy="369332"/>
          </a:xfrm>
          <a:prstGeom prst="rect">
            <a:avLst/>
          </a:prstGeom>
          <a:noFill/>
        </p:spPr>
        <p:txBody>
          <a:bodyPr wrap="square" rtlCol="0">
            <a:spAutoFit/>
          </a:bodyPr>
          <a:lstStyle/>
          <a:p>
            <a:r>
              <a:rPr lang="cs-CZ" dirty="0"/>
              <a:t>*https://edu.gcfglobal.org/en/word2016/tables/1/</a:t>
            </a:r>
            <a:endParaRPr lang="cs-CZ" dirty="0" smtClean="0"/>
          </a:p>
        </p:txBody>
      </p:sp>
      <p:sp>
        <p:nvSpPr>
          <p:cNvPr id="6" name="Zástupný symbol pro obsah 2"/>
          <p:cNvSpPr txBox="1">
            <a:spLocks/>
          </p:cNvSpPr>
          <p:nvPr/>
        </p:nvSpPr>
        <p:spPr>
          <a:xfrm>
            <a:off x="489181" y="1053711"/>
            <a:ext cx="986251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A table is a grid of cells arranged in rows and </a:t>
            </a:r>
            <a:r>
              <a:rPr lang="en-US" dirty="0" smtClean="0">
                <a:latin typeface="Times New Roman" panose="02020603050405020304" pitchFamily="18" charset="0"/>
                <a:cs typeface="Times New Roman" panose="02020603050405020304" pitchFamily="18" charset="0"/>
              </a:rPr>
              <a:t>columns.</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Tables </a:t>
            </a:r>
            <a:r>
              <a:rPr lang="en-US" dirty="0">
                <a:latin typeface="Times New Roman" panose="02020603050405020304" pitchFamily="18" charset="0"/>
                <a:cs typeface="Times New Roman" panose="02020603050405020304" pitchFamily="18" charset="0"/>
              </a:rPr>
              <a:t>can be used to organize any type of content, whether you're working with text or numerical </a:t>
            </a:r>
            <a:r>
              <a:rPr lang="en-US" dirty="0" smtClean="0">
                <a:latin typeface="Times New Roman" panose="02020603050405020304" pitchFamily="18" charset="0"/>
                <a:cs typeface="Times New Roman" panose="02020603050405020304" pitchFamily="18" charset="0"/>
              </a:rPr>
              <a:t>data.</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Word, you can quickly insert a blank table or convert existing text to a </a:t>
            </a:r>
            <a:r>
              <a:rPr lang="en-US" dirty="0" smtClean="0">
                <a:latin typeface="Times New Roman" panose="02020603050405020304" pitchFamily="18" charset="0"/>
                <a:cs typeface="Times New Roman" panose="02020603050405020304" pitchFamily="18" charset="0"/>
              </a:rPr>
              <a:t>table.</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You </a:t>
            </a:r>
            <a:r>
              <a:rPr lang="en-US" dirty="0">
                <a:latin typeface="Times New Roman" panose="02020603050405020304" pitchFamily="18" charset="0"/>
                <a:cs typeface="Times New Roman" panose="02020603050405020304" pitchFamily="18" charset="0"/>
              </a:rPr>
              <a:t>can also customize your table using different styles and layouts.</a:t>
            </a:r>
            <a:r>
              <a:rPr lang="cs-CZ"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25334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1195</TotalTime>
  <Words>1218</Words>
  <Application>Microsoft Office PowerPoint</Application>
  <PresentationFormat>Širokoúhlá obrazovka</PresentationFormat>
  <Paragraphs>132</Paragraphs>
  <Slides>28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Calibri Light</vt:lpstr>
      <vt:lpstr>Times New Roman</vt:lpstr>
      <vt:lpstr>Motiv Office</vt:lpstr>
      <vt:lpstr>Informatics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suchanek</cp:lastModifiedBy>
  <cp:revision>181</cp:revision>
  <dcterms:created xsi:type="dcterms:W3CDTF">2016-11-25T20:36:16Z</dcterms:created>
  <dcterms:modified xsi:type="dcterms:W3CDTF">2019-09-19T19:32:29Z</dcterms:modified>
</cp:coreProperties>
</file>