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85" r:id="rId4"/>
    <p:sldId id="286" r:id="rId5"/>
    <p:sldId id="287" r:id="rId6"/>
    <p:sldId id="288" r:id="rId7"/>
    <p:sldId id="289" r:id="rId8"/>
    <p:sldId id="290" r:id="rId9"/>
    <p:sldId id="291" r:id="rId10"/>
    <p:sldId id="292" r:id="rId11"/>
    <p:sldId id="293" r:id="rId12"/>
    <p:sldId id="294" r:id="rId13"/>
    <p:sldId id="295" r:id="rId14"/>
    <p:sldId id="296" r:id="rId15"/>
    <p:sldId id="298" r:id="rId16"/>
    <p:sldId id="297" r:id="rId17"/>
    <p:sldId id="299" r:id="rId18"/>
    <p:sldId id="300" r:id="rId19"/>
    <p:sldId id="301" r:id="rId20"/>
    <p:sldId id="302" r:id="rId21"/>
    <p:sldId id="303" r:id="rId22"/>
    <p:sldId id="304" r:id="rId23"/>
    <p:sldId id="305" r:id="rId24"/>
    <p:sldId id="316" r:id="rId25"/>
    <p:sldId id="306" r:id="rId26"/>
    <p:sldId id="307" r:id="rId27"/>
    <p:sldId id="308" r:id="rId28"/>
    <p:sldId id="309" r:id="rId29"/>
    <p:sldId id="310" r:id="rId30"/>
    <p:sldId id="311" r:id="rId31"/>
    <p:sldId id="312" r:id="rId32"/>
    <p:sldId id="315" r:id="rId33"/>
    <p:sldId id="313" r:id="rId34"/>
    <p:sldId id="314" r:id="rId35"/>
    <p:sldId id="283" r:id="rId3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26.09.2019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26.09.2019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26.09.2019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26.09.2019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26.09.2019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E9BAEC6-A37A-4403-B919-4854A6448652}" type="datetimeFigureOut">
              <a:rPr lang="cs-CZ" smtClean="0"/>
              <a:t>26.09.2019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E9BAEC6-A37A-4403-B919-4854A6448652}" type="datetimeFigureOut">
              <a:rPr lang="cs-CZ" smtClean="0"/>
              <a:t>26.09.2019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E9BAEC6-A37A-4403-B919-4854A6448652}" type="datetimeFigureOut">
              <a:rPr lang="cs-CZ" smtClean="0"/>
              <a:t>26.09.2019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26.09.2019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26.09.2019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26.09.2019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26.09.2019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8" Type="http://schemas.openxmlformats.org/officeDocument/2006/relationships/hyperlink" Target="https://www.officetooltips.com/excel_2016/tips/using_advanced_filtering.html" TargetMode="External"/><Relationship Id="rId3" Type="http://schemas.openxmlformats.org/officeDocument/2006/relationships/hyperlink" Target="https://edu.gcfglobal.org/en/excel2016/filtering-data/1/" TargetMode="External"/><Relationship Id="rId7" Type="http://schemas.openxmlformats.org/officeDocument/2006/relationships/hyperlink" Target="https://www.youtube.com/watch?v=dD0QQsdgSr4" TargetMode="Externa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spreadsheeto.com/filters/" TargetMode="External"/><Relationship Id="rId5" Type="http://schemas.openxmlformats.org/officeDocument/2006/relationships/hyperlink" Target="https://www.excel-easy.com/data-analysis/filter.html" TargetMode="External"/><Relationship Id="rId4" Type="http://schemas.openxmlformats.org/officeDocument/2006/relationships/hyperlink" Target="https://www.ablebits.com/office-addins-blog/2016/09/07/excel-advanced-filter/"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9.png"/></Relationships>
</file>

<file path=ppt/slides/_rels/slide1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24.png"/></Relationships>
</file>

<file path=ppt/slides/_rels/slide23.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edu.gcfglobal.org/en/excel2016/groups-and-subtotals/1/" TargetMode="External"/><Relationship Id="rId7" Type="http://schemas.openxmlformats.org/officeDocument/2006/relationships/hyperlink" Target="https://www.ablebits.com/office-addins-log/2011/11/17/multiple-excel-subtotals/" TargetMode="Externa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support.office.com/en-us/article/insert-subtotals-in-a-list-of-data-in-a-worksheet-7881d256-b4fa-4f81-b71e-b0a3d4a52b3a" TargetMode="External"/><Relationship Id="rId5" Type="http://schemas.openxmlformats.org/officeDocument/2006/relationships/hyperlink" Target="https://support.office.com/en-us/article/why-can-t-i-add-subtotals-in-an-excel-table-excel-for-mac-1df3b78d-8508-486b-95d8-d970dff1bb05" TargetMode="External"/><Relationship Id="rId4" Type="http://schemas.openxmlformats.org/officeDocument/2006/relationships/hyperlink" Target="https://www.officetooltips.com/excel_2016/tips/creating_subtotals.html"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29.png"/></Relationships>
</file>

<file path=ppt/slides/_rels/slide28.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www.techonthenet.com/excel/pivottbls/create2016.php" TargetMode="External"/><Relationship Id="rId7" Type="http://schemas.openxmlformats.org/officeDocument/2006/relationships/hyperlink" Target="https://www.excel-easy.com/data-analysis/pivot-tables.html" TargetMode="Externa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www.groovypost.com/howto/create-pivot-tables-microsoft-excel-2016/" TargetMode="External"/><Relationship Id="rId5" Type="http://schemas.openxmlformats.org/officeDocument/2006/relationships/hyperlink" Target="https://edu.gcfglobal.org/en/excel2016/intro-to-pivottables/1/" TargetMode="External"/><Relationship Id="rId4" Type="http://schemas.openxmlformats.org/officeDocument/2006/relationships/hyperlink" Target="https://support.office.com/en-us/article/create-a-pivottable-to-analyze-worksheet-data-a9a84538-bfe9-40a9-a8e9-f99134456576" TargetMode="External"/></Relationships>
</file>

<file path=ppt/slides/_rels/slide3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www.youtube.com/watch?v=N924D6tGOG8" TargetMode="Externa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www.wallstreetmojo.com/sensitivity-analysis-in-excel/" TargetMode="External"/><Relationship Id="rId5" Type="http://schemas.openxmlformats.org/officeDocument/2006/relationships/hyperlink" Target="https://www.wallstreetprep.com/knowledge/financial-modeling-techniques-sensitivity-what-if-analysis-2/" TargetMode="External"/><Relationship Id="rId4" Type="http://schemas.openxmlformats.org/officeDocument/2006/relationships/hyperlink" Target="https://www.dummies.com/software/microsoft-office/excel/how-to-create-a-two-variable-data-table-in-excel-2016/" TargetMode="External"/></Relationships>
</file>

<file path=ppt/slides/_rels/slide3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2364705"/>
            <a:ext cx="6816757" cy="827066"/>
          </a:xfrm>
          <a:prstGeom prst="rect">
            <a:avLst/>
          </a:prstGeom>
        </p:spPr>
        <p:txBody>
          <a:bodyPr anchor="t">
            <a:noAutofit/>
          </a:bodyPr>
          <a:lstStyle/>
          <a:p>
            <a:pPr algn="ctr"/>
            <a:r>
              <a:rPr lang="en-GB" sz="6000" b="1" dirty="0" smtClean="0">
                <a:solidFill>
                  <a:schemeClr val="bg1"/>
                </a:solidFill>
                <a:latin typeface="Times New Roman" panose="02020603050405020304" pitchFamily="18" charset="0"/>
                <a:cs typeface="Times New Roman" panose="02020603050405020304" pitchFamily="18" charset="0"/>
              </a:rPr>
              <a:t>Informatics</a:t>
            </a:r>
            <a:endParaRPr lang="en-GB" sz="6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339430" y="3652502"/>
            <a:ext cx="5469147" cy="1056117"/>
          </a:xfrm>
          <a:prstGeom prst="rect">
            <a:avLst/>
          </a:prstGeom>
        </p:spPr>
        <p:txBody>
          <a:bodyPr>
            <a:normAutofit/>
          </a:bodyPr>
          <a:lstStyle/>
          <a:p>
            <a:pPr marL="0" indent="0" algn="ctr">
              <a:buNone/>
            </a:pPr>
            <a:r>
              <a:rPr lang="en-GB" dirty="0" smtClean="0">
                <a:solidFill>
                  <a:schemeClr val="bg1"/>
                </a:solidFill>
                <a:latin typeface="Times New Roman" panose="02020603050405020304" pitchFamily="18" charset="0"/>
                <a:cs typeface="Times New Roman" panose="02020603050405020304" pitchFamily="18" charset="0"/>
              </a:rPr>
              <a:t>Spreadsheet </a:t>
            </a:r>
            <a:r>
              <a:rPr lang="en-GB" dirty="0">
                <a:solidFill>
                  <a:schemeClr val="bg1"/>
                </a:solidFill>
                <a:latin typeface="Times New Roman" panose="02020603050405020304" pitchFamily="18" charset="0"/>
                <a:cs typeface="Times New Roman" panose="02020603050405020304" pitchFamily="18" charset="0"/>
              </a:rPr>
              <a:t>calculator </a:t>
            </a:r>
            <a:r>
              <a:rPr lang="cs-CZ" dirty="0" smtClean="0">
                <a:solidFill>
                  <a:schemeClr val="bg1"/>
                </a:solidFill>
                <a:latin typeface="Times New Roman" panose="02020603050405020304" pitchFamily="18" charset="0"/>
                <a:cs typeface="Times New Roman" panose="02020603050405020304" pitchFamily="18" charset="0"/>
              </a:rPr>
              <a:t>- </a:t>
            </a:r>
            <a:r>
              <a:rPr lang="en-GB" dirty="0" smtClean="0">
                <a:solidFill>
                  <a:schemeClr val="bg1"/>
                </a:solidFill>
                <a:latin typeface="Times New Roman" panose="02020603050405020304" pitchFamily="18" charset="0"/>
                <a:cs typeface="Times New Roman" panose="02020603050405020304" pitchFamily="18" charset="0"/>
              </a:rPr>
              <a:t>I</a:t>
            </a:r>
            <a:r>
              <a:rPr lang="cs-CZ" dirty="0" smtClean="0">
                <a:solidFill>
                  <a:schemeClr val="bg1"/>
                </a:solidFill>
                <a:latin typeface="Times New Roman" panose="02020603050405020304" pitchFamily="18" charset="0"/>
                <a:cs typeface="Times New Roman" panose="02020603050405020304" pitchFamily="18" charset="0"/>
              </a:rPr>
              <a:t>I</a:t>
            </a:r>
            <a:endParaRPr lang="en-GB"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2400" b="1" dirty="0" smtClean="0">
                <a:solidFill>
                  <a:srgbClr val="307871"/>
                </a:solidFill>
                <a:latin typeface="Times New Roman" panose="02020603050405020304" pitchFamily="18" charset="0"/>
                <a:cs typeface="Times New Roman" panose="02020603050405020304" pitchFamily="18" charset="0"/>
              </a:rPr>
              <a:t>Petr Suchánek</a:t>
            </a:r>
            <a:endParaRPr lang="en-GB" altLang="cs-CZ" sz="2400" b="1" dirty="0" smtClean="0">
              <a:solidFill>
                <a:srgbClr val="307871"/>
              </a:solidFill>
              <a:latin typeface="Times New Roman" panose="02020603050405020304" pitchFamily="18" charset="0"/>
              <a:cs typeface="Times New Roman" panose="02020603050405020304" pitchFamily="18" charset="0"/>
            </a:endParaRPr>
          </a:p>
          <a:p>
            <a:pPr algn="r"/>
            <a:r>
              <a:rPr lang="en-GB" altLang="cs-CZ" sz="2400" dirty="0" smtClean="0">
                <a:solidFill>
                  <a:srgbClr val="307871"/>
                </a:solidFill>
                <a:latin typeface="Times New Roman" panose="02020603050405020304" pitchFamily="18" charset="0"/>
                <a:cs typeface="Times New Roman" panose="02020603050405020304" pitchFamily="18" charset="0"/>
              </a:rPr>
              <a:t>Informatics</a:t>
            </a:r>
          </a:p>
        </p:txBody>
      </p:sp>
    </p:spTree>
    <p:extLst>
      <p:ext uri="{BB962C8B-B14F-4D97-AF65-F5344CB8AC3E}">
        <p14:creationId xmlns:p14="http://schemas.microsoft.com/office/powerpoint/2010/main" val="14338329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6314549"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Filtering data</a:t>
            </a:r>
            <a:r>
              <a:rPr lang="cs-CZ" sz="3600" b="1" kern="0" dirty="0" smtClean="0">
                <a:solidFill>
                  <a:srgbClr val="307871"/>
                </a:solidFill>
                <a:latin typeface="Times New Roman"/>
                <a:ea typeface="+mj-ea"/>
                <a:cs typeface="+mj-cs"/>
              </a:rPr>
              <a:t> – </a:t>
            </a:r>
            <a:r>
              <a:rPr lang="en-US" sz="3600" b="1" kern="0" dirty="0" smtClean="0">
                <a:solidFill>
                  <a:srgbClr val="307871"/>
                </a:solidFill>
                <a:latin typeface="Times New Roman"/>
                <a:ea typeface="+mj-ea"/>
                <a:cs typeface="+mj-cs"/>
              </a:rPr>
              <a:t>advanced filter</a:t>
            </a:r>
            <a:endParaRPr kumimoji="0" lang="en-US"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a:t>*https://www.excel-easy.com/examples/advanced-filter.html</a:t>
            </a:r>
            <a:endParaRPr lang="cs-CZ" dirty="0" smtClean="0"/>
          </a:p>
        </p:txBody>
      </p:sp>
      <p:sp>
        <p:nvSpPr>
          <p:cNvPr id="7" name="Zástupný symbol pro obsah 2"/>
          <p:cNvSpPr txBox="1">
            <a:spLocks/>
          </p:cNvSpPr>
          <p:nvPr/>
        </p:nvSpPr>
        <p:spPr>
          <a:xfrm>
            <a:off x="489182" y="999274"/>
            <a:ext cx="4807438"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Create a Criteria range (blue border below for illustration only) above your data set. Use the same column headers. Be sure there's at least one blank row between your Criteria range and data set.</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a:latin typeface="Times New Roman" panose="02020603050405020304" pitchFamily="18" charset="0"/>
                <a:cs typeface="Times New Roman" panose="02020603050405020304" pitchFamily="18" charset="0"/>
              </a:rPr>
              <a:t>To display the sales in the USA and in </a:t>
            </a:r>
            <a:r>
              <a:rPr lang="en-US" dirty="0" err="1">
                <a:latin typeface="Times New Roman" panose="02020603050405020304" pitchFamily="18" charset="0"/>
                <a:cs typeface="Times New Roman" panose="02020603050405020304" pitchFamily="18" charset="0"/>
              </a:rPr>
              <a:t>Qtr</a:t>
            </a:r>
            <a:r>
              <a:rPr lang="en-US" dirty="0">
                <a:latin typeface="Times New Roman" panose="02020603050405020304" pitchFamily="18" charset="0"/>
                <a:cs typeface="Times New Roman" panose="02020603050405020304" pitchFamily="18" charset="0"/>
              </a:rPr>
              <a:t> 4, execute the following steps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 Enter the criteria shown below on the worksheet</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Aft>
                <a:spcPts val="1200"/>
              </a:spcAft>
            </a:pPr>
            <a:endParaRPr lang="cs-CZ" dirty="0" smtClean="0">
              <a:latin typeface="Times New Roman" panose="02020603050405020304" pitchFamily="18" charset="0"/>
              <a:cs typeface="Times New Roman" panose="02020603050405020304" pitchFamily="18" charset="0"/>
            </a:endParaRPr>
          </a:p>
        </p:txBody>
      </p:sp>
      <p:pic>
        <p:nvPicPr>
          <p:cNvPr id="6" name="Obráze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95358" y="1206941"/>
            <a:ext cx="3976778" cy="4866930"/>
          </a:xfrm>
          <a:prstGeom prst="rect">
            <a:avLst/>
          </a:prstGeom>
        </p:spPr>
      </p:pic>
    </p:spTree>
    <p:extLst>
      <p:ext uri="{BB962C8B-B14F-4D97-AF65-F5344CB8AC3E}">
        <p14:creationId xmlns:p14="http://schemas.microsoft.com/office/powerpoint/2010/main" val="14107367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6314549"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Filtering data</a:t>
            </a:r>
            <a:r>
              <a:rPr lang="cs-CZ" sz="3600" b="1" kern="0" dirty="0" smtClean="0">
                <a:solidFill>
                  <a:srgbClr val="307871"/>
                </a:solidFill>
                <a:latin typeface="Times New Roman"/>
                <a:ea typeface="+mj-ea"/>
                <a:cs typeface="+mj-cs"/>
              </a:rPr>
              <a:t> – </a:t>
            </a:r>
            <a:r>
              <a:rPr lang="en-US" sz="3600" b="1" kern="0" dirty="0" smtClean="0">
                <a:solidFill>
                  <a:srgbClr val="307871"/>
                </a:solidFill>
                <a:latin typeface="Times New Roman"/>
                <a:ea typeface="+mj-ea"/>
                <a:cs typeface="+mj-cs"/>
              </a:rPr>
              <a:t>advanced filter</a:t>
            </a:r>
            <a:endParaRPr kumimoji="0" lang="en-US"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smtClean="0"/>
              <a:t>*https</a:t>
            </a:r>
            <a:r>
              <a:rPr lang="cs-CZ" dirty="0"/>
              <a:t>://www.excel-easy.com/examples/advanced-filter.html</a:t>
            </a:r>
            <a:endParaRPr lang="cs-CZ" dirty="0" smtClean="0"/>
          </a:p>
        </p:txBody>
      </p:sp>
      <p:sp>
        <p:nvSpPr>
          <p:cNvPr id="7" name="Zástupný symbol pro obsah 2"/>
          <p:cNvSpPr txBox="1">
            <a:spLocks/>
          </p:cNvSpPr>
          <p:nvPr/>
        </p:nvSpPr>
        <p:spPr>
          <a:xfrm>
            <a:off x="489182" y="930262"/>
            <a:ext cx="365149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2. Click any single cell inside the data set</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3</a:t>
            </a:r>
            <a:r>
              <a:rPr lang="en-US" dirty="0">
                <a:latin typeface="Times New Roman" panose="02020603050405020304" pitchFamily="18" charset="0"/>
                <a:cs typeface="Times New Roman" panose="02020603050405020304" pitchFamily="18" charset="0"/>
              </a:rPr>
              <a:t>. On the Data tab, in the Sort &amp; Filter group, click Advanced.</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a:latin typeface="Times New Roman" panose="02020603050405020304" pitchFamily="18" charset="0"/>
                <a:cs typeface="Times New Roman" panose="02020603050405020304" pitchFamily="18" charset="0"/>
              </a:rPr>
              <a:t>4. Click in the Criteria range box and select the range A1:D2 (blue</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5</a:t>
            </a:r>
            <a:r>
              <a:rPr lang="en-US" dirty="0">
                <a:latin typeface="Times New Roman" panose="02020603050405020304" pitchFamily="18" charset="0"/>
                <a:cs typeface="Times New Roman" panose="02020603050405020304" pitchFamily="18" charset="0"/>
              </a:rPr>
              <a:t>. Click OK</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Aft>
                <a:spcPts val="1200"/>
              </a:spcAft>
            </a:pPr>
            <a:endParaRPr lang="cs-CZ" dirty="0" smtClean="0">
              <a:latin typeface="Times New Roman" panose="02020603050405020304" pitchFamily="18" charset="0"/>
              <a:cs typeface="Times New Roman" panose="02020603050405020304" pitchFamily="18" charset="0"/>
            </a:endParaRPr>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20502" y="1138984"/>
            <a:ext cx="3043757" cy="1382189"/>
          </a:xfrm>
          <a:prstGeom prst="rect">
            <a:avLst/>
          </a:prstGeom>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78341" y="2793636"/>
            <a:ext cx="3064040" cy="3171549"/>
          </a:xfrm>
          <a:prstGeom prst="rect">
            <a:avLst/>
          </a:prstGeom>
        </p:spPr>
      </p:pic>
      <p:pic>
        <p:nvPicPr>
          <p:cNvPr id="9" name="Obrázek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58304" y="2793636"/>
            <a:ext cx="4302927" cy="2514211"/>
          </a:xfrm>
          <a:prstGeom prst="rect">
            <a:avLst/>
          </a:prstGeom>
        </p:spPr>
      </p:pic>
    </p:spTree>
    <p:extLst>
      <p:ext uri="{BB962C8B-B14F-4D97-AF65-F5344CB8AC3E}">
        <p14:creationId xmlns:p14="http://schemas.microsoft.com/office/powerpoint/2010/main" val="35712917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6314549"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Filtering data</a:t>
            </a:r>
            <a:r>
              <a:rPr lang="cs-CZ" sz="3600" b="1" kern="0" dirty="0" smtClean="0">
                <a:solidFill>
                  <a:srgbClr val="307871"/>
                </a:solidFill>
                <a:latin typeface="Times New Roman"/>
                <a:ea typeface="+mj-ea"/>
                <a:cs typeface="+mj-cs"/>
              </a:rPr>
              <a:t> – </a:t>
            </a:r>
            <a:r>
              <a:rPr lang="en-US" sz="3600" b="1" kern="0" dirty="0" smtClean="0">
                <a:solidFill>
                  <a:srgbClr val="307871"/>
                </a:solidFill>
                <a:latin typeface="Times New Roman"/>
                <a:ea typeface="+mj-ea"/>
                <a:cs typeface="+mj-cs"/>
              </a:rPr>
              <a:t>advanced filter</a:t>
            </a:r>
            <a:endParaRPr kumimoji="0" lang="en-US"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smtClean="0"/>
              <a:t>*https</a:t>
            </a:r>
            <a:r>
              <a:rPr lang="cs-CZ" dirty="0"/>
              <a:t>://www.excel-easy.com/examples/advanced-filter.html</a:t>
            </a:r>
            <a:endParaRPr lang="cs-CZ" dirty="0" smtClean="0"/>
          </a:p>
        </p:txBody>
      </p:sp>
      <p:sp>
        <p:nvSpPr>
          <p:cNvPr id="7" name="Zástupný symbol pro obsah 2"/>
          <p:cNvSpPr txBox="1">
            <a:spLocks/>
          </p:cNvSpPr>
          <p:nvPr/>
        </p:nvSpPr>
        <p:spPr>
          <a:xfrm>
            <a:off x="489182" y="1206303"/>
            <a:ext cx="4807438"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To display the sales in the USA in </a:t>
            </a:r>
            <a:r>
              <a:rPr lang="en-US" dirty="0" err="1">
                <a:latin typeface="Times New Roman" panose="02020603050405020304" pitchFamily="18" charset="0"/>
                <a:cs typeface="Times New Roman" panose="02020603050405020304" pitchFamily="18" charset="0"/>
              </a:rPr>
              <a:t>Qtr</a:t>
            </a:r>
            <a:r>
              <a:rPr lang="en-US" dirty="0">
                <a:latin typeface="Times New Roman" panose="02020603050405020304" pitchFamily="18" charset="0"/>
                <a:cs typeface="Times New Roman" panose="02020603050405020304" pitchFamily="18" charset="0"/>
              </a:rPr>
              <a:t> 4 or in the UK in </a:t>
            </a:r>
            <a:r>
              <a:rPr lang="en-US" dirty="0" err="1">
                <a:latin typeface="Times New Roman" panose="02020603050405020304" pitchFamily="18" charset="0"/>
                <a:cs typeface="Times New Roman" panose="02020603050405020304" pitchFamily="18" charset="0"/>
              </a:rPr>
              <a:t>Qtr</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1</a:t>
            </a:r>
            <a:r>
              <a:rPr lang="cs-CZ"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endParaRPr lang="cs-CZ" dirty="0" smtClean="0">
              <a:latin typeface="Times New Roman" panose="02020603050405020304" pitchFamily="18" charset="0"/>
              <a:cs typeface="Times New Roman" panose="02020603050405020304" pitchFamily="18" charset="0"/>
            </a:endParaRPr>
          </a:p>
        </p:txBody>
      </p:sp>
      <p:pic>
        <p:nvPicPr>
          <p:cNvPr id="6" name="Obráze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06740" y="2512224"/>
            <a:ext cx="3481284" cy="3603434"/>
          </a:xfrm>
          <a:prstGeom prst="rect">
            <a:avLst/>
          </a:prstGeom>
        </p:spPr>
      </p:pic>
      <p:pic>
        <p:nvPicPr>
          <p:cNvPr id="9" name="Obrázek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05582" y="2373361"/>
            <a:ext cx="5341702" cy="3742297"/>
          </a:xfrm>
          <a:prstGeom prst="rect">
            <a:avLst/>
          </a:prstGeom>
        </p:spPr>
      </p:pic>
    </p:spTree>
    <p:extLst>
      <p:ext uri="{BB962C8B-B14F-4D97-AF65-F5344CB8AC3E}">
        <p14:creationId xmlns:p14="http://schemas.microsoft.com/office/powerpoint/2010/main" val="25017985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2890535"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Filtering </a:t>
            </a:r>
            <a:r>
              <a:rPr lang="en-GB" sz="3600" b="1" kern="0" dirty="0" smtClean="0">
                <a:solidFill>
                  <a:srgbClr val="307871"/>
                </a:solidFill>
                <a:latin typeface="Times New Roman"/>
                <a:ea typeface="+mj-ea"/>
                <a:cs typeface="+mj-cs"/>
              </a:rPr>
              <a:t>data</a:t>
            </a:r>
            <a:endParaRPr kumimoji="0" lang="en-US"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274"/>
            <a:ext cx="986251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en-US" dirty="0">
              <a:latin typeface="Times New Roman" panose="02020603050405020304" pitchFamily="18" charset="0"/>
              <a:cs typeface="Times New Roman" panose="02020603050405020304" pitchFamily="18" charset="0"/>
            </a:endParaRPr>
          </a:p>
          <a:p>
            <a:pPr algn="just">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6" name="Zástupný symbol pro obsah 2"/>
          <p:cNvSpPr txBox="1">
            <a:spLocks/>
          </p:cNvSpPr>
          <p:nvPr/>
        </p:nvSpPr>
        <p:spPr>
          <a:xfrm>
            <a:off x="641581" y="1151674"/>
            <a:ext cx="986251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hlinkClick r:id="rId3"/>
              </a:rPr>
              <a:t>https://edu.gcfglobal.org/en/excel2016/filtering-data/1</a:t>
            </a:r>
            <a:r>
              <a:rPr lang="en-US" dirty="0" smtClean="0">
                <a:latin typeface="Times New Roman" panose="02020603050405020304" pitchFamily="18" charset="0"/>
                <a:cs typeface="Times New Roman" panose="02020603050405020304" pitchFamily="18" charset="0"/>
                <a:hlinkClick r:id="rId3"/>
              </a:rPr>
              <a:t>/</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cs-CZ" dirty="0">
                <a:latin typeface="Times New Roman" panose="02020603050405020304" pitchFamily="18" charset="0"/>
                <a:cs typeface="Times New Roman" panose="02020603050405020304" pitchFamily="18" charset="0"/>
                <a:hlinkClick r:id="rId4"/>
              </a:rPr>
              <a:t>https://www.ablebits.com/office-addins-blog/2016/09/07/excel-advanced-filter</a:t>
            </a:r>
            <a:r>
              <a:rPr lang="cs-CZ" dirty="0" smtClean="0">
                <a:latin typeface="Times New Roman" panose="02020603050405020304" pitchFamily="18" charset="0"/>
                <a:cs typeface="Times New Roman" panose="02020603050405020304" pitchFamily="18" charset="0"/>
                <a:hlinkClick r:id="rId4"/>
              </a:rPr>
              <a:t>/</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cs-CZ" dirty="0">
                <a:latin typeface="Times New Roman" panose="02020603050405020304" pitchFamily="18" charset="0"/>
                <a:cs typeface="Times New Roman" panose="02020603050405020304" pitchFamily="18" charset="0"/>
                <a:hlinkClick r:id="rId5"/>
              </a:rPr>
              <a:t>https://</a:t>
            </a:r>
            <a:r>
              <a:rPr lang="cs-CZ" dirty="0" smtClean="0">
                <a:latin typeface="Times New Roman" panose="02020603050405020304" pitchFamily="18" charset="0"/>
                <a:cs typeface="Times New Roman" panose="02020603050405020304" pitchFamily="18" charset="0"/>
                <a:hlinkClick r:id="rId5"/>
              </a:rPr>
              <a:t>www.excel-easy.com/data-analysis/filter.html</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cs-CZ" dirty="0">
                <a:latin typeface="Times New Roman" panose="02020603050405020304" pitchFamily="18" charset="0"/>
                <a:cs typeface="Times New Roman" panose="02020603050405020304" pitchFamily="18" charset="0"/>
                <a:hlinkClick r:id="rId6"/>
              </a:rPr>
              <a:t>https://spreadsheeto.com/filters</a:t>
            </a:r>
            <a:r>
              <a:rPr lang="cs-CZ" dirty="0" smtClean="0">
                <a:latin typeface="Times New Roman" panose="02020603050405020304" pitchFamily="18" charset="0"/>
                <a:cs typeface="Times New Roman" panose="02020603050405020304" pitchFamily="18" charset="0"/>
                <a:hlinkClick r:id="rId6"/>
              </a:rPr>
              <a:t>/</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cs-CZ" dirty="0">
                <a:latin typeface="Times New Roman" panose="02020603050405020304" pitchFamily="18" charset="0"/>
                <a:cs typeface="Times New Roman" panose="02020603050405020304" pitchFamily="18" charset="0"/>
                <a:hlinkClick r:id="rId7"/>
              </a:rPr>
              <a:t>https://</a:t>
            </a:r>
            <a:r>
              <a:rPr lang="cs-CZ" dirty="0" smtClean="0">
                <a:latin typeface="Times New Roman" panose="02020603050405020304" pitchFamily="18" charset="0"/>
                <a:cs typeface="Times New Roman" panose="02020603050405020304" pitchFamily="18" charset="0"/>
                <a:hlinkClick r:id="rId7"/>
              </a:rPr>
              <a:t>www.youtube.com/watch?v=dD0QQsdgSr4</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cs-CZ" dirty="0">
                <a:latin typeface="Times New Roman" panose="02020603050405020304" pitchFamily="18" charset="0"/>
                <a:cs typeface="Times New Roman" panose="02020603050405020304" pitchFamily="18" charset="0"/>
                <a:hlinkClick r:id="rId8"/>
              </a:rPr>
              <a:t>https://</a:t>
            </a:r>
            <a:r>
              <a:rPr lang="cs-CZ" dirty="0" smtClean="0">
                <a:latin typeface="Times New Roman" panose="02020603050405020304" pitchFamily="18" charset="0"/>
                <a:cs typeface="Times New Roman" panose="02020603050405020304" pitchFamily="18" charset="0"/>
                <a:hlinkClick r:id="rId8"/>
              </a:rPr>
              <a:t>www.officetooltips.com/excel_2016/tips/using_advanced_filtering.html</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endParaRPr lang="en-US" dirty="0">
              <a:latin typeface="Times New Roman" panose="02020603050405020304" pitchFamily="18" charset="0"/>
              <a:cs typeface="Times New Roman" panose="02020603050405020304" pitchFamily="18" charset="0"/>
            </a:endParaRPr>
          </a:p>
          <a:p>
            <a:pPr algn="just">
              <a:spcAft>
                <a:spcPts val="1200"/>
              </a:spcAft>
            </a:pP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30899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711546"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Filtering data</a:t>
            </a:r>
            <a:r>
              <a:rPr lang="cs-CZ" sz="3600" b="1" kern="0" dirty="0" smtClean="0">
                <a:solidFill>
                  <a:srgbClr val="307871"/>
                </a:solidFill>
                <a:latin typeface="Times New Roman"/>
                <a:ea typeface="+mj-ea"/>
                <a:cs typeface="+mj-cs"/>
              </a:rPr>
              <a:t> – </a:t>
            </a:r>
            <a:r>
              <a:rPr lang="en-GB" sz="3600" b="1" kern="0" dirty="0" smtClean="0">
                <a:solidFill>
                  <a:srgbClr val="307871"/>
                </a:solidFill>
                <a:latin typeface="Times New Roman"/>
                <a:ea typeface="+mj-ea"/>
                <a:cs typeface="+mj-cs"/>
              </a:rPr>
              <a:t>group</a:t>
            </a:r>
            <a:r>
              <a:rPr lang="cs-CZ" sz="3600" b="1" kern="0" dirty="0" smtClean="0">
                <a:solidFill>
                  <a:srgbClr val="307871"/>
                </a:solidFill>
                <a:latin typeface="Times New Roman"/>
                <a:ea typeface="+mj-ea"/>
                <a:cs typeface="+mj-cs"/>
              </a:rPr>
              <a:t>s</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2094826"/>
            <a:ext cx="986251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Worksheets with a lot of content can sometimes feel overwhelming and even become difficult to </a:t>
            </a:r>
            <a:r>
              <a:rPr lang="en-US" dirty="0" smtClean="0">
                <a:latin typeface="Times New Roman" panose="02020603050405020304" pitchFamily="18" charset="0"/>
                <a:cs typeface="Times New Roman" panose="02020603050405020304" pitchFamily="18" charset="0"/>
              </a:rPr>
              <a:t>read.</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Fortunately</a:t>
            </a:r>
            <a:r>
              <a:rPr lang="en-US" dirty="0">
                <a:latin typeface="Times New Roman" panose="02020603050405020304" pitchFamily="18" charset="0"/>
                <a:cs typeface="Times New Roman" panose="02020603050405020304" pitchFamily="18" charset="0"/>
              </a:rPr>
              <a:t>, Excel can organize data into groups, allowing you to easily show and hide different sections of your </a:t>
            </a:r>
            <a:r>
              <a:rPr lang="en-US" dirty="0" smtClean="0">
                <a:latin typeface="Times New Roman" panose="02020603050405020304" pitchFamily="18" charset="0"/>
                <a:cs typeface="Times New Roman" panose="02020603050405020304" pitchFamily="18" charset="0"/>
              </a:rPr>
              <a:t>worksheet.</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You </a:t>
            </a:r>
            <a:r>
              <a:rPr lang="en-US" dirty="0">
                <a:latin typeface="Times New Roman" panose="02020603050405020304" pitchFamily="18" charset="0"/>
                <a:cs typeface="Times New Roman" panose="02020603050405020304" pitchFamily="18" charset="0"/>
              </a:rPr>
              <a:t>can also summarize different groups using the Subtotal command and create an outline for your worksheet.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a:t>*https://edu.gcfglobal.org/en/excel2016/groups-and-subtotals/1/</a:t>
            </a:r>
            <a:endParaRPr lang="cs-CZ" dirty="0" smtClean="0"/>
          </a:p>
        </p:txBody>
      </p:sp>
    </p:spTree>
    <p:extLst>
      <p:ext uri="{BB962C8B-B14F-4D97-AF65-F5344CB8AC3E}">
        <p14:creationId xmlns:p14="http://schemas.microsoft.com/office/powerpoint/2010/main" val="26473091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711546"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Filtering data</a:t>
            </a:r>
            <a:r>
              <a:rPr lang="cs-CZ" sz="3600" b="1" kern="0" dirty="0" smtClean="0">
                <a:solidFill>
                  <a:srgbClr val="307871"/>
                </a:solidFill>
                <a:latin typeface="Times New Roman"/>
                <a:ea typeface="+mj-ea"/>
                <a:cs typeface="+mj-cs"/>
              </a:rPr>
              <a:t> – </a:t>
            </a:r>
            <a:r>
              <a:rPr lang="en-GB" sz="3600" b="1" kern="0" dirty="0" smtClean="0">
                <a:solidFill>
                  <a:srgbClr val="307871"/>
                </a:solidFill>
                <a:latin typeface="Times New Roman"/>
                <a:ea typeface="+mj-ea"/>
                <a:cs typeface="+mj-cs"/>
              </a:rPr>
              <a:t>groups</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85542"/>
            <a:ext cx="45055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Select the rows or columns you want to group. In this example, we'll select columns B, C, and D</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a:latin typeface="Times New Roman" panose="02020603050405020304" pitchFamily="18" charset="0"/>
                <a:cs typeface="Times New Roman" panose="02020603050405020304" pitchFamily="18" charset="0"/>
              </a:rPr>
              <a:t>Select the Data tab on the Ribbon, then click the Group command</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a:latin typeface="Times New Roman" panose="02020603050405020304" pitchFamily="18" charset="0"/>
                <a:cs typeface="Times New Roman" panose="02020603050405020304" pitchFamily="18" charset="0"/>
              </a:rPr>
              <a:t>The selected rows or columns will be grouped. In our example, columns B, C, and D are grouped</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a:t>*https://edu.gcfglobal.org/en/excel2016/groups-and-subtotals/1/</a:t>
            </a:r>
            <a:endParaRPr lang="cs-CZ" dirty="0" smtClean="0"/>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68994" y="1009408"/>
            <a:ext cx="4882599" cy="2154088"/>
          </a:xfrm>
          <a:prstGeom prst="rect">
            <a:avLst/>
          </a:prstGeom>
        </p:spPr>
      </p:pic>
      <p:pic>
        <p:nvPicPr>
          <p:cNvPr id="6" name="Obráze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72113" y="3163496"/>
            <a:ext cx="2295525" cy="857250"/>
          </a:xfrm>
          <a:prstGeom prst="rect">
            <a:avLst/>
          </a:prstGeom>
        </p:spPr>
      </p:pic>
      <p:pic>
        <p:nvPicPr>
          <p:cNvPr id="7" name="Obrázek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465292" y="4020746"/>
            <a:ext cx="4484229" cy="2316660"/>
          </a:xfrm>
          <a:prstGeom prst="rect">
            <a:avLst/>
          </a:prstGeom>
        </p:spPr>
      </p:pic>
      <p:pic>
        <p:nvPicPr>
          <p:cNvPr id="9" name="Obrázek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333414" y="3163496"/>
            <a:ext cx="2295525" cy="857250"/>
          </a:xfrm>
          <a:prstGeom prst="rect">
            <a:avLst/>
          </a:prstGeom>
        </p:spPr>
      </p:pic>
    </p:spTree>
    <p:extLst>
      <p:ext uri="{BB962C8B-B14F-4D97-AF65-F5344CB8AC3E}">
        <p14:creationId xmlns:p14="http://schemas.microsoft.com/office/powerpoint/2010/main" val="1943886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5121915"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Filtering data</a:t>
            </a:r>
            <a:r>
              <a:rPr lang="cs-CZ" sz="3600" b="1" kern="0" dirty="0" smtClean="0">
                <a:solidFill>
                  <a:srgbClr val="307871"/>
                </a:solidFill>
                <a:latin typeface="Times New Roman"/>
                <a:ea typeface="+mj-ea"/>
                <a:cs typeface="+mj-cs"/>
              </a:rPr>
              <a:t> </a:t>
            </a:r>
            <a:r>
              <a:rPr lang="cs-CZ" sz="3600" b="1" kern="0" dirty="0" smtClean="0">
                <a:solidFill>
                  <a:srgbClr val="307871"/>
                </a:solidFill>
                <a:latin typeface="Times New Roman"/>
                <a:ea typeface="+mj-ea"/>
                <a:cs typeface="+mj-cs"/>
              </a:rPr>
              <a:t>– </a:t>
            </a:r>
            <a:r>
              <a:rPr lang="en-GB" sz="3600" b="1" kern="0" dirty="0" smtClean="0">
                <a:solidFill>
                  <a:srgbClr val="307871"/>
                </a:solidFill>
                <a:latin typeface="Times New Roman"/>
                <a:ea typeface="+mj-ea"/>
                <a:cs typeface="+mj-cs"/>
              </a:rPr>
              <a:t>subtotals</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56152"/>
            <a:ext cx="985389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The Subtotal command allows you to automatically create groups and use common functions like SUM, COUNT, and AVERAGE to help summarize your </a:t>
            </a:r>
            <a:r>
              <a:rPr lang="en-US" dirty="0" smtClean="0">
                <a:latin typeface="Times New Roman" panose="02020603050405020304" pitchFamily="18" charset="0"/>
                <a:cs typeface="Times New Roman" panose="02020603050405020304" pitchFamily="18" charset="0"/>
              </a:rPr>
              <a:t>data.</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For </a:t>
            </a:r>
            <a:r>
              <a:rPr lang="en-US" dirty="0">
                <a:latin typeface="Times New Roman" panose="02020603050405020304" pitchFamily="18" charset="0"/>
                <a:cs typeface="Times New Roman" panose="02020603050405020304" pitchFamily="18" charset="0"/>
              </a:rPr>
              <a:t>example, the Subtotal command could help to calculate the cost of office supplies by type from a large inventory </a:t>
            </a:r>
            <a:r>
              <a:rPr lang="en-US" dirty="0" smtClean="0">
                <a:latin typeface="Times New Roman" panose="02020603050405020304" pitchFamily="18" charset="0"/>
                <a:cs typeface="Times New Roman" panose="02020603050405020304" pitchFamily="18" charset="0"/>
              </a:rPr>
              <a:t>order.</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will create a hierarchy of groups, known as an outline, to help organize your worksheet.</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a:latin typeface="Times New Roman" panose="02020603050405020304" pitchFamily="18" charset="0"/>
                <a:cs typeface="Times New Roman" panose="02020603050405020304" pitchFamily="18" charset="0"/>
              </a:rPr>
              <a:t>In our example, we'll use the Subtotal command with a T-shirt order form to determine how many T-shirts were ordered in each size (Small, Medium, Large, and X-Large).</a:t>
            </a:r>
            <a:r>
              <a:rPr lang="cs-CZ"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This will create an outline for our worksheet with a group for each T-shirt size and then count the total number of shirts in each group.</a:t>
            </a:r>
            <a:r>
              <a:rPr lang="cs-CZ" dirty="0">
                <a:latin typeface="Times New Roman" panose="02020603050405020304" pitchFamily="18" charset="0"/>
                <a:cs typeface="Times New Roman" panose="02020603050405020304" pitchFamily="18" charset="0"/>
              </a:rPr>
              <a:t>*</a:t>
            </a:r>
          </a:p>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a:t>*https://edu.gcfglobal.org/en/excel2016/groups-and-subtotals/1/</a:t>
            </a:r>
            <a:endParaRPr lang="cs-CZ" dirty="0" smtClean="0"/>
          </a:p>
        </p:txBody>
      </p:sp>
    </p:spTree>
    <p:extLst>
      <p:ext uri="{BB962C8B-B14F-4D97-AF65-F5344CB8AC3E}">
        <p14:creationId xmlns:p14="http://schemas.microsoft.com/office/powerpoint/2010/main" val="19212231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5121915"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Filtering data</a:t>
            </a:r>
            <a:r>
              <a:rPr lang="cs-CZ" sz="3600" b="1" kern="0" dirty="0" smtClean="0">
                <a:solidFill>
                  <a:srgbClr val="307871"/>
                </a:solidFill>
                <a:latin typeface="Times New Roman"/>
                <a:ea typeface="+mj-ea"/>
                <a:cs typeface="+mj-cs"/>
              </a:rPr>
              <a:t> </a:t>
            </a:r>
            <a:r>
              <a:rPr lang="cs-CZ" sz="3600" b="1" kern="0" dirty="0" smtClean="0">
                <a:solidFill>
                  <a:srgbClr val="307871"/>
                </a:solidFill>
                <a:latin typeface="Times New Roman"/>
                <a:ea typeface="+mj-ea"/>
                <a:cs typeface="+mj-cs"/>
              </a:rPr>
              <a:t>– </a:t>
            </a:r>
            <a:r>
              <a:rPr lang="en-GB" sz="3600" b="1" kern="0" dirty="0" smtClean="0">
                <a:solidFill>
                  <a:srgbClr val="307871"/>
                </a:solidFill>
                <a:latin typeface="Times New Roman"/>
                <a:ea typeface="+mj-ea"/>
                <a:cs typeface="+mj-cs"/>
              </a:rPr>
              <a:t>subtotals</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285"/>
            <a:ext cx="985389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a:t>*https://edu.gcfglobal.org/en/excel2016/groups-and-subtotals/1/</a:t>
            </a:r>
            <a:endParaRPr lang="cs-CZ" dirty="0" smtClean="0"/>
          </a:p>
        </p:txBody>
      </p:sp>
      <p:sp>
        <p:nvSpPr>
          <p:cNvPr id="6" name="Zástupný symbol pro obsah 2"/>
          <p:cNvSpPr txBox="1">
            <a:spLocks/>
          </p:cNvSpPr>
          <p:nvPr/>
        </p:nvSpPr>
        <p:spPr>
          <a:xfrm>
            <a:off x="489181" y="1223567"/>
            <a:ext cx="429884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First, sort your worksheet by the data you want to subtotal. In this example, we'll create a subtotal for each T-shirt size, so our worksheet has been sorted by T-shirt size from smallest to largest.</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a:latin typeface="Times New Roman" panose="02020603050405020304" pitchFamily="18" charset="0"/>
                <a:cs typeface="Times New Roman" panose="02020603050405020304" pitchFamily="18" charset="0"/>
              </a:rPr>
              <a:t>Select the Data tab, then click the Subtotal command</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65662" y="1246339"/>
            <a:ext cx="5572552" cy="3342106"/>
          </a:xfrm>
          <a:prstGeom prst="rect">
            <a:avLst/>
          </a:prstGeom>
        </p:spPr>
      </p:pic>
      <p:pic>
        <p:nvPicPr>
          <p:cNvPr id="7" name="Obrázek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11542" y="4924066"/>
            <a:ext cx="2295525" cy="857250"/>
          </a:xfrm>
          <a:prstGeom prst="rect">
            <a:avLst/>
          </a:prstGeom>
        </p:spPr>
      </p:pic>
    </p:spTree>
    <p:extLst>
      <p:ext uri="{BB962C8B-B14F-4D97-AF65-F5344CB8AC3E}">
        <p14:creationId xmlns:p14="http://schemas.microsoft.com/office/powerpoint/2010/main" val="23323157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5121915"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Filtering data</a:t>
            </a:r>
            <a:r>
              <a:rPr lang="cs-CZ" sz="3600" b="1" kern="0" dirty="0" smtClean="0">
                <a:solidFill>
                  <a:srgbClr val="307871"/>
                </a:solidFill>
                <a:latin typeface="Times New Roman"/>
                <a:ea typeface="+mj-ea"/>
                <a:cs typeface="+mj-cs"/>
              </a:rPr>
              <a:t> </a:t>
            </a:r>
            <a:r>
              <a:rPr lang="cs-CZ" sz="3600" b="1" kern="0" dirty="0" smtClean="0">
                <a:solidFill>
                  <a:srgbClr val="307871"/>
                </a:solidFill>
                <a:latin typeface="Times New Roman"/>
                <a:ea typeface="+mj-ea"/>
                <a:cs typeface="+mj-cs"/>
              </a:rPr>
              <a:t>– </a:t>
            </a:r>
            <a:r>
              <a:rPr lang="en-GB" sz="3600" b="1" kern="0" dirty="0" smtClean="0">
                <a:solidFill>
                  <a:srgbClr val="307871"/>
                </a:solidFill>
                <a:latin typeface="Times New Roman"/>
                <a:ea typeface="+mj-ea"/>
                <a:cs typeface="+mj-cs"/>
              </a:rPr>
              <a:t>subtotals</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285"/>
            <a:ext cx="985389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a:t>*https://edu.gcfglobal.org/en/excel2016/groups-and-subtotals/1/</a:t>
            </a:r>
            <a:endParaRPr lang="cs-CZ" dirty="0" smtClean="0"/>
          </a:p>
        </p:txBody>
      </p:sp>
      <p:sp>
        <p:nvSpPr>
          <p:cNvPr id="6" name="Zástupný symbol pro obsah 2"/>
          <p:cNvSpPr txBox="1">
            <a:spLocks/>
          </p:cNvSpPr>
          <p:nvPr/>
        </p:nvSpPr>
        <p:spPr>
          <a:xfrm>
            <a:off x="489181" y="1223567"/>
            <a:ext cx="5247385"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The Subtotal dialog box will appear. Click the drop-down arrow for the At each change in: field to select the column you want to subtotal. In our example, we'll select T-Shirt Size</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a:latin typeface="Times New Roman" panose="02020603050405020304" pitchFamily="18" charset="0"/>
                <a:cs typeface="Times New Roman" panose="02020603050405020304" pitchFamily="18" charset="0"/>
              </a:rPr>
              <a:t>Click the drop-down arrow for the Use function: field to select the function you want to use. In our example, we'll select COUNT to count the number of shirts ordered in each size.</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pic>
        <p:nvPicPr>
          <p:cNvPr id="9" name="Obrázek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55780" y="2053712"/>
            <a:ext cx="4694658" cy="3598629"/>
          </a:xfrm>
          <a:prstGeom prst="rect">
            <a:avLst/>
          </a:prstGeom>
        </p:spPr>
      </p:pic>
    </p:spTree>
    <p:extLst>
      <p:ext uri="{BB962C8B-B14F-4D97-AF65-F5344CB8AC3E}">
        <p14:creationId xmlns:p14="http://schemas.microsoft.com/office/powerpoint/2010/main" val="2580202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5121915"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Filtering data</a:t>
            </a:r>
            <a:r>
              <a:rPr lang="cs-CZ" sz="3600" b="1" kern="0" dirty="0" smtClean="0">
                <a:solidFill>
                  <a:srgbClr val="307871"/>
                </a:solidFill>
                <a:latin typeface="Times New Roman"/>
                <a:ea typeface="+mj-ea"/>
                <a:cs typeface="+mj-cs"/>
              </a:rPr>
              <a:t> </a:t>
            </a:r>
            <a:r>
              <a:rPr lang="cs-CZ" sz="3600" b="1" kern="0" dirty="0" smtClean="0">
                <a:solidFill>
                  <a:srgbClr val="307871"/>
                </a:solidFill>
                <a:latin typeface="Times New Roman"/>
                <a:ea typeface="+mj-ea"/>
                <a:cs typeface="+mj-cs"/>
              </a:rPr>
              <a:t>– </a:t>
            </a:r>
            <a:r>
              <a:rPr lang="en-GB" sz="3600" b="1" kern="0" dirty="0" smtClean="0">
                <a:solidFill>
                  <a:srgbClr val="307871"/>
                </a:solidFill>
                <a:latin typeface="Times New Roman"/>
                <a:ea typeface="+mj-ea"/>
                <a:cs typeface="+mj-cs"/>
              </a:rPr>
              <a:t>subtotals</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285"/>
            <a:ext cx="985389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a:t>*https://edu.gcfglobal.org/en/excel2016/groups-and-subtotals/1/</a:t>
            </a:r>
            <a:endParaRPr lang="cs-CZ" dirty="0" smtClean="0"/>
          </a:p>
        </p:txBody>
      </p:sp>
      <p:sp>
        <p:nvSpPr>
          <p:cNvPr id="6" name="Zástupný symbol pro obsah 2"/>
          <p:cNvSpPr txBox="1">
            <a:spLocks/>
          </p:cNvSpPr>
          <p:nvPr/>
        </p:nvSpPr>
        <p:spPr>
          <a:xfrm>
            <a:off x="489181" y="2457145"/>
            <a:ext cx="5704585"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In the Add subtotal to: field, select the column where you want the calculated subtotal to </a:t>
            </a:r>
            <a:r>
              <a:rPr lang="en-US" dirty="0" smtClean="0">
                <a:latin typeface="Times New Roman" panose="02020603050405020304" pitchFamily="18" charset="0"/>
                <a:cs typeface="Times New Roman" panose="02020603050405020304" pitchFamily="18" charset="0"/>
              </a:rPr>
              <a:t>appear.</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our example, we'll select T-Shirt Size. When you're satisfied with your selections, click OK.</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11749" y="1096022"/>
            <a:ext cx="3713339" cy="4782549"/>
          </a:xfrm>
          <a:prstGeom prst="rect">
            <a:avLst/>
          </a:prstGeom>
        </p:spPr>
      </p:pic>
    </p:spTree>
    <p:extLst>
      <p:ext uri="{BB962C8B-B14F-4D97-AF65-F5344CB8AC3E}">
        <p14:creationId xmlns:p14="http://schemas.microsoft.com/office/powerpoint/2010/main" val="25628844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378122"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Outline of the lecture</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2" y="1682474"/>
            <a:ext cx="8280920"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spcAft>
                <a:spcPts val="1200"/>
              </a:spcAft>
            </a:pPr>
            <a:r>
              <a:rPr lang="en-GB" b="1" dirty="0" smtClean="0">
                <a:latin typeface="Times New Roman" panose="02020603050405020304" pitchFamily="18" charset="0"/>
                <a:cs typeface="Times New Roman" panose="02020603050405020304" pitchFamily="18" charset="0"/>
              </a:rPr>
              <a:t>Filters</a:t>
            </a:r>
          </a:p>
          <a:p>
            <a:pPr lvl="1" indent="-419100">
              <a:spcBef>
                <a:spcPts val="0"/>
              </a:spcBef>
              <a:spcAft>
                <a:spcPts val="1200"/>
              </a:spcAft>
              <a:buFont typeface="Wingdings" panose="05000000000000000000" pitchFamily="2" charset="2"/>
              <a:buChar char="Ø"/>
            </a:pPr>
            <a:r>
              <a:rPr lang="en-GB" b="1" dirty="0" err="1" smtClean="0">
                <a:latin typeface="Times New Roman" panose="02020603050405020304" pitchFamily="18" charset="0"/>
                <a:cs typeface="Times New Roman" panose="02020603050405020304" pitchFamily="18" charset="0"/>
              </a:rPr>
              <a:t>autofilter</a:t>
            </a:r>
            <a:endParaRPr lang="en-GB" b="1" dirty="0" smtClean="0">
              <a:latin typeface="Times New Roman" panose="02020603050405020304" pitchFamily="18" charset="0"/>
              <a:cs typeface="Times New Roman" panose="02020603050405020304" pitchFamily="18" charset="0"/>
            </a:endParaRPr>
          </a:p>
          <a:p>
            <a:pPr lvl="1" indent="-419100">
              <a:spcBef>
                <a:spcPts val="0"/>
              </a:spcBef>
              <a:spcAft>
                <a:spcPts val="1200"/>
              </a:spcAft>
              <a:buFont typeface="Wingdings" panose="05000000000000000000" pitchFamily="2" charset="2"/>
              <a:buChar char="Ø"/>
            </a:pPr>
            <a:r>
              <a:rPr lang="en-GB" b="1" dirty="0" smtClean="0">
                <a:latin typeface="Times New Roman" panose="02020603050405020304" pitchFamily="18" charset="0"/>
                <a:cs typeface="Times New Roman" panose="02020603050405020304" pitchFamily="18" charset="0"/>
              </a:rPr>
              <a:t>advanced filter</a:t>
            </a:r>
          </a:p>
          <a:p>
            <a:pPr>
              <a:spcBef>
                <a:spcPts val="0"/>
              </a:spcBef>
              <a:spcAft>
                <a:spcPts val="1200"/>
              </a:spcAft>
            </a:pPr>
            <a:r>
              <a:rPr lang="en-GB" b="1" dirty="0" smtClean="0">
                <a:latin typeface="Times New Roman" panose="02020603050405020304" pitchFamily="18" charset="0"/>
                <a:cs typeface="Times New Roman" panose="02020603050405020304" pitchFamily="18" charset="0"/>
              </a:rPr>
              <a:t>Groups</a:t>
            </a:r>
          </a:p>
          <a:p>
            <a:pPr>
              <a:spcBef>
                <a:spcPts val="0"/>
              </a:spcBef>
              <a:spcAft>
                <a:spcPts val="1200"/>
              </a:spcAft>
            </a:pPr>
            <a:r>
              <a:rPr lang="en-GB" b="1" dirty="0" smtClean="0">
                <a:latin typeface="Times New Roman" panose="02020603050405020304" pitchFamily="18" charset="0"/>
                <a:cs typeface="Times New Roman" panose="02020603050405020304" pitchFamily="18" charset="0"/>
              </a:rPr>
              <a:t>Subtotals</a:t>
            </a:r>
            <a:endParaRPr lang="en-GB" b="1" dirty="0" smtClean="0">
              <a:latin typeface="Times New Roman" panose="02020603050405020304" pitchFamily="18" charset="0"/>
              <a:cs typeface="Times New Roman" panose="02020603050405020304" pitchFamily="18" charset="0"/>
            </a:endParaRPr>
          </a:p>
          <a:p>
            <a:pPr>
              <a:spcBef>
                <a:spcPts val="0"/>
              </a:spcBef>
              <a:spcAft>
                <a:spcPts val="1200"/>
              </a:spcAft>
            </a:pPr>
            <a:r>
              <a:rPr lang="en-US" b="1" dirty="0" smtClean="0">
                <a:latin typeface="Times New Roman" panose="02020603050405020304" pitchFamily="18" charset="0"/>
                <a:cs typeface="Times New Roman" panose="02020603050405020304" pitchFamily="18" charset="0"/>
              </a:rPr>
              <a:t>Pivot </a:t>
            </a:r>
            <a:r>
              <a:rPr lang="en-US" b="1" dirty="0" smtClean="0">
                <a:latin typeface="Times New Roman" panose="02020603050405020304" pitchFamily="18" charset="0"/>
                <a:cs typeface="Times New Roman" panose="02020603050405020304" pitchFamily="18" charset="0"/>
              </a:rPr>
              <a:t>table</a:t>
            </a:r>
            <a:endParaRPr lang="cs-CZ" b="1" dirty="0" smtClean="0">
              <a:latin typeface="Times New Roman" panose="02020603050405020304" pitchFamily="18" charset="0"/>
              <a:cs typeface="Times New Roman" panose="02020603050405020304" pitchFamily="18" charset="0"/>
            </a:endParaRPr>
          </a:p>
          <a:p>
            <a:pPr>
              <a:spcBef>
                <a:spcPts val="0"/>
              </a:spcBef>
              <a:spcAft>
                <a:spcPts val="1200"/>
              </a:spcAft>
            </a:pPr>
            <a:r>
              <a:rPr lang="en-US" b="1" dirty="0" smtClean="0">
                <a:latin typeface="Times New Roman" panose="02020603050405020304" pitchFamily="18" charset="0"/>
                <a:cs typeface="Times New Roman" panose="02020603050405020304" pitchFamily="18" charset="0"/>
              </a:rPr>
              <a:t>Sensitivity analysis</a:t>
            </a:r>
          </a:p>
        </p:txBody>
      </p:sp>
    </p:spTree>
    <p:extLst>
      <p:ext uri="{BB962C8B-B14F-4D97-AF65-F5344CB8AC3E}">
        <p14:creationId xmlns:p14="http://schemas.microsoft.com/office/powerpoint/2010/main" val="30080279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5121915"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Filtering data</a:t>
            </a:r>
            <a:r>
              <a:rPr lang="cs-CZ" sz="3600" b="1" kern="0" dirty="0" smtClean="0">
                <a:solidFill>
                  <a:srgbClr val="307871"/>
                </a:solidFill>
                <a:latin typeface="Times New Roman"/>
                <a:ea typeface="+mj-ea"/>
                <a:cs typeface="+mj-cs"/>
              </a:rPr>
              <a:t> </a:t>
            </a:r>
            <a:r>
              <a:rPr lang="cs-CZ" sz="3600" b="1" kern="0" dirty="0" smtClean="0">
                <a:solidFill>
                  <a:srgbClr val="307871"/>
                </a:solidFill>
                <a:latin typeface="Times New Roman"/>
                <a:ea typeface="+mj-ea"/>
                <a:cs typeface="+mj-cs"/>
              </a:rPr>
              <a:t>– </a:t>
            </a:r>
            <a:r>
              <a:rPr lang="en-GB" sz="3600" b="1" kern="0" dirty="0" smtClean="0">
                <a:solidFill>
                  <a:srgbClr val="307871"/>
                </a:solidFill>
                <a:latin typeface="Times New Roman"/>
                <a:ea typeface="+mj-ea"/>
                <a:cs typeface="+mj-cs"/>
              </a:rPr>
              <a:t>subtotals</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285"/>
            <a:ext cx="985389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a:t>*https://edu.gcfglobal.org/en/excel2016/groups-and-subtotals/1/</a:t>
            </a:r>
            <a:endParaRPr lang="cs-CZ" dirty="0" smtClean="0"/>
          </a:p>
        </p:txBody>
      </p:sp>
      <p:sp>
        <p:nvSpPr>
          <p:cNvPr id="6" name="Zástupný symbol pro obsah 2"/>
          <p:cNvSpPr txBox="1">
            <a:spLocks/>
          </p:cNvSpPr>
          <p:nvPr/>
        </p:nvSpPr>
        <p:spPr>
          <a:xfrm>
            <a:off x="489181" y="2224233"/>
            <a:ext cx="5704585"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worksheet will be outlined into groups, and the subtotal will be listed below each </a:t>
            </a:r>
            <a:r>
              <a:rPr lang="en-US" dirty="0" smtClean="0">
                <a:latin typeface="Times New Roman" panose="02020603050405020304" pitchFamily="18" charset="0"/>
                <a:cs typeface="Times New Roman" panose="02020603050405020304" pitchFamily="18" charset="0"/>
              </a:rPr>
              <a:t>group.</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our example, the data is now grouped by T-shirt size, and the number of shirts ordered in that size appears below each group.</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pic>
        <p:nvPicPr>
          <p:cNvPr id="9" name="Obrázek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24861" y="1593912"/>
            <a:ext cx="5383624" cy="4254800"/>
          </a:xfrm>
          <a:prstGeom prst="rect">
            <a:avLst/>
          </a:prstGeom>
        </p:spPr>
      </p:pic>
    </p:spTree>
    <p:extLst>
      <p:ext uri="{BB962C8B-B14F-4D97-AF65-F5344CB8AC3E}">
        <p14:creationId xmlns:p14="http://schemas.microsoft.com/office/powerpoint/2010/main" val="32337709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5121915"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Filtering data</a:t>
            </a:r>
            <a:r>
              <a:rPr lang="cs-CZ" sz="3600" b="1" kern="0" dirty="0" smtClean="0">
                <a:solidFill>
                  <a:srgbClr val="307871"/>
                </a:solidFill>
                <a:latin typeface="Times New Roman"/>
                <a:ea typeface="+mj-ea"/>
                <a:cs typeface="+mj-cs"/>
              </a:rPr>
              <a:t> </a:t>
            </a:r>
            <a:r>
              <a:rPr lang="cs-CZ" sz="3600" b="1" kern="0" dirty="0" smtClean="0">
                <a:solidFill>
                  <a:srgbClr val="307871"/>
                </a:solidFill>
                <a:latin typeface="Times New Roman"/>
                <a:ea typeface="+mj-ea"/>
                <a:cs typeface="+mj-cs"/>
              </a:rPr>
              <a:t>– </a:t>
            </a:r>
            <a:r>
              <a:rPr lang="en-GB" sz="3600" b="1" kern="0" dirty="0" smtClean="0">
                <a:solidFill>
                  <a:srgbClr val="307871"/>
                </a:solidFill>
                <a:latin typeface="Times New Roman"/>
                <a:ea typeface="+mj-ea"/>
                <a:cs typeface="+mj-cs"/>
              </a:rPr>
              <a:t>subtotals</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285"/>
            <a:ext cx="985389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a:t>*https://edu.gcfglobal.org/en/excel2016/groups-and-subtotals/1/</a:t>
            </a:r>
            <a:endParaRPr lang="cs-CZ" dirty="0" smtClean="0"/>
          </a:p>
        </p:txBody>
      </p:sp>
      <p:sp>
        <p:nvSpPr>
          <p:cNvPr id="6" name="Zástupný symbol pro obsah 2"/>
          <p:cNvSpPr txBox="1">
            <a:spLocks/>
          </p:cNvSpPr>
          <p:nvPr/>
        </p:nvSpPr>
        <p:spPr>
          <a:xfrm>
            <a:off x="489181" y="1732538"/>
            <a:ext cx="976762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When you create subtotals, your worksheet it is divided into different </a:t>
            </a:r>
            <a:r>
              <a:rPr lang="en-US" dirty="0" smtClean="0">
                <a:latin typeface="Times New Roman" panose="02020603050405020304" pitchFamily="18" charset="0"/>
                <a:cs typeface="Times New Roman" panose="02020603050405020304" pitchFamily="18" charset="0"/>
              </a:rPr>
              <a:t>levels.</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You </a:t>
            </a:r>
            <a:r>
              <a:rPr lang="en-US" dirty="0">
                <a:latin typeface="Times New Roman" panose="02020603050405020304" pitchFamily="18" charset="0"/>
                <a:cs typeface="Times New Roman" panose="02020603050405020304" pitchFamily="18" charset="0"/>
              </a:rPr>
              <a:t>can switch between these levels to quickly control how much information is displayed in the worksheet by clicking the Level buttons to the left of the worksheet. In our example, we'll switch between all three levels in our </a:t>
            </a:r>
            <a:r>
              <a:rPr lang="en-US" dirty="0" smtClean="0">
                <a:latin typeface="Times New Roman" panose="02020603050405020304" pitchFamily="18" charset="0"/>
                <a:cs typeface="Times New Roman" panose="02020603050405020304" pitchFamily="18" charset="0"/>
              </a:rPr>
              <a:t>outline.</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While </a:t>
            </a:r>
            <a:r>
              <a:rPr lang="en-US" dirty="0">
                <a:latin typeface="Times New Roman" panose="02020603050405020304" pitchFamily="18" charset="0"/>
                <a:cs typeface="Times New Roman" panose="02020603050405020304" pitchFamily="18" charset="0"/>
              </a:rPr>
              <a:t>this example contains only three levels, Excel can accommodate up to eight.</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34507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5121915"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Filtering data</a:t>
            </a:r>
            <a:r>
              <a:rPr lang="cs-CZ" sz="3600" b="1" kern="0" dirty="0" smtClean="0">
                <a:solidFill>
                  <a:srgbClr val="307871"/>
                </a:solidFill>
                <a:latin typeface="Times New Roman"/>
                <a:ea typeface="+mj-ea"/>
                <a:cs typeface="+mj-cs"/>
              </a:rPr>
              <a:t> </a:t>
            </a:r>
            <a:r>
              <a:rPr lang="cs-CZ" sz="3600" b="1" kern="0" dirty="0" smtClean="0">
                <a:solidFill>
                  <a:srgbClr val="307871"/>
                </a:solidFill>
                <a:latin typeface="Times New Roman"/>
                <a:ea typeface="+mj-ea"/>
                <a:cs typeface="+mj-cs"/>
              </a:rPr>
              <a:t>– </a:t>
            </a:r>
            <a:r>
              <a:rPr lang="en-GB" sz="3600" b="1" kern="0" dirty="0" smtClean="0">
                <a:solidFill>
                  <a:srgbClr val="307871"/>
                </a:solidFill>
                <a:latin typeface="Times New Roman"/>
                <a:ea typeface="+mj-ea"/>
                <a:cs typeface="+mj-cs"/>
              </a:rPr>
              <a:t>subtotals</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285"/>
            <a:ext cx="985389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a:t>*https://edu.gcfglobal.org/en/excel2016/groups-and-subtotals/1/</a:t>
            </a:r>
            <a:endParaRPr lang="cs-CZ" dirty="0" smtClean="0"/>
          </a:p>
        </p:txBody>
      </p:sp>
      <p:sp>
        <p:nvSpPr>
          <p:cNvPr id="6" name="Zástupný symbol pro obsah 2"/>
          <p:cNvSpPr txBox="1">
            <a:spLocks/>
          </p:cNvSpPr>
          <p:nvPr/>
        </p:nvSpPr>
        <p:spPr>
          <a:xfrm>
            <a:off x="489182" y="1491004"/>
            <a:ext cx="5342276"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Click the lowest level to display the least detail. In our example, we'll select level 1, which contains only the grand count, or total number of T-shirts ordered.</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a:latin typeface="Times New Roman" panose="02020603050405020304" pitchFamily="18" charset="0"/>
                <a:cs typeface="Times New Roman" panose="02020603050405020304" pitchFamily="18" charset="0"/>
              </a:rPr>
              <a:t>Click the next level to expand the detail. In our example, we'll select level 2, which contains each subtotal row but hides all other data from the worksheet</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69120" y="2179968"/>
            <a:ext cx="5441826" cy="959216"/>
          </a:xfrm>
          <a:prstGeom prst="rect">
            <a:avLst/>
          </a:prstGeom>
        </p:spPr>
      </p:pic>
      <p:pic>
        <p:nvPicPr>
          <p:cNvPr id="7" name="Obrázek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69120" y="3229006"/>
            <a:ext cx="5444149" cy="1386126"/>
          </a:xfrm>
          <a:prstGeom prst="rect">
            <a:avLst/>
          </a:prstGeom>
        </p:spPr>
      </p:pic>
    </p:spTree>
    <p:extLst>
      <p:ext uri="{BB962C8B-B14F-4D97-AF65-F5344CB8AC3E}">
        <p14:creationId xmlns:p14="http://schemas.microsoft.com/office/powerpoint/2010/main" val="28673474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5121915"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Filtering data</a:t>
            </a:r>
            <a:r>
              <a:rPr lang="cs-CZ" sz="3600" b="1" kern="0" dirty="0" smtClean="0">
                <a:solidFill>
                  <a:srgbClr val="307871"/>
                </a:solidFill>
                <a:latin typeface="Times New Roman"/>
                <a:ea typeface="+mj-ea"/>
                <a:cs typeface="+mj-cs"/>
              </a:rPr>
              <a:t> </a:t>
            </a:r>
            <a:r>
              <a:rPr lang="cs-CZ" sz="3600" b="1" kern="0" dirty="0" smtClean="0">
                <a:solidFill>
                  <a:srgbClr val="307871"/>
                </a:solidFill>
                <a:latin typeface="Times New Roman"/>
                <a:ea typeface="+mj-ea"/>
                <a:cs typeface="+mj-cs"/>
              </a:rPr>
              <a:t>– </a:t>
            </a:r>
            <a:r>
              <a:rPr lang="en-GB" sz="3600" b="1" kern="0" dirty="0" smtClean="0">
                <a:solidFill>
                  <a:srgbClr val="307871"/>
                </a:solidFill>
                <a:latin typeface="Times New Roman"/>
                <a:ea typeface="+mj-ea"/>
                <a:cs typeface="+mj-cs"/>
              </a:rPr>
              <a:t>subtotals</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285"/>
            <a:ext cx="985389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a:t>*https://edu.gcfglobal.org/en/excel2016/groups-and-subtotals/1/</a:t>
            </a:r>
            <a:endParaRPr lang="cs-CZ" dirty="0" smtClean="0"/>
          </a:p>
        </p:txBody>
      </p:sp>
      <p:pic>
        <p:nvPicPr>
          <p:cNvPr id="9" name="Obrázek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7622" y="1305504"/>
            <a:ext cx="9117095" cy="4600562"/>
          </a:xfrm>
          <a:prstGeom prst="rect">
            <a:avLst/>
          </a:prstGeom>
        </p:spPr>
      </p:pic>
    </p:spTree>
    <p:extLst>
      <p:ext uri="{BB962C8B-B14F-4D97-AF65-F5344CB8AC3E}">
        <p14:creationId xmlns:p14="http://schemas.microsoft.com/office/powerpoint/2010/main" val="33102103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7455887"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Filtering data</a:t>
            </a:r>
            <a:r>
              <a:rPr lang="cs-CZ" sz="3600" b="1" kern="0" dirty="0" smtClean="0">
                <a:solidFill>
                  <a:srgbClr val="307871"/>
                </a:solidFill>
                <a:latin typeface="Times New Roman"/>
                <a:ea typeface="+mj-ea"/>
                <a:cs typeface="+mj-cs"/>
              </a:rPr>
              <a:t> </a:t>
            </a:r>
            <a:r>
              <a:rPr lang="cs-CZ" sz="3600" b="1" kern="0" dirty="0" smtClean="0">
                <a:solidFill>
                  <a:srgbClr val="307871"/>
                </a:solidFill>
                <a:latin typeface="Times New Roman"/>
                <a:ea typeface="+mj-ea"/>
                <a:cs typeface="+mj-cs"/>
              </a:rPr>
              <a:t>– </a:t>
            </a:r>
            <a:r>
              <a:rPr lang="en-GB" sz="3600" b="1" kern="0" dirty="0" smtClean="0">
                <a:solidFill>
                  <a:srgbClr val="307871"/>
                </a:solidFill>
                <a:latin typeface="Times New Roman"/>
                <a:ea typeface="+mj-ea"/>
                <a:cs typeface="+mj-cs"/>
              </a:rPr>
              <a:t>groups and subtotals</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285"/>
            <a:ext cx="985389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6" name="Zástupný symbol pro obsah 2"/>
          <p:cNvSpPr txBox="1">
            <a:spLocks/>
          </p:cNvSpPr>
          <p:nvPr/>
        </p:nvSpPr>
        <p:spPr>
          <a:xfrm>
            <a:off x="489181" y="1094190"/>
            <a:ext cx="975899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hlinkClick r:id="rId3"/>
              </a:rPr>
              <a:t>https</a:t>
            </a:r>
            <a:r>
              <a:rPr lang="en-US" dirty="0">
                <a:latin typeface="Times New Roman" panose="02020603050405020304" pitchFamily="18" charset="0"/>
                <a:cs typeface="Times New Roman" panose="02020603050405020304" pitchFamily="18" charset="0"/>
                <a:hlinkClick r:id="rId3"/>
              </a:rPr>
              <a:t>://edu.gcfglobal.org/en/excel2016/groups-and-subtotals/1</a:t>
            </a:r>
            <a:r>
              <a:rPr lang="en-US" dirty="0" smtClean="0">
                <a:latin typeface="Times New Roman" panose="02020603050405020304" pitchFamily="18" charset="0"/>
                <a:cs typeface="Times New Roman" panose="02020603050405020304" pitchFamily="18" charset="0"/>
                <a:hlinkClick r:id="rId3"/>
              </a:rPr>
              <a:t>/</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cs-CZ" dirty="0">
                <a:latin typeface="Times New Roman" panose="02020603050405020304" pitchFamily="18" charset="0"/>
                <a:cs typeface="Times New Roman" panose="02020603050405020304" pitchFamily="18" charset="0"/>
                <a:hlinkClick r:id="rId4"/>
              </a:rPr>
              <a:t>https://</a:t>
            </a:r>
            <a:r>
              <a:rPr lang="cs-CZ" dirty="0" smtClean="0">
                <a:latin typeface="Times New Roman" panose="02020603050405020304" pitchFamily="18" charset="0"/>
                <a:cs typeface="Times New Roman" panose="02020603050405020304" pitchFamily="18" charset="0"/>
                <a:hlinkClick r:id="rId4"/>
              </a:rPr>
              <a:t>www.officetooltips.com/excel_2016/tips/creating_subtotals.html</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cs-CZ" dirty="0">
                <a:latin typeface="Times New Roman" panose="02020603050405020304" pitchFamily="18" charset="0"/>
                <a:cs typeface="Times New Roman" panose="02020603050405020304" pitchFamily="18" charset="0"/>
                <a:hlinkClick r:id="rId5"/>
              </a:rPr>
              <a:t>https://</a:t>
            </a:r>
            <a:r>
              <a:rPr lang="cs-CZ" dirty="0" smtClean="0">
                <a:latin typeface="Times New Roman" panose="02020603050405020304" pitchFamily="18" charset="0"/>
                <a:cs typeface="Times New Roman" panose="02020603050405020304" pitchFamily="18" charset="0"/>
                <a:hlinkClick r:id="rId5"/>
              </a:rPr>
              <a:t>support.office.com/en-us/article/why-can-t-i-add-subtotals-in-an-excel-table-excel-for-mac-1df3b78d-8508-486b-95d8-d970dff1bb05</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cs-CZ" dirty="0">
                <a:latin typeface="Times New Roman" panose="02020603050405020304" pitchFamily="18" charset="0"/>
                <a:cs typeface="Times New Roman" panose="02020603050405020304" pitchFamily="18" charset="0"/>
                <a:hlinkClick r:id="rId6"/>
              </a:rPr>
              <a:t>https://</a:t>
            </a:r>
            <a:r>
              <a:rPr lang="cs-CZ" dirty="0" smtClean="0">
                <a:latin typeface="Times New Roman" panose="02020603050405020304" pitchFamily="18" charset="0"/>
                <a:cs typeface="Times New Roman" panose="02020603050405020304" pitchFamily="18" charset="0"/>
                <a:hlinkClick r:id="rId6"/>
              </a:rPr>
              <a:t>support.office.com/en-us/article/insert-subtotals-in-a-list-of-data-in-a-worksheet-7881d256-b4fa-4f81-b71e-b0a3d4a52b3a</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cs-CZ" dirty="0">
                <a:latin typeface="Times New Roman" panose="02020603050405020304" pitchFamily="18" charset="0"/>
                <a:cs typeface="Times New Roman" panose="02020603050405020304" pitchFamily="18" charset="0"/>
                <a:hlinkClick r:id="rId7"/>
              </a:rPr>
              <a:t>https://</a:t>
            </a:r>
            <a:r>
              <a:rPr lang="cs-CZ" dirty="0" smtClean="0">
                <a:latin typeface="Times New Roman" panose="02020603050405020304" pitchFamily="18" charset="0"/>
                <a:cs typeface="Times New Roman" panose="02020603050405020304" pitchFamily="18" charset="0"/>
                <a:hlinkClick r:id="rId7"/>
              </a:rPr>
              <a:t>www.ablebits.com/office-addins-log/2011/11/17/multiple-excel-subtotals/</a:t>
            </a: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83138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5442516"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Filtering data</a:t>
            </a:r>
            <a:r>
              <a:rPr lang="cs-CZ" sz="3600" b="1" kern="0" dirty="0" smtClean="0">
                <a:solidFill>
                  <a:srgbClr val="307871"/>
                </a:solidFill>
                <a:latin typeface="Times New Roman"/>
                <a:ea typeface="+mj-ea"/>
                <a:cs typeface="+mj-cs"/>
              </a:rPr>
              <a:t> </a:t>
            </a:r>
            <a:r>
              <a:rPr lang="cs-CZ" sz="3600" b="1" kern="0" dirty="0" smtClean="0">
                <a:solidFill>
                  <a:srgbClr val="307871"/>
                </a:solidFill>
                <a:latin typeface="Times New Roman"/>
                <a:ea typeface="+mj-ea"/>
                <a:cs typeface="+mj-cs"/>
              </a:rPr>
              <a:t>– pivot table</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285"/>
            <a:ext cx="985389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a:t>*https://www.techonthenet.com/excel/pivottbls/create2016.php</a:t>
            </a:r>
            <a:endParaRPr lang="cs-CZ" dirty="0" smtClean="0"/>
          </a:p>
        </p:txBody>
      </p:sp>
      <p:sp>
        <p:nvSpPr>
          <p:cNvPr id="6" name="Zástupný symbol pro obsah 2"/>
          <p:cNvSpPr txBox="1">
            <a:spLocks/>
          </p:cNvSpPr>
          <p:nvPr/>
        </p:nvSpPr>
        <p:spPr>
          <a:xfrm>
            <a:off x="489181" y="947542"/>
            <a:ext cx="975037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Before we get started, we first want to show you the data for the pivot table. In this example, the data is found on Sheet1.</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95061" y="1923690"/>
            <a:ext cx="5457033" cy="4201049"/>
          </a:xfrm>
          <a:prstGeom prst="rect">
            <a:avLst/>
          </a:prstGeom>
        </p:spPr>
      </p:pic>
    </p:spTree>
    <p:extLst>
      <p:ext uri="{BB962C8B-B14F-4D97-AF65-F5344CB8AC3E}">
        <p14:creationId xmlns:p14="http://schemas.microsoft.com/office/powerpoint/2010/main" val="26080308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5442516"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Filtering data</a:t>
            </a:r>
            <a:r>
              <a:rPr lang="cs-CZ" sz="3600" b="1" kern="0" dirty="0" smtClean="0">
                <a:solidFill>
                  <a:srgbClr val="307871"/>
                </a:solidFill>
                <a:latin typeface="Times New Roman"/>
                <a:ea typeface="+mj-ea"/>
                <a:cs typeface="+mj-cs"/>
              </a:rPr>
              <a:t> </a:t>
            </a:r>
            <a:r>
              <a:rPr lang="cs-CZ" sz="3600" b="1" kern="0" dirty="0" smtClean="0">
                <a:solidFill>
                  <a:srgbClr val="307871"/>
                </a:solidFill>
                <a:latin typeface="Times New Roman"/>
                <a:ea typeface="+mj-ea"/>
                <a:cs typeface="+mj-cs"/>
              </a:rPr>
              <a:t>– pivot table</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285"/>
            <a:ext cx="985389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a:t>*https://www.techonthenet.com/excel/pivottbls/create2016.php</a:t>
            </a:r>
            <a:endParaRPr lang="cs-CZ" dirty="0" smtClean="0"/>
          </a:p>
        </p:txBody>
      </p:sp>
      <p:sp>
        <p:nvSpPr>
          <p:cNvPr id="6" name="Zástupný symbol pro obsah 2"/>
          <p:cNvSpPr txBox="1">
            <a:spLocks/>
          </p:cNvSpPr>
          <p:nvPr/>
        </p:nvSpPr>
        <p:spPr>
          <a:xfrm>
            <a:off x="489181" y="947542"/>
            <a:ext cx="975037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Highlight the cell where you'd like to create the pivot table. In this example, we've selected cell A1 on Sheet2.</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86447" y="1844488"/>
            <a:ext cx="5713036" cy="4375173"/>
          </a:xfrm>
          <a:prstGeom prst="rect">
            <a:avLst/>
          </a:prstGeom>
        </p:spPr>
      </p:pic>
    </p:spTree>
    <p:extLst>
      <p:ext uri="{BB962C8B-B14F-4D97-AF65-F5344CB8AC3E}">
        <p14:creationId xmlns:p14="http://schemas.microsoft.com/office/powerpoint/2010/main" val="42687990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5442516"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Filtering data</a:t>
            </a:r>
            <a:r>
              <a:rPr lang="cs-CZ" sz="3600" b="1" kern="0" dirty="0" smtClean="0">
                <a:solidFill>
                  <a:srgbClr val="307871"/>
                </a:solidFill>
                <a:latin typeface="Times New Roman"/>
                <a:ea typeface="+mj-ea"/>
                <a:cs typeface="+mj-cs"/>
              </a:rPr>
              <a:t> </a:t>
            </a:r>
            <a:r>
              <a:rPr lang="cs-CZ" sz="3600" b="1" kern="0" dirty="0" smtClean="0">
                <a:solidFill>
                  <a:srgbClr val="307871"/>
                </a:solidFill>
                <a:latin typeface="Times New Roman"/>
                <a:ea typeface="+mj-ea"/>
                <a:cs typeface="+mj-cs"/>
              </a:rPr>
              <a:t>– pivot table</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285"/>
            <a:ext cx="985389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a:t>*https://www.techonthenet.com/excel/pivottbls/create2016.php</a:t>
            </a:r>
            <a:endParaRPr lang="cs-CZ" dirty="0" smtClean="0"/>
          </a:p>
        </p:txBody>
      </p:sp>
      <p:sp>
        <p:nvSpPr>
          <p:cNvPr id="6" name="Zástupný symbol pro obsah 2"/>
          <p:cNvSpPr txBox="1">
            <a:spLocks/>
          </p:cNvSpPr>
          <p:nvPr/>
        </p:nvSpPr>
        <p:spPr>
          <a:xfrm>
            <a:off x="152753" y="947542"/>
            <a:ext cx="5014472"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Next, select the Insert tab from the toolbar at the top of the screen. In the Tables group, click on the Tables button and select PivotTable from the popup menu.</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a:latin typeface="Times New Roman" panose="02020603050405020304" pitchFamily="18" charset="0"/>
                <a:cs typeface="Times New Roman" panose="02020603050405020304" pitchFamily="18" charset="0"/>
              </a:rPr>
              <a:t>A Create PivotTable window should appear. Select the range of data for the pivot table and click on the OK button. In this example, we've chosen cells A1 to F16 in Sheet1 as indicated by Sheet1!$A$1:$F$16</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59260" y="449337"/>
            <a:ext cx="4135815" cy="3183921"/>
          </a:xfrm>
          <a:prstGeom prst="rect">
            <a:avLst/>
          </a:prstGeom>
        </p:spPr>
      </p:pic>
      <p:pic>
        <p:nvPicPr>
          <p:cNvPr id="9" name="Obrázek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68235" y="3735665"/>
            <a:ext cx="2588240" cy="2433332"/>
          </a:xfrm>
          <a:prstGeom prst="rect">
            <a:avLst/>
          </a:prstGeom>
        </p:spPr>
      </p:pic>
    </p:spTree>
    <p:extLst>
      <p:ext uri="{BB962C8B-B14F-4D97-AF65-F5344CB8AC3E}">
        <p14:creationId xmlns:p14="http://schemas.microsoft.com/office/powerpoint/2010/main" val="16234494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5442516"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Filtering data</a:t>
            </a:r>
            <a:r>
              <a:rPr lang="cs-CZ" sz="3600" b="1" kern="0" dirty="0" smtClean="0">
                <a:solidFill>
                  <a:srgbClr val="307871"/>
                </a:solidFill>
                <a:latin typeface="Times New Roman"/>
                <a:ea typeface="+mj-ea"/>
                <a:cs typeface="+mj-cs"/>
              </a:rPr>
              <a:t> </a:t>
            </a:r>
            <a:r>
              <a:rPr lang="cs-CZ" sz="3600" b="1" kern="0" dirty="0" smtClean="0">
                <a:solidFill>
                  <a:srgbClr val="307871"/>
                </a:solidFill>
                <a:latin typeface="Times New Roman"/>
                <a:ea typeface="+mj-ea"/>
                <a:cs typeface="+mj-cs"/>
              </a:rPr>
              <a:t>– pivot table</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285"/>
            <a:ext cx="985389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a:t>*https://www.techonthenet.com/excel/pivottbls/create2016.php</a:t>
            </a:r>
            <a:endParaRPr lang="cs-CZ" dirty="0" smtClean="0"/>
          </a:p>
        </p:txBody>
      </p:sp>
      <p:pic>
        <p:nvPicPr>
          <p:cNvPr id="7" name="Obrázek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31051" y="1009408"/>
            <a:ext cx="6041015" cy="5283896"/>
          </a:xfrm>
          <a:prstGeom prst="rect">
            <a:avLst/>
          </a:prstGeom>
        </p:spPr>
      </p:pic>
    </p:spTree>
    <p:extLst>
      <p:ext uri="{BB962C8B-B14F-4D97-AF65-F5344CB8AC3E}">
        <p14:creationId xmlns:p14="http://schemas.microsoft.com/office/powerpoint/2010/main" val="123690124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5442516"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Filtering data</a:t>
            </a:r>
            <a:r>
              <a:rPr lang="cs-CZ" sz="3600" b="1" kern="0" dirty="0" smtClean="0">
                <a:solidFill>
                  <a:srgbClr val="307871"/>
                </a:solidFill>
                <a:latin typeface="Times New Roman"/>
                <a:ea typeface="+mj-ea"/>
                <a:cs typeface="+mj-cs"/>
              </a:rPr>
              <a:t> </a:t>
            </a:r>
            <a:r>
              <a:rPr lang="cs-CZ" sz="3600" b="1" kern="0" dirty="0" smtClean="0">
                <a:solidFill>
                  <a:srgbClr val="307871"/>
                </a:solidFill>
                <a:latin typeface="Times New Roman"/>
                <a:ea typeface="+mj-ea"/>
                <a:cs typeface="+mj-cs"/>
              </a:rPr>
              <a:t>– pivot table</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285"/>
            <a:ext cx="985389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a:t>*https://www.techonthenet.com/excel/pivottbls/create2016.php</a:t>
            </a:r>
            <a:endParaRPr lang="cs-CZ" dirty="0" smtClean="0"/>
          </a:p>
        </p:txBody>
      </p:sp>
      <p:sp>
        <p:nvSpPr>
          <p:cNvPr id="6" name="Zástupný symbol pro obsah 2"/>
          <p:cNvSpPr txBox="1">
            <a:spLocks/>
          </p:cNvSpPr>
          <p:nvPr/>
        </p:nvSpPr>
        <p:spPr>
          <a:xfrm>
            <a:off x="152753" y="2638316"/>
            <a:ext cx="5014472"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Next, choose the fields to add to the report. In this example, we've selected the checkboxes next to the Order ID and Quantity fields.</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67225" y="1376437"/>
            <a:ext cx="5292064" cy="4817314"/>
          </a:xfrm>
          <a:prstGeom prst="rect">
            <a:avLst/>
          </a:prstGeom>
        </p:spPr>
      </p:pic>
    </p:spTree>
    <p:extLst>
      <p:ext uri="{BB962C8B-B14F-4D97-AF65-F5344CB8AC3E}">
        <p14:creationId xmlns:p14="http://schemas.microsoft.com/office/powerpoint/2010/main" val="4181200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2890535"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Filtering data</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10578"/>
            <a:ext cx="986251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If your worksheet contains a lot of content, it can be difficult to find information </a:t>
            </a:r>
            <a:r>
              <a:rPr lang="en-US" dirty="0" smtClean="0">
                <a:latin typeface="Times New Roman" panose="02020603050405020304" pitchFamily="18" charset="0"/>
                <a:cs typeface="Times New Roman" panose="02020603050405020304" pitchFamily="18" charset="0"/>
              </a:rPr>
              <a:t>quickly.</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Filters </a:t>
            </a:r>
            <a:r>
              <a:rPr lang="en-US" dirty="0">
                <a:latin typeface="Times New Roman" panose="02020603050405020304" pitchFamily="18" charset="0"/>
                <a:cs typeface="Times New Roman" panose="02020603050405020304" pitchFamily="18" charset="0"/>
              </a:rPr>
              <a:t>can be used to narrow down the data in your worksheet, allowing you to view only the information you need.</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a:latin typeface="Times New Roman" panose="02020603050405020304" pitchFamily="18" charset="0"/>
                <a:cs typeface="Times New Roman" panose="02020603050405020304" pitchFamily="18" charset="0"/>
              </a:rPr>
              <a:t>In order for filtering to work correctly, your worksheet should include a header row, which is used to identify the name of each column</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marL="266700" lvl="1" indent="0" algn="just">
              <a:spcAft>
                <a:spcPts val="1200"/>
              </a:spcAft>
              <a:buNone/>
            </a:pPr>
            <a:endParaRPr lang="en-GB" dirty="0" smtClean="0">
              <a:latin typeface="Times New Roman" panose="02020603050405020304" pitchFamily="18" charset="0"/>
              <a:cs typeface="Times New Roman" panose="02020603050405020304" pitchFamily="18" charset="0"/>
            </a:endParaRPr>
          </a:p>
          <a:p>
            <a:pPr algn="just">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smtClean="0"/>
              <a:t>*https</a:t>
            </a:r>
            <a:r>
              <a:rPr lang="cs-CZ" dirty="0"/>
              <a:t>://edu.gcfglobal.org/en/excel2016/filtering-data/1/</a:t>
            </a:r>
            <a:endParaRPr lang="cs-CZ" dirty="0" smtClean="0"/>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9772" y="3907765"/>
            <a:ext cx="5960139" cy="2263086"/>
          </a:xfrm>
          <a:prstGeom prst="rect">
            <a:avLst/>
          </a:prstGeom>
        </p:spPr>
      </p:pic>
    </p:spTree>
    <p:extLst>
      <p:ext uri="{BB962C8B-B14F-4D97-AF65-F5344CB8AC3E}">
        <p14:creationId xmlns:p14="http://schemas.microsoft.com/office/powerpoint/2010/main" val="22851852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5442516"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Filtering data</a:t>
            </a:r>
            <a:r>
              <a:rPr lang="cs-CZ" sz="3600" b="1" kern="0" dirty="0" smtClean="0">
                <a:solidFill>
                  <a:srgbClr val="307871"/>
                </a:solidFill>
                <a:latin typeface="Times New Roman"/>
                <a:ea typeface="+mj-ea"/>
                <a:cs typeface="+mj-cs"/>
              </a:rPr>
              <a:t> </a:t>
            </a:r>
            <a:r>
              <a:rPr lang="cs-CZ" sz="3600" b="1" kern="0" dirty="0" smtClean="0">
                <a:solidFill>
                  <a:srgbClr val="307871"/>
                </a:solidFill>
                <a:latin typeface="Times New Roman"/>
                <a:ea typeface="+mj-ea"/>
                <a:cs typeface="+mj-cs"/>
              </a:rPr>
              <a:t>– pivot table</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285"/>
            <a:ext cx="985389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a:t>*https://www.techonthenet.com/excel/pivottbls/create2016.php</a:t>
            </a:r>
            <a:endParaRPr lang="cs-CZ" dirty="0" smtClean="0"/>
          </a:p>
        </p:txBody>
      </p:sp>
      <p:sp>
        <p:nvSpPr>
          <p:cNvPr id="6" name="Zástupný symbol pro obsah 2"/>
          <p:cNvSpPr txBox="1">
            <a:spLocks/>
          </p:cNvSpPr>
          <p:nvPr/>
        </p:nvSpPr>
        <p:spPr>
          <a:xfrm>
            <a:off x="189781" y="2788251"/>
            <a:ext cx="4764304"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Next in the Values section, click on the "Sum of Order ID" and drag it to the Rows section.</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2588" y="1176999"/>
            <a:ext cx="5363999" cy="4882796"/>
          </a:xfrm>
          <a:prstGeom prst="rect">
            <a:avLst/>
          </a:prstGeom>
        </p:spPr>
      </p:pic>
    </p:spTree>
    <p:extLst>
      <p:ext uri="{BB962C8B-B14F-4D97-AF65-F5344CB8AC3E}">
        <p14:creationId xmlns:p14="http://schemas.microsoft.com/office/powerpoint/2010/main" val="166144888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5442516"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Filtering data</a:t>
            </a:r>
            <a:r>
              <a:rPr lang="cs-CZ" sz="3600" b="1" kern="0" dirty="0" smtClean="0">
                <a:solidFill>
                  <a:srgbClr val="307871"/>
                </a:solidFill>
                <a:latin typeface="Times New Roman"/>
                <a:ea typeface="+mj-ea"/>
                <a:cs typeface="+mj-cs"/>
              </a:rPr>
              <a:t> </a:t>
            </a:r>
            <a:r>
              <a:rPr lang="cs-CZ" sz="3600" b="1" kern="0" dirty="0" smtClean="0">
                <a:solidFill>
                  <a:srgbClr val="307871"/>
                </a:solidFill>
                <a:latin typeface="Times New Roman"/>
                <a:ea typeface="+mj-ea"/>
                <a:cs typeface="+mj-cs"/>
              </a:rPr>
              <a:t>– pivot table</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285"/>
            <a:ext cx="985389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a:t>*https://www.techonthenet.com/excel/pivottbls/create2016.php</a:t>
            </a:r>
            <a:endParaRPr lang="cs-CZ" dirty="0" smtClean="0"/>
          </a:p>
        </p:txBody>
      </p:sp>
      <p:sp>
        <p:nvSpPr>
          <p:cNvPr id="6" name="Zástupný symbol pro obsah 2"/>
          <p:cNvSpPr txBox="1">
            <a:spLocks/>
          </p:cNvSpPr>
          <p:nvPr/>
        </p:nvSpPr>
        <p:spPr>
          <a:xfrm>
            <a:off x="189781" y="1494289"/>
            <a:ext cx="4764304"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Finally, we want the title in cell A1 to show as "Order ID" instead of "Row Labels". To do this, select cell A1 and type Order ID</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a:latin typeface="Times New Roman" panose="02020603050405020304" pitchFamily="18" charset="0"/>
                <a:cs typeface="Times New Roman" panose="02020603050405020304" pitchFamily="18" charset="0"/>
              </a:rPr>
              <a:t>Your pivot table should now display the total quantity for each Order ID as follows:</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02050" y="1305504"/>
            <a:ext cx="5344539" cy="4865081"/>
          </a:xfrm>
          <a:prstGeom prst="rect">
            <a:avLst/>
          </a:prstGeom>
        </p:spPr>
      </p:pic>
    </p:spTree>
    <p:extLst>
      <p:ext uri="{BB962C8B-B14F-4D97-AF65-F5344CB8AC3E}">
        <p14:creationId xmlns:p14="http://schemas.microsoft.com/office/powerpoint/2010/main" val="200577996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5442516"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Filtering data</a:t>
            </a:r>
            <a:r>
              <a:rPr lang="cs-CZ" sz="3600" b="1" kern="0" dirty="0" smtClean="0">
                <a:solidFill>
                  <a:srgbClr val="307871"/>
                </a:solidFill>
                <a:latin typeface="Times New Roman"/>
                <a:ea typeface="+mj-ea"/>
                <a:cs typeface="+mj-cs"/>
              </a:rPr>
              <a:t> </a:t>
            </a:r>
            <a:r>
              <a:rPr lang="cs-CZ" sz="3600" b="1" kern="0" dirty="0" smtClean="0">
                <a:solidFill>
                  <a:srgbClr val="307871"/>
                </a:solidFill>
                <a:latin typeface="Times New Roman"/>
                <a:ea typeface="+mj-ea"/>
                <a:cs typeface="+mj-cs"/>
              </a:rPr>
              <a:t>– pivot table</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285"/>
            <a:ext cx="985389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9" name="Zástupný symbol pro obsah 2"/>
          <p:cNvSpPr txBox="1">
            <a:spLocks/>
          </p:cNvSpPr>
          <p:nvPr/>
        </p:nvSpPr>
        <p:spPr>
          <a:xfrm>
            <a:off x="251520" y="1578748"/>
            <a:ext cx="10022540"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cs-CZ" dirty="0">
                <a:latin typeface="Times New Roman" panose="02020603050405020304" pitchFamily="18" charset="0"/>
                <a:cs typeface="Times New Roman" panose="02020603050405020304" pitchFamily="18" charset="0"/>
                <a:hlinkClick r:id="rId3"/>
              </a:rPr>
              <a:t>https://</a:t>
            </a:r>
            <a:r>
              <a:rPr lang="cs-CZ" dirty="0" smtClean="0">
                <a:latin typeface="Times New Roman" panose="02020603050405020304" pitchFamily="18" charset="0"/>
                <a:cs typeface="Times New Roman" panose="02020603050405020304" pitchFamily="18" charset="0"/>
                <a:hlinkClick r:id="rId3"/>
              </a:rPr>
              <a:t>www.techonthenet.com/excel/pivottbls/create2016.php</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cs-CZ" dirty="0">
                <a:latin typeface="Times New Roman" panose="02020603050405020304" pitchFamily="18" charset="0"/>
                <a:cs typeface="Times New Roman" panose="02020603050405020304" pitchFamily="18" charset="0"/>
                <a:hlinkClick r:id="rId4"/>
              </a:rPr>
              <a:t>https://</a:t>
            </a:r>
            <a:r>
              <a:rPr lang="cs-CZ" dirty="0" smtClean="0">
                <a:latin typeface="Times New Roman" panose="02020603050405020304" pitchFamily="18" charset="0"/>
                <a:cs typeface="Times New Roman" panose="02020603050405020304" pitchFamily="18" charset="0"/>
                <a:hlinkClick r:id="rId4"/>
              </a:rPr>
              <a:t>support.office.com/en-us/article/create-a-pivottable-to-analyze-worksheet-data-a9a84538-bfe9-40a9-a8e9-f99134456576</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cs-CZ" dirty="0">
                <a:latin typeface="Times New Roman" panose="02020603050405020304" pitchFamily="18" charset="0"/>
                <a:cs typeface="Times New Roman" panose="02020603050405020304" pitchFamily="18" charset="0"/>
                <a:hlinkClick r:id="rId5"/>
              </a:rPr>
              <a:t>https://edu.gcfglobal.org/en/excel2016/intro-to-pivottables/1</a:t>
            </a:r>
            <a:r>
              <a:rPr lang="cs-CZ" dirty="0" smtClean="0">
                <a:latin typeface="Times New Roman" panose="02020603050405020304" pitchFamily="18" charset="0"/>
                <a:cs typeface="Times New Roman" panose="02020603050405020304" pitchFamily="18" charset="0"/>
                <a:hlinkClick r:id="rId5"/>
              </a:rPr>
              <a:t>/</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cs-CZ" dirty="0">
                <a:latin typeface="Times New Roman" panose="02020603050405020304" pitchFamily="18" charset="0"/>
                <a:cs typeface="Times New Roman" panose="02020603050405020304" pitchFamily="18" charset="0"/>
                <a:hlinkClick r:id="rId6"/>
              </a:rPr>
              <a:t>https://www.groovypost.com/howto/create-pivot-tables-microsoft-excel-2016</a:t>
            </a:r>
            <a:r>
              <a:rPr lang="cs-CZ" dirty="0" smtClean="0">
                <a:latin typeface="Times New Roman" panose="02020603050405020304" pitchFamily="18" charset="0"/>
                <a:cs typeface="Times New Roman" panose="02020603050405020304" pitchFamily="18" charset="0"/>
                <a:hlinkClick r:id="rId6"/>
              </a:rPr>
              <a:t>/</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cs-CZ" dirty="0">
                <a:latin typeface="Times New Roman" panose="02020603050405020304" pitchFamily="18" charset="0"/>
                <a:cs typeface="Times New Roman" panose="02020603050405020304" pitchFamily="18" charset="0"/>
                <a:hlinkClick r:id="rId7"/>
              </a:rPr>
              <a:t>https://</a:t>
            </a:r>
            <a:r>
              <a:rPr lang="cs-CZ" dirty="0" smtClean="0">
                <a:latin typeface="Times New Roman" panose="02020603050405020304" pitchFamily="18" charset="0"/>
                <a:cs typeface="Times New Roman" panose="02020603050405020304" pitchFamily="18" charset="0"/>
                <a:hlinkClick r:id="rId7"/>
              </a:rPr>
              <a:t>www.excel-easy.com/data-analysis/pivot-tables.html</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840884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7007046"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Filtering data</a:t>
            </a:r>
            <a:r>
              <a:rPr lang="cs-CZ" sz="3600" b="1" kern="0" dirty="0" smtClean="0">
                <a:solidFill>
                  <a:srgbClr val="307871"/>
                </a:solidFill>
                <a:latin typeface="Times New Roman"/>
                <a:ea typeface="+mj-ea"/>
                <a:cs typeface="+mj-cs"/>
              </a:rPr>
              <a:t> </a:t>
            </a:r>
            <a:r>
              <a:rPr lang="cs-CZ" sz="3600" b="1" kern="0" dirty="0" smtClean="0">
                <a:solidFill>
                  <a:srgbClr val="307871"/>
                </a:solidFill>
                <a:latin typeface="Times New Roman"/>
                <a:ea typeface="+mj-ea"/>
                <a:cs typeface="+mj-cs"/>
              </a:rPr>
              <a:t>– </a:t>
            </a:r>
            <a:r>
              <a:rPr lang="en-GB" sz="3600" b="1" kern="0" dirty="0" smtClean="0">
                <a:solidFill>
                  <a:srgbClr val="307871"/>
                </a:solidFill>
                <a:latin typeface="Times New Roman"/>
                <a:ea typeface="+mj-ea"/>
                <a:cs typeface="+mj-cs"/>
              </a:rPr>
              <a:t>sensitivity analysis</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285"/>
            <a:ext cx="985389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a:t>*https://www.wallstreetmojo.com/sensitivity-analysis-in-excel/</a:t>
            </a:r>
            <a:endParaRPr lang="cs-CZ" dirty="0" smtClean="0"/>
          </a:p>
        </p:txBody>
      </p:sp>
      <p:sp>
        <p:nvSpPr>
          <p:cNvPr id="9" name="Zástupný symbol pro obsah 2"/>
          <p:cNvSpPr txBox="1">
            <a:spLocks/>
          </p:cNvSpPr>
          <p:nvPr/>
        </p:nvSpPr>
        <p:spPr>
          <a:xfrm>
            <a:off x="251520" y="1690895"/>
            <a:ext cx="10022540"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Sensitivity analysis in excel helps us study the uncertainty in the output of the model with the changes in the input </a:t>
            </a:r>
            <a:r>
              <a:rPr lang="en-US" dirty="0" smtClean="0">
                <a:latin typeface="Times New Roman" panose="02020603050405020304" pitchFamily="18" charset="0"/>
                <a:cs typeface="Times New Roman" panose="02020603050405020304" pitchFamily="18" charset="0"/>
              </a:rPr>
              <a:t>variables.</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primarily does stress testing of our modeled assumptions and leads to value-added insights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a:latin typeface="Times New Roman" panose="02020603050405020304" pitchFamily="18" charset="0"/>
                <a:cs typeface="Times New Roman" panose="02020603050405020304" pitchFamily="18" charset="0"/>
              </a:rPr>
              <a:t>In the context of DCF valuation, Sensitivity Analysis in excel is especially useful in finance for modeling share price or valuation sensitivity to assumptions like growth rates or cost of capital.</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976085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7007046"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Filtering data</a:t>
            </a:r>
            <a:r>
              <a:rPr lang="cs-CZ" sz="3600" b="1" kern="0" dirty="0" smtClean="0">
                <a:solidFill>
                  <a:srgbClr val="307871"/>
                </a:solidFill>
                <a:latin typeface="Times New Roman"/>
                <a:ea typeface="+mj-ea"/>
                <a:cs typeface="+mj-cs"/>
              </a:rPr>
              <a:t> </a:t>
            </a:r>
            <a:r>
              <a:rPr lang="cs-CZ" sz="3600" b="1" kern="0" dirty="0" smtClean="0">
                <a:solidFill>
                  <a:srgbClr val="307871"/>
                </a:solidFill>
                <a:latin typeface="Times New Roman"/>
                <a:ea typeface="+mj-ea"/>
                <a:cs typeface="+mj-cs"/>
              </a:rPr>
              <a:t>– </a:t>
            </a:r>
            <a:r>
              <a:rPr lang="en-GB" sz="3600" b="1" kern="0" dirty="0" smtClean="0">
                <a:solidFill>
                  <a:srgbClr val="307871"/>
                </a:solidFill>
                <a:latin typeface="Times New Roman"/>
                <a:ea typeface="+mj-ea"/>
                <a:cs typeface="+mj-cs"/>
              </a:rPr>
              <a:t>sensitivity analysis</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285"/>
            <a:ext cx="985389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9" name="Zástupný symbol pro obsah 2"/>
          <p:cNvSpPr txBox="1">
            <a:spLocks/>
          </p:cNvSpPr>
          <p:nvPr/>
        </p:nvSpPr>
        <p:spPr>
          <a:xfrm>
            <a:off x="251520" y="1759906"/>
            <a:ext cx="10022540"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cs-CZ" dirty="0">
                <a:latin typeface="Times New Roman" panose="02020603050405020304" pitchFamily="18" charset="0"/>
                <a:cs typeface="Times New Roman" panose="02020603050405020304" pitchFamily="18" charset="0"/>
                <a:hlinkClick r:id="rId3"/>
              </a:rPr>
              <a:t>https://</a:t>
            </a:r>
            <a:r>
              <a:rPr lang="cs-CZ" dirty="0" smtClean="0">
                <a:latin typeface="Times New Roman" panose="02020603050405020304" pitchFamily="18" charset="0"/>
                <a:cs typeface="Times New Roman" panose="02020603050405020304" pitchFamily="18" charset="0"/>
                <a:hlinkClick r:id="rId3"/>
              </a:rPr>
              <a:t>www.youtube.com/watch?v=N924D6tGOG8</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cs-CZ" dirty="0">
                <a:latin typeface="Times New Roman" panose="02020603050405020304" pitchFamily="18" charset="0"/>
                <a:cs typeface="Times New Roman" panose="02020603050405020304" pitchFamily="18" charset="0"/>
                <a:hlinkClick r:id="rId4"/>
              </a:rPr>
              <a:t>https://www.dummies.com/software/microsoft-office/excel/how-to-create-a-two-variable-data-table-in-excel-2016</a:t>
            </a:r>
            <a:r>
              <a:rPr lang="cs-CZ" dirty="0" smtClean="0">
                <a:latin typeface="Times New Roman" panose="02020603050405020304" pitchFamily="18" charset="0"/>
                <a:cs typeface="Times New Roman" panose="02020603050405020304" pitchFamily="18" charset="0"/>
                <a:hlinkClick r:id="rId4"/>
              </a:rPr>
              <a:t>/</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cs-CZ" dirty="0">
                <a:latin typeface="Times New Roman" panose="02020603050405020304" pitchFamily="18" charset="0"/>
                <a:cs typeface="Times New Roman" panose="02020603050405020304" pitchFamily="18" charset="0"/>
                <a:hlinkClick r:id="rId5"/>
              </a:rPr>
              <a:t>https://www.wallstreetprep.com/knowledge/financial-modeling-techniques-sensitivity-what-if-analysis-2</a:t>
            </a:r>
            <a:r>
              <a:rPr lang="cs-CZ" dirty="0" smtClean="0">
                <a:latin typeface="Times New Roman" panose="02020603050405020304" pitchFamily="18" charset="0"/>
                <a:cs typeface="Times New Roman" panose="02020603050405020304" pitchFamily="18" charset="0"/>
                <a:hlinkClick r:id="rId5"/>
              </a:rPr>
              <a:t>/</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cs-CZ" dirty="0">
                <a:latin typeface="Times New Roman" panose="02020603050405020304" pitchFamily="18" charset="0"/>
                <a:cs typeface="Times New Roman" panose="02020603050405020304" pitchFamily="18" charset="0"/>
                <a:hlinkClick r:id="rId6"/>
              </a:rPr>
              <a:t>https://www.wallstreetmojo.com/sensitivity-analysis-in-excel</a:t>
            </a:r>
            <a:r>
              <a:rPr lang="cs-CZ" dirty="0" smtClean="0">
                <a:latin typeface="Times New Roman" panose="02020603050405020304" pitchFamily="18" charset="0"/>
                <a:cs typeface="Times New Roman" panose="02020603050405020304" pitchFamily="18" charset="0"/>
                <a:hlinkClick r:id="rId6"/>
              </a:rPr>
              <a:t>/</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936216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903085"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The end </a:t>
            </a:r>
            <a:endParaRPr kumimoji="0" lang="en-GB" sz="3600" b="1" i="0" u="none" strike="noStrike" kern="0" cap="none" spc="0" normalizeH="0" baseline="0" dirty="0" smtClean="0">
              <a:ln>
                <a:noFill/>
              </a:ln>
              <a:solidFill>
                <a:sysClr val="windowText" lastClr="000000"/>
              </a:solidFill>
              <a:effectLst/>
              <a:uLnTx/>
              <a:uFillTx/>
            </a:endParaRPr>
          </a:p>
        </p:txBody>
      </p:sp>
      <p:sp>
        <p:nvSpPr>
          <p:cNvPr id="7" name="Obdélník 6"/>
          <p:cNvSpPr/>
          <p:nvPr/>
        </p:nvSpPr>
        <p:spPr>
          <a:xfrm>
            <a:off x="1030029" y="2725795"/>
            <a:ext cx="8670708" cy="1754326"/>
          </a:xfrm>
          <a:prstGeom prst="rect">
            <a:avLst/>
          </a:prstGeom>
          <a:noFill/>
        </p:spPr>
        <p:txBody>
          <a:bodyPr wrap="none" lIns="91440" tIns="45720" rIns="91440" bIns="45720">
            <a:spAutoFit/>
            <a:scene3d>
              <a:camera prst="orthographicFront"/>
              <a:lightRig rig="threePt" dir="t"/>
            </a:scene3d>
            <a:sp3d extrusionH="57150">
              <a:bevelT w="69850" h="38100" prst="cross"/>
            </a:sp3d>
          </a:bodyPr>
          <a:lstStyle/>
          <a:p>
            <a:pPr algn="ctr"/>
            <a:r>
              <a:rPr lang="en-GB"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rPr>
              <a:t>Thank you for your attention</a:t>
            </a:r>
            <a:r>
              <a:rPr lang="cs-CZ"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rPr>
              <a:t>!</a:t>
            </a:r>
            <a:endParaRPr lang="en-GB"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endParaRPr>
          </a:p>
          <a:p>
            <a:pPr algn="ctr"/>
            <a:r>
              <a:rPr lang="en-GB"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rPr>
              <a:t>Any questions?</a:t>
            </a:r>
            <a:endParaRPr lang="en-GB" sz="5400" b="1" dirty="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endParaRPr>
          </a:p>
        </p:txBody>
      </p:sp>
    </p:spTree>
    <p:extLst>
      <p:ext uri="{BB962C8B-B14F-4D97-AF65-F5344CB8AC3E}">
        <p14:creationId xmlns:p14="http://schemas.microsoft.com/office/powerpoint/2010/main" val="42045903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2890535"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Filtering data</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10578"/>
            <a:ext cx="986251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Select the Data tab, then click the Filter command.</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a:latin typeface="Times New Roman" panose="02020603050405020304" pitchFamily="18" charset="0"/>
                <a:cs typeface="Times New Roman" panose="02020603050405020304" pitchFamily="18" charset="0"/>
              </a:rPr>
              <a:t>A drop-down arrow will appear in the header cell for each column</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a:latin typeface="Times New Roman" panose="02020603050405020304" pitchFamily="18" charset="0"/>
                <a:cs typeface="Times New Roman" panose="02020603050405020304" pitchFamily="18" charset="0"/>
              </a:rPr>
              <a:t>Click the drop-down arrow for the column you want to filter. In our example, we will filter column B to view only certain types of equipment</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marL="266700" lvl="1" indent="0" algn="just">
              <a:spcAft>
                <a:spcPts val="1200"/>
              </a:spcAft>
              <a:buNone/>
            </a:pPr>
            <a:endParaRPr lang="en-GB" dirty="0" smtClean="0">
              <a:latin typeface="Times New Roman" panose="02020603050405020304" pitchFamily="18" charset="0"/>
              <a:cs typeface="Times New Roman" panose="02020603050405020304" pitchFamily="18" charset="0"/>
            </a:endParaRPr>
          </a:p>
          <a:p>
            <a:pPr algn="just">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smtClean="0"/>
              <a:t>*https</a:t>
            </a:r>
            <a:r>
              <a:rPr lang="cs-CZ" dirty="0"/>
              <a:t>://edu.gcfglobal.org/en/excel2016/filtering-data/1/</a:t>
            </a:r>
            <a:endParaRPr lang="cs-CZ" dirty="0" smtClean="0"/>
          </a:p>
        </p:txBody>
      </p:sp>
      <p:pic>
        <p:nvPicPr>
          <p:cNvPr id="6" name="Obráze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6978" y="4168738"/>
            <a:ext cx="2945876" cy="1472938"/>
          </a:xfrm>
          <a:prstGeom prst="rect">
            <a:avLst/>
          </a:prstGeom>
        </p:spPr>
      </p:pic>
      <p:pic>
        <p:nvPicPr>
          <p:cNvPr id="7" name="Obrázek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59727" y="3807040"/>
            <a:ext cx="3714750" cy="1981200"/>
          </a:xfrm>
          <a:prstGeom prst="rect">
            <a:avLst/>
          </a:prstGeom>
        </p:spPr>
      </p:pic>
    </p:spTree>
    <p:extLst>
      <p:ext uri="{BB962C8B-B14F-4D97-AF65-F5344CB8AC3E}">
        <p14:creationId xmlns:p14="http://schemas.microsoft.com/office/powerpoint/2010/main" val="9822496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2890535"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Filtering data</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2" y="1010578"/>
            <a:ext cx="4807438"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Uncheck the box next to Select All to quickly deselect all data.</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a:latin typeface="Times New Roman" panose="02020603050405020304" pitchFamily="18" charset="0"/>
                <a:cs typeface="Times New Roman" panose="02020603050405020304" pitchFamily="18" charset="0"/>
              </a:rPr>
              <a:t>Check the boxes next to the data you want to filter, then click OK</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this example, we will check Laptop and Projector to view only these types of equipment</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marL="266700" lvl="1" indent="0" algn="just">
              <a:spcAft>
                <a:spcPts val="1200"/>
              </a:spcAft>
              <a:buNone/>
            </a:pPr>
            <a:endParaRPr lang="en-GB" dirty="0" smtClean="0">
              <a:latin typeface="Times New Roman" panose="02020603050405020304" pitchFamily="18" charset="0"/>
              <a:cs typeface="Times New Roman" panose="02020603050405020304" pitchFamily="18" charset="0"/>
            </a:endParaRPr>
          </a:p>
          <a:p>
            <a:pPr algn="just">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smtClean="0"/>
              <a:t>*https</a:t>
            </a:r>
            <a:r>
              <a:rPr lang="cs-CZ" dirty="0"/>
              <a:t>://edu.gcfglobal.org/en/excel2016/filtering-data/1/</a:t>
            </a:r>
            <a:endParaRPr lang="cs-CZ" dirty="0" smtClean="0"/>
          </a:p>
        </p:txBody>
      </p:sp>
      <p:pic>
        <p:nvPicPr>
          <p:cNvPr id="9" name="Obrázek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48291" y="997202"/>
            <a:ext cx="4210109" cy="5274202"/>
          </a:xfrm>
          <a:prstGeom prst="rect">
            <a:avLst/>
          </a:prstGeom>
        </p:spPr>
      </p:pic>
    </p:spTree>
    <p:extLst>
      <p:ext uri="{BB962C8B-B14F-4D97-AF65-F5344CB8AC3E}">
        <p14:creationId xmlns:p14="http://schemas.microsoft.com/office/powerpoint/2010/main" val="5049035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2890535"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Filtering data</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10578"/>
            <a:ext cx="982934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Filters </a:t>
            </a:r>
            <a:r>
              <a:rPr lang="en-US" dirty="0">
                <a:latin typeface="Times New Roman" panose="02020603050405020304" pitchFamily="18" charset="0"/>
                <a:cs typeface="Times New Roman" panose="02020603050405020304" pitchFamily="18" charset="0"/>
              </a:rPr>
              <a:t>are cumulative, which means you can apply multiple filters to help narrow down your results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marL="266700" lvl="1" indent="0" algn="just">
              <a:spcAft>
                <a:spcPts val="1200"/>
              </a:spcAft>
              <a:buNone/>
            </a:pPr>
            <a:endParaRPr lang="en-GB" dirty="0" smtClean="0">
              <a:latin typeface="Times New Roman" panose="02020603050405020304" pitchFamily="18" charset="0"/>
              <a:cs typeface="Times New Roman" panose="02020603050405020304" pitchFamily="18" charset="0"/>
            </a:endParaRPr>
          </a:p>
          <a:p>
            <a:pPr algn="just">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smtClean="0"/>
              <a:t>*https</a:t>
            </a:r>
            <a:r>
              <a:rPr lang="cs-CZ" dirty="0"/>
              <a:t>://edu.gcfglobal.org/en/excel2016/filtering-data/1/</a:t>
            </a:r>
            <a:endParaRPr lang="cs-CZ" dirty="0" smtClean="0"/>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7007" y="1840723"/>
            <a:ext cx="7646275" cy="4316869"/>
          </a:xfrm>
          <a:prstGeom prst="rect">
            <a:avLst/>
          </a:prstGeom>
        </p:spPr>
      </p:pic>
    </p:spTree>
    <p:extLst>
      <p:ext uri="{BB962C8B-B14F-4D97-AF65-F5344CB8AC3E}">
        <p14:creationId xmlns:p14="http://schemas.microsoft.com/office/powerpoint/2010/main" val="5938681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6314549"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Filtering data</a:t>
            </a:r>
            <a:r>
              <a:rPr lang="cs-CZ" sz="3600" b="1" kern="0" dirty="0" smtClean="0">
                <a:solidFill>
                  <a:srgbClr val="307871"/>
                </a:solidFill>
                <a:latin typeface="Times New Roman"/>
                <a:ea typeface="+mj-ea"/>
                <a:cs typeface="+mj-cs"/>
              </a:rPr>
              <a:t> – </a:t>
            </a:r>
            <a:r>
              <a:rPr lang="en-US" sz="3600" b="1" kern="0" dirty="0" smtClean="0">
                <a:solidFill>
                  <a:srgbClr val="307871"/>
                </a:solidFill>
                <a:latin typeface="Times New Roman"/>
                <a:ea typeface="+mj-ea"/>
                <a:cs typeface="+mj-cs"/>
              </a:rPr>
              <a:t>advanced filter</a:t>
            </a:r>
            <a:endParaRPr kumimoji="0" lang="en-US"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806739"/>
            <a:ext cx="986251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Compared to the basic AutoFilter tool, Advanced Filter works differently in a couple of important ways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Excel </a:t>
            </a:r>
            <a:r>
              <a:rPr lang="en-US" dirty="0">
                <a:latin typeface="Times New Roman" panose="02020603050405020304" pitchFamily="18" charset="0"/>
                <a:cs typeface="Times New Roman" panose="02020603050405020304" pitchFamily="18" charset="0"/>
              </a:rPr>
              <a:t>AutoFilter is a built-in capability that is applied in a single button click. Just hit the Filter button on the ribbon, and your Excel filter is ready to go</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Advanced </a:t>
            </a:r>
            <a:r>
              <a:rPr lang="en-US" dirty="0">
                <a:latin typeface="Times New Roman" panose="02020603050405020304" pitchFamily="18" charset="0"/>
                <a:cs typeface="Times New Roman" panose="02020603050405020304" pitchFamily="18" charset="0"/>
              </a:rPr>
              <a:t>Filter cannot be applied automatically since it has no pre-defined setup, it requires configuring the list range and criteria range manually</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marL="266700" lvl="1" indent="0" algn="just">
              <a:spcAft>
                <a:spcPts val="1200"/>
              </a:spcAft>
              <a:buNone/>
            </a:pPr>
            <a:endParaRPr lang="en-GB" dirty="0" smtClean="0">
              <a:latin typeface="Times New Roman" panose="02020603050405020304" pitchFamily="18" charset="0"/>
              <a:cs typeface="Times New Roman" panose="02020603050405020304" pitchFamily="18" charset="0"/>
            </a:endParaRPr>
          </a:p>
          <a:p>
            <a:pPr algn="just">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a:t>*https://www.ablebits.com/office-addins-blog/2016/09/07/excel-advanced-filter/</a:t>
            </a:r>
            <a:endParaRPr lang="cs-CZ" dirty="0" smtClean="0"/>
          </a:p>
        </p:txBody>
      </p:sp>
    </p:spTree>
    <p:extLst>
      <p:ext uri="{BB962C8B-B14F-4D97-AF65-F5344CB8AC3E}">
        <p14:creationId xmlns:p14="http://schemas.microsoft.com/office/powerpoint/2010/main" val="18143210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6314549"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Filtering data</a:t>
            </a:r>
            <a:r>
              <a:rPr lang="cs-CZ" sz="3600" b="1" kern="0" dirty="0" smtClean="0">
                <a:solidFill>
                  <a:srgbClr val="307871"/>
                </a:solidFill>
                <a:latin typeface="Times New Roman"/>
                <a:ea typeface="+mj-ea"/>
                <a:cs typeface="+mj-cs"/>
              </a:rPr>
              <a:t> – </a:t>
            </a:r>
            <a:r>
              <a:rPr lang="en-US" sz="3600" b="1" kern="0" dirty="0" smtClean="0">
                <a:solidFill>
                  <a:srgbClr val="307871"/>
                </a:solidFill>
                <a:latin typeface="Times New Roman"/>
                <a:ea typeface="+mj-ea"/>
                <a:cs typeface="+mj-cs"/>
              </a:rPr>
              <a:t>advanced filter</a:t>
            </a:r>
            <a:endParaRPr kumimoji="0" lang="en-US"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570257"/>
            <a:ext cx="986251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AutoFilter allows filtering data with a maximum of 2 criteria, and those conditions are specified directly in the Custom AutoFilter dialog box.</a:t>
            </a:r>
            <a:r>
              <a:rPr lang="cs-CZ"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a:latin typeface="Times New Roman" panose="02020603050405020304" pitchFamily="18" charset="0"/>
                <a:cs typeface="Times New Roman" panose="02020603050405020304" pitchFamily="18" charset="0"/>
              </a:rPr>
              <a:t>Using Advanced Filter, you can find rows that meet multiple criteria in multiple columns, and the advanced criteria need to be entered in a separate range on your worksheet</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Below </a:t>
            </a:r>
            <a:r>
              <a:rPr lang="en-US" dirty="0">
                <a:latin typeface="Times New Roman" panose="02020603050405020304" pitchFamily="18" charset="0"/>
                <a:cs typeface="Times New Roman" panose="02020603050405020304" pitchFamily="18" charset="0"/>
              </a:rPr>
              <a:t>you will find the detailed guidance on how to use Advanced Filter in Excel as well as some useful examples of advanced filters for text and numeric values.</a:t>
            </a:r>
            <a:r>
              <a:rPr lang="cs-CZ" dirty="0">
                <a:latin typeface="Times New Roman" panose="02020603050405020304" pitchFamily="18" charset="0"/>
                <a:cs typeface="Times New Roman" panose="02020603050405020304" pitchFamily="18" charset="0"/>
              </a:rPr>
              <a:t>*</a:t>
            </a:r>
          </a:p>
          <a:p>
            <a:pPr marL="266700" lvl="1" indent="0" algn="just">
              <a:spcAft>
                <a:spcPts val="1200"/>
              </a:spcAft>
              <a:buNone/>
            </a:pPr>
            <a:endParaRPr lang="en-GB" dirty="0" smtClean="0">
              <a:latin typeface="Times New Roman" panose="02020603050405020304" pitchFamily="18" charset="0"/>
              <a:cs typeface="Times New Roman" panose="02020603050405020304" pitchFamily="18" charset="0"/>
            </a:endParaRPr>
          </a:p>
          <a:p>
            <a:pPr algn="just">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a:t>*https://www.ablebits.com/office-addins-blog/2016/09/07/excel-advanced-filter/</a:t>
            </a:r>
            <a:endParaRPr lang="cs-CZ" dirty="0" smtClean="0"/>
          </a:p>
        </p:txBody>
      </p:sp>
    </p:spTree>
    <p:extLst>
      <p:ext uri="{BB962C8B-B14F-4D97-AF65-F5344CB8AC3E}">
        <p14:creationId xmlns:p14="http://schemas.microsoft.com/office/powerpoint/2010/main" val="39010656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6314549"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Filtering data</a:t>
            </a:r>
            <a:r>
              <a:rPr lang="cs-CZ" sz="3600" b="1" kern="0" dirty="0" smtClean="0">
                <a:solidFill>
                  <a:srgbClr val="307871"/>
                </a:solidFill>
                <a:latin typeface="Times New Roman"/>
                <a:ea typeface="+mj-ea"/>
                <a:cs typeface="+mj-cs"/>
              </a:rPr>
              <a:t> – </a:t>
            </a:r>
            <a:r>
              <a:rPr lang="en-US" sz="3600" b="1" kern="0" dirty="0" smtClean="0">
                <a:solidFill>
                  <a:srgbClr val="307871"/>
                </a:solidFill>
                <a:latin typeface="Times New Roman"/>
                <a:ea typeface="+mj-ea"/>
                <a:cs typeface="+mj-cs"/>
              </a:rPr>
              <a:t>advanced filter</a:t>
            </a:r>
            <a:endParaRPr kumimoji="0" lang="en-US"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274"/>
            <a:ext cx="986251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addition to manual data filtering Excel enables fully automated filtering based on data from the specified range of cells. Before you can use the advanced filtering feature, you must set up a criteria range. A criteria range is a designated range on a worksheet that conforms to certain requirements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criteria range holds the information that Excel uses to filter the list. It must conform to the following specifications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lvl="1" indent="-419100" algn="just">
              <a:spcBef>
                <a:spcPts val="600"/>
              </a:spcBef>
              <a:spcAft>
                <a:spcPts val="12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consists of at least two rows, and the first row must contain some or all field names from the list. An exception to this is when you use computed criteria. Computed criteria can use an empty header row</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lvl="1" indent="-419100" algn="just">
              <a:spcBef>
                <a:spcPts val="600"/>
              </a:spcBef>
              <a:spcAft>
                <a:spcPts val="12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other rows consist of your filtering criteria.</a:t>
            </a:r>
            <a:r>
              <a:rPr lang="cs-CZ" dirty="0" smtClean="0">
                <a:latin typeface="Times New Roman" panose="02020603050405020304" pitchFamily="18" charset="0"/>
                <a:cs typeface="Times New Roman" panose="02020603050405020304" pitchFamily="18" charset="0"/>
              </a:rPr>
              <a:t>*</a:t>
            </a:r>
            <a:endParaRPr lang="en-GB" dirty="0" smtClean="0">
              <a:latin typeface="Times New Roman" panose="02020603050405020304" pitchFamily="18" charset="0"/>
              <a:cs typeface="Times New Roman" panose="02020603050405020304" pitchFamily="18" charset="0"/>
            </a:endParaRPr>
          </a:p>
          <a:p>
            <a:pPr algn="just">
              <a:spcAft>
                <a:spcPts val="12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71404"/>
            <a:ext cx="11938959" cy="369332"/>
          </a:xfrm>
          <a:prstGeom prst="rect">
            <a:avLst/>
          </a:prstGeom>
          <a:noFill/>
        </p:spPr>
        <p:txBody>
          <a:bodyPr wrap="square" rtlCol="0">
            <a:spAutoFit/>
          </a:bodyPr>
          <a:lstStyle/>
          <a:p>
            <a:r>
              <a:rPr lang="cs-CZ" dirty="0" smtClean="0"/>
              <a:t>*https</a:t>
            </a:r>
            <a:r>
              <a:rPr lang="cs-CZ" dirty="0"/>
              <a:t>://www.officetooltips.com/excel_2016/tips/using_advanced_filtering.html</a:t>
            </a:r>
            <a:endParaRPr lang="cs-CZ" dirty="0" smtClean="0"/>
          </a:p>
        </p:txBody>
      </p:sp>
    </p:spTree>
    <p:extLst>
      <p:ext uri="{BB962C8B-B14F-4D97-AF65-F5344CB8AC3E}">
        <p14:creationId xmlns:p14="http://schemas.microsoft.com/office/powerpoint/2010/main" val="1399989230"/>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1631</TotalTime>
  <Words>1935</Words>
  <Application>Microsoft Office PowerPoint</Application>
  <PresentationFormat>Širokoúhlá obrazovka</PresentationFormat>
  <Paragraphs>157</Paragraphs>
  <Slides>35</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35</vt:i4>
      </vt:variant>
    </vt:vector>
  </HeadingPairs>
  <TitlesOfParts>
    <vt:vector size="41" baseType="lpstr">
      <vt:lpstr>Arial</vt:lpstr>
      <vt:lpstr>Calibri</vt:lpstr>
      <vt:lpstr>Calibri Light</vt:lpstr>
      <vt:lpstr>Times New Roman</vt:lpstr>
      <vt:lpstr>Wingdings</vt:lpstr>
      <vt:lpstr>Motiv Office</vt:lpstr>
      <vt:lpstr>Informatics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suchanek</cp:lastModifiedBy>
  <cp:revision>234</cp:revision>
  <dcterms:created xsi:type="dcterms:W3CDTF">2016-11-25T20:36:16Z</dcterms:created>
  <dcterms:modified xsi:type="dcterms:W3CDTF">2019-09-26T20:10:00Z</dcterms:modified>
</cp:coreProperties>
</file>