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85" r:id="rId4"/>
    <p:sldId id="313" r:id="rId5"/>
    <p:sldId id="314" r:id="rId6"/>
    <p:sldId id="315" r:id="rId7"/>
    <p:sldId id="316" r:id="rId8"/>
    <p:sldId id="325" r:id="rId9"/>
    <p:sldId id="327" r:id="rId10"/>
    <p:sldId id="328" r:id="rId11"/>
    <p:sldId id="329" r:id="rId12"/>
    <p:sldId id="332" r:id="rId13"/>
    <p:sldId id="333" r:id="rId14"/>
    <p:sldId id="334" r:id="rId15"/>
    <p:sldId id="335" r:id="rId16"/>
    <p:sldId id="336" r:id="rId17"/>
    <p:sldId id="330" r:id="rId18"/>
    <p:sldId id="331" r:id="rId19"/>
    <p:sldId id="317" r:id="rId20"/>
    <p:sldId id="318" r:id="rId21"/>
    <p:sldId id="319" r:id="rId22"/>
    <p:sldId id="320" r:id="rId23"/>
    <p:sldId id="322" r:id="rId24"/>
    <p:sldId id="321" r:id="rId25"/>
    <p:sldId id="323" r:id="rId26"/>
    <p:sldId id="324" r:id="rId27"/>
    <p:sldId id="326" r:id="rId28"/>
    <p:sldId id="283" r:id="rId2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29.09.2019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29.09.2019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29.09.2019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3E9BAEC6-A37A-4403-B919-4854A6448652}" type="datetimeFigureOut">
              <a:rPr lang="cs-CZ" smtClean="0"/>
              <a:t>29.09.2019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29.09.2019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3E9BAEC6-A37A-4403-B919-4854A6448652}" type="datetimeFigureOut">
              <a:rPr lang="cs-CZ" smtClean="0"/>
              <a:t>29.09.2019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3E9BAEC6-A37A-4403-B919-4854A6448652}" type="datetimeFigureOut">
              <a:rPr lang="cs-CZ" smtClean="0"/>
              <a:t>29.09.2019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3E9BAEC6-A37A-4403-B919-4854A6448652}" type="datetimeFigureOut">
              <a:rPr lang="cs-CZ" smtClean="0"/>
              <a:t>29.09.2019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29.09.2019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29.09.2019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29.09.2019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29.09.2019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0.gif"/><Relationship Id="rId5" Type="http://schemas.openxmlformats.org/officeDocument/2006/relationships/image" Target="../media/image9.gif"/><Relationship Id="rId4" Type="http://schemas.openxmlformats.org/officeDocument/2006/relationships/image" Target="../media/image8.gif"/></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5.png"/></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hyperlink" Target="https://www.dummies.com/software/microsoft-office/access/how-to-set-table-relationships-in-access-2016/" TargetMode="External"/><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support.microsoft.com/en-us/help/304466/how-to-define-relationships-between-tables-in-an-access-database" TargetMode="External"/><Relationship Id="rId5" Type="http://schemas.openxmlformats.org/officeDocument/2006/relationships/hyperlink" Target="http://en.tekstenuitleg.net/articles/software/create-a-one-to-many-relationship-in-access" TargetMode="External"/><Relationship Id="rId4" Type="http://schemas.openxmlformats.org/officeDocument/2006/relationships/hyperlink" Target="https://database.guide/how-to-create-a-relationship-in-access/" TargetMode="Externa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2364705"/>
            <a:ext cx="6816757" cy="827066"/>
          </a:xfrm>
          <a:prstGeom prst="rect">
            <a:avLst/>
          </a:prstGeom>
        </p:spPr>
        <p:txBody>
          <a:bodyPr anchor="t">
            <a:noAutofit/>
          </a:bodyPr>
          <a:lstStyle/>
          <a:p>
            <a:pPr algn="ctr"/>
            <a:r>
              <a:rPr lang="en-GB" sz="6000" b="1" dirty="0" smtClean="0">
                <a:solidFill>
                  <a:schemeClr val="bg1"/>
                </a:solidFill>
                <a:latin typeface="Times New Roman" panose="02020603050405020304" pitchFamily="18" charset="0"/>
                <a:cs typeface="Times New Roman" panose="02020603050405020304" pitchFamily="18" charset="0"/>
              </a:rPr>
              <a:t>Informatics</a:t>
            </a:r>
            <a:endParaRPr lang="en-GB" sz="6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339430" y="3652502"/>
            <a:ext cx="5469147" cy="1056117"/>
          </a:xfrm>
          <a:prstGeom prst="rect">
            <a:avLst/>
          </a:prstGeom>
        </p:spPr>
        <p:txBody>
          <a:bodyPr>
            <a:normAutofit/>
          </a:bodyPr>
          <a:lstStyle/>
          <a:p>
            <a:pPr marL="0" indent="0" algn="ctr">
              <a:buNone/>
            </a:pPr>
            <a:r>
              <a:rPr lang="en-GB" dirty="0" smtClean="0">
                <a:solidFill>
                  <a:schemeClr val="bg1"/>
                </a:solidFill>
                <a:latin typeface="Times New Roman" panose="02020603050405020304" pitchFamily="18" charset="0"/>
                <a:cs typeface="Times New Roman" panose="02020603050405020304" pitchFamily="18" charset="0"/>
              </a:rPr>
              <a:t>Database </a:t>
            </a:r>
            <a:r>
              <a:rPr lang="en-GB" dirty="0">
                <a:solidFill>
                  <a:schemeClr val="bg1"/>
                </a:solidFill>
                <a:latin typeface="Times New Roman" panose="02020603050405020304" pitchFamily="18" charset="0"/>
                <a:cs typeface="Times New Roman" panose="02020603050405020304" pitchFamily="18" charset="0"/>
              </a:rPr>
              <a:t>management system </a:t>
            </a:r>
            <a:r>
              <a:rPr lang="cs-CZ" dirty="0" smtClean="0">
                <a:solidFill>
                  <a:schemeClr val="bg1"/>
                </a:solidFill>
                <a:latin typeface="Times New Roman" panose="02020603050405020304" pitchFamily="18" charset="0"/>
                <a:cs typeface="Times New Roman" panose="02020603050405020304" pitchFamily="18" charset="0"/>
              </a:rPr>
              <a:t>- II</a:t>
            </a:r>
            <a:endParaRPr lang="en-GB"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2400" b="1" dirty="0" smtClean="0">
                <a:solidFill>
                  <a:srgbClr val="307871"/>
                </a:solidFill>
                <a:latin typeface="Times New Roman" panose="02020603050405020304" pitchFamily="18" charset="0"/>
                <a:cs typeface="Times New Roman" panose="02020603050405020304" pitchFamily="18" charset="0"/>
              </a:rPr>
              <a:t>Petr Suchánek</a:t>
            </a:r>
            <a:endParaRPr lang="en-GB" altLang="cs-CZ" sz="2400" b="1" dirty="0" smtClean="0">
              <a:solidFill>
                <a:srgbClr val="307871"/>
              </a:solidFill>
              <a:latin typeface="Times New Roman" panose="02020603050405020304" pitchFamily="18" charset="0"/>
              <a:cs typeface="Times New Roman" panose="02020603050405020304" pitchFamily="18" charset="0"/>
            </a:endParaRPr>
          </a:p>
          <a:p>
            <a:pPr algn="r"/>
            <a:r>
              <a:rPr lang="en-GB" altLang="cs-CZ" sz="2400" dirty="0" smtClean="0">
                <a:solidFill>
                  <a:srgbClr val="307871"/>
                </a:solidFill>
                <a:latin typeface="Times New Roman" panose="02020603050405020304" pitchFamily="18" charset="0"/>
                <a:cs typeface="Times New Roman" panose="02020603050405020304" pitchFamily="18" charset="0"/>
              </a:rPr>
              <a:t>Informatics</a:t>
            </a:r>
          </a:p>
        </p:txBody>
      </p:sp>
    </p:spTree>
    <p:extLst>
      <p:ext uri="{BB962C8B-B14F-4D97-AF65-F5344CB8AC3E}">
        <p14:creationId xmlns:p14="http://schemas.microsoft.com/office/powerpoint/2010/main" val="14338329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009408"/>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When the action query is called, the database undergoes a specific action depending on what was specified in the query </a:t>
            </a:r>
            <a:r>
              <a:rPr lang="en-US" dirty="0" smtClean="0">
                <a:latin typeface="Times New Roman" panose="02020603050405020304" pitchFamily="18" charset="0"/>
                <a:cs typeface="Times New Roman" panose="02020603050405020304" pitchFamily="18" charset="0"/>
              </a:rPr>
              <a:t>itself.</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can include such things as creating new tables, deleting rows from existing ones and updating records or creating entirely new ones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Action </a:t>
            </a:r>
            <a:r>
              <a:rPr lang="en-US" dirty="0">
                <a:latin typeface="Times New Roman" panose="02020603050405020304" pitchFamily="18" charset="0"/>
                <a:cs typeface="Times New Roman" panose="02020603050405020304" pitchFamily="18" charset="0"/>
              </a:rPr>
              <a:t>queries are very popular in data management because they allow for many records to be changed at one time instead of only single records like in a select query.</a:t>
            </a:r>
            <a:r>
              <a:rPr lang="cs-CZ" dirty="0" smtClean="0">
                <a:latin typeface="Times New Roman" panose="02020603050405020304" pitchFamily="18" charset="0"/>
                <a:cs typeface="Times New Roman" panose="02020603050405020304" pitchFamily="18" charset="0"/>
              </a:rPr>
              <a:t>*</a:t>
            </a: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*http://www.databasedev.co.uk/microsoft-access-query-types.html</a:t>
            </a:r>
            <a:endParaRPr lang="cs-CZ" dirty="0" smtClean="0"/>
          </a:p>
        </p:txBody>
      </p:sp>
    </p:spTree>
    <p:extLst>
      <p:ext uri="{BB962C8B-B14F-4D97-AF65-F5344CB8AC3E}">
        <p14:creationId xmlns:p14="http://schemas.microsoft.com/office/powerpoint/2010/main" val="2054576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762295"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Append Query</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takes </a:t>
            </a:r>
            <a:r>
              <a:rPr lang="en-US" dirty="0">
                <a:latin typeface="Times New Roman" panose="02020603050405020304" pitchFamily="18" charset="0"/>
                <a:cs typeface="Times New Roman" panose="02020603050405020304" pitchFamily="18" charset="0"/>
              </a:rPr>
              <a:t>the set results of a query and "appends" (or adds) them to an existing table.</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Delete Query</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deletes </a:t>
            </a:r>
            <a:r>
              <a:rPr lang="en-US" dirty="0">
                <a:latin typeface="Times New Roman" panose="02020603050405020304" pitchFamily="18" charset="0"/>
                <a:cs typeface="Times New Roman" panose="02020603050405020304" pitchFamily="18" charset="0"/>
              </a:rPr>
              <a:t>all records in an underlying table from the set results of a query.</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Make </a:t>
            </a:r>
            <a:r>
              <a:rPr lang="en-US" dirty="0">
                <a:latin typeface="Times New Roman" panose="02020603050405020304" pitchFamily="18" charset="0"/>
                <a:cs typeface="Times New Roman" panose="02020603050405020304" pitchFamily="18" charset="0"/>
              </a:rPr>
              <a:t>Table </a:t>
            </a:r>
            <a:r>
              <a:rPr lang="en-US" dirty="0" smtClean="0">
                <a:latin typeface="Times New Roman" panose="02020603050405020304" pitchFamily="18" charset="0"/>
                <a:cs typeface="Times New Roman" panose="02020603050405020304" pitchFamily="18" charset="0"/>
              </a:rPr>
              <a:t>Query</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as </a:t>
            </a:r>
            <a:r>
              <a:rPr lang="en-US" dirty="0">
                <a:latin typeface="Times New Roman" panose="02020603050405020304" pitchFamily="18" charset="0"/>
                <a:cs typeface="Times New Roman" panose="02020603050405020304" pitchFamily="18" charset="0"/>
              </a:rPr>
              <a:t>the name suggests, it creates a table based on the set results of a query.</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Update Query</a:t>
            </a:r>
            <a:endParaRPr lang="cs-CZ"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allows </a:t>
            </a:r>
            <a:r>
              <a:rPr lang="en-US" dirty="0">
                <a:latin typeface="Times New Roman" panose="02020603050405020304" pitchFamily="18" charset="0"/>
                <a:cs typeface="Times New Roman" panose="02020603050405020304" pitchFamily="18" charset="0"/>
              </a:rPr>
              <a:t>for one or more field in your table to be updated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*http://www.databasedev.co.uk/microsoft-access-query-types.html</a:t>
            </a:r>
            <a:endParaRPr lang="cs-CZ" dirty="0" smtClean="0"/>
          </a:p>
        </p:txBody>
      </p:sp>
    </p:spTree>
    <p:extLst>
      <p:ext uri="{BB962C8B-B14F-4D97-AF65-F5344CB8AC3E}">
        <p14:creationId xmlns:p14="http://schemas.microsoft.com/office/powerpoint/2010/main" val="15284762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608954"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delete</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*http://www.databasedev.co.uk/delete_query.html</a:t>
            </a:r>
            <a:endParaRPr lang="cs-CZ" dirty="0" smtClean="0"/>
          </a:p>
        </p:txBody>
      </p:sp>
      <p:sp>
        <p:nvSpPr>
          <p:cNvPr id="6" name="Zástupný symbol pro obsah 2"/>
          <p:cNvSpPr txBox="1">
            <a:spLocks/>
          </p:cNvSpPr>
          <p:nvPr/>
        </p:nvSpPr>
        <p:spPr>
          <a:xfrm>
            <a:off x="403919" y="1032417"/>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Create </a:t>
            </a:r>
            <a:r>
              <a:rPr lang="en-US" dirty="0">
                <a:latin typeface="Times New Roman" panose="02020603050405020304" pitchFamily="18" charset="0"/>
                <a:cs typeface="Times New Roman" panose="02020603050405020304" pitchFamily="18" charset="0"/>
              </a:rPr>
              <a:t>a SELECT query to determine the records that will be deleted. Apply any required query </a:t>
            </a:r>
            <a:r>
              <a:rPr lang="en-US" dirty="0" smtClean="0">
                <a:latin typeface="Times New Roman" panose="02020603050405020304" pitchFamily="18" charset="0"/>
                <a:cs typeface="Times New Roman" panose="02020603050405020304" pitchFamily="18" charset="0"/>
              </a:rPr>
              <a:t>criteria;</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query design view, click on the drop-down arrow to the right of the Query Type button and choose Delete </a:t>
            </a:r>
            <a:r>
              <a:rPr lang="en-US" dirty="0" smtClean="0">
                <a:latin typeface="Times New Roman" panose="02020603050405020304" pitchFamily="18" charset="0"/>
                <a:cs typeface="Times New Roman" panose="02020603050405020304" pitchFamily="18" charset="0"/>
              </a:rPr>
              <a:t>Query;</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needed, modify the query further so that the correct fields will be deleted with the desired new </a:t>
            </a:r>
            <a:r>
              <a:rPr lang="en-US" dirty="0" smtClean="0">
                <a:latin typeface="Times New Roman" panose="02020603050405020304" pitchFamily="18" charset="0"/>
                <a:cs typeface="Times New Roman" panose="02020603050405020304" pitchFamily="18" charset="0"/>
              </a:rPr>
              <a:t>data;</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on the Run (!) button to run the action </a:t>
            </a:r>
            <a:r>
              <a:rPr lang="en-US" dirty="0" smtClean="0">
                <a:latin typeface="Times New Roman" panose="02020603050405020304" pitchFamily="18" charset="0"/>
                <a:cs typeface="Times New Roman" panose="02020603050405020304" pitchFamily="18" charset="0"/>
              </a:rPr>
              <a:t>query;</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informed of the number of records to be deleted in the Microsoft Access dialog box, click </a:t>
            </a:r>
            <a:r>
              <a:rPr lang="en-US" dirty="0" smtClean="0">
                <a:latin typeface="Times New Roman" panose="02020603050405020304" pitchFamily="18" charset="0"/>
                <a:cs typeface="Times New Roman" panose="02020603050405020304" pitchFamily="18" charset="0"/>
              </a:rPr>
              <a:t>Yes;</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Close </a:t>
            </a:r>
            <a:r>
              <a:rPr lang="en-US" dirty="0">
                <a:latin typeface="Times New Roman" panose="02020603050405020304" pitchFamily="18" charset="0"/>
                <a:cs typeface="Times New Roman" panose="02020603050405020304" pitchFamily="18" charset="0"/>
              </a:rPr>
              <a:t>the query, saving if </a:t>
            </a:r>
            <a:r>
              <a:rPr lang="en-US" dirty="0" smtClean="0">
                <a:latin typeface="Times New Roman" panose="02020603050405020304" pitchFamily="18" charset="0"/>
                <a:cs typeface="Times New Roman" panose="02020603050405020304" pitchFamily="18" charset="0"/>
              </a:rPr>
              <a:t>required.</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4115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62205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make table</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*http://www.databasedev.co.uk/make-table-query.html</a:t>
            </a:r>
            <a:endParaRPr lang="cs-CZ" dirty="0" smtClean="0"/>
          </a:p>
        </p:txBody>
      </p:sp>
      <p:sp>
        <p:nvSpPr>
          <p:cNvPr id="6" name="Zástupný symbol pro obsah 2"/>
          <p:cNvSpPr txBox="1">
            <a:spLocks/>
          </p:cNvSpPr>
          <p:nvPr/>
        </p:nvSpPr>
        <p:spPr>
          <a:xfrm>
            <a:off x="403919" y="1032417"/>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Using our scenario, we will create a make-table query for all customers from the specified area that have ordered products in the past 12 </a:t>
            </a:r>
            <a:r>
              <a:rPr lang="en-US" dirty="0" smtClean="0">
                <a:latin typeface="Times New Roman" panose="02020603050405020304" pitchFamily="18" charset="0"/>
                <a:cs typeface="Times New Roman" panose="02020603050405020304" pitchFamily="18" charset="0"/>
              </a:rPr>
              <a:t>months.*</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will need to perform the following steps to create the query:</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Create </a:t>
            </a:r>
            <a:r>
              <a:rPr lang="en-US" dirty="0">
                <a:latin typeface="Times New Roman" panose="02020603050405020304" pitchFamily="18" charset="0"/>
                <a:cs typeface="Times New Roman" panose="02020603050405020304" pitchFamily="18" charset="0"/>
              </a:rPr>
              <a:t>a new query, use the Customers and Orders </a:t>
            </a:r>
            <a:r>
              <a:rPr lang="en-US" dirty="0" smtClean="0">
                <a:latin typeface="Times New Roman" panose="02020603050405020304" pitchFamily="18" charset="0"/>
                <a:cs typeface="Times New Roman" panose="02020603050405020304" pitchFamily="18" charset="0"/>
              </a:rPr>
              <a:t>tables</a:t>
            </a:r>
            <a:r>
              <a:rPr lang="en-GB" dirty="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From the Query Type button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toolbar, select Make </a:t>
            </a:r>
            <a:r>
              <a:rPr lang="en-US" dirty="0" smtClean="0">
                <a:latin typeface="Times New Roman" panose="02020603050405020304" pitchFamily="18" charset="0"/>
                <a:cs typeface="Times New Roman" panose="02020603050405020304" pitchFamily="18" charset="0"/>
              </a:rPr>
              <a:t>Table;</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Select the mailing information fields, in our case </a:t>
            </a:r>
            <a:r>
              <a:rPr lang="en-US" dirty="0" err="1">
                <a:latin typeface="Times New Roman" panose="02020603050405020304" pitchFamily="18" charset="0"/>
                <a:cs typeface="Times New Roman" panose="02020603050405020304" pitchFamily="18" charset="0"/>
              </a:rPr>
              <a:t>CustomerTitle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CustomerName</a:t>
            </a:r>
            <a:r>
              <a:rPr lang="en-US" dirty="0">
                <a:latin typeface="Times New Roman" panose="02020603050405020304" pitchFamily="18" charset="0"/>
                <a:cs typeface="Times New Roman" panose="02020603050405020304" pitchFamily="18" charset="0"/>
              </a:rPr>
              <a:t>, Address, City, Postcode from the Customers table, and </a:t>
            </a:r>
            <a:r>
              <a:rPr lang="en-US" dirty="0" err="1">
                <a:latin typeface="Times New Roman" panose="02020603050405020304" pitchFamily="18" charset="0"/>
                <a:cs typeface="Times New Roman" panose="02020603050405020304" pitchFamily="18" charset="0"/>
              </a:rPr>
              <a:t>OrderDate</a:t>
            </a:r>
            <a:r>
              <a:rPr lang="en-US" dirty="0">
                <a:latin typeface="Times New Roman" panose="02020603050405020304" pitchFamily="18" charset="0"/>
                <a:cs typeface="Times New Roman" panose="02020603050405020304" pitchFamily="18" charset="0"/>
              </a:rPr>
              <a:t> from the Orders </a:t>
            </a:r>
            <a:r>
              <a:rPr lang="en-US" dirty="0" smtClean="0">
                <a:latin typeface="Times New Roman" panose="02020603050405020304" pitchFamily="18" charset="0"/>
                <a:cs typeface="Times New Roman" panose="02020603050405020304" pitchFamily="18" charset="0"/>
              </a:rPr>
              <a:t>table;</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Specify the chosen City criteria in the City field and add the criteria required in the </a:t>
            </a:r>
            <a:r>
              <a:rPr lang="en-US" dirty="0" err="1">
                <a:latin typeface="Times New Roman" panose="02020603050405020304" pitchFamily="18" charset="0"/>
                <a:cs typeface="Times New Roman" panose="02020603050405020304" pitchFamily="18" charset="0"/>
              </a:rPr>
              <a:t>OrderDate</a:t>
            </a:r>
            <a:r>
              <a:rPr lang="en-US" dirty="0">
                <a:latin typeface="Times New Roman" panose="02020603050405020304" pitchFamily="18" charset="0"/>
                <a:cs typeface="Times New Roman" panose="02020603050405020304" pitchFamily="18" charset="0"/>
              </a:rPr>
              <a:t> field to only show records from the last 12 months - using the </a:t>
            </a:r>
            <a:r>
              <a:rPr lang="en-US" dirty="0" err="1">
                <a:latin typeface="Times New Roman" panose="02020603050405020304" pitchFamily="18" charset="0"/>
                <a:cs typeface="Times New Roman" panose="02020603050405020304" pitchFamily="18" charset="0"/>
              </a:rPr>
              <a:t>DateAdd</a:t>
            </a:r>
            <a:r>
              <a:rPr lang="en-US" dirty="0">
                <a:latin typeface="Times New Roman" panose="02020603050405020304" pitchFamily="18" charset="0"/>
                <a:cs typeface="Times New Roman" panose="02020603050405020304" pitchFamily="18" charset="0"/>
              </a:rPr>
              <a:t> function: &gt;=</a:t>
            </a:r>
            <a:r>
              <a:rPr lang="en-US" dirty="0" err="1">
                <a:latin typeface="Times New Roman" panose="02020603050405020304" pitchFamily="18" charset="0"/>
                <a:cs typeface="Times New Roman" panose="02020603050405020304" pitchFamily="18" charset="0"/>
              </a:rPr>
              <a:t>DateAdd</a:t>
            </a:r>
            <a:r>
              <a:rPr lang="en-US" dirty="0">
                <a:latin typeface="Times New Roman" panose="02020603050405020304" pitchFamily="18" charset="0"/>
                <a:cs typeface="Times New Roman" panose="02020603050405020304" pitchFamily="18" charset="0"/>
              </a:rPr>
              <a:t>("yyyy",-1,Now</a:t>
            </a:r>
            <a:r>
              <a:rPr lang="en-US" dirty="0" smtClean="0">
                <a:latin typeface="Times New Roman" panose="02020603050405020304" pitchFamily="18" charset="0"/>
                <a:cs typeface="Times New Roman" panose="02020603050405020304" pitchFamily="18" charset="0"/>
              </a:rPr>
              <a:t>());</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2361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62205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make table</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*http://www.databasedev.co.uk/make-table-query.html</a:t>
            </a:r>
            <a:endParaRPr lang="cs-CZ" dirty="0" smtClean="0"/>
          </a:p>
        </p:txBody>
      </p:sp>
      <p:sp>
        <p:nvSpPr>
          <p:cNvPr id="6" name="Zástupný symbol pro obsah 2"/>
          <p:cNvSpPr txBox="1">
            <a:spLocks/>
          </p:cNvSpPr>
          <p:nvPr/>
        </p:nvSpPr>
        <p:spPr>
          <a:xfrm>
            <a:off x="403919" y="1032417"/>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To check that the results are returned that we expect, click on the datasheet button Datasheet view button on the toolbar. Once you have verified this, switch back to query design </a:t>
            </a:r>
            <a:r>
              <a:rPr lang="en-US" dirty="0" smtClean="0">
                <a:latin typeface="Times New Roman" panose="02020603050405020304" pitchFamily="18" charset="0"/>
                <a:cs typeface="Times New Roman" panose="02020603050405020304" pitchFamily="18" charset="0"/>
              </a:rPr>
              <a:t>view</a:t>
            </a:r>
            <a:r>
              <a:rPr lang="en-GB" dirty="0" smtClean="0">
                <a:latin typeface="Times New Roman" panose="02020603050405020304" pitchFamily="18" charset="0"/>
                <a:cs typeface="Times New Roman" panose="02020603050405020304" pitchFamily="18" charset="0"/>
              </a:rPr>
              <a:t>;</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In query design, deselect the Show: property for the </a:t>
            </a:r>
            <a:r>
              <a:rPr lang="en-US" dirty="0" err="1">
                <a:latin typeface="Times New Roman" panose="02020603050405020304" pitchFamily="18" charset="0"/>
                <a:cs typeface="Times New Roman" panose="02020603050405020304" pitchFamily="18" charset="0"/>
              </a:rPr>
              <a:t>OrderDate</a:t>
            </a:r>
            <a:r>
              <a:rPr lang="en-US" dirty="0">
                <a:latin typeface="Times New Roman" panose="02020603050405020304" pitchFamily="18" charset="0"/>
                <a:cs typeface="Times New Roman" panose="02020603050405020304" pitchFamily="18" charset="0"/>
              </a:rPr>
              <a:t> field, as we do not need this to be visible in our new </a:t>
            </a:r>
            <a:r>
              <a:rPr lang="en-US" dirty="0" smtClean="0">
                <a:latin typeface="Times New Roman" panose="02020603050405020304" pitchFamily="18" charset="0"/>
                <a:cs typeface="Times New Roman" panose="02020603050405020304" pitchFamily="18" charset="0"/>
              </a:rPr>
              <a:t>table;</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Click on the Run button </a:t>
            </a:r>
            <a:r>
              <a:rPr lang="en-US" dirty="0" smtClean="0">
                <a:latin typeface="Times New Roman" panose="02020603050405020304" pitchFamily="18" charset="0"/>
                <a:cs typeface="Times New Roman" panose="02020603050405020304" pitchFamily="18" charset="0"/>
              </a:rPr>
              <a:t>on </a:t>
            </a:r>
            <a:r>
              <a:rPr lang="en-US" dirty="0">
                <a:latin typeface="Times New Roman" panose="02020603050405020304" pitchFamily="18" charset="0"/>
                <a:cs typeface="Times New Roman" panose="02020603050405020304" pitchFamily="18" charset="0"/>
              </a:rPr>
              <a:t>the toolbar. Microsoft Access now displays a message to indicate how many records will be copied to the new </a:t>
            </a:r>
            <a:r>
              <a:rPr lang="en-US" dirty="0" smtClean="0">
                <a:latin typeface="Times New Roman" panose="02020603050405020304" pitchFamily="18" charset="0"/>
                <a:cs typeface="Times New Roman" panose="02020603050405020304" pitchFamily="18" charset="0"/>
              </a:rPr>
              <a:t>table;</a:t>
            </a:r>
          </a:p>
          <a:p>
            <a:pPr lvl="1" indent="-419100" algn="just">
              <a:spcBef>
                <a:spcPts val="600"/>
              </a:spcBef>
              <a:spcAft>
                <a:spcPts val="600"/>
              </a:spcAft>
              <a:buFont typeface="Wingdings" panose="05000000000000000000" pitchFamily="2" charset="2"/>
              <a:buChar char="Ø"/>
            </a:pPr>
            <a:r>
              <a:rPr lang="en-US" dirty="0">
                <a:latin typeface="Times New Roman" panose="02020603050405020304" pitchFamily="18" charset="0"/>
                <a:cs typeface="Times New Roman" panose="02020603050405020304" pitchFamily="18" charset="0"/>
              </a:rPr>
              <a:t>Click Yes to complete the query, and create the new table.</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346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5622052"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make table</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*http://www.databasedev.co.uk/make-table-query.html</a:t>
            </a:r>
            <a:endParaRPr lang="cs-CZ"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870" y="992353"/>
            <a:ext cx="3314700" cy="3200400"/>
          </a:xfrm>
          <a:prstGeom prst="rect">
            <a:avLst/>
          </a:prstGeom>
        </p:spPr>
      </p:pic>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58734" y="996959"/>
            <a:ext cx="4352925" cy="1657350"/>
          </a:xfrm>
          <a:prstGeom prst="rect">
            <a:avLst/>
          </a:prstGeom>
        </p:spPr>
      </p:pic>
      <p:pic>
        <p:nvPicPr>
          <p:cNvPr id="10" name="Obráze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658734" y="2679854"/>
            <a:ext cx="4200525" cy="3486150"/>
          </a:xfrm>
          <a:prstGeom prst="rect">
            <a:avLst/>
          </a:prstGeom>
        </p:spPr>
      </p:pic>
      <p:pic>
        <p:nvPicPr>
          <p:cNvPr id="11" name="Obrázek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023823" y="3302097"/>
            <a:ext cx="3785739" cy="1049757"/>
          </a:xfrm>
          <a:prstGeom prst="rect">
            <a:avLst/>
          </a:prstGeom>
        </p:spPr>
      </p:pic>
    </p:spTree>
    <p:extLst>
      <p:ext uri="{BB962C8B-B14F-4D97-AF65-F5344CB8AC3E}">
        <p14:creationId xmlns:p14="http://schemas.microsoft.com/office/powerpoint/2010/main" val="14609402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814138"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Action </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update 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*http://www.databasedev.co.uk/update_query.html</a:t>
            </a:r>
            <a:endParaRPr lang="cs-CZ" dirty="0" smtClean="0"/>
          </a:p>
        </p:txBody>
      </p:sp>
      <p:sp>
        <p:nvSpPr>
          <p:cNvPr id="6" name="Zástupný symbol pro obsah 2"/>
          <p:cNvSpPr txBox="1">
            <a:spLocks/>
          </p:cNvSpPr>
          <p:nvPr/>
        </p:nvSpPr>
        <p:spPr>
          <a:xfrm>
            <a:off x="403919" y="1032417"/>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Create </a:t>
            </a:r>
            <a:r>
              <a:rPr lang="en-US" dirty="0">
                <a:latin typeface="Times New Roman" panose="02020603050405020304" pitchFamily="18" charset="0"/>
                <a:cs typeface="Times New Roman" panose="02020603050405020304" pitchFamily="18" charset="0"/>
              </a:rPr>
              <a:t>a SELECT query to determine the records that will be updated. Apply any required query criteria, and view the data that will be updated by pressing the Datasheet </a:t>
            </a:r>
            <a:r>
              <a:rPr lang="en-US" dirty="0" smtClean="0">
                <a:latin typeface="Times New Roman" panose="02020603050405020304" pitchFamily="18" charset="0"/>
                <a:cs typeface="Times New Roman" panose="02020603050405020304" pitchFamily="18" charset="0"/>
              </a:rPr>
              <a:t>button</a:t>
            </a:r>
            <a:r>
              <a:rPr lang="en-GB"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query design view, click on the drop-down arrow to the right of the Query Type button and choose Update </a:t>
            </a:r>
            <a:r>
              <a:rPr lang="en-US" dirty="0" smtClean="0">
                <a:latin typeface="Times New Roman" panose="02020603050405020304" pitchFamily="18" charset="0"/>
                <a:cs typeface="Times New Roman" panose="02020603050405020304" pitchFamily="18" charset="0"/>
              </a:rPr>
              <a:t>Query;</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you are satisfied that the information to be updated is correct Run the query using the Run </a:t>
            </a:r>
            <a:r>
              <a:rPr lang="en-US" dirty="0" smtClean="0">
                <a:latin typeface="Times New Roman" panose="02020603050405020304" pitchFamily="18" charset="0"/>
                <a:cs typeface="Times New Roman" panose="02020603050405020304" pitchFamily="18" charset="0"/>
              </a:rPr>
              <a:t>Icon.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205594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557384"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Parameter 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In Microsoft Access, a parameter query works with other types of queries to get whatever results you are </a:t>
            </a:r>
            <a:r>
              <a:rPr lang="en-US" dirty="0" smtClean="0">
                <a:latin typeface="Times New Roman" panose="02020603050405020304" pitchFamily="18" charset="0"/>
                <a:cs typeface="Times New Roman" panose="02020603050405020304" pitchFamily="18" charset="0"/>
              </a:rPr>
              <a:t>after.</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is because, when using this type of query, you are able to pass a parameter to a different query, such as an action or a select query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either be a value or a condition and will essentially tell the other query specifically what you want it to do</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often chosen because it allows for a dialog box where the end user can enter whatever parameter value they wish each time the query is </a:t>
            </a:r>
            <a:r>
              <a:rPr lang="en-US" dirty="0" smtClean="0">
                <a:latin typeface="Times New Roman" panose="02020603050405020304" pitchFamily="18" charset="0"/>
                <a:cs typeface="Times New Roman" panose="02020603050405020304" pitchFamily="18" charset="0"/>
              </a:rPr>
              <a:t>run.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parameter query is just a modified select query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*http://www.databasedev.co.uk/microsoft-access-query-types.html</a:t>
            </a:r>
            <a:endParaRPr lang="cs-CZ" dirty="0" smtClean="0"/>
          </a:p>
        </p:txBody>
      </p:sp>
    </p:spTree>
    <p:extLst>
      <p:ext uri="{BB962C8B-B14F-4D97-AF65-F5344CB8AC3E}">
        <p14:creationId xmlns:p14="http://schemas.microsoft.com/office/powerpoint/2010/main" val="24247071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348044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Aggregate 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112923"/>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A special type of query is known as an aggregate </a:t>
            </a:r>
            <a:r>
              <a:rPr lang="en-US" dirty="0" smtClean="0">
                <a:latin typeface="Times New Roman" panose="02020603050405020304" pitchFamily="18" charset="0"/>
                <a:cs typeface="Times New Roman" panose="02020603050405020304" pitchFamily="18" charset="0"/>
              </a:rPr>
              <a:t>query.</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work on other queries (such as selection, action or parameter) just like the parameter query does, but instead of passing a parameter to another query it totals up the items by selected groups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essentially creates a summation of any selected attribute in your </a:t>
            </a:r>
            <a:r>
              <a:rPr lang="en-US" dirty="0" smtClean="0">
                <a:latin typeface="Times New Roman" panose="02020603050405020304" pitchFamily="18" charset="0"/>
                <a:cs typeface="Times New Roman" panose="02020603050405020304" pitchFamily="18" charset="0"/>
              </a:rPr>
              <a:t>table.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This </a:t>
            </a:r>
            <a:r>
              <a:rPr lang="en-US" dirty="0">
                <a:latin typeface="Times New Roman" panose="02020603050405020304" pitchFamily="18" charset="0"/>
                <a:cs typeface="Times New Roman" panose="02020603050405020304" pitchFamily="18" charset="0"/>
              </a:rPr>
              <a:t>can be further generated into statistical amounts such as averages and standard deviation, just to name a couple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*http://www.databasedev.co.uk/microsoft-access-query-types.html</a:t>
            </a:r>
            <a:endParaRPr lang="cs-CZ" dirty="0" smtClean="0"/>
          </a:p>
        </p:txBody>
      </p:sp>
    </p:spTree>
    <p:extLst>
      <p:ext uri="{BB962C8B-B14F-4D97-AF65-F5344CB8AC3E}">
        <p14:creationId xmlns:p14="http://schemas.microsoft.com/office/powerpoint/2010/main" val="4080057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44142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1" y="1009408"/>
            <a:ext cx="374251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Click Query Design from the Create tab on the Ribbon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Show Table dialog box will appear.</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both the Artists and Albums tables and click Add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Close to close the dialog box</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pic>
        <p:nvPicPr>
          <p:cNvPr id="6" name="Obrázek 5"/>
          <p:cNvPicPr>
            <a:picLocks noChangeAspect="1"/>
          </p:cNvPicPr>
          <p:nvPr/>
        </p:nvPicPr>
        <p:blipFill>
          <a:blip r:embed="rId3"/>
          <a:stretch>
            <a:fillRect/>
          </a:stretch>
        </p:blipFill>
        <p:spPr>
          <a:xfrm>
            <a:off x="3994031" y="1009408"/>
            <a:ext cx="6343485" cy="2161276"/>
          </a:xfrm>
          <a:prstGeom prst="rect">
            <a:avLst/>
          </a:prstGeom>
        </p:spPr>
      </p:pic>
      <p:pic>
        <p:nvPicPr>
          <p:cNvPr id="7" name="Obrázek 6"/>
          <p:cNvPicPr>
            <a:picLocks noChangeAspect="1"/>
          </p:cNvPicPr>
          <p:nvPr/>
        </p:nvPicPr>
        <p:blipFill>
          <a:blip r:embed="rId4"/>
          <a:stretch>
            <a:fillRect/>
          </a:stretch>
        </p:blipFill>
        <p:spPr>
          <a:xfrm>
            <a:off x="3994031" y="3262772"/>
            <a:ext cx="6996022" cy="2820223"/>
          </a:xfrm>
          <a:prstGeom prst="rect">
            <a:avLst/>
          </a:prstGeom>
        </p:spPr>
      </p:pic>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spTree>
    <p:extLst>
      <p:ext uri="{BB962C8B-B14F-4D97-AF65-F5344CB8AC3E}">
        <p14:creationId xmlns:p14="http://schemas.microsoft.com/office/powerpoint/2010/main" val="13364083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4378122"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Outline of the lecture</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489182" y="1371924"/>
            <a:ext cx="828092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spcAft>
                <a:spcPts val="1200"/>
              </a:spcAft>
            </a:pPr>
            <a:r>
              <a:rPr lang="cs-CZ" b="1" dirty="0" smtClean="0">
                <a:latin typeface="Times New Roman" panose="02020603050405020304" pitchFamily="18" charset="0"/>
                <a:cs typeface="Times New Roman" panose="02020603050405020304" pitchFamily="18" charset="0"/>
              </a:rPr>
              <a:t>Relationship</a:t>
            </a:r>
          </a:p>
          <a:p>
            <a:pPr>
              <a:spcBef>
                <a:spcPts val="0"/>
              </a:spcBef>
              <a:spcAft>
                <a:spcPts val="1200"/>
              </a:spcAft>
            </a:pPr>
            <a:r>
              <a:rPr lang="cs-CZ" b="1" dirty="0" smtClean="0">
                <a:latin typeface="Times New Roman" panose="02020603050405020304" pitchFamily="18" charset="0"/>
                <a:cs typeface="Times New Roman" panose="02020603050405020304" pitchFamily="18" charset="0"/>
              </a:rPr>
              <a:t>Database </a:t>
            </a:r>
            <a:r>
              <a:rPr lang="en-GB" b="1" dirty="0" smtClean="0">
                <a:latin typeface="Times New Roman" panose="02020603050405020304" pitchFamily="18" charset="0"/>
                <a:cs typeface="Times New Roman" panose="02020603050405020304" pitchFamily="18" charset="0"/>
              </a:rPr>
              <a:t>types</a:t>
            </a:r>
          </a:p>
        </p:txBody>
      </p:sp>
    </p:spTree>
    <p:extLst>
      <p:ext uri="{BB962C8B-B14F-4D97-AF65-F5344CB8AC3E}">
        <p14:creationId xmlns:p14="http://schemas.microsoft.com/office/powerpoint/2010/main" val="30080279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44142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1" y="1009408"/>
            <a:ext cx="999666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Now we get to design our query. We'll keep it simple, and create a query that returns all albums from Iron Maiden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Select </a:t>
            </a:r>
            <a:r>
              <a:rPr lang="en-US" dirty="0">
                <a:latin typeface="Times New Roman" panose="02020603050405020304" pitchFamily="18" charset="0"/>
                <a:cs typeface="Times New Roman" panose="02020603050405020304" pitchFamily="18" charset="0"/>
              </a:rPr>
              <a:t>the options as per the screenshot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Run </a:t>
            </a:r>
            <a:r>
              <a:rPr lang="en-US" dirty="0">
                <a:latin typeface="Times New Roman" panose="02020603050405020304" pitchFamily="18" charset="0"/>
                <a:cs typeface="Times New Roman" panose="02020603050405020304" pitchFamily="18" charset="0"/>
              </a:rPr>
              <a:t>the query by clicking the ! Run button on the Ribbon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can't read the screenshot, the query options are:</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Fields</a:t>
            </a:r>
            <a:r>
              <a:rPr lang="en-US" dirty="0">
                <a:latin typeface="Times New Roman" panose="02020603050405020304" pitchFamily="18" charset="0"/>
                <a:cs typeface="Times New Roman" panose="02020603050405020304" pitchFamily="18" charset="0"/>
              </a:rPr>
              <a:t>:</a:t>
            </a:r>
          </a:p>
          <a:p>
            <a:pPr lvl="1" algn="just">
              <a:spcBef>
                <a:spcPts val="0"/>
              </a:spcBef>
              <a:spcAft>
                <a:spcPts val="1200"/>
              </a:spcAft>
            </a:pPr>
            <a:r>
              <a:rPr lang="en-US" dirty="0" err="1" smtClean="0">
                <a:latin typeface="Times New Roman" panose="02020603050405020304" pitchFamily="18" charset="0"/>
                <a:cs typeface="Times New Roman" panose="02020603050405020304" pitchFamily="18" charset="0"/>
              </a:rPr>
              <a:t>Albums.AlbumName</a:t>
            </a:r>
            <a:endParaRPr lang="en-US" dirty="0">
              <a:latin typeface="Times New Roman" panose="02020603050405020304" pitchFamily="18" charset="0"/>
              <a:cs typeface="Times New Roman" panose="02020603050405020304" pitchFamily="18" charset="0"/>
            </a:endParaRPr>
          </a:p>
          <a:p>
            <a:pPr lvl="1" algn="just">
              <a:spcBef>
                <a:spcPts val="0"/>
              </a:spcBef>
              <a:spcAft>
                <a:spcPts val="1200"/>
              </a:spcAft>
            </a:pPr>
            <a:r>
              <a:rPr lang="en-US" dirty="0" err="1" smtClean="0">
                <a:latin typeface="Times New Roman" panose="02020603050405020304" pitchFamily="18" charset="0"/>
                <a:cs typeface="Times New Roman" panose="02020603050405020304" pitchFamily="18" charset="0"/>
              </a:rPr>
              <a:t>Albums.Genre</a:t>
            </a:r>
            <a:endParaRPr lang="en-US" dirty="0">
              <a:latin typeface="Times New Roman" panose="02020603050405020304" pitchFamily="18" charset="0"/>
              <a:cs typeface="Times New Roman" panose="02020603050405020304" pitchFamily="18" charset="0"/>
            </a:endParaRPr>
          </a:p>
          <a:p>
            <a:pPr lvl="1" algn="just">
              <a:spcBef>
                <a:spcPts val="0"/>
              </a:spcBef>
              <a:spcAft>
                <a:spcPts val="1200"/>
              </a:spcAft>
            </a:pPr>
            <a:r>
              <a:rPr lang="en-US" dirty="0" err="1" smtClean="0">
                <a:latin typeface="Times New Roman" panose="02020603050405020304" pitchFamily="18" charset="0"/>
                <a:cs typeface="Times New Roman" panose="02020603050405020304" pitchFamily="18" charset="0"/>
              </a:rPr>
              <a:t>Albums.ReleaseDate</a:t>
            </a:r>
            <a:endParaRPr lang="en-US" dirty="0">
              <a:latin typeface="Times New Roman" panose="02020603050405020304" pitchFamily="18" charset="0"/>
              <a:cs typeface="Times New Roman" panose="02020603050405020304" pitchFamily="18" charset="0"/>
            </a:endParaRPr>
          </a:p>
          <a:p>
            <a:pPr lvl="1" algn="just">
              <a:spcBef>
                <a:spcPts val="0"/>
              </a:spcBef>
              <a:spcAft>
                <a:spcPts val="1200"/>
              </a:spcAft>
            </a:pPr>
            <a:r>
              <a:rPr lang="en-US" dirty="0" err="1" smtClean="0">
                <a:latin typeface="Times New Roman" panose="02020603050405020304" pitchFamily="18" charset="0"/>
                <a:cs typeface="Times New Roman" panose="02020603050405020304" pitchFamily="18" charset="0"/>
              </a:rPr>
              <a:t>Artists.ArtistName</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spTree>
    <p:extLst>
      <p:ext uri="{BB962C8B-B14F-4D97-AF65-F5344CB8AC3E}">
        <p14:creationId xmlns:p14="http://schemas.microsoft.com/office/powerpoint/2010/main" val="36830520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44142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pic>
        <p:nvPicPr>
          <p:cNvPr id="3" name="Obrázek 2"/>
          <p:cNvPicPr>
            <a:picLocks noChangeAspect="1"/>
          </p:cNvPicPr>
          <p:nvPr/>
        </p:nvPicPr>
        <p:blipFill>
          <a:blip r:embed="rId3"/>
          <a:stretch>
            <a:fillRect/>
          </a:stretch>
        </p:blipFill>
        <p:spPr>
          <a:xfrm>
            <a:off x="1293752" y="1009408"/>
            <a:ext cx="7263741" cy="5244770"/>
          </a:xfrm>
          <a:prstGeom prst="rect">
            <a:avLst/>
          </a:prstGeom>
        </p:spPr>
      </p:pic>
    </p:spTree>
    <p:extLst>
      <p:ext uri="{BB962C8B-B14F-4D97-AF65-F5344CB8AC3E}">
        <p14:creationId xmlns:p14="http://schemas.microsoft.com/office/powerpoint/2010/main" val="17656959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9161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1391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On the Create tab, in the Queries group, click Query Wizard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New Query dialog box, click Simple Query Wizard, and then click OK</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Next</a:t>
            </a:r>
            <a:r>
              <a:rPr lang="en-US" dirty="0">
                <a:latin typeface="Times New Roman" panose="02020603050405020304" pitchFamily="18" charset="0"/>
                <a:cs typeface="Times New Roman" panose="02020603050405020304" pitchFamily="18" charset="0"/>
              </a:rPr>
              <a:t>, you add fields. You can add up to 255 fields from as many as 32 tables or queries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each field, perform these two steps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Under </a:t>
            </a:r>
            <a:r>
              <a:rPr lang="en-US" dirty="0">
                <a:latin typeface="Times New Roman" panose="02020603050405020304" pitchFamily="18" charset="0"/>
                <a:cs typeface="Times New Roman" panose="02020603050405020304" pitchFamily="18" charset="0"/>
              </a:rPr>
              <a:t>Tables/Queries, click the table or query that contains the field.</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Under </a:t>
            </a:r>
            <a:r>
              <a:rPr lang="en-US" dirty="0">
                <a:latin typeface="Times New Roman" panose="02020603050405020304" pitchFamily="18" charset="0"/>
                <a:cs typeface="Times New Roman" panose="02020603050405020304" pitchFamily="18" charset="0"/>
              </a:rPr>
              <a:t>Available Fields, double-click the field to add it to the Selected Fields list. If you want to add all fields to your query, click the button with the double right arrows (&gt;&gt;).</a:t>
            </a:r>
          </a:p>
          <a:p>
            <a:pPr lvl="1" indent="-419100" algn="just">
              <a:spcBef>
                <a:spcPts val="600"/>
              </a:spcBef>
              <a:spcAft>
                <a:spcPts val="6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you have added all the fields that you want, click Next.</a:t>
            </a:r>
          </a:p>
        </p:txBody>
      </p:sp>
      <p:sp>
        <p:nvSpPr>
          <p:cNvPr id="10" name="TextovéPole 9"/>
          <p:cNvSpPr txBox="1"/>
          <p:nvPr/>
        </p:nvSpPr>
        <p:spPr>
          <a:xfrm>
            <a:off x="189781" y="6262778"/>
            <a:ext cx="11938959" cy="369332"/>
          </a:xfrm>
          <a:prstGeom prst="rect">
            <a:avLst/>
          </a:prstGeom>
          <a:noFill/>
        </p:spPr>
        <p:txBody>
          <a:bodyPr wrap="square" rtlCol="0">
            <a:spAutoFit/>
          </a:bodyPr>
          <a:lstStyle/>
          <a:p>
            <a:r>
              <a:rPr lang="cs-CZ" dirty="0"/>
              <a:t>*https://support.office.com/en-us/article/create-a-simple-select-query-de8b1c8d-14e9-4b25-8e22-70888d54de59</a:t>
            </a:r>
            <a:endParaRPr lang="cs-CZ" dirty="0" smtClean="0"/>
          </a:p>
        </p:txBody>
      </p:sp>
    </p:spTree>
    <p:extLst>
      <p:ext uri="{BB962C8B-B14F-4D97-AF65-F5344CB8AC3E}">
        <p14:creationId xmlns:p14="http://schemas.microsoft.com/office/powerpoint/2010/main" val="12469018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9161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If you did not add any number fields (fields that contain numeric data), skip ahead to step 9. If you added any number fields, the wizard asks whether you want the query to return details or summary data</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Do </a:t>
            </a:r>
            <a:r>
              <a:rPr lang="en-US" dirty="0">
                <a:latin typeface="Times New Roman" panose="02020603050405020304" pitchFamily="18" charset="0"/>
                <a:cs typeface="Times New Roman" panose="02020603050405020304" pitchFamily="18" charset="0"/>
              </a:rPr>
              <a:t>one of the following:</a:t>
            </a: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want to see individual records, click Detail, and then click Next. Skip ahead to step 9.</a:t>
            </a:r>
          </a:p>
          <a:p>
            <a:pPr lvl="1" indent="-419100" algn="just">
              <a:spcBef>
                <a:spcPts val="600"/>
              </a:spcBef>
              <a:spcAft>
                <a:spcPts val="1200"/>
              </a:spcAft>
              <a:buFont typeface="Wingdings" panose="05000000000000000000" pitchFamily="2" charset="2"/>
              <a:buChar char="Ø"/>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want to see summarized numeric data, such as averages, click Summary, and then click Summary Options.</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spTree>
    <p:extLst>
      <p:ext uri="{BB962C8B-B14F-4D97-AF65-F5344CB8AC3E}">
        <p14:creationId xmlns:p14="http://schemas.microsoft.com/office/powerpoint/2010/main" val="10711861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9161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10" name="TextovéPole 9"/>
          <p:cNvSpPr txBox="1"/>
          <p:nvPr/>
        </p:nvSpPr>
        <p:spPr>
          <a:xfrm>
            <a:off x="189781" y="6262778"/>
            <a:ext cx="11938959" cy="369332"/>
          </a:xfrm>
          <a:prstGeom prst="rect">
            <a:avLst/>
          </a:prstGeom>
          <a:noFill/>
        </p:spPr>
        <p:txBody>
          <a:bodyPr wrap="square" rtlCol="0">
            <a:spAutoFit/>
          </a:bodyPr>
          <a:lstStyle/>
          <a:p>
            <a:r>
              <a:rPr lang="cs-CZ" dirty="0"/>
              <a:t>*https://support.office.com/en-us/article/create-a-simple-select-query-de8b1c8d-14e9-4b25-8e22-70888d54de59</a:t>
            </a:r>
            <a:endParaRPr lang="cs-CZ"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453" y="1708653"/>
            <a:ext cx="5218981" cy="3940435"/>
          </a:xfrm>
          <a:prstGeom prst="rect">
            <a:avLst/>
          </a:prstGeom>
        </p:spPr>
      </p:pic>
      <p:pic>
        <p:nvPicPr>
          <p:cNvPr id="3" name="Obrázek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14085" y="1716162"/>
            <a:ext cx="5221021" cy="3941976"/>
          </a:xfrm>
          <a:prstGeom prst="rect">
            <a:avLst/>
          </a:prstGeom>
        </p:spPr>
      </p:pic>
    </p:spTree>
    <p:extLst>
      <p:ext uri="{BB962C8B-B14F-4D97-AF65-F5344CB8AC3E}">
        <p14:creationId xmlns:p14="http://schemas.microsoft.com/office/powerpoint/2010/main" val="37974299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9161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96248" y="1026660"/>
            <a:ext cx="7607140"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In the Summary Options dialog box, specify which fields you want to summarize, and how you want to summarize the data. Only number fields are listed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0"/>
              </a:spcBef>
              <a:spcAft>
                <a:spcPts val="600"/>
              </a:spcAft>
            </a:pPr>
            <a:r>
              <a:rPr lang="en-US" dirty="0" smtClean="0">
                <a:latin typeface="Times New Roman" panose="02020603050405020304" pitchFamily="18" charset="0"/>
                <a:cs typeface="Times New Roman" panose="02020603050405020304" pitchFamily="18" charset="0"/>
              </a:rPr>
              <a:t>For </a:t>
            </a:r>
            <a:r>
              <a:rPr lang="en-US" dirty="0">
                <a:latin typeface="Times New Roman" panose="02020603050405020304" pitchFamily="18" charset="0"/>
                <a:cs typeface="Times New Roman" panose="02020603050405020304" pitchFamily="18" charset="0"/>
              </a:rPr>
              <a:t>each number field, choose one of the following functions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lvl="1" indent="-419100" algn="just">
              <a:spcBef>
                <a:spcPts val="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Sum</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query returns the sum of all the values of the field.</a:t>
            </a:r>
          </a:p>
          <a:p>
            <a:pPr lvl="1" indent="-419100" algn="just">
              <a:spcBef>
                <a:spcPts val="0"/>
              </a:spcBef>
              <a:spcAft>
                <a:spcPts val="600"/>
              </a:spcAft>
              <a:buFont typeface="Wingdings" panose="05000000000000000000" pitchFamily="2" charset="2"/>
              <a:buChar char="Ø"/>
            </a:pPr>
            <a:r>
              <a:rPr lang="en-US" b="1" dirty="0" err="1" smtClean="0">
                <a:latin typeface="Times New Roman" panose="02020603050405020304" pitchFamily="18" charset="0"/>
                <a:cs typeface="Times New Roman" panose="02020603050405020304" pitchFamily="18" charset="0"/>
              </a:rPr>
              <a:t>Avg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query returns the average of the values of the field.</a:t>
            </a:r>
          </a:p>
          <a:p>
            <a:pPr lvl="1" indent="-419100" algn="just">
              <a:spcBef>
                <a:spcPts val="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Min</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query returns the smallest value of the field.</a:t>
            </a:r>
          </a:p>
          <a:p>
            <a:pPr lvl="1" indent="-419100" algn="just">
              <a:spcBef>
                <a:spcPts val="0"/>
              </a:spcBef>
              <a:spcAft>
                <a:spcPts val="600"/>
              </a:spcAft>
              <a:buFont typeface="Wingdings" panose="05000000000000000000" pitchFamily="2" charset="2"/>
              <a:buChar char="Ø"/>
            </a:pPr>
            <a:r>
              <a:rPr lang="en-US" b="1" dirty="0" smtClean="0">
                <a:latin typeface="Times New Roman" panose="02020603050405020304" pitchFamily="18" charset="0"/>
                <a:cs typeface="Times New Roman" panose="02020603050405020304" pitchFamily="18" charset="0"/>
              </a:rPr>
              <a:t>Max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The query returns the largest value of the field</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03388" y="2355010"/>
            <a:ext cx="4425352" cy="3351691"/>
          </a:xfrm>
          <a:prstGeom prst="rect">
            <a:avLst/>
          </a:prstGeom>
        </p:spPr>
      </p:pic>
    </p:spTree>
    <p:extLst>
      <p:ext uri="{BB962C8B-B14F-4D97-AF65-F5344CB8AC3E}">
        <p14:creationId xmlns:p14="http://schemas.microsoft.com/office/powerpoint/2010/main" val="5245863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9161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5976752"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If you want the query results to include a count of the records in a data source, select the appropriate Count records in data source name check box</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OK to close the Summary Options dialog box</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If </a:t>
            </a:r>
            <a:r>
              <a:rPr lang="en-US" dirty="0">
                <a:latin typeface="Times New Roman" panose="02020603050405020304" pitchFamily="18" charset="0"/>
                <a:cs typeface="Times New Roman" panose="02020603050405020304" pitchFamily="18" charset="0"/>
              </a:rPr>
              <a:t>you did not add a date/time field to the query, skip ahead to step 9. If you added a date-time field to the query, the Query Wizard asks you how you would like to group the date values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pic>
        <p:nvPicPr>
          <p:cNvPr id="2" name="Obrázek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36783" y="1854185"/>
            <a:ext cx="5169262" cy="3902896"/>
          </a:xfrm>
          <a:prstGeom prst="rect">
            <a:avLst/>
          </a:prstGeom>
        </p:spPr>
      </p:pic>
    </p:spTree>
    <p:extLst>
      <p:ext uri="{BB962C8B-B14F-4D97-AF65-F5344CB8AC3E}">
        <p14:creationId xmlns:p14="http://schemas.microsoft.com/office/powerpoint/2010/main" val="6201160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916183"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r>
              <a:rPr lang="cs-CZ" sz="3600" b="1" kern="0" dirty="0" smtClean="0">
                <a:solidFill>
                  <a:srgbClr val="307871"/>
                </a:solidFill>
                <a:latin typeface="Times New Roman"/>
                <a:ea typeface="+mj-ea"/>
                <a:cs typeface="+mj-cs"/>
              </a:rPr>
              <a:t> </a:t>
            </a:r>
            <a:r>
              <a:rPr lang="en-GB" sz="3600" b="1" kern="0" dirty="0" smtClean="0">
                <a:solidFill>
                  <a:srgbClr val="307871"/>
                </a:solidFill>
                <a:latin typeface="Times New Roman"/>
                <a:ea typeface="+mj-ea"/>
                <a:cs typeface="+mj-cs"/>
              </a:rPr>
              <a:t>wizard</a:t>
            </a:r>
            <a:endParaRPr kumimoji="0" lang="en-GB" sz="3600" b="1" i="0" u="none" strike="noStrike" kern="0" cap="none" spc="0" normalizeH="0" baseline="0" dirty="0" smtClean="0">
              <a:ln>
                <a:noFill/>
              </a:ln>
              <a:solidFill>
                <a:sysClr val="windowText" lastClr="000000"/>
              </a:solidFill>
              <a:effectLst/>
              <a:uLnTx/>
              <a:uFillTx/>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*https://www.quackit.com/microsoft_access/microsoft_access_2016/tutorial/create_a_query_in_microsoft_access.cfm</a:t>
            </a:r>
            <a:endParaRPr lang="cs-CZ" dirty="0" smtClean="0"/>
          </a:p>
        </p:txBody>
      </p:sp>
    </p:spTree>
    <p:extLst>
      <p:ext uri="{BB962C8B-B14F-4D97-AF65-F5344CB8AC3E}">
        <p14:creationId xmlns:p14="http://schemas.microsoft.com/office/powerpoint/2010/main" val="16985160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903085"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3600" b="1" i="0" u="none" strike="noStrike" kern="0" cap="none" spc="0" normalizeH="0" baseline="0" dirty="0" smtClean="0">
                <a:ln>
                  <a:noFill/>
                </a:ln>
                <a:solidFill>
                  <a:srgbClr val="307871"/>
                </a:solidFill>
                <a:effectLst/>
                <a:uLnTx/>
                <a:uFillTx/>
                <a:latin typeface="Times New Roman"/>
                <a:ea typeface="+mj-ea"/>
                <a:cs typeface="+mj-cs"/>
              </a:rPr>
              <a:t>The end </a:t>
            </a:r>
            <a:endParaRPr kumimoji="0" lang="en-GB" sz="3600" b="1" i="0" u="none" strike="noStrike" kern="0" cap="none" spc="0" normalizeH="0" baseline="0" dirty="0" smtClean="0">
              <a:ln>
                <a:noFill/>
              </a:ln>
              <a:solidFill>
                <a:sysClr val="windowText" lastClr="000000"/>
              </a:solidFill>
              <a:effectLst/>
              <a:uLnTx/>
              <a:uFillTx/>
            </a:endParaRPr>
          </a:p>
        </p:txBody>
      </p:sp>
      <p:sp>
        <p:nvSpPr>
          <p:cNvPr id="7" name="Obdélník 6"/>
          <p:cNvSpPr/>
          <p:nvPr/>
        </p:nvSpPr>
        <p:spPr>
          <a:xfrm>
            <a:off x="1030029" y="2725795"/>
            <a:ext cx="8670708" cy="1754326"/>
          </a:xfrm>
          <a:prstGeom prst="rect">
            <a:avLst/>
          </a:prstGeom>
          <a:noFill/>
        </p:spPr>
        <p:txBody>
          <a:bodyPr wrap="none" lIns="91440" tIns="45720" rIns="91440" bIns="45720">
            <a:spAutoFit/>
            <a:scene3d>
              <a:camera prst="orthographicFront"/>
              <a:lightRig rig="threePt" dir="t"/>
            </a:scene3d>
            <a:sp3d extrusionH="57150">
              <a:bevelT w="69850" h="38100" prst="cross"/>
            </a:sp3d>
          </a:bodyPr>
          <a:lstStyle/>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Thank you for your attention</a:t>
            </a:r>
            <a:r>
              <a:rPr lang="cs-CZ"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t>
            </a:r>
            <a:endPar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a:p>
            <a:pPr algn="ctr"/>
            <a:r>
              <a:rPr lang="en-GB" sz="5400" b="1" dirty="0" smtClean="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rPr>
              <a:t>Any questions?</a:t>
            </a:r>
            <a:endParaRPr lang="en-GB" sz="5400" b="1" dirty="0">
              <a:ln w="13462">
                <a:solidFill>
                  <a:schemeClr val="bg1"/>
                </a:solidFill>
                <a:prstDash val="solid"/>
              </a:ln>
              <a:solidFill>
                <a:schemeClr val="tx1">
                  <a:lumMod val="85000"/>
                  <a:lumOff val="15000"/>
                </a:schemeClr>
              </a:solidFill>
              <a:effectLst>
                <a:glow rad="228600">
                  <a:schemeClr val="accent6">
                    <a:satMod val="175000"/>
                    <a:alpha val="40000"/>
                  </a:schemeClr>
                </a:glow>
                <a:outerShdw dist="38100" dir="2700000" algn="bl" rotWithShape="0">
                  <a:schemeClr val="accent5"/>
                </a:outerShdw>
              </a:effectLst>
            </a:endParaRPr>
          </a:p>
        </p:txBody>
      </p:sp>
    </p:spTree>
    <p:extLst>
      <p:ext uri="{BB962C8B-B14F-4D97-AF65-F5344CB8AC3E}">
        <p14:creationId xmlns:p14="http://schemas.microsoft.com/office/powerpoint/2010/main" val="4204590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72526"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Relationship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In relational database terms, a relationship is a situation where multiple tables can contain related data that is linked by a common field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relationship consists of a parent table and a child </a:t>
            </a:r>
            <a:r>
              <a:rPr lang="en-US" dirty="0" smtClean="0">
                <a:latin typeface="Times New Roman" panose="02020603050405020304" pitchFamily="18" charset="0"/>
                <a:cs typeface="Times New Roman" panose="02020603050405020304" pitchFamily="18" charset="0"/>
              </a:rPr>
              <a:t>table.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child table references the parent table by having a field that matches a field in the parent </a:t>
            </a:r>
            <a:r>
              <a:rPr lang="en-US" dirty="0" smtClean="0">
                <a:latin typeface="Times New Roman" panose="02020603050405020304" pitchFamily="18" charset="0"/>
                <a:cs typeface="Times New Roman" panose="02020603050405020304" pitchFamily="18" charset="0"/>
              </a:rPr>
              <a:t>table.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child's field is referred to as a foreign </a:t>
            </a:r>
            <a:r>
              <a:rPr lang="en-US" dirty="0" smtClean="0">
                <a:latin typeface="Times New Roman" panose="02020603050405020304" pitchFamily="18" charset="0"/>
                <a:cs typeface="Times New Roman" panose="02020603050405020304" pitchFamily="18" charset="0"/>
              </a:rPr>
              <a:t>key.</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parent's field is the primary key</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a relationship, any data entered into the child's foreign key field must match a value from the parent's primary key field.</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a:t>
            </a:r>
            <a:r>
              <a:rPr lang="cs-CZ" dirty="0" smtClean="0"/>
              <a:t>www.quackit.com/microsoft_access/microsoft_access_2016/tutorial/create_a_relationship_in_microsoft_access.cfm</a:t>
            </a:r>
          </a:p>
        </p:txBody>
      </p:sp>
    </p:spTree>
    <p:extLst>
      <p:ext uri="{BB962C8B-B14F-4D97-AF65-F5344CB8AC3E}">
        <p14:creationId xmlns:p14="http://schemas.microsoft.com/office/powerpoint/2010/main" val="2285185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72526"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Relationship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10039793"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By ensuring that the foreign key's data matches data in the primary key, we know that all records in the child table will have an associated record in the parent table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So </a:t>
            </a:r>
            <a:r>
              <a:rPr lang="en-US" dirty="0">
                <a:latin typeface="Times New Roman" panose="02020603050405020304" pitchFamily="18" charset="0"/>
                <a:cs typeface="Times New Roman" panose="02020603050405020304" pitchFamily="18" charset="0"/>
              </a:rPr>
              <a:t>we can create a one-to-many relationship between the Albums and Artists </a:t>
            </a:r>
            <a:r>
              <a:rPr lang="en-US" dirty="0" smtClean="0">
                <a:latin typeface="Times New Roman" panose="02020603050405020304" pitchFamily="18" charset="0"/>
                <a:cs typeface="Times New Roman" panose="02020603050405020304" pitchFamily="18" charset="0"/>
              </a:rPr>
              <a:t>table.</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Our </a:t>
            </a:r>
            <a:r>
              <a:rPr lang="en-US" dirty="0">
                <a:latin typeface="Times New Roman" panose="02020603050405020304" pitchFamily="18" charset="0"/>
                <a:cs typeface="Times New Roman" panose="02020603050405020304" pitchFamily="18" charset="0"/>
              </a:rPr>
              <a:t>relationship will determine that an artist can have many albums, but an album can only belong to one artist</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a:t>
            </a:r>
            <a:r>
              <a:rPr lang="cs-CZ" dirty="0" smtClean="0"/>
              <a:t>www.quackit.com/microsoft_access/microsoft_access_2016/tutorial/create_a_relationship_in_microsoft_access.cfm</a:t>
            </a:r>
          </a:p>
        </p:txBody>
      </p:sp>
    </p:spTree>
    <p:extLst>
      <p:ext uri="{BB962C8B-B14F-4D97-AF65-F5344CB8AC3E}">
        <p14:creationId xmlns:p14="http://schemas.microsoft.com/office/powerpoint/2010/main" val="23373782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72526"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Relationship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384602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 Click Relationships from the Database Tools tab on the Ribbon</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Show Tables dialog box should appear</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Select both the Artists and Albums tables from the list and click Add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Click </a:t>
            </a:r>
            <a:r>
              <a:rPr lang="en-US" dirty="0">
                <a:latin typeface="Times New Roman" panose="02020603050405020304" pitchFamily="18" charset="0"/>
                <a:cs typeface="Times New Roman" panose="02020603050405020304" pitchFamily="18" charset="0"/>
              </a:rPr>
              <a:t>Close to close the dialog box</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*https://www.quackit.com/microsoft_access/microsoft_access_2016/tutorial/create_a_relationship_in_microsoft_access.cfm</a:t>
            </a:r>
            <a:endParaRPr lang="cs-CZ" dirty="0" smtClean="0"/>
          </a:p>
        </p:txBody>
      </p:sp>
      <p:pic>
        <p:nvPicPr>
          <p:cNvPr id="3" name="Obrázek 2"/>
          <p:cNvPicPr>
            <a:picLocks noChangeAspect="1"/>
          </p:cNvPicPr>
          <p:nvPr/>
        </p:nvPicPr>
        <p:blipFill>
          <a:blip r:embed="rId3"/>
          <a:stretch>
            <a:fillRect/>
          </a:stretch>
        </p:blipFill>
        <p:spPr>
          <a:xfrm>
            <a:off x="4411427" y="686242"/>
            <a:ext cx="5840708" cy="1936720"/>
          </a:xfrm>
          <a:prstGeom prst="rect">
            <a:avLst/>
          </a:prstGeom>
        </p:spPr>
      </p:pic>
      <p:pic>
        <p:nvPicPr>
          <p:cNvPr id="6" name="Obrázek 5"/>
          <p:cNvPicPr>
            <a:picLocks noChangeAspect="1"/>
          </p:cNvPicPr>
          <p:nvPr/>
        </p:nvPicPr>
        <p:blipFill>
          <a:blip r:embed="rId4"/>
          <a:stretch>
            <a:fillRect/>
          </a:stretch>
        </p:blipFill>
        <p:spPr>
          <a:xfrm>
            <a:off x="4937944" y="2706715"/>
            <a:ext cx="5314191" cy="3472309"/>
          </a:xfrm>
          <a:prstGeom prst="rect">
            <a:avLst/>
          </a:prstGeom>
        </p:spPr>
      </p:pic>
    </p:spTree>
    <p:extLst>
      <p:ext uri="{BB962C8B-B14F-4D97-AF65-F5344CB8AC3E}">
        <p14:creationId xmlns:p14="http://schemas.microsoft.com/office/powerpoint/2010/main" val="19091864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72526"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Relationship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3846027"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 Click and drag the </a:t>
            </a:r>
            <a:r>
              <a:rPr lang="en-US" dirty="0" err="1">
                <a:latin typeface="Times New Roman" panose="02020603050405020304" pitchFamily="18" charset="0"/>
                <a:cs typeface="Times New Roman" panose="02020603050405020304" pitchFamily="18" charset="0"/>
              </a:rPr>
              <a:t>Albums.ArtistId</a:t>
            </a:r>
            <a:r>
              <a:rPr lang="en-US" dirty="0">
                <a:latin typeface="Times New Roman" panose="02020603050405020304" pitchFamily="18" charset="0"/>
                <a:cs typeface="Times New Roman" panose="02020603050405020304" pitchFamily="18" charset="0"/>
              </a:rPr>
              <a:t> field over the </a:t>
            </a:r>
            <a:r>
              <a:rPr lang="en-US" dirty="0" err="1">
                <a:latin typeface="Times New Roman" panose="02020603050405020304" pitchFamily="18" charset="0"/>
                <a:cs typeface="Times New Roman" panose="02020603050405020304" pitchFamily="18" charset="0"/>
              </a:rPr>
              <a:t>Artists.ArtistId</a:t>
            </a:r>
            <a:r>
              <a:rPr lang="en-US" dirty="0">
                <a:latin typeface="Times New Roman" panose="02020603050405020304" pitchFamily="18" charset="0"/>
                <a:cs typeface="Times New Roman" panose="02020603050405020304" pitchFamily="18" charset="0"/>
              </a:rPr>
              <a:t> field and release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Edit Relationships dialog box appears.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Check Enforce Referential Integrity and click Create</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2" name="TextovéPole 1"/>
          <p:cNvSpPr txBox="1"/>
          <p:nvPr/>
        </p:nvSpPr>
        <p:spPr>
          <a:xfrm>
            <a:off x="189781" y="6262778"/>
            <a:ext cx="11938959" cy="369332"/>
          </a:xfrm>
          <a:prstGeom prst="rect">
            <a:avLst/>
          </a:prstGeom>
          <a:noFill/>
        </p:spPr>
        <p:txBody>
          <a:bodyPr wrap="square" rtlCol="0">
            <a:spAutoFit/>
          </a:bodyPr>
          <a:lstStyle/>
          <a:p>
            <a:r>
              <a:rPr lang="cs-CZ" dirty="0"/>
              <a:t>*https://www.quackit.com/microsoft_access/microsoft_access_2016/tutorial/create_a_relationship_in_microsoft_access.cfm</a:t>
            </a:r>
            <a:endParaRPr lang="cs-CZ" dirty="0" smtClean="0"/>
          </a:p>
        </p:txBody>
      </p:sp>
      <p:pic>
        <p:nvPicPr>
          <p:cNvPr id="7" name="Obrázek 6"/>
          <p:cNvPicPr>
            <a:picLocks noChangeAspect="1"/>
          </p:cNvPicPr>
          <p:nvPr/>
        </p:nvPicPr>
        <p:blipFill>
          <a:blip r:embed="rId3"/>
          <a:stretch>
            <a:fillRect/>
          </a:stretch>
        </p:blipFill>
        <p:spPr>
          <a:xfrm>
            <a:off x="4443658" y="891759"/>
            <a:ext cx="5748721" cy="2662956"/>
          </a:xfrm>
          <a:prstGeom prst="rect">
            <a:avLst/>
          </a:prstGeom>
        </p:spPr>
      </p:pic>
      <p:pic>
        <p:nvPicPr>
          <p:cNvPr id="9" name="Obrázek 8"/>
          <p:cNvPicPr>
            <a:picLocks noChangeAspect="1"/>
          </p:cNvPicPr>
          <p:nvPr/>
        </p:nvPicPr>
        <p:blipFill>
          <a:blip r:embed="rId4"/>
          <a:stretch>
            <a:fillRect/>
          </a:stretch>
        </p:blipFill>
        <p:spPr>
          <a:xfrm>
            <a:off x="4521291" y="3644719"/>
            <a:ext cx="5002267" cy="2604008"/>
          </a:xfrm>
          <a:prstGeom prst="rect">
            <a:avLst/>
          </a:prstGeom>
        </p:spPr>
      </p:pic>
    </p:spTree>
    <p:extLst>
      <p:ext uri="{BB962C8B-B14F-4D97-AF65-F5344CB8AC3E}">
        <p14:creationId xmlns:p14="http://schemas.microsoft.com/office/powerpoint/2010/main" val="1937018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72526" cy="646331"/>
          </a:xfrm>
          <a:prstGeom prst="rect">
            <a:avLst/>
          </a:prstGeom>
        </p:spPr>
        <p:txBody>
          <a:bodyPr wrap="none">
            <a:spAutoFit/>
          </a:bodyPr>
          <a:lstStyle/>
          <a:p>
            <a:pPr lvl="0">
              <a:defRPr/>
            </a:pPr>
            <a:r>
              <a:rPr lang="cs-CZ" sz="3600" b="1" kern="0" dirty="0" smtClean="0">
                <a:solidFill>
                  <a:srgbClr val="307871"/>
                </a:solidFill>
                <a:latin typeface="Times New Roman"/>
                <a:ea typeface="+mj-ea"/>
                <a:cs typeface="+mj-cs"/>
              </a:rPr>
              <a:t>Relationship</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20" y="1009408"/>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1200"/>
              </a:spcAft>
            </a:pPr>
            <a:r>
              <a:rPr lang="en-US"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hlinkClick r:id="rId3"/>
              </a:rPr>
              <a:t>https://www.dummies.com/software/microsoft-office/access/how-to-set-table-relationships-in-access-2016</a:t>
            </a:r>
            <a:r>
              <a:rPr lang="en-US" dirty="0" smtClean="0">
                <a:latin typeface="Times New Roman" panose="02020603050405020304" pitchFamily="18" charset="0"/>
                <a:cs typeface="Times New Roman" panose="02020603050405020304" pitchFamily="18" charset="0"/>
                <a:hlinkClick r:id="rId3"/>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4"/>
              </a:rPr>
              <a:t>https://database.guide/how-to-create-a-relationship-in-access</a:t>
            </a:r>
            <a:r>
              <a:rPr lang="en-US" dirty="0" smtClean="0">
                <a:latin typeface="Times New Roman" panose="02020603050405020304" pitchFamily="18" charset="0"/>
                <a:cs typeface="Times New Roman" panose="02020603050405020304" pitchFamily="18" charset="0"/>
                <a:hlinkClick r:id="rId4"/>
              </a:rPr>
              <a:t>/</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5"/>
              </a:rPr>
              <a:t>http://</a:t>
            </a:r>
            <a:r>
              <a:rPr lang="en-US" dirty="0" smtClean="0">
                <a:latin typeface="Times New Roman" panose="02020603050405020304" pitchFamily="18" charset="0"/>
                <a:cs typeface="Times New Roman" panose="02020603050405020304" pitchFamily="18" charset="0"/>
                <a:hlinkClick r:id="rId5"/>
              </a:rPr>
              <a:t>en.tekstenuitleg.net/articles/software/create-a-one-to-many-relationship-in-access</a:t>
            </a:r>
            <a:endParaRPr lang="cs-CZ" dirty="0" smtClean="0">
              <a:latin typeface="Times New Roman" panose="02020603050405020304" pitchFamily="18" charset="0"/>
              <a:cs typeface="Times New Roman" panose="02020603050405020304" pitchFamily="18" charset="0"/>
            </a:endParaRPr>
          </a:p>
          <a:p>
            <a:pPr algn="just">
              <a:spcBef>
                <a:spcPts val="600"/>
              </a:spcBef>
              <a:spcAft>
                <a:spcPts val="1200"/>
              </a:spcAft>
            </a:pPr>
            <a:r>
              <a:rPr lang="en-US" dirty="0">
                <a:latin typeface="Times New Roman" panose="02020603050405020304" pitchFamily="18" charset="0"/>
                <a:cs typeface="Times New Roman" panose="02020603050405020304" pitchFamily="18" charset="0"/>
                <a:hlinkClick r:id="rId6"/>
              </a:rPr>
              <a:t>https://</a:t>
            </a:r>
            <a:r>
              <a:rPr lang="en-US" dirty="0" smtClean="0">
                <a:latin typeface="Times New Roman" panose="02020603050405020304" pitchFamily="18" charset="0"/>
                <a:cs typeface="Times New Roman" panose="02020603050405020304" pitchFamily="18" charset="0"/>
                <a:hlinkClick r:id="rId6"/>
              </a:rPr>
              <a:t>support.microsoft.com/en-us/help/304466/how-to-define-relationships-between-tables-in-an-access-database</a:t>
            </a:r>
            <a:endParaRPr lang="cs-CZ"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9119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1441420"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009408"/>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Queries are very useful tools when it comes to databases and they are often called by the user through a </a:t>
            </a:r>
            <a:r>
              <a:rPr lang="en-US" dirty="0" smtClean="0">
                <a:latin typeface="Times New Roman" panose="02020603050405020304" pitchFamily="18" charset="0"/>
                <a:cs typeface="Times New Roman" panose="02020603050405020304" pitchFamily="18" charset="0"/>
              </a:rPr>
              <a:t>form.</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can be used to search for and grab data from one or more of your tables, perform certain actions on the database and even carryout a variety of calculations depending on your needs</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Luckily </a:t>
            </a:r>
            <a:r>
              <a:rPr lang="en-US" dirty="0">
                <a:latin typeface="Times New Roman" panose="02020603050405020304" pitchFamily="18" charset="0"/>
                <a:cs typeface="Times New Roman" panose="02020603050405020304" pitchFamily="18" charset="0"/>
              </a:rPr>
              <a:t>for us, Microsoft Access allows for many types of queries, some of the main ones being select, action, parameter and aggregate </a:t>
            </a:r>
            <a:r>
              <a:rPr lang="en-US" dirty="0" smtClean="0">
                <a:latin typeface="Times New Roman" panose="02020603050405020304" pitchFamily="18" charset="0"/>
                <a:cs typeface="Times New Roman" panose="02020603050405020304" pitchFamily="18" charset="0"/>
              </a:rPr>
              <a:t>queries.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can be thought of as just another part of your database – essentially an object like a table or a macro.</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1200"/>
              </a:spcAft>
            </a:pPr>
            <a:r>
              <a:rPr lang="en-US" dirty="0">
                <a:latin typeface="Times New Roman" panose="02020603050405020304" pitchFamily="18" charset="0"/>
                <a:cs typeface="Times New Roman" panose="02020603050405020304" pitchFamily="18" charset="0"/>
              </a:rPr>
              <a:t> Either use the Query Wizard that Microsoft Access provides for you, </a:t>
            </a:r>
            <a:r>
              <a:rPr lang="en-US" dirty="0" smtClean="0">
                <a:latin typeface="Times New Roman" panose="02020603050405020304" pitchFamily="18" charset="0"/>
                <a:cs typeface="Times New Roman" panose="02020603050405020304" pitchFamily="18" charset="0"/>
              </a:rPr>
              <a:t>or</a:t>
            </a:r>
            <a:r>
              <a:rPr lang="cs-CZ"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Create </a:t>
            </a:r>
            <a:r>
              <a:rPr lang="en-US" dirty="0">
                <a:latin typeface="Times New Roman" panose="02020603050405020304" pitchFamily="18" charset="0"/>
                <a:cs typeface="Times New Roman" panose="02020603050405020304" pitchFamily="18" charset="0"/>
              </a:rPr>
              <a:t>your own queries from scratch</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*http://www.databasedev.co.uk/microsoft-access-query-types.html</a:t>
            </a:r>
            <a:endParaRPr lang="cs-CZ" dirty="0" smtClean="0"/>
          </a:p>
        </p:txBody>
      </p:sp>
    </p:spTree>
    <p:extLst>
      <p:ext uri="{BB962C8B-B14F-4D97-AF65-F5344CB8AC3E}">
        <p14:creationId xmlns:p14="http://schemas.microsoft.com/office/powerpoint/2010/main" val="2129887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363077"/>
            <a:ext cx="2608406" cy="646331"/>
          </a:xfrm>
          <a:prstGeom prst="rect">
            <a:avLst/>
          </a:prstGeom>
        </p:spPr>
        <p:txBody>
          <a:bodyPr wrap="none">
            <a:spAutoFit/>
          </a:bodyPr>
          <a:lstStyle/>
          <a:p>
            <a:pPr lvl="0">
              <a:defRPr/>
            </a:pPr>
            <a:r>
              <a:rPr lang="en-GB" sz="3600" b="1" kern="0" dirty="0" smtClean="0">
                <a:solidFill>
                  <a:srgbClr val="307871"/>
                </a:solidFill>
                <a:latin typeface="Times New Roman"/>
                <a:ea typeface="+mj-ea"/>
                <a:cs typeface="+mj-cs"/>
              </a:rPr>
              <a:t>Select query</a:t>
            </a:r>
            <a:endParaRPr kumimoji="0" lang="en-GB" sz="3600" b="1" i="0" u="none" strike="noStrike" kern="0" cap="none" spc="0" normalizeH="0" baseline="0" dirty="0" smtClean="0">
              <a:ln>
                <a:noFill/>
              </a:ln>
              <a:solidFill>
                <a:sysClr val="windowText" lastClr="000000"/>
              </a:solidFill>
              <a:effectLst/>
              <a:uLnTx/>
              <a:uFillTx/>
            </a:endParaRPr>
          </a:p>
        </p:txBody>
      </p:sp>
      <p:sp>
        <p:nvSpPr>
          <p:cNvPr id="8" name="Zástupný symbol pro obsah 2"/>
          <p:cNvSpPr txBox="1">
            <a:spLocks/>
          </p:cNvSpPr>
          <p:nvPr/>
        </p:nvSpPr>
        <p:spPr>
          <a:xfrm>
            <a:off x="251519" y="1009408"/>
            <a:ext cx="9996661" cy="16602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600"/>
              </a:spcBef>
              <a:spcAft>
                <a:spcPts val="600"/>
              </a:spcAft>
            </a:pPr>
            <a:r>
              <a:rPr lang="en-US" dirty="0">
                <a:latin typeface="Times New Roman" panose="02020603050405020304" pitchFamily="18" charset="0"/>
                <a:cs typeface="Times New Roman" panose="02020603050405020304" pitchFamily="18" charset="0"/>
              </a:rPr>
              <a:t>The select query is the simplest type of query and because of that, it is also the most commonly used one in Microsoft Access </a:t>
            </a:r>
            <a:r>
              <a:rPr lang="en-US" dirty="0" smtClean="0">
                <a:latin typeface="Times New Roman" panose="02020603050405020304" pitchFamily="18" charset="0"/>
                <a:cs typeface="Times New Roman" panose="02020603050405020304" pitchFamily="18" charset="0"/>
              </a:rPr>
              <a:t>databases.</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 be used to select and display data from either one table or a series of them depending on what is needed</a:t>
            </a:r>
            <a:r>
              <a:rPr lang="en-US" dirty="0" smtClean="0">
                <a:latin typeface="Times New Roman" panose="02020603050405020304" pitchFamily="18" charset="0"/>
                <a:cs typeface="Times New Roman" panose="02020603050405020304" pitchFamily="18" charset="0"/>
              </a:rPr>
              <a:t>.</a:t>
            </a:r>
            <a:r>
              <a:rPr lang="cs-CZ"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the end, it is the user-determined criteria that tells the database what the selection is to be based </a:t>
            </a:r>
            <a:r>
              <a:rPr lang="en-US" dirty="0" smtClean="0">
                <a:latin typeface="Times New Roman" panose="02020603050405020304" pitchFamily="18" charset="0"/>
                <a:cs typeface="Times New Roman" panose="02020603050405020304" pitchFamily="18" charset="0"/>
              </a:rPr>
              <a:t>on.</a:t>
            </a:r>
            <a:r>
              <a:rPr lang="cs-CZ" dirty="0" smtClean="0">
                <a:latin typeface="Times New Roman" panose="02020603050405020304" pitchFamily="18" charset="0"/>
                <a:cs typeface="Times New Roman" panose="02020603050405020304" pitchFamily="18" charset="0"/>
              </a:rPr>
              <a:t>*</a:t>
            </a:r>
          </a:p>
          <a:p>
            <a:pPr algn="just">
              <a:spcBef>
                <a:spcPts val="600"/>
              </a:spcBef>
              <a:spcAft>
                <a:spcPts val="600"/>
              </a:spcAft>
            </a:pPr>
            <a:r>
              <a:rPr lang="en-US" dirty="0" smtClean="0">
                <a:latin typeface="Times New Roman" panose="02020603050405020304" pitchFamily="18" charset="0"/>
                <a:cs typeface="Times New Roman" panose="02020603050405020304" pitchFamily="18" charset="0"/>
              </a:rPr>
              <a:t>After </a:t>
            </a:r>
            <a:r>
              <a:rPr lang="en-US" dirty="0">
                <a:latin typeface="Times New Roman" panose="02020603050405020304" pitchFamily="18" charset="0"/>
                <a:cs typeface="Times New Roman" panose="02020603050405020304" pitchFamily="18" charset="0"/>
              </a:rPr>
              <a:t>the select query is called, it creates a "virtual" table where the data can be changed, but at no more than one record at a time.</a:t>
            </a:r>
            <a:r>
              <a:rPr lang="cs-CZ" dirty="0" smtClean="0">
                <a:latin typeface="Times New Roman" panose="02020603050405020304" pitchFamily="18" charset="0"/>
                <a:cs typeface="Times New Roman" panose="02020603050405020304" pitchFamily="18" charset="0"/>
              </a:rPr>
              <a:t>*</a:t>
            </a:r>
          </a:p>
        </p:txBody>
      </p:sp>
      <p:sp>
        <p:nvSpPr>
          <p:cNvPr id="9" name="TextovéPole 8"/>
          <p:cNvSpPr txBox="1"/>
          <p:nvPr/>
        </p:nvSpPr>
        <p:spPr>
          <a:xfrm>
            <a:off x="189781" y="6262778"/>
            <a:ext cx="11938959" cy="369332"/>
          </a:xfrm>
          <a:prstGeom prst="rect">
            <a:avLst/>
          </a:prstGeom>
          <a:noFill/>
        </p:spPr>
        <p:txBody>
          <a:bodyPr wrap="square" rtlCol="0">
            <a:spAutoFit/>
          </a:bodyPr>
          <a:lstStyle/>
          <a:p>
            <a:r>
              <a:rPr lang="cs-CZ" dirty="0"/>
              <a:t>*http://www.databasedev.co.uk/microsoft-access-query-types.html</a:t>
            </a:r>
            <a:endParaRPr lang="cs-CZ" dirty="0" smtClean="0"/>
          </a:p>
        </p:txBody>
      </p:sp>
    </p:spTree>
    <p:extLst>
      <p:ext uri="{BB962C8B-B14F-4D97-AF65-F5344CB8AC3E}">
        <p14:creationId xmlns:p14="http://schemas.microsoft.com/office/powerpoint/2010/main" val="4270267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1865</TotalTime>
  <Words>1997</Words>
  <Application>Microsoft Office PowerPoint</Application>
  <PresentationFormat>Širokoúhlá obrazovka</PresentationFormat>
  <Paragraphs>161</Paragraphs>
  <Slides>28</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28</vt:i4>
      </vt:variant>
    </vt:vector>
  </HeadingPairs>
  <TitlesOfParts>
    <vt:vector size="34" baseType="lpstr">
      <vt:lpstr>Arial</vt:lpstr>
      <vt:lpstr>Calibri</vt:lpstr>
      <vt:lpstr>Calibri Light</vt:lpstr>
      <vt:lpstr>Times New Roman</vt:lpstr>
      <vt:lpstr>Wingdings</vt:lpstr>
      <vt:lpstr>Motiv Office</vt:lpstr>
      <vt:lpstr>Informatics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suchanek</cp:lastModifiedBy>
  <cp:revision>316</cp:revision>
  <dcterms:created xsi:type="dcterms:W3CDTF">2016-11-25T20:36:16Z</dcterms:created>
  <dcterms:modified xsi:type="dcterms:W3CDTF">2019-09-29T19:12:32Z</dcterms:modified>
</cp:coreProperties>
</file>