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6" r:id="rId3"/>
    <p:sldId id="331" r:id="rId4"/>
    <p:sldId id="349" r:id="rId5"/>
    <p:sldId id="285" r:id="rId6"/>
    <p:sldId id="330" r:id="rId7"/>
    <p:sldId id="327" r:id="rId8"/>
    <p:sldId id="328" r:id="rId9"/>
    <p:sldId id="329" r:id="rId10"/>
    <p:sldId id="339" r:id="rId11"/>
    <p:sldId id="332" r:id="rId12"/>
    <p:sldId id="333" r:id="rId13"/>
    <p:sldId id="334" r:id="rId14"/>
    <p:sldId id="335" r:id="rId15"/>
    <p:sldId id="336" r:id="rId16"/>
    <p:sldId id="337" r:id="rId17"/>
    <p:sldId id="338" r:id="rId18"/>
    <p:sldId id="340" r:id="rId19"/>
    <p:sldId id="348" r:id="rId20"/>
    <p:sldId id="341" r:id="rId21"/>
    <p:sldId id="342" r:id="rId22"/>
    <p:sldId id="344" r:id="rId23"/>
    <p:sldId id="345" r:id="rId24"/>
    <p:sldId id="346" r:id="rId25"/>
    <p:sldId id="347" r:id="rId26"/>
    <p:sldId id="343" r:id="rId27"/>
    <p:sldId id="350" r:id="rId28"/>
    <p:sldId id="283" r:id="rId29"/>
  </p:sldIdLst>
  <p:sldSz cx="12192000" cy="6858000"/>
  <p:notesSz cx="6858000" cy="9144000"/>
  <p:defaultTex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111" d="100"/>
          <a:sy n="111" d="100"/>
        </p:scale>
        <p:origin x="510" y="1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í snímek">
    <p:spTree>
      <p:nvGrpSpPr>
        <p:cNvPr id="1" name=""/>
        <p:cNvGrpSpPr/>
        <p:nvPr/>
      </p:nvGrpSpPr>
      <p:grpSpPr>
        <a:xfrm>
          <a:off x="0" y="0"/>
          <a:ext cx="0" cy="0"/>
          <a:chOff x="0" y="0"/>
          <a:chExt cx="0" cy="0"/>
        </a:xfrm>
      </p:grpSpPr>
      <p:sp>
        <p:nvSpPr>
          <p:cNvPr id="2" name="Nadpis 1"/>
          <p:cNvSpPr>
            <a:spLocks noGrp="1"/>
          </p:cNvSpPr>
          <p:nvPr>
            <p:ph type="ctrTitle"/>
          </p:nvPr>
        </p:nvSpPr>
        <p:spPr>
          <a:xfrm>
            <a:off x="1524000" y="1122363"/>
            <a:ext cx="9144000" cy="2387600"/>
          </a:xfrm>
        </p:spPr>
        <p:txBody>
          <a:bodyPr anchor="b"/>
          <a:lstStyle>
            <a:lvl1pPr algn="ctr">
              <a:defRPr sz="6000"/>
            </a:lvl1pPr>
          </a:lstStyle>
          <a:p>
            <a:r>
              <a:rPr lang="cs-CZ" smtClean="0"/>
              <a:t>Kliknutím lze upravit styl.</a:t>
            </a:r>
            <a:endParaRPr lang="cs-CZ"/>
          </a:p>
        </p:txBody>
      </p:sp>
      <p:sp>
        <p:nvSpPr>
          <p:cNvPr id="3" name="Podnadpis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cs-CZ" smtClean="0"/>
              <a:t>Kliknutím můžete upravit styl předlohy.</a:t>
            </a:r>
            <a:endParaRPr lang="cs-CZ"/>
          </a:p>
        </p:txBody>
      </p:sp>
      <p:sp>
        <p:nvSpPr>
          <p:cNvPr id="4" name="Zástupný symbol pro datum 3"/>
          <p:cNvSpPr>
            <a:spLocks noGrp="1"/>
          </p:cNvSpPr>
          <p:nvPr>
            <p:ph type="dt" sz="half" idx="10"/>
          </p:nvPr>
        </p:nvSpPr>
        <p:spPr/>
        <p:txBody>
          <a:bodyPr/>
          <a:lstStyle/>
          <a:p>
            <a:fld id="{3E9BAEC6-A37A-4403-B919-4854A6448652}" type="datetimeFigureOut">
              <a:rPr lang="cs-CZ" smtClean="0"/>
              <a:t>30.09.2019</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2DA23C2D-3845-4F8C-9F64-DBE4B5B8108A}" type="slidenum">
              <a:rPr lang="cs-CZ" smtClean="0"/>
              <a:t>‹#›</a:t>
            </a:fld>
            <a:endParaRPr lang="cs-CZ"/>
          </a:p>
        </p:txBody>
      </p:sp>
    </p:spTree>
    <p:extLst>
      <p:ext uri="{BB962C8B-B14F-4D97-AF65-F5344CB8AC3E}">
        <p14:creationId xmlns:p14="http://schemas.microsoft.com/office/powerpoint/2010/main" val="15045050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3" name="Zástupný symbol pro svislý text 2"/>
          <p:cNvSpPr>
            <a:spLocks noGrp="1"/>
          </p:cNvSpPr>
          <p:nvPr>
            <p:ph type="body" orient="vert" idx="1"/>
          </p:nvPr>
        </p:nvSpPr>
        <p:spPr/>
        <p:txBody>
          <a:bodyPr vert="eaVert"/>
          <a:lstStyle/>
          <a:p>
            <a:pPr lvl="0"/>
            <a:r>
              <a:rPr lang="cs-CZ" smtClean="0"/>
              <a:t>Upravte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10"/>
          </p:nvPr>
        </p:nvSpPr>
        <p:spPr/>
        <p:txBody>
          <a:bodyPr/>
          <a:lstStyle/>
          <a:p>
            <a:fld id="{3E9BAEC6-A37A-4403-B919-4854A6448652}" type="datetimeFigureOut">
              <a:rPr lang="cs-CZ" smtClean="0"/>
              <a:t>30.09.2019</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2DA23C2D-3845-4F8C-9F64-DBE4B5B8108A}" type="slidenum">
              <a:rPr lang="cs-CZ" smtClean="0"/>
              <a:t>‹#›</a:t>
            </a:fld>
            <a:endParaRPr lang="cs-CZ"/>
          </a:p>
        </p:txBody>
      </p:sp>
    </p:spTree>
    <p:extLst>
      <p:ext uri="{BB962C8B-B14F-4D97-AF65-F5344CB8AC3E}">
        <p14:creationId xmlns:p14="http://schemas.microsoft.com/office/powerpoint/2010/main" val="311972994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Svislý nadpis 1"/>
          <p:cNvSpPr>
            <a:spLocks noGrp="1"/>
          </p:cNvSpPr>
          <p:nvPr>
            <p:ph type="title" orient="vert"/>
          </p:nvPr>
        </p:nvSpPr>
        <p:spPr>
          <a:xfrm>
            <a:off x="8724900" y="365125"/>
            <a:ext cx="2628900" cy="5811838"/>
          </a:xfrm>
        </p:spPr>
        <p:txBody>
          <a:bodyPr vert="eaVert"/>
          <a:lstStyle/>
          <a:p>
            <a:r>
              <a:rPr lang="cs-CZ" smtClean="0"/>
              <a:t>Kliknutím lze upravit styl.</a:t>
            </a:r>
            <a:endParaRPr lang="cs-CZ"/>
          </a:p>
        </p:txBody>
      </p:sp>
      <p:sp>
        <p:nvSpPr>
          <p:cNvPr id="3" name="Zástupný symbol pro svislý text 2"/>
          <p:cNvSpPr>
            <a:spLocks noGrp="1"/>
          </p:cNvSpPr>
          <p:nvPr>
            <p:ph type="body" orient="vert" idx="1"/>
          </p:nvPr>
        </p:nvSpPr>
        <p:spPr>
          <a:xfrm>
            <a:off x="838200" y="365125"/>
            <a:ext cx="7734300" cy="5811838"/>
          </a:xfrm>
        </p:spPr>
        <p:txBody>
          <a:bodyPr vert="eaVert"/>
          <a:lstStyle/>
          <a:p>
            <a:pPr lvl="0"/>
            <a:r>
              <a:rPr lang="cs-CZ" smtClean="0"/>
              <a:t>Upravte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10"/>
          </p:nvPr>
        </p:nvSpPr>
        <p:spPr/>
        <p:txBody>
          <a:bodyPr/>
          <a:lstStyle/>
          <a:p>
            <a:fld id="{3E9BAEC6-A37A-4403-B919-4854A6448652}" type="datetimeFigureOut">
              <a:rPr lang="cs-CZ" smtClean="0"/>
              <a:t>30.09.2019</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2DA23C2D-3845-4F8C-9F64-DBE4B5B8108A}" type="slidenum">
              <a:rPr lang="cs-CZ" smtClean="0"/>
              <a:t>‹#›</a:t>
            </a:fld>
            <a:endParaRPr lang="cs-CZ"/>
          </a:p>
        </p:txBody>
      </p:sp>
    </p:spTree>
    <p:extLst>
      <p:ext uri="{BB962C8B-B14F-4D97-AF65-F5344CB8AC3E}">
        <p14:creationId xmlns:p14="http://schemas.microsoft.com/office/powerpoint/2010/main" val="163997365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Titulní strana">
    <p:spTree>
      <p:nvGrpSpPr>
        <p:cNvPr id="1" name=""/>
        <p:cNvGrpSpPr/>
        <p:nvPr/>
      </p:nvGrpSpPr>
      <p:grpSpPr>
        <a:xfrm>
          <a:off x="0" y="0"/>
          <a:ext cx="0" cy="0"/>
          <a:chOff x="0" y="0"/>
          <a:chExt cx="0" cy="0"/>
        </a:xfrm>
      </p:grpSpPr>
    </p:spTree>
    <p:extLst>
      <p:ext uri="{BB962C8B-B14F-4D97-AF65-F5344CB8AC3E}">
        <p14:creationId xmlns:p14="http://schemas.microsoft.com/office/powerpoint/2010/main" val="1153986092"/>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3" name="Zástupný symbol pro obsah 2"/>
          <p:cNvSpPr>
            <a:spLocks noGrp="1"/>
          </p:cNvSpPr>
          <p:nvPr>
            <p:ph idx="1"/>
          </p:nvPr>
        </p:nvSpPr>
        <p:spPr/>
        <p:txBody>
          <a:bodyPr/>
          <a:lstStyle/>
          <a:p>
            <a:pPr lvl="0"/>
            <a:r>
              <a:rPr lang="cs-CZ" smtClean="0"/>
              <a:t>Upravte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10"/>
          </p:nvPr>
        </p:nvSpPr>
        <p:spPr/>
        <p:txBody>
          <a:bodyPr/>
          <a:lstStyle/>
          <a:p>
            <a:fld id="{3E9BAEC6-A37A-4403-B919-4854A6448652}" type="datetimeFigureOut">
              <a:rPr lang="cs-CZ" smtClean="0"/>
              <a:t>30.09.2019</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2DA23C2D-3845-4F8C-9F64-DBE4B5B8108A}" type="slidenum">
              <a:rPr lang="cs-CZ" smtClean="0"/>
              <a:t>‹#›</a:t>
            </a:fld>
            <a:endParaRPr lang="cs-CZ"/>
          </a:p>
        </p:txBody>
      </p:sp>
    </p:spTree>
    <p:extLst>
      <p:ext uri="{BB962C8B-B14F-4D97-AF65-F5344CB8AC3E}">
        <p14:creationId xmlns:p14="http://schemas.microsoft.com/office/powerpoint/2010/main" val="42600217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áhlaví části">
    <p:spTree>
      <p:nvGrpSpPr>
        <p:cNvPr id="1" name=""/>
        <p:cNvGrpSpPr/>
        <p:nvPr/>
      </p:nvGrpSpPr>
      <p:grpSpPr>
        <a:xfrm>
          <a:off x="0" y="0"/>
          <a:ext cx="0" cy="0"/>
          <a:chOff x="0" y="0"/>
          <a:chExt cx="0" cy="0"/>
        </a:xfrm>
      </p:grpSpPr>
      <p:sp>
        <p:nvSpPr>
          <p:cNvPr id="2" name="Nadpis 1"/>
          <p:cNvSpPr>
            <a:spLocks noGrp="1"/>
          </p:cNvSpPr>
          <p:nvPr>
            <p:ph type="title"/>
          </p:nvPr>
        </p:nvSpPr>
        <p:spPr>
          <a:xfrm>
            <a:off x="831850" y="1709738"/>
            <a:ext cx="10515600" cy="2852737"/>
          </a:xfrm>
        </p:spPr>
        <p:txBody>
          <a:bodyPr anchor="b"/>
          <a:lstStyle>
            <a:lvl1pPr>
              <a:defRPr sz="6000"/>
            </a:lvl1pPr>
          </a:lstStyle>
          <a:p>
            <a:r>
              <a:rPr lang="cs-CZ" smtClean="0"/>
              <a:t>Kliknutím lze upravit styl.</a:t>
            </a:r>
            <a:endParaRPr lang="cs-CZ"/>
          </a:p>
        </p:txBody>
      </p:sp>
      <p:sp>
        <p:nvSpPr>
          <p:cNvPr id="3" name="Zástupný symbol pro text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cs-CZ" smtClean="0"/>
              <a:t>Upravte styly předlohy textu.</a:t>
            </a:r>
          </a:p>
        </p:txBody>
      </p:sp>
      <p:sp>
        <p:nvSpPr>
          <p:cNvPr id="4" name="Zástupný symbol pro datum 3"/>
          <p:cNvSpPr>
            <a:spLocks noGrp="1"/>
          </p:cNvSpPr>
          <p:nvPr>
            <p:ph type="dt" sz="half" idx="10"/>
          </p:nvPr>
        </p:nvSpPr>
        <p:spPr/>
        <p:txBody>
          <a:bodyPr/>
          <a:lstStyle/>
          <a:p>
            <a:fld id="{3E9BAEC6-A37A-4403-B919-4854A6448652}" type="datetimeFigureOut">
              <a:rPr lang="cs-CZ" smtClean="0"/>
              <a:t>30.09.2019</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2DA23C2D-3845-4F8C-9F64-DBE4B5B8108A}" type="slidenum">
              <a:rPr lang="cs-CZ" smtClean="0"/>
              <a:t>‹#›</a:t>
            </a:fld>
            <a:endParaRPr lang="cs-CZ"/>
          </a:p>
        </p:txBody>
      </p:sp>
    </p:spTree>
    <p:extLst>
      <p:ext uri="{BB962C8B-B14F-4D97-AF65-F5344CB8AC3E}">
        <p14:creationId xmlns:p14="http://schemas.microsoft.com/office/powerpoint/2010/main" val="173500536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3" name="Zástupný symbol pro obsah 2"/>
          <p:cNvSpPr>
            <a:spLocks noGrp="1"/>
          </p:cNvSpPr>
          <p:nvPr>
            <p:ph sz="half" idx="1"/>
          </p:nvPr>
        </p:nvSpPr>
        <p:spPr>
          <a:xfrm>
            <a:off x="838200" y="1825625"/>
            <a:ext cx="5181600" cy="4351338"/>
          </a:xfrm>
        </p:spPr>
        <p:txBody>
          <a:bodyPr/>
          <a:lstStyle/>
          <a:p>
            <a:pPr lvl="0"/>
            <a:r>
              <a:rPr lang="cs-CZ" smtClean="0"/>
              <a:t>Upravte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obsah 3"/>
          <p:cNvSpPr>
            <a:spLocks noGrp="1"/>
          </p:cNvSpPr>
          <p:nvPr>
            <p:ph sz="half" idx="2"/>
          </p:nvPr>
        </p:nvSpPr>
        <p:spPr>
          <a:xfrm>
            <a:off x="6172200" y="1825625"/>
            <a:ext cx="5181600" cy="4351338"/>
          </a:xfrm>
        </p:spPr>
        <p:txBody>
          <a:bodyPr/>
          <a:lstStyle/>
          <a:p>
            <a:pPr lvl="0"/>
            <a:r>
              <a:rPr lang="cs-CZ" smtClean="0"/>
              <a:t>Upravte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5" name="Zástupný symbol pro datum 4"/>
          <p:cNvSpPr>
            <a:spLocks noGrp="1"/>
          </p:cNvSpPr>
          <p:nvPr>
            <p:ph type="dt" sz="half" idx="10"/>
          </p:nvPr>
        </p:nvSpPr>
        <p:spPr/>
        <p:txBody>
          <a:bodyPr/>
          <a:lstStyle/>
          <a:p>
            <a:fld id="{3E9BAEC6-A37A-4403-B919-4854A6448652}" type="datetimeFigureOut">
              <a:rPr lang="cs-CZ" smtClean="0"/>
              <a:t>30.09.2019</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2DA23C2D-3845-4F8C-9F64-DBE4B5B8108A}" type="slidenum">
              <a:rPr lang="cs-CZ" smtClean="0"/>
              <a:t>‹#›</a:t>
            </a:fld>
            <a:endParaRPr lang="cs-CZ"/>
          </a:p>
        </p:txBody>
      </p:sp>
    </p:spTree>
    <p:extLst>
      <p:ext uri="{BB962C8B-B14F-4D97-AF65-F5344CB8AC3E}">
        <p14:creationId xmlns:p14="http://schemas.microsoft.com/office/powerpoint/2010/main" val="15729387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Nadpis 1"/>
          <p:cNvSpPr>
            <a:spLocks noGrp="1"/>
          </p:cNvSpPr>
          <p:nvPr>
            <p:ph type="title"/>
          </p:nvPr>
        </p:nvSpPr>
        <p:spPr>
          <a:xfrm>
            <a:off x="839788" y="365125"/>
            <a:ext cx="10515600" cy="1325563"/>
          </a:xfrm>
        </p:spPr>
        <p:txBody>
          <a:bodyPr/>
          <a:lstStyle/>
          <a:p>
            <a:r>
              <a:rPr lang="cs-CZ" smtClean="0"/>
              <a:t>Kliknutím lze upravit styl.</a:t>
            </a:r>
            <a:endParaRPr lang="cs-CZ"/>
          </a:p>
        </p:txBody>
      </p:sp>
      <p:sp>
        <p:nvSpPr>
          <p:cNvPr id="3" name="Zástupný symbol pro text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Upravte styly předlohy textu.</a:t>
            </a:r>
          </a:p>
        </p:txBody>
      </p:sp>
      <p:sp>
        <p:nvSpPr>
          <p:cNvPr id="4" name="Zástupný symbol pro obsah 3"/>
          <p:cNvSpPr>
            <a:spLocks noGrp="1"/>
          </p:cNvSpPr>
          <p:nvPr>
            <p:ph sz="half" idx="2"/>
          </p:nvPr>
        </p:nvSpPr>
        <p:spPr>
          <a:xfrm>
            <a:off x="839788" y="2505075"/>
            <a:ext cx="5157787" cy="3684588"/>
          </a:xfrm>
        </p:spPr>
        <p:txBody>
          <a:bodyPr/>
          <a:lstStyle/>
          <a:p>
            <a:pPr lvl="0"/>
            <a:r>
              <a:rPr lang="cs-CZ" smtClean="0"/>
              <a:t>Upravte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5" name="Zástupný symbol pro text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Upravte styly předlohy textu.</a:t>
            </a:r>
          </a:p>
        </p:txBody>
      </p:sp>
      <p:sp>
        <p:nvSpPr>
          <p:cNvPr id="6" name="Zástupný symbol pro obsah 5"/>
          <p:cNvSpPr>
            <a:spLocks noGrp="1"/>
          </p:cNvSpPr>
          <p:nvPr>
            <p:ph sz="quarter" idx="4"/>
          </p:nvPr>
        </p:nvSpPr>
        <p:spPr>
          <a:xfrm>
            <a:off x="6172200" y="2505075"/>
            <a:ext cx="5183188" cy="3684588"/>
          </a:xfrm>
        </p:spPr>
        <p:txBody>
          <a:bodyPr/>
          <a:lstStyle/>
          <a:p>
            <a:pPr lvl="0"/>
            <a:r>
              <a:rPr lang="cs-CZ" smtClean="0"/>
              <a:t>Upravte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7" name="Zástupný symbol pro datum 6"/>
          <p:cNvSpPr>
            <a:spLocks noGrp="1"/>
          </p:cNvSpPr>
          <p:nvPr>
            <p:ph type="dt" sz="half" idx="10"/>
          </p:nvPr>
        </p:nvSpPr>
        <p:spPr/>
        <p:txBody>
          <a:bodyPr/>
          <a:lstStyle/>
          <a:p>
            <a:fld id="{3E9BAEC6-A37A-4403-B919-4854A6448652}" type="datetimeFigureOut">
              <a:rPr lang="cs-CZ" smtClean="0"/>
              <a:t>30.09.2019</a:t>
            </a:fld>
            <a:endParaRPr lang="cs-CZ"/>
          </a:p>
        </p:txBody>
      </p:sp>
      <p:sp>
        <p:nvSpPr>
          <p:cNvPr id="8" name="Zástupný symbol pro zápatí 7"/>
          <p:cNvSpPr>
            <a:spLocks noGrp="1"/>
          </p:cNvSpPr>
          <p:nvPr>
            <p:ph type="ftr" sz="quarter" idx="11"/>
          </p:nvPr>
        </p:nvSpPr>
        <p:spPr/>
        <p:txBody>
          <a:bodyPr/>
          <a:lstStyle/>
          <a:p>
            <a:endParaRPr lang="cs-CZ"/>
          </a:p>
        </p:txBody>
      </p:sp>
      <p:sp>
        <p:nvSpPr>
          <p:cNvPr id="9" name="Zástupný symbol pro číslo snímku 8"/>
          <p:cNvSpPr>
            <a:spLocks noGrp="1"/>
          </p:cNvSpPr>
          <p:nvPr>
            <p:ph type="sldNum" sz="quarter" idx="12"/>
          </p:nvPr>
        </p:nvSpPr>
        <p:spPr/>
        <p:txBody>
          <a:bodyPr/>
          <a:lstStyle/>
          <a:p>
            <a:fld id="{2DA23C2D-3845-4F8C-9F64-DBE4B5B8108A}" type="slidenum">
              <a:rPr lang="cs-CZ" smtClean="0"/>
              <a:t>‹#›</a:t>
            </a:fld>
            <a:endParaRPr lang="cs-CZ"/>
          </a:p>
        </p:txBody>
      </p:sp>
    </p:spTree>
    <p:extLst>
      <p:ext uri="{BB962C8B-B14F-4D97-AF65-F5344CB8AC3E}">
        <p14:creationId xmlns:p14="http://schemas.microsoft.com/office/powerpoint/2010/main" val="12915460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Jenom nadpis">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3" name="Zástupný symbol pro datum 2"/>
          <p:cNvSpPr>
            <a:spLocks noGrp="1"/>
          </p:cNvSpPr>
          <p:nvPr>
            <p:ph type="dt" sz="half" idx="10"/>
          </p:nvPr>
        </p:nvSpPr>
        <p:spPr/>
        <p:txBody>
          <a:bodyPr/>
          <a:lstStyle/>
          <a:p>
            <a:fld id="{3E9BAEC6-A37A-4403-B919-4854A6448652}" type="datetimeFigureOut">
              <a:rPr lang="cs-CZ" smtClean="0"/>
              <a:t>30.09.2019</a:t>
            </a:fld>
            <a:endParaRPr lang="cs-CZ"/>
          </a:p>
        </p:txBody>
      </p:sp>
      <p:sp>
        <p:nvSpPr>
          <p:cNvPr id="4" name="Zástupný symbol pro zápatí 3"/>
          <p:cNvSpPr>
            <a:spLocks noGrp="1"/>
          </p:cNvSpPr>
          <p:nvPr>
            <p:ph type="ftr" sz="quarter" idx="11"/>
          </p:nvPr>
        </p:nvSpPr>
        <p:spPr/>
        <p:txBody>
          <a:bodyPr/>
          <a:lstStyle/>
          <a:p>
            <a:endParaRPr lang="cs-CZ"/>
          </a:p>
        </p:txBody>
      </p:sp>
      <p:sp>
        <p:nvSpPr>
          <p:cNvPr id="5" name="Zástupný symbol pro číslo snímku 4"/>
          <p:cNvSpPr>
            <a:spLocks noGrp="1"/>
          </p:cNvSpPr>
          <p:nvPr>
            <p:ph type="sldNum" sz="quarter" idx="12"/>
          </p:nvPr>
        </p:nvSpPr>
        <p:spPr/>
        <p:txBody>
          <a:bodyPr/>
          <a:lstStyle/>
          <a:p>
            <a:fld id="{2DA23C2D-3845-4F8C-9F64-DBE4B5B8108A}" type="slidenum">
              <a:rPr lang="cs-CZ" smtClean="0"/>
              <a:t>‹#›</a:t>
            </a:fld>
            <a:endParaRPr lang="cs-CZ"/>
          </a:p>
        </p:txBody>
      </p:sp>
    </p:spTree>
    <p:extLst>
      <p:ext uri="{BB962C8B-B14F-4D97-AF65-F5344CB8AC3E}">
        <p14:creationId xmlns:p14="http://schemas.microsoft.com/office/powerpoint/2010/main" val="3522770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Zástupný symbol pro datum 1"/>
          <p:cNvSpPr>
            <a:spLocks noGrp="1"/>
          </p:cNvSpPr>
          <p:nvPr>
            <p:ph type="dt" sz="half" idx="10"/>
          </p:nvPr>
        </p:nvSpPr>
        <p:spPr/>
        <p:txBody>
          <a:bodyPr/>
          <a:lstStyle/>
          <a:p>
            <a:fld id="{3E9BAEC6-A37A-4403-B919-4854A6448652}" type="datetimeFigureOut">
              <a:rPr lang="cs-CZ" smtClean="0"/>
              <a:t>30.09.2019</a:t>
            </a:fld>
            <a:endParaRPr lang="cs-CZ"/>
          </a:p>
        </p:txBody>
      </p:sp>
      <p:sp>
        <p:nvSpPr>
          <p:cNvPr id="3" name="Zástupný symbol pro zápatí 2"/>
          <p:cNvSpPr>
            <a:spLocks noGrp="1"/>
          </p:cNvSpPr>
          <p:nvPr>
            <p:ph type="ftr" sz="quarter" idx="11"/>
          </p:nvPr>
        </p:nvSpPr>
        <p:spPr/>
        <p:txBody>
          <a:bodyPr/>
          <a:lstStyle/>
          <a:p>
            <a:endParaRPr lang="cs-CZ"/>
          </a:p>
        </p:txBody>
      </p:sp>
      <p:sp>
        <p:nvSpPr>
          <p:cNvPr id="4" name="Zástupný symbol pro číslo snímku 3"/>
          <p:cNvSpPr>
            <a:spLocks noGrp="1"/>
          </p:cNvSpPr>
          <p:nvPr>
            <p:ph type="sldNum" sz="quarter" idx="12"/>
          </p:nvPr>
        </p:nvSpPr>
        <p:spPr/>
        <p:txBody>
          <a:bodyPr/>
          <a:lstStyle/>
          <a:p>
            <a:fld id="{2DA23C2D-3845-4F8C-9F64-DBE4B5B8108A}" type="slidenum">
              <a:rPr lang="cs-CZ" smtClean="0"/>
              <a:t>‹#›</a:t>
            </a:fld>
            <a:endParaRPr lang="cs-CZ"/>
          </a:p>
        </p:txBody>
      </p:sp>
    </p:spTree>
    <p:extLst>
      <p:ext uri="{BB962C8B-B14F-4D97-AF65-F5344CB8AC3E}">
        <p14:creationId xmlns:p14="http://schemas.microsoft.com/office/powerpoint/2010/main" val="377399942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839788" y="457200"/>
            <a:ext cx="3932237" cy="1600200"/>
          </a:xfrm>
        </p:spPr>
        <p:txBody>
          <a:bodyPr anchor="b"/>
          <a:lstStyle>
            <a:lvl1pPr>
              <a:defRPr sz="3200"/>
            </a:lvl1pPr>
          </a:lstStyle>
          <a:p>
            <a:r>
              <a:rPr lang="cs-CZ" smtClean="0"/>
              <a:t>Kliknutím lze upravit styl.</a:t>
            </a:r>
            <a:endParaRPr lang="cs-CZ"/>
          </a:p>
        </p:txBody>
      </p:sp>
      <p:sp>
        <p:nvSpPr>
          <p:cNvPr id="3" name="Zástupný symbol pro obsah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cs-CZ" smtClean="0"/>
              <a:t>Upravte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text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cs-CZ" smtClean="0"/>
              <a:t>Upravte styly předlohy textu.</a:t>
            </a:r>
          </a:p>
        </p:txBody>
      </p:sp>
      <p:sp>
        <p:nvSpPr>
          <p:cNvPr id="5" name="Zástupný symbol pro datum 4"/>
          <p:cNvSpPr>
            <a:spLocks noGrp="1"/>
          </p:cNvSpPr>
          <p:nvPr>
            <p:ph type="dt" sz="half" idx="10"/>
          </p:nvPr>
        </p:nvSpPr>
        <p:spPr/>
        <p:txBody>
          <a:bodyPr/>
          <a:lstStyle/>
          <a:p>
            <a:fld id="{3E9BAEC6-A37A-4403-B919-4854A6448652}" type="datetimeFigureOut">
              <a:rPr lang="cs-CZ" smtClean="0"/>
              <a:t>30.09.2019</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2DA23C2D-3845-4F8C-9F64-DBE4B5B8108A}" type="slidenum">
              <a:rPr lang="cs-CZ" smtClean="0"/>
              <a:t>‹#›</a:t>
            </a:fld>
            <a:endParaRPr lang="cs-CZ"/>
          </a:p>
        </p:txBody>
      </p:sp>
    </p:spTree>
    <p:extLst>
      <p:ext uri="{BB962C8B-B14F-4D97-AF65-F5344CB8AC3E}">
        <p14:creationId xmlns:p14="http://schemas.microsoft.com/office/powerpoint/2010/main" val="53658129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839788" y="457200"/>
            <a:ext cx="3932237" cy="1600200"/>
          </a:xfrm>
        </p:spPr>
        <p:txBody>
          <a:bodyPr anchor="b"/>
          <a:lstStyle>
            <a:lvl1pPr>
              <a:defRPr sz="3200"/>
            </a:lvl1pPr>
          </a:lstStyle>
          <a:p>
            <a:r>
              <a:rPr lang="cs-CZ" smtClean="0"/>
              <a:t>Kliknutím lze upravit styl.</a:t>
            </a:r>
            <a:endParaRPr lang="cs-CZ"/>
          </a:p>
        </p:txBody>
      </p:sp>
      <p:sp>
        <p:nvSpPr>
          <p:cNvPr id="3" name="Zástupný symbol pro obrázek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cs-CZ"/>
          </a:p>
        </p:txBody>
      </p:sp>
      <p:sp>
        <p:nvSpPr>
          <p:cNvPr id="4" name="Zástupný symbol pro text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cs-CZ" smtClean="0"/>
              <a:t>Upravte styly předlohy textu.</a:t>
            </a:r>
          </a:p>
        </p:txBody>
      </p:sp>
      <p:sp>
        <p:nvSpPr>
          <p:cNvPr id="5" name="Zástupný symbol pro datum 4"/>
          <p:cNvSpPr>
            <a:spLocks noGrp="1"/>
          </p:cNvSpPr>
          <p:nvPr>
            <p:ph type="dt" sz="half" idx="10"/>
          </p:nvPr>
        </p:nvSpPr>
        <p:spPr/>
        <p:txBody>
          <a:bodyPr/>
          <a:lstStyle/>
          <a:p>
            <a:fld id="{3E9BAEC6-A37A-4403-B919-4854A6448652}" type="datetimeFigureOut">
              <a:rPr lang="cs-CZ" smtClean="0"/>
              <a:t>30.09.2019</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2DA23C2D-3845-4F8C-9F64-DBE4B5B8108A}" type="slidenum">
              <a:rPr lang="cs-CZ" smtClean="0"/>
              <a:t>‹#›</a:t>
            </a:fld>
            <a:endParaRPr lang="cs-CZ"/>
          </a:p>
        </p:txBody>
      </p:sp>
    </p:spTree>
    <p:extLst>
      <p:ext uri="{BB962C8B-B14F-4D97-AF65-F5344CB8AC3E}">
        <p14:creationId xmlns:p14="http://schemas.microsoft.com/office/powerpoint/2010/main" val="19688785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nadpis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cs-CZ" smtClean="0"/>
              <a:t>Kliknutím lze upravit styl.</a:t>
            </a:r>
            <a:endParaRPr lang="cs-CZ"/>
          </a:p>
        </p:txBody>
      </p:sp>
      <p:sp>
        <p:nvSpPr>
          <p:cNvPr id="3" name="Zástupný symbol pro text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cs-CZ" smtClean="0"/>
              <a:t>Upravte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E9BAEC6-A37A-4403-B919-4854A6448652}" type="datetimeFigureOut">
              <a:rPr lang="cs-CZ" smtClean="0"/>
              <a:t>30.09.2019</a:t>
            </a:fld>
            <a:endParaRPr lang="cs-CZ"/>
          </a:p>
        </p:txBody>
      </p:sp>
      <p:sp>
        <p:nvSpPr>
          <p:cNvPr id="5" name="Zástupný symbol pro zápatí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cs-CZ"/>
          </a:p>
        </p:txBody>
      </p:sp>
      <p:sp>
        <p:nvSpPr>
          <p:cNvPr id="6" name="Zástupný symbol pro číslo snímk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DA23C2D-3845-4F8C-9F64-DBE4B5B8108A}" type="slidenum">
              <a:rPr lang="cs-CZ" smtClean="0"/>
              <a:t>‹#›</a:t>
            </a:fld>
            <a:endParaRPr lang="cs-CZ"/>
          </a:p>
        </p:txBody>
      </p:sp>
    </p:spTree>
    <p:extLst>
      <p:ext uri="{BB962C8B-B14F-4D97-AF65-F5344CB8AC3E}">
        <p14:creationId xmlns:p14="http://schemas.microsoft.com/office/powerpoint/2010/main" val="42035420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3" Type="http://schemas.openxmlformats.org/officeDocument/2006/relationships/hyperlink" Target="https://support.office.com/en-us/article/create-a-form-by-using-the-form-wizard-2786d31a-7241-4c11-9747-1ecf88b4d04b" TargetMode="External"/><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hyperlink" Target="https://www.quackit.com/microsoft_access/microsoft_access_2016/tutorial/create_a_form_in_microsoft_access.cfm" TargetMode="External"/><Relationship Id="rId5" Type="http://schemas.openxmlformats.org/officeDocument/2006/relationships/hyperlink" Target="https://www.dummies.com/software/microsoft-office/access/how-to-generate-forms-in-access-2016/" TargetMode="External"/><Relationship Id="rId4" Type="http://schemas.openxmlformats.org/officeDocument/2006/relationships/hyperlink" Target="https://www.webucator.com/how-to/how-create-form-with-the-form-wizard-microsoft-access.cfm" TargetMode="External"/></Relationships>
</file>

<file path=ppt/slides/_rels/slide11.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2.JPG"/><Relationship Id="rId1" Type="http://schemas.openxmlformats.org/officeDocument/2006/relationships/slideLayout" Target="../slideLayouts/slideLayout1.xml"/><Relationship Id="rId4" Type="http://schemas.openxmlformats.org/officeDocument/2006/relationships/image" Target="../media/image10.png"/></Relationships>
</file>

<file path=ppt/slides/_rels/slide1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2.JPG"/><Relationship Id="rId1" Type="http://schemas.openxmlformats.org/officeDocument/2006/relationships/slideLayout" Target="../slideLayouts/slideLayout1.xml"/><Relationship Id="rId4" Type="http://schemas.openxmlformats.org/officeDocument/2006/relationships/image" Target="../media/image12.png"/></Relationships>
</file>

<file path=ppt/slides/_rels/slide14.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2.JPG"/><Relationship Id="rId1" Type="http://schemas.openxmlformats.org/officeDocument/2006/relationships/slideLayout" Target="../slideLayouts/slideLayout1.xml"/><Relationship Id="rId4" Type="http://schemas.openxmlformats.org/officeDocument/2006/relationships/image" Target="../media/image15.png"/></Relationships>
</file>

<file path=ppt/slides/_rels/slide17.xml.rels><?xml version="1.0" encoding="UTF-8" standalone="yes"?>
<Relationships xmlns="http://schemas.openxmlformats.org/package/2006/relationships"><Relationship Id="rId3" Type="http://schemas.openxmlformats.org/officeDocument/2006/relationships/hyperlink" Target="https://www.quackit.com/microsoft_access/microsoft_access_2016/howto/how_to_add_a_subform_to_a_form_in_access_2016.cfm" TargetMode="External"/><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hyperlink" Target="https://www.microassist.com/software-tips/creating-access-subforms/" TargetMode="External"/><Relationship Id="rId5" Type="http://schemas.openxmlformats.org/officeDocument/2006/relationships/hyperlink" Target="https://access-programmers.com/main-form-and-subform-concepts" TargetMode="External"/><Relationship Id="rId4" Type="http://schemas.openxmlformats.org/officeDocument/2006/relationships/hyperlink" Target="https://support.office.com/en-us/article/create-a-form-that-contains-a-subform-a-one-to-many-form-ddf3822f-8aba-49cb-831a-1e74d6f5f06b" TargetMode="External"/></Relationships>
</file>

<file path=ppt/slides/_rels/slide18.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image" Target="../media/image2.JPG"/><Relationship Id="rId1" Type="http://schemas.openxmlformats.org/officeDocument/2006/relationships/slideLayout" Target="../slideLayouts/slideLayout1.xml"/><Relationship Id="rId4" Type="http://schemas.openxmlformats.org/officeDocument/2006/relationships/image" Target="../media/image18.png"/></Relationships>
</file>

<file path=ppt/slides/_rels/slide21.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image" Target="../media/image2.JPG"/><Relationship Id="rId1" Type="http://schemas.openxmlformats.org/officeDocument/2006/relationships/slideLayout" Target="../slideLayouts/slideLayout1.xml"/><Relationship Id="rId4" Type="http://schemas.openxmlformats.org/officeDocument/2006/relationships/image" Target="../media/image20.png"/></Relationships>
</file>

<file path=ppt/slides/_rels/slide22.xml.rels><?xml version="1.0" encoding="UTF-8" standalone="yes"?>
<Relationships xmlns="http://schemas.openxmlformats.org/package/2006/relationships"><Relationship Id="rId3" Type="http://schemas.openxmlformats.org/officeDocument/2006/relationships/image" Target="../media/image21.png"/><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3" Type="http://schemas.openxmlformats.org/officeDocument/2006/relationships/image" Target="../media/image22.png"/><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3" Type="http://schemas.openxmlformats.org/officeDocument/2006/relationships/image" Target="../media/image23.png"/><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3" Type="http://schemas.openxmlformats.org/officeDocument/2006/relationships/image" Target="../media/image24.png"/><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3" Type="http://schemas.openxmlformats.org/officeDocument/2006/relationships/hyperlink" Target="https://www.dummies.com/software/microsoft-office/access/how-to-start-the-report-wizard-in-access-2016/" TargetMode="External"/><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hyperlink" Target="https://edu.gcfglobal.org/en/access2016/advanced-report-options/1/" TargetMode="External"/><Relationship Id="rId5" Type="http://schemas.openxmlformats.org/officeDocument/2006/relationships/hyperlink" Target="https://support.office.com/en-us/article/create-a-grouped-or-summary-report-f23301a1-3e0a-4243-9002-4a23ac0fdbf3" TargetMode="External"/><Relationship Id="rId4" Type="http://schemas.openxmlformats.org/officeDocument/2006/relationships/hyperlink" Target="https://www.webucator.com/how-to/how-create-report-with-the-report-wizard-microsoft-access.cfm" TargetMode="External"/></Relationships>
</file>

<file path=ppt/slides/_rels/slide27.xml.rels><?xml version="1.0" encoding="UTF-8" standalone="yes"?>
<Relationships xmlns="http://schemas.openxmlformats.org/package/2006/relationships"><Relationship Id="rId3" Type="http://schemas.openxmlformats.org/officeDocument/2006/relationships/hyperlink" Target="https://www.quackit.com/microsoft_access/microsoft_access_2016/tutorial/create_a_macro_in_microsoft_access.cfm" TargetMode="External"/><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hyperlink" Target="https://www.tutorialspoint.com/ms_access/ms_access_macros.htm" TargetMode="External"/><Relationship Id="rId5" Type="http://schemas.openxmlformats.org/officeDocument/2006/relationships/hyperlink" Target="https://database.guide/how-to-create-a-macro-in-access/" TargetMode="External"/><Relationship Id="rId4" Type="http://schemas.openxmlformats.org/officeDocument/2006/relationships/hyperlink" Target="https://support.office.com/en-us/article/create-a-user-interface-ui-macro-12590d3b-b326-4207-bfe5-19234f53f08b" TargetMode="External"/></Relationships>
</file>

<file path=ppt/slides/_rels/slide28.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3.gif"/><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4.gif"/><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5.gif"/><Relationship Id="rId2" Type="http://schemas.openxmlformats.org/officeDocument/2006/relationships/image" Target="../media/image2.JPG"/><Relationship Id="rId1" Type="http://schemas.openxmlformats.org/officeDocument/2006/relationships/slideLayout" Target="../slideLayouts/slideLayout1.xml"/><Relationship Id="rId4" Type="http://schemas.openxmlformats.org/officeDocument/2006/relationships/image" Target="../media/image6.gif"/></Relationships>
</file>

<file path=ppt/slides/_rels/slide9.xml.rels><?xml version="1.0" encoding="UTF-8" standalone="yes"?>
<Relationships xmlns="http://schemas.openxmlformats.org/package/2006/relationships"><Relationship Id="rId3" Type="http://schemas.openxmlformats.org/officeDocument/2006/relationships/image" Target="../media/image7.gif"/><Relationship Id="rId2" Type="http://schemas.openxmlformats.org/officeDocument/2006/relationships/image" Target="../media/image2.JPG"/><Relationship Id="rId1" Type="http://schemas.openxmlformats.org/officeDocument/2006/relationships/slideLayout" Target="../slideLayouts/slideLayout1.xml"/><Relationship Id="rId4" Type="http://schemas.openxmlformats.org/officeDocument/2006/relationships/image" Target="../media/image8.gi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Obrázek 7"/>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264351" y="752054"/>
            <a:ext cx="2266000" cy="1744775"/>
          </a:xfrm>
          <a:prstGeom prst="rect">
            <a:avLst/>
          </a:prstGeom>
        </p:spPr>
      </p:pic>
      <p:sp>
        <p:nvSpPr>
          <p:cNvPr id="7" name="Obdélník 6"/>
          <p:cNvSpPr/>
          <p:nvPr/>
        </p:nvSpPr>
        <p:spPr>
          <a:xfrm>
            <a:off x="335360" y="356659"/>
            <a:ext cx="7488832" cy="6144683"/>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sz="2400" b="1" dirty="0">
              <a:ln w="12700">
                <a:solidFill>
                  <a:schemeClr val="tx2">
                    <a:satMod val="155000"/>
                  </a:schemeClr>
                </a:solidFill>
                <a:prstDash val="solid"/>
              </a:ln>
              <a:solidFill>
                <a:srgbClr val="FF0000"/>
              </a:solidFill>
              <a:effectLst>
                <a:outerShdw blurRad="41275" dist="20320" dir="1800000" algn="tl" rotWithShape="0">
                  <a:srgbClr val="000000">
                    <a:alpha val="40000"/>
                  </a:srgbClr>
                </a:outerShdw>
              </a:effectLst>
            </a:endParaRPr>
          </a:p>
        </p:txBody>
      </p:sp>
      <p:sp>
        <p:nvSpPr>
          <p:cNvPr id="2" name="Nadpis 1"/>
          <p:cNvSpPr>
            <a:spLocks noGrp="1"/>
          </p:cNvSpPr>
          <p:nvPr>
            <p:ph type="ctrTitle" idx="4294967295"/>
          </p:nvPr>
        </p:nvSpPr>
        <p:spPr>
          <a:xfrm>
            <a:off x="623392" y="2364705"/>
            <a:ext cx="6816757" cy="827066"/>
          </a:xfrm>
          <a:prstGeom prst="rect">
            <a:avLst/>
          </a:prstGeom>
        </p:spPr>
        <p:txBody>
          <a:bodyPr anchor="t">
            <a:noAutofit/>
          </a:bodyPr>
          <a:lstStyle/>
          <a:p>
            <a:pPr algn="ctr"/>
            <a:r>
              <a:rPr lang="en-GB" sz="6000" b="1" dirty="0" smtClean="0">
                <a:solidFill>
                  <a:schemeClr val="bg1"/>
                </a:solidFill>
                <a:latin typeface="Times New Roman" panose="02020603050405020304" pitchFamily="18" charset="0"/>
                <a:cs typeface="Times New Roman" panose="02020603050405020304" pitchFamily="18" charset="0"/>
              </a:rPr>
              <a:t>Informatics</a:t>
            </a:r>
            <a:endParaRPr lang="en-GB" sz="6000" b="1" dirty="0">
              <a:solidFill>
                <a:schemeClr val="bg1"/>
              </a:solidFill>
              <a:latin typeface="Times New Roman" panose="02020603050405020304" pitchFamily="18" charset="0"/>
              <a:cs typeface="Times New Roman" panose="02020603050405020304" pitchFamily="18" charset="0"/>
            </a:endParaRPr>
          </a:p>
        </p:txBody>
      </p:sp>
      <p:sp>
        <p:nvSpPr>
          <p:cNvPr id="3" name="Podnadpis 2"/>
          <p:cNvSpPr>
            <a:spLocks noGrp="1"/>
          </p:cNvSpPr>
          <p:nvPr>
            <p:ph type="subTitle" idx="4294967295"/>
          </p:nvPr>
        </p:nvSpPr>
        <p:spPr>
          <a:xfrm>
            <a:off x="1339430" y="3652502"/>
            <a:ext cx="5469147" cy="1056117"/>
          </a:xfrm>
          <a:prstGeom prst="rect">
            <a:avLst/>
          </a:prstGeom>
        </p:spPr>
        <p:txBody>
          <a:bodyPr>
            <a:normAutofit/>
          </a:bodyPr>
          <a:lstStyle/>
          <a:p>
            <a:pPr marL="0" indent="0" algn="ctr">
              <a:buNone/>
            </a:pPr>
            <a:r>
              <a:rPr lang="en-GB" dirty="0" smtClean="0">
                <a:solidFill>
                  <a:schemeClr val="bg1"/>
                </a:solidFill>
                <a:latin typeface="Times New Roman" panose="02020603050405020304" pitchFamily="18" charset="0"/>
                <a:cs typeface="Times New Roman" panose="02020603050405020304" pitchFamily="18" charset="0"/>
              </a:rPr>
              <a:t>Database </a:t>
            </a:r>
            <a:r>
              <a:rPr lang="en-GB" dirty="0">
                <a:solidFill>
                  <a:schemeClr val="bg1"/>
                </a:solidFill>
                <a:latin typeface="Times New Roman" panose="02020603050405020304" pitchFamily="18" charset="0"/>
                <a:cs typeface="Times New Roman" panose="02020603050405020304" pitchFamily="18" charset="0"/>
              </a:rPr>
              <a:t>management system </a:t>
            </a:r>
            <a:r>
              <a:rPr lang="cs-CZ" dirty="0" smtClean="0">
                <a:solidFill>
                  <a:schemeClr val="bg1"/>
                </a:solidFill>
                <a:latin typeface="Times New Roman" panose="02020603050405020304" pitchFamily="18" charset="0"/>
                <a:cs typeface="Times New Roman" panose="02020603050405020304" pitchFamily="18" charset="0"/>
              </a:rPr>
              <a:t>- II</a:t>
            </a:r>
            <a:r>
              <a:rPr lang="en-GB" dirty="0" smtClean="0">
                <a:solidFill>
                  <a:schemeClr val="bg1"/>
                </a:solidFill>
                <a:latin typeface="Times New Roman" panose="02020603050405020304" pitchFamily="18" charset="0"/>
                <a:cs typeface="Times New Roman" panose="02020603050405020304" pitchFamily="18" charset="0"/>
              </a:rPr>
              <a:t>I</a:t>
            </a:r>
            <a:endParaRPr lang="en-GB" dirty="0">
              <a:solidFill>
                <a:schemeClr val="bg1"/>
              </a:solidFill>
              <a:latin typeface="Times New Roman" panose="02020603050405020304" pitchFamily="18" charset="0"/>
              <a:cs typeface="Times New Roman" panose="02020603050405020304" pitchFamily="18" charset="0"/>
            </a:endParaRPr>
          </a:p>
        </p:txBody>
      </p:sp>
      <p:sp>
        <p:nvSpPr>
          <p:cNvPr id="9" name="Podnadpis 2"/>
          <p:cNvSpPr txBox="1">
            <a:spLocks/>
          </p:cNvSpPr>
          <p:nvPr/>
        </p:nvSpPr>
        <p:spPr>
          <a:xfrm>
            <a:off x="9274729" y="4965171"/>
            <a:ext cx="2688299" cy="1536171"/>
          </a:xfrm>
          <a:prstGeom prst="rect">
            <a:avLst/>
          </a:prstGeom>
        </p:spPr>
        <p:txBody>
          <a:bodyPr vert="horz" lIns="121920" tIns="60960" rIns="121920" bIns="60960" rtlCol="0">
            <a:normAutofit/>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r"/>
            <a:r>
              <a:rPr lang="cs-CZ" altLang="cs-CZ" sz="2400" b="1" dirty="0" smtClean="0">
                <a:solidFill>
                  <a:srgbClr val="307871"/>
                </a:solidFill>
                <a:latin typeface="Times New Roman" panose="02020603050405020304" pitchFamily="18" charset="0"/>
                <a:cs typeface="Times New Roman" panose="02020603050405020304" pitchFamily="18" charset="0"/>
              </a:rPr>
              <a:t>Petr Suchánek</a:t>
            </a:r>
            <a:endParaRPr lang="en-GB" altLang="cs-CZ" sz="2400" b="1" dirty="0" smtClean="0">
              <a:solidFill>
                <a:srgbClr val="307871"/>
              </a:solidFill>
              <a:latin typeface="Times New Roman" panose="02020603050405020304" pitchFamily="18" charset="0"/>
              <a:cs typeface="Times New Roman" panose="02020603050405020304" pitchFamily="18" charset="0"/>
            </a:endParaRPr>
          </a:p>
          <a:p>
            <a:pPr algn="r"/>
            <a:r>
              <a:rPr lang="en-GB" altLang="cs-CZ" sz="2400" dirty="0" smtClean="0">
                <a:solidFill>
                  <a:srgbClr val="307871"/>
                </a:solidFill>
                <a:latin typeface="Times New Roman" panose="02020603050405020304" pitchFamily="18" charset="0"/>
                <a:cs typeface="Times New Roman" panose="02020603050405020304" pitchFamily="18" charset="0"/>
              </a:rPr>
              <a:t>Informatics</a:t>
            </a:r>
          </a:p>
        </p:txBody>
      </p:sp>
    </p:spTree>
    <p:extLst>
      <p:ext uri="{BB962C8B-B14F-4D97-AF65-F5344CB8AC3E}">
        <p14:creationId xmlns:p14="http://schemas.microsoft.com/office/powerpoint/2010/main" val="143383293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363077"/>
            <a:ext cx="2762295" cy="646331"/>
          </a:xfrm>
          <a:prstGeom prst="rect">
            <a:avLst/>
          </a:prstGeom>
        </p:spPr>
        <p:txBody>
          <a:bodyPr wrap="none">
            <a:spAutoFit/>
          </a:bodyPr>
          <a:lstStyle/>
          <a:p>
            <a:pPr lvl="0">
              <a:defRPr/>
            </a:pPr>
            <a:r>
              <a:rPr lang="en-GB" sz="3600" b="1" kern="0" dirty="0" smtClean="0">
                <a:solidFill>
                  <a:srgbClr val="307871"/>
                </a:solidFill>
                <a:latin typeface="Times New Roman"/>
                <a:ea typeface="+mj-ea"/>
                <a:cs typeface="+mj-cs"/>
              </a:rPr>
              <a:t>Form wizard</a:t>
            </a:r>
            <a:endParaRPr kumimoji="0" lang="en-GB" sz="3600" b="1" i="0" u="none" strike="noStrike" kern="0" cap="none" spc="0" normalizeH="0" baseline="0" dirty="0" smtClean="0">
              <a:ln>
                <a:noFill/>
              </a:ln>
              <a:solidFill>
                <a:sysClr val="windowText" lastClr="000000"/>
              </a:solidFill>
              <a:effectLst/>
              <a:uLnTx/>
              <a:uFillTx/>
            </a:endParaRPr>
          </a:p>
        </p:txBody>
      </p:sp>
      <p:sp>
        <p:nvSpPr>
          <p:cNvPr id="8" name="Zástupný symbol pro obsah 2"/>
          <p:cNvSpPr txBox="1">
            <a:spLocks/>
          </p:cNvSpPr>
          <p:nvPr/>
        </p:nvSpPr>
        <p:spPr>
          <a:xfrm>
            <a:off x="251520" y="1009408"/>
            <a:ext cx="10039793" cy="166029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spcBef>
                <a:spcPts val="600"/>
              </a:spcBef>
              <a:spcAft>
                <a:spcPts val="1200"/>
              </a:spcAft>
            </a:pPr>
            <a:endParaRPr lang="cs-CZ" dirty="0" smtClean="0">
              <a:latin typeface="Times New Roman" panose="02020603050405020304" pitchFamily="18" charset="0"/>
              <a:cs typeface="Times New Roman" panose="02020603050405020304" pitchFamily="18" charset="0"/>
            </a:endParaRPr>
          </a:p>
        </p:txBody>
      </p:sp>
      <p:sp>
        <p:nvSpPr>
          <p:cNvPr id="6" name="Zástupný symbol pro obsah 2"/>
          <p:cNvSpPr txBox="1">
            <a:spLocks/>
          </p:cNvSpPr>
          <p:nvPr/>
        </p:nvSpPr>
        <p:spPr>
          <a:xfrm>
            <a:off x="403921" y="1187693"/>
            <a:ext cx="9801128" cy="166029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spcBef>
                <a:spcPts val="600"/>
              </a:spcBef>
              <a:spcAft>
                <a:spcPts val="1200"/>
              </a:spcAft>
            </a:pPr>
            <a:r>
              <a:rPr lang="en-US" dirty="0">
                <a:latin typeface="Times New Roman" panose="02020603050405020304" pitchFamily="18" charset="0"/>
                <a:cs typeface="Times New Roman" panose="02020603050405020304" pitchFamily="18" charset="0"/>
                <a:hlinkClick r:id="rId3"/>
              </a:rPr>
              <a:t>https://</a:t>
            </a:r>
            <a:r>
              <a:rPr lang="en-US" dirty="0" smtClean="0">
                <a:latin typeface="Times New Roman" panose="02020603050405020304" pitchFamily="18" charset="0"/>
                <a:cs typeface="Times New Roman" panose="02020603050405020304" pitchFamily="18" charset="0"/>
                <a:hlinkClick r:id="rId3"/>
              </a:rPr>
              <a:t>support.office.com/en-us/article/create-a-form-by-using-the-form-wizard-2786d31a-7241-4c11-9747-1ecf88b4d04b</a:t>
            </a:r>
            <a:endParaRPr lang="cs-CZ" dirty="0" smtClean="0">
              <a:latin typeface="Times New Roman" panose="02020603050405020304" pitchFamily="18" charset="0"/>
              <a:cs typeface="Times New Roman" panose="02020603050405020304" pitchFamily="18" charset="0"/>
            </a:endParaRPr>
          </a:p>
          <a:p>
            <a:pPr algn="just">
              <a:spcBef>
                <a:spcPts val="600"/>
              </a:spcBef>
              <a:spcAft>
                <a:spcPts val="1200"/>
              </a:spcAft>
            </a:pPr>
            <a:r>
              <a:rPr lang="en-US" dirty="0">
                <a:latin typeface="Times New Roman" panose="02020603050405020304" pitchFamily="18" charset="0"/>
                <a:cs typeface="Times New Roman" panose="02020603050405020304" pitchFamily="18" charset="0"/>
                <a:hlinkClick r:id="rId4"/>
              </a:rPr>
              <a:t>https://</a:t>
            </a:r>
            <a:r>
              <a:rPr lang="en-US" dirty="0" smtClean="0">
                <a:latin typeface="Times New Roman" panose="02020603050405020304" pitchFamily="18" charset="0"/>
                <a:cs typeface="Times New Roman" panose="02020603050405020304" pitchFamily="18" charset="0"/>
                <a:hlinkClick r:id="rId4"/>
              </a:rPr>
              <a:t>www.webucator.com/how-to/how-create-form-with-the-form-wizard-microsoft-access.cfm</a:t>
            </a:r>
            <a:endParaRPr lang="cs-CZ" dirty="0" smtClean="0">
              <a:latin typeface="Times New Roman" panose="02020603050405020304" pitchFamily="18" charset="0"/>
              <a:cs typeface="Times New Roman" panose="02020603050405020304" pitchFamily="18" charset="0"/>
            </a:endParaRPr>
          </a:p>
          <a:p>
            <a:pPr algn="just">
              <a:spcBef>
                <a:spcPts val="600"/>
              </a:spcBef>
              <a:spcAft>
                <a:spcPts val="1200"/>
              </a:spcAft>
            </a:pPr>
            <a:r>
              <a:rPr lang="en-US" dirty="0">
                <a:latin typeface="Times New Roman" panose="02020603050405020304" pitchFamily="18" charset="0"/>
                <a:cs typeface="Times New Roman" panose="02020603050405020304" pitchFamily="18" charset="0"/>
                <a:hlinkClick r:id="rId5"/>
              </a:rPr>
              <a:t>https://www.dummies.com/software/microsoft-office/access/how-to-generate-forms-in-access-2016</a:t>
            </a:r>
            <a:r>
              <a:rPr lang="en-US" dirty="0" smtClean="0">
                <a:latin typeface="Times New Roman" panose="02020603050405020304" pitchFamily="18" charset="0"/>
                <a:cs typeface="Times New Roman" panose="02020603050405020304" pitchFamily="18" charset="0"/>
                <a:hlinkClick r:id="rId5"/>
              </a:rPr>
              <a:t>/</a:t>
            </a:r>
            <a:endParaRPr lang="cs-CZ" dirty="0" smtClean="0">
              <a:latin typeface="Times New Roman" panose="02020603050405020304" pitchFamily="18" charset="0"/>
              <a:cs typeface="Times New Roman" panose="02020603050405020304" pitchFamily="18" charset="0"/>
            </a:endParaRPr>
          </a:p>
          <a:p>
            <a:pPr algn="just">
              <a:spcBef>
                <a:spcPts val="600"/>
              </a:spcBef>
              <a:spcAft>
                <a:spcPts val="1200"/>
              </a:spcAft>
            </a:pPr>
            <a:r>
              <a:rPr lang="en-US" dirty="0">
                <a:latin typeface="Times New Roman" panose="02020603050405020304" pitchFamily="18" charset="0"/>
                <a:cs typeface="Times New Roman" panose="02020603050405020304" pitchFamily="18" charset="0"/>
                <a:hlinkClick r:id="rId6"/>
              </a:rPr>
              <a:t>https://</a:t>
            </a:r>
            <a:r>
              <a:rPr lang="en-US" dirty="0" smtClean="0">
                <a:latin typeface="Times New Roman" panose="02020603050405020304" pitchFamily="18" charset="0"/>
                <a:cs typeface="Times New Roman" panose="02020603050405020304" pitchFamily="18" charset="0"/>
                <a:hlinkClick r:id="rId6"/>
              </a:rPr>
              <a:t>www.quackit.com/microsoft_access/microsoft_access_2016/tutorial/create_a_form_in_microsoft_access.cfm</a:t>
            </a:r>
            <a:endParaRPr lang="cs-CZ" dirty="0" smtClean="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83714103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363077"/>
            <a:ext cx="4057521" cy="646331"/>
          </a:xfrm>
          <a:prstGeom prst="rect">
            <a:avLst/>
          </a:prstGeom>
        </p:spPr>
        <p:txBody>
          <a:bodyPr wrap="none">
            <a:spAutoFit/>
          </a:bodyPr>
          <a:lstStyle/>
          <a:p>
            <a:pPr lvl="0">
              <a:defRPr/>
            </a:pPr>
            <a:r>
              <a:rPr lang="en-GB" sz="3600" b="1" kern="0" dirty="0" smtClean="0">
                <a:solidFill>
                  <a:srgbClr val="307871"/>
                </a:solidFill>
                <a:latin typeface="Times New Roman"/>
                <a:ea typeface="+mj-ea"/>
                <a:cs typeface="+mj-cs"/>
              </a:rPr>
              <a:t>Form with </a:t>
            </a:r>
            <a:r>
              <a:rPr lang="en-GB" sz="3600" b="1" kern="0" dirty="0" err="1" smtClean="0">
                <a:solidFill>
                  <a:srgbClr val="307871"/>
                </a:solidFill>
                <a:latin typeface="Times New Roman"/>
                <a:ea typeface="+mj-ea"/>
                <a:cs typeface="+mj-cs"/>
              </a:rPr>
              <a:t>subform</a:t>
            </a:r>
            <a:endParaRPr kumimoji="0" lang="en-GB" sz="3600" b="1" i="0" u="none" strike="noStrike" kern="0" cap="none" spc="0" normalizeH="0" baseline="0" dirty="0" smtClean="0">
              <a:ln>
                <a:noFill/>
              </a:ln>
              <a:solidFill>
                <a:sysClr val="windowText" lastClr="000000"/>
              </a:solidFill>
              <a:effectLst/>
              <a:uLnTx/>
              <a:uFillTx/>
            </a:endParaRPr>
          </a:p>
        </p:txBody>
      </p:sp>
      <p:sp>
        <p:nvSpPr>
          <p:cNvPr id="8" name="Zástupný symbol pro obsah 2"/>
          <p:cNvSpPr txBox="1">
            <a:spLocks/>
          </p:cNvSpPr>
          <p:nvPr/>
        </p:nvSpPr>
        <p:spPr>
          <a:xfrm>
            <a:off x="251520" y="1009408"/>
            <a:ext cx="10039793" cy="166029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spcBef>
                <a:spcPts val="600"/>
              </a:spcBef>
              <a:spcAft>
                <a:spcPts val="1200"/>
              </a:spcAft>
            </a:pPr>
            <a:endParaRPr lang="cs-CZ" dirty="0" smtClean="0">
              <a:latin typeface="Times New Roman" panose="02020603050405020304" pitchFamily="18" charset="0"/>
              <a:cs typeface="Times New Roman" panose="02020603050405020304" pitchFamily="18" charset="0"/>
            </a:endParaRPr>
          </a:p>
        </p:txBody>
      </p:sp>
      <p:sp>
        <p:nvSpPr>
          <p:cNvPr id="2" name="TextovéPole 1"/>
          <p:cNvSpPr txBox="1"/>
          <p:nvPr/>
        </p:nvSpPr>
        <p:spPr>
          <a:xfrm>
            <a:off x="189781" y="6262778"/>
            <a:ext cx="11938959" cy="646331"/>
          </a:xfrm>
          <a:prstGeom prst="rect">
            <a:avLst/>
          </a:prstGeom>
          <a:noFill/>
        </p:spPr>
        <p:txBody>
          <a:bodyPr wrap="square" rtlCol="0">
            <a:spAutoFit/>
          </a:bodyPr>
          <a:lstStyle/>
          <a:p>
            <a:r>
              <a:rPr lang="cs-CZ" dirty="0"/>
              <a:t>*https://www.quackit.com/microsoft_access/microsoft_access_2016/howto/how_to_add_a_subform_to_a_form_in_access_2016.cfm</a:t>
            </a:r>
            <a:endParaRPr lang="cs-CZ" dirty="0" smtClean="0"/>
          </a:p>
        </p:txBody>
      </p:sp>
      <p:sp>
        <p:nvSpPr>
          <p:cNvPr id="6" name="Zástupný symbol pro obsah 2"/>
          <p:cNvSpPr txBox="1">
            <a:spLocks/>
          </p:cNvSpPr>
          <p:nvPr/>
        </p:nvSpPr>
        <p:spPr>
          <a:xfrm>
            <a:off x="403920" y="946155"/>
            <a:ext cx="4442853" cy="166029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spcBef>
                <a:spcPts val="600"/>
              </a:spcBef>
              <a:spcAft>
                <a:spcPts val="1200"/>
              </a:spcAft>
            </a:pPr>
            <a:r>
              <a:rPr lang="en-US" dirty="0">
                <a:latin typeface="Times New Roman" panose="02020603050405020304" pitchFamily="18" charset="0"/>
                <a:cs typeface="Times New Roman" panose="02020603050405020304" pitchFamily="18" charset="0"/>
              </a:rPr>
              <a:t>In the left Navigation Pane, right-click on the form and select Design View from the contextual menu</a:t>
            </a:r>
            <a:r>
              <a:rPr lang="en-US" dirty="0" smtClean="0">
                <a:latin typeface="Times New Roman" panose="02020603050405020304" pitchFamily="18" charset="0"/>
                <a:cs typeface="Times New Roman" panose="02020603050405020304" pitchFamily="18" charset="0"/>
              </a:rPr>
              <a:t>.</a:t>
            </a:r>
            <a:r>
              <a:rPr lang="cs-CZ" dirty="0" smtClean="0">
                <a:latin typeface="Times New Roman" panose="02020603050405020304" pitchFamily="18" charset="0"/>
                <a:cs typeface="Times New Roman" panose="02020603050405020304" pitchFamily="18" charset="0"/>
              </a:rPr>
              <a:t>*</a:t>
            </a:r>
          </a:p>
          <a:p>
            <a:pPr algn="just">
              <a:spcBef>
                <a:spcPts val="600"/>
              </a:spcBef>
              <a:spcAft>
                <a:spcPts val="1200"/>
              </a:spcAft>
            </a:pPr>
            <a:r>
              <a:rPr lang="en-US" dirty="0">
                <a:latin typeface="Times New Roman" panose="02020603050405020304" pitchFamily="18" charset="0"/>
                <a:cs typeface="Times New Roman" panose="02020603050405020304" pitchFamily="18" charset="0"/>
              </a:rPr>
              <a:t>Locate the Controls group on the Design tab in the Ribbon</a:t>
            </a:r>
            <a:r>
              <a:rPr lang="en-US" dirty="0" smtClean="0">
                <a:latin typeface="Times New Roman" panose="02020603050405020304" pitchFamily="18" charset="0"/>
                <a:cs typeface="Times New Roman" panose="02020603050405020304" pitchFamily="18" charset="0"/>
              </a:rPr>
              <a:t>.</a:t>
            </a:r>
            <a:r>
              <a:rPr lang="cs-CZ" dirty="0" smtClean="0">
                <a:latin typeface="Times New Roman" panose="02020603050405020304" pitchFamily="18" charset="0"/>
                <a:cs typeface="Times New Roman" panose="02020603050405020304" pitchFamily="18" charset="0"/>
              </a:rPr>
              <a:t>*</a:t>
            </a:r>
            <a:endParaRPr lang="en-US" dirty="0">
              <a:latin typeface="Times New Roman" panose="02020603050405020304" pitchFamily="18" charset="0"/>
              <a:cs typeface="Times New Roman" panose="02020603050405020304" pitchFamily="18" charset="0"/>
            </a:endParaRPr>
          </a:p>
          <a:p>
            <a:pPr algn="just">
              <a:spcBef>
                <a:spcPts val="600"/>
              </a:spcBef>
              <a:spcAft>
                <a:spcPts val="1200"/>
              </a:spcAft>
            </a:pPr>
            <a:r>
              <a:rPr lang="en-US" dirty="0" smtClean="0">
                <a:latin typeface="Times New Roman" panose="02020603050405020304" pitchFamily="18" charset="0"/>
                <a:cs typeface="Times New Roman" panose="02020603050405020304" pitchFamily="18" charset="0"/>
              </a:rPr>
              <a:t>Click </a:t>
            </a:r>
            <a:r>
              <a:rPr lang="en-US" dirty="0">
                <a:latin typeface="Times New Roman" panose="02020603050405020304" pitchFamily="18" charset="0"/>
                <a:cs typeface="Times New Roman" panose="02020603050405020304" pitchFamily="18" charset="0"/>
              </a:rPr>
              <a:t>the little down-arrow to expand the list of available form controls</a:t>
            </a:r>
            <a:r>
              <a:rPr lang="en-US" dirty="0" smtClean="0">
                <a:latin typeface="Times New Roman" panose="02020603050405020304" pitchFamily="18" charset="0"/>
                <a:cs typeface="Times New Roman" panose="02020603050405020304" pitchFamily="18" charset="0"/>
              </a:rPr>
              <a:t>.</a:t>
            </a:r>
            <a:r>
              <a:rPr lang="cs-CZ" dirty="0" smtClean="0">
                <a:latin typeface="Times New Roman" panose="02020603050405020304" pitchFamily="18" charset="0"/>
                <a:cs typeface="Times New Roman" panose="02020603050405020304" pitchFamily="18" charset="0"/>
              </a:rPr>
              <a:t>*</a:t>
            </a:r>
            <a:endParaRPr lang="en-US" dirty="0">
              <a:latin typeface="Times New Roman" panose="02020603050405020304" pitchFamily="18" charset="0"/>
              <a:cs typeface="Times New Roman" panose="02020603050405020304" pitchFamily="18" charset="0"/>
            </a:endParaRPr>
          </a:p>
        </p:txBody>
      </p:sp>
      <p:pic>
        <p:nvPicPr>
          <p:cNvPr id="3" name="Obrázek 2"/>
          <p:cNvPicPr>
            <a:picLocks noChangeAspect="1"/>
          </p:cNvPicPr>
          <p:nvPr/>
        </p:nvPicPr>
        <p:blipFill>
          <a:blip r:embed="rId3"/>
          <a:stretch>
            <a:fillRect/>
          </a:stretch>
        </p:blipFill>
        <p:spPr>
          <a:xfrm>
            <a:off x="5098859" y="946155"/>
            <a:ext cx="4940369" cy="2638367"/>
          </a:xfrm>
          <a:prstGeom prst="rect">
            <a:avLst/>
          </a:prstGeom>
        </p:spPr>
      </p:pic>
      <p:pic>
        <p:nvPicPr>
          <p:cNvPr id="9" name="Obrázek 8"/>
          <p:cNvPicPr>
            <a:picLocks noChangeAspect="1"/>
          </p:cNvPicPr>
          <p:nvPr/>
        </p:nvPicPr>
        <p:blipFill>
          <a:blip r:embed="rId4"/>
          <a:stretch>
            <a:fillRect/>
          </a:stretch>
        </p:blipFill>
        <p:spPr>
          <a:xfrm>
            <a:off x="5098858" y="3647775"/>
            <a:ext cx="4940369" cy="2635213"/>
          </a:xfrm>
          <a:prstGeom prst="rect">
            <a:avLst/>
          </a:prstGeom>
        </p:spPr>
      </p:pic>
    </p:spTree>
    <p:extLst>
      <p:ext uri="{BB962C8B-B14F-4D97-AF65-F5344CB8AC3E}">
        <p14:creationId xmlns:p14="http://schemas.microsoft.com/office/powerpoint/2010/main" val="213231140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363077"/>
            <a:ext cx="4057521" cy="646331"/>
          </a:xfrm>
          <a:prstGeom prst="rect">
            <a:avLst/>
          </a:prstGeom>
        </p:spPr>
        <p:txBody>
          <a:bodyPr wrap="none">
            <a:spAutoFit/>
          </a:bodyPr>
          <a:lstStyle/>
          <a:p>
            <a:pPr lvl="0">
              <a:defRPr/>
            </a:pPr>
            <a:r>
              <a:rPr lang="en-GB" sz="3600" b="1" kern="0" dirty="0" smtClean="0">
                <a:solidFill>
                  <a:srgbClr val="307871"/>
                </a:solidFill>
                <a:latin typeface="Times New Roman"/>
                <a:ea typeface="+mj-ea"/>
                <a:cs typeface="+mj-cs"/>
              </a:rPr>
              <a:t>Form with </a:t>
            </a:r>
            <a:r>
              <a:rPr lang="en-GB" sz="3600" b="1" kern="0" dirty="0" err="1" smtClean="0">
                <a:solidFill>
                  <a:srgbClr val="307871"/>
                </a:solidFill>
                <a:latin typeface="Times New Roman"/>
                <a:ea typeface="+mj-ea"/>
                <a:cs typeface="+mj-cs"/>
              </a:rPr>
              <a:t>subform</a:t>
            </a:r>
            <a:endParaRPr kumimoji="0" lang="en-GB" sz="3600" b="1" i="0" u="none" strike="noStrike" kern="0" cap="none" spc="0" normalizeH="0" baseline="0" dirty="0" smtClean="0">
              <a:ln>
                <a:noFill/>
              </a:ln>
              <a:solidFill>
                <a:sysClr val="windowText" lastClr="000000"/>
              </a:solidFill>
              <a:effectLst/>
              <a:uLnTx/>
              <a:uFillTx/>
            </a:endParaRPr>
          </a:p>
        </p:txBody>
      </p:sp>
      <p:sp>
        <p:nvSpPr>
          <p:cNvPr id="8" name="Zástupný symbol pro obsah 2"/>
          <p:cNvSpPr txBox="1">
            <a:spLocks/>
          </p:cNvSpPr>
          <p:nvPr/>
        </p:nvSpPr>
        <p:spPr>
          <a:xfrm>
            <a:off x="251520" y="1009408"/>
            <a:ext cx="10039793" cy="166029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spcBef>
                <a:spcPts val="600"/>
              </a:spcBef>
              <a:spcAft>
                <a:spcPts val="1200"/>
              </a:spcAft>
            </a:pPr>
            <a:endParaRPr lang="cs-CZ" dirty="0" smtClean="0">
              <a:latin typeface="Times New Roman" panose="02020603050405020304" pitchFamily="18" charset="0"/>
              <a:cs typeface="Times New Roman" panose="02020603050405020304" pitchFamily="18" charset="0"/>
            </a:endParaRPr>
          </a:p>
        </p:txBody>
      </p:sp>
      <p:sp>
        <p:nvSpPr>
          <p:cNvPr id="2" name="TextovéPole 1"/>
          <p:cNvSpPr txBox="1"/>
          <p:nvPr/>
        </p:nvSpPr>
        <p:spPr>
          <a:xfrm>
            <a:off x="189781" y="6262778"/>
            <a:ext cx="11938959" cy="646331"/>
          </a:xfrm>
          <a:prstGeom prst="rect">
            <a:avLst/>
          </a:prstGeom>
          <a:noFill/>
        </p:spPr>
        <p:txBody>
          <a:bodyPr wrap="square" rtlCol="0">
            <a:spAutoFit/>
          </a:bodyPr>
          <a:lstStyle/>
          <a:p>
            <a:r>
              <a:rPr lang="cs-CZ" dirty="0"/>
              <a:t>*https://www.quackit.com/microsoft_access/microsoft_access_2016/howto/how_to_add_a_subform_to_a_form_in_access_2016.cfm</a:t>
            </a:r>
            <a:endParaRPr lang="cs-CZ" dirty="0" smtClean="0"/>
          </a:p>
        </p:txBody>
      </p:sp>
      <p:sp>
        <p:nvSpPr>
          <p:cNvPr id="6" name="Zástupný symbol pro obsah 2"/>
          <p:cNvSpPr txBox="1">
            <a:spLocks/>
          </p:cNvSpPr>
          <p:nvPr/>
        </p:nvSpPr>
        <p:spPr>
          <a:xfrm>
            <a:off x="403920" y="1222197"/>
            <a:ext cx="9775250" cy="166029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spcBef>
                <a:spcPts val="600"/>
              </a:spcBef>
              <a:spcAft>
                <a:spcPts val="1200"/>
              </a:spcAft>
            </a:pPr>
            <a:r>
              <a:rPr lang="en-US" dirty="0">
                <a:latin typeface="Times New Roman" panose="02020603050405020304" pitchFamily="18" charset="0"/>
                <a:cs typeface="Times New Roman" panose="02020603050405020304" pitchFamily="18" charset="0"/>
              </a:rPr>
              <a:t>Click the </a:t>
            </a:r>
            <a:r>
              <a:rPr lang="en-US" dirty="0" err="1">
                <a:latin typeface="Times New Roman" panose="02020603050405020304" pitchFamily="18" charset="0"/>
                <a:cs typeface="Times New Roman" panose="02020603050405020304" pitchFamily="18" charset="0"/>
              </a:rPr>
              <a:t>Subform</a:t>
            </a:r>
            <a:r>
              <a:rPr lang="en-US" dirty="0">
                <a:latin typeface="Times New Roman" panose="02020603050405020304" pitchFamily="18" charset="0"/>
                <a:cs typeface="Times New Roman" panose="02020603050405020304" pitchFamily="18" charset="0"/>
              </a:rPr>
              <a:t>/</a:t>
            </a:r>
            <a:r>
              <a:rPr lang="en-US" dirty="0" err="1">
                <a:latin typeface="Times New Roman" panose="02020603050405020304" pitchFamily="18" charset="0"/>
                <a:cs typeface="Times New Roman" panose="02020603050405020304" pitchFamily="18" charset="0"/>
              </a:rPr>
              <a:t>Subreport</a:t>
            </a:r>
            <a:r>
              <a:rPr lang="en-US" dirty="0">
                <a:latin typeface="Times New Roman" panose="02020603050405020304" pitchFamily="18" charset="0"/>
                <a:cs typeface="Times New Roman" panose="02020603050405020304" pitchFamily="18" charset="0"/>
              </a:rPr>
              <a:t> icon to select it</a:t>
            </a:r>
            <a:r>
              <a:rPr lang="en-US" dirty="0" smtClean="0">
                <a:latin typeface="Times New Roman" panose="02020603050405020304" pitchFamily="18" charset="0"/>
                <a:cs typeface="Times New Roman" panose="02020603050405020304" pitchFamily="18" charset="0"/>
              </a:rPr>
              <a:t>.</a:t>
            </a:r>
            <a:r>
              <a:rPr lang="cs-CZ" dirty="0" smtClean="0">
                <a:latin typeface="Times New Roman" panose="02020603050405020304" pitchFamily="18" charset="0"/>
                <a:cs typeface="Times New Roman" panose="02020603050405020304" pitchFamily="18" charset="0"/>
              </a:rPr>
              <a:t>*</a:t>
            </a:r>
            <a:endParaRPr lang="en-US" dirty="0">
              <a:latin typeface="Times New Roman" panose="02020603050405020304" pitchFamily="18" charset="0"/>
              <a:cs typeface="Times New Roman" panose="02020603050405020304" pitchFamily="18" charset="0"/>
            </a:endParaRPr>
          </a:p>
          <a:p>
            <a:pPr algn="just">
              <a:spcBef>
                <a:spcPts val="600"/>
              </a:spcBef>
              <a:spcAft>
                <a:spcPts val="1200"/>
              </a:spcAft>
            </a:pPr>
            <a:r>
              <a:rPr lang="en-US" dirty="0" smtClean="0">
                <a:latin typeface="Times New Roman" panose="02020603050405020304" pitchFamily="18" charset="0"/>
                <a:cs typeface="Times New Roman" panose="02020603050405020304" pitchFamily="18" charset="0"/>
              </a:rPr>
              <a:t>Then </a:t>
            </a:r>
            <a:r>
              <a:rPr lang="en-US" dirty="0">
                <a:latin typeface="Times New Roman" panose="02020603050405020304" pitchFamily="18" charset="0"/>
                <a:cs typeface="Times New Roman" panose="02020603050405020304" pitchFamily="18" charset="0"/>
              </a:rPr>
              <a:t>click in the form, in the location that you'd like the </a:t>
            </a:r>
            <a:r>
              <a:rPr lang="en-US" dirty="0" err="1">
                <a:latin typeface="Times New Roman" panose="02020603050405020304" pitchFamily="18" charset="0"/>
                <a:cs typeface="Times New Roman" panose="02020603050405020304" pitchFamily="18" charset="0"/>
              </a:rPr>
              <a:t>subform</a:t>
            </a:r>
            <a:r>
              <a:rPr lang="en-US" dirty="0">
                <a:latin typeface="Times New Roman" panose="02020603050405020304" pitchFamily="18" charset="0"/>
                <a:cs typeface="Times New Roman" panose="02020603050405020304" pitchFamily="18" charset="0"/>
              </a:rPr>
              <a:t> to be displayed</a:t>
            </a:r>
            <a:r>
              <a:rPr lang="en-US" dirty="0" smtClean="0">
                <a:latin typeface="Times New Roman" panose="02020603050405020304" pitchFamily="18" charset="0"/>
                <a:cs typeface="Times New Roman" panose="02020603050405020304" pitchFamily="18" charset="0"/>
              </a:rPr>
              <a:t>.</a:t>
            </a:r>
            <a:r>
              <a:rPr lang="cs-CZ" dirty="0" smtClean="0">
                <a:latin typeface="Times New Roman" panose="02020603050405020304" pitchFamily="18" charset="0"/>
                <a:cs typeface="Times New Roman" panose="02020603050405020304" pitchFamily="18" charset="0"/>
              </a:rPr>
              <a:t>*</a:t>
            </a:r>
            <a:endParaRPr lang="en-US" dirty="0">
              <a:latin typeface="Times New Roman" panose="02020603050405020304" pitchFamily="18" charset="0"/>
              <a:cs typeface="Times New Roman" panose="02020603050405020304" pitchFamily="18" charset="0"/>
            </a:endParaRPr>
          </a:p>
          <a:p>
            <a:pPr algn="just">
              <a:spcBef>
                <a:spcPts val="600"/>
              </a:spcBef>
              <a:spcAft>
                <a:spcPts val="1200"/>
              </a:spcAft>
            </a:pPr>
            <a:r>
              <a:rPr lang="en-US" dirty="0" smtClean="0">
                <a:latin typeface="Times New Roman" panose="02020603050405020304" pitchFamily="18" charset="0"/>
                <a:cs typeface="Times New Roman" panose="02020603050405020304" pitchFamily="18" charset="0"/>
              </a:rPr>
              <a:t>This </a:t>
            </a:r>
            <a:r>
              <a:rPr lang="en-US" dirty="0">
                <a:latin typeface="Times New Roman" panose="02020603050405020304" pitchFamily="18" charset="0"/>
                <a:cs typeface="Times New Roman" panose="02020603050405020304" pitchFamily="18" charset="0"/>
              </a:rPr>
              <a:t>launches the </a:t>
            </a:r>
            <a:r>
              <a:rPr lang="en-US" dirty="0" err="1">
                <a:latin typeface="Times New Roman" panose="02020603050405020304" pitchFamily="18" charset="0"/>
                <a:cs typeface="Times New Roman" panose="02020603050405020304" pitchFamily="18" charset="0"/>
              </a:rPr>
              <a:t>SubForm</a:t>
            </a:r>
            <a:r>
              <a:rPr lang="en-US" dirty="0">
                <a:latin typeface="Times New Roman" panose="02020603050405020304" pitchFamily="18" charset="0"/>
                <a:cs typeface="Times New Roman" panose="02020603050405020304" pitchFamily="18" charset="0"/>
              </a:rPr>
              <a:t> Wizard.</a:t>
            </a:r>
            <a:r>
              <a:rPr lang="cs-CZ" dirty="0" smtClean="0">
                <a:latin typeface="Times New Roman" panose="02020603050405020304" pitchFamily="18" charset="0"/>
                <a:cs typeface="Times New Roman" panose="02020603050405020304" pitchFamily="18" charset="0"/>
              </a:rPr>
              <a:t>*</a:t>
            </a:r>
          </a:p>
          <a:p>
            <a:pPr algn="just">
              <a:spcBef>
                <a:spcPts val="600"/>
              </a:spcBef>
              <a:spcAft>
                <a:spcPts val="1200"/>
              </a:spcAft>
            </a:pPr>
            <a:r>
              <a:rPr lang="en-US" dirty="0">
                <a:latin typeface="Times New Roman" panose="02020603050405020304" pitchFamily="18" charset="0"/>
                <a:cs typeface="Times New Roman" panose="02020603050405020304" pitchFamily="18" charset="0"/>
              </a:rPr>
              <a:t>You have the option of basing your </a:t>
            </a:r>
            <a:r>
              <a:rPr lang="en-US" dirty="0" err="1">
                <a:latin typeface="Times New Roman" panose="02020603050405020304" pitchFamily="18" charset="0"/>
                <a:cs typeface="Times New Roman" panose="02020603050405020304" pitchFamily="18" charset="0"/>
              </a:rPr>
              <a:t>subform</a:t>
            </a:r>
            <a:r>
              <a:rPr lang="en-US" dirty="0">
                <a:latin typeface="Times New Roman" panose="02020603050405020304" pitchFamily="18" charset="0"/>
                <a:cs typeface="Times New Roman" panose="02020603050405020304" pitchFamily="18" charset="0"/>
              </a:rPr>
              <a:t> on a table or query, or on an existing form</a:t>
            </a:r>
            <a:r>
              <a:rPr lang="en-US" dirty="0" smtClean="0">
                <a:latin typeface="Times New Roman" panose="02020603050405020304" pitchFamily="18" charset="0"/>
                <a:cs typeface="Times New Roman" panose="02020603050405020304" pitchFamily="18" charset="0"/>
              </a:rPr>
              <a:t>.</a:t>
            </a:r>
            <a:r>
              <a:rPr lang="cs-CZ" dirty="0" smtClean="0">
                <a:latin typeface="Times New Roman" panose="02020603050405020304" pitchFamily="18" charset="0"/>
                <a:cs typeface="Times New Roman" panose="02020603050405020304" pitchFamily="18" charset="0"/>
              </a:rPr>
              <a:t>*</a:t>
            </a:r>
            <a:endParaRPr lang="en-US" dirty="0">
              <a:latin typeface="Times New Roman" panose="02020603050405020304" pitchFamily="18" charset="0"/>
              <a:cs typeface="Times New Roman" panose="02020603050405020304" pitchFamily="18" charset="0"/>
            </a:endParaRPr>
          </a:p>
          <a:p>
            <a:pPr algn="just">
              <a:spcBef>
                <a:spcPts val="600"/>
              </a:spcBef>
              <a:spcAft>
                <a:spcPts val="1200"/>
              </a:spcAft>
            </a:pPr>
            <a:r>
              <a:rPr lang="en-US" dirty="0" smtClean="0">
                <a:latin typeface="Times New Roman" panose="02020603050405020304" pitchFamily="18" charset="0"/>
                <a:cs typeface="Times New Roman" panose="02020603050405020304" pitchFamily="18" charset="0"/>
              </a:rPr>
              <a:t>In </a:t>
            </a:r>
            <a:r>
              <a:rPr lang="en-US" dirty="0">
                <a:latin typeface="Times New Roman" panose="02020603050405020304" pitchFamily="18" charset="0"/>
                <a:cs typeface="Times New Roman" panose="02020603050405020304" pitchFamily="18" charset="0"/>
              </a:rPr>
              <a:t>this example, we'll select Use existing Tables and Queries</a:t>
            </a:r>
            <a:r>
              <a:rPr lang="en-US" dirty="0" smtClean="0">
                <a:latin typeface="Times New Roman" panose="02020603050405020304" pitchFamily="18" charset="0"/>
                <a:cs typeface="Times New Roman" panose="02020603050405020304" pitchFamily="18" charset="0"/>
              </a:rPr>
              <a:t>.</a:t>
            </a:r>
            <a:r>
              <a:rPr lang="cs-CZ" dirty="0" smtClean="0">
                <a:latin typeface="Times New Roman" panose="02020603050405020304" pitchFamily="18" charset="0"/>
                <a:cs typeface="Times New Roman" panose="02020603050405020304" pitchFamily="18" charset="0"/>
              </a:rPr>
              <a:t>*</a:t>
            </a:r>
            <a:endParaRPr lang="en-US" dirty="0">
              <a:latin typeface="Times New Roman" panose="02020603050405020304" pitchFamily="18" charset="0"/>
              <a:cs typeface="Times New Roman" panose="02020603050405020304" pitchFamily="18" charset="0"/>
            </a:endParaRPr>
          </a:p>
          <a:p>
            <a:pPr algn="just">
              <a:spcBef>
                <a:spcPts val="600"/>
              </a:spcBef>
              <a:spcAft>
                <a:spcPts val="1200"/>
              </a:spcAft>
            </a:pPr>
            <a:r>
              <a:rPr lang="en-US" dirty="0" smtClean="0">
                <a:latin typeface="Times New Roman" panose="02020603050405020304" pitchFamily="18" charset="0"/>
                <a:cs typeface="Times New Roman" panose="02020603050405020304" pitchFamily="18" charset="0"/>
              </a:rPr>
              <a:t>Once </a:t>
            </a:r>
            <a:r>
              <a:rPr lang="en-US" dirty="0">
                <a:latin typeface="Times New Roman" panose="02020603050405020304" pitchFamily="18" charset="0"/>
                <a:cs typeface="Times New Roman" panose="02020603050405020304" pitchFamily="18" charset="0"/>
              </a:rPr>
              <a:t>you've selected the option, click Next </a:t>
            </a:r>
            <a:r>
              <a:rPr lang="en-US" dirty="0" smtClean="0">
                <a:latin typeface="Times New Roman" panose="02020603050405020304" pitchFamily="18" charset="0"/>
                <a:cs typeface="Times New Roman" panose="02020603050405020304" pitchFamily="18" charset="0"/>
              </a:rPr>
              <a:t>&gt;.</a:t>
            </a:r>
            <a:r>
              <a:rPr lang="cs-CZ" dirty="0" smtClean="0">
                <a:latin typeface="Times New Roman" panose="02020603050405020304" pitchFamily="18" charset="0"/>
                <a:cs typeface="Times New Roman" panose="02020603050405020304" pitchFamily="18" charset="0"/>
              </a:rPr>
              <a:t>*</a:t>
            </a: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64151136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363077"/>
            <a:ext cx="4057521" cy="646331"/>
          </a:xfrm>
          <a:prstGeom prst="rect">
            <a:avLst/>
          </a:prstGeom>
        </p:spPr>
        <p:txBody>
          <a:bodyPr wrap="none">
            <a:spAutoFit/>
          </a:bodyPr>
          <a:lstStyle/>
          <a:p>
            <a:pPr lvl="0">
              <a:defRPr/>
            </a:pPr>
            <a:r>
              <a:rPr lang="en-GB" sz="3600" b="1" kern="0" dirty="0" smtClean="0">
                <a:solidFill>
                  <a:srgbClr val="307871"/>
                </a:solidFill>
                <a:latin typeface="Times New Roman"/>
                <a:ea typeface="+mj-ea"/>
                <a:cs typeface="+mj-cs"/>
              </a:rPr>
              <a:t>Form with </a:t>
            </a:r>
            <a:r>
              <a:rPr lang="en-GB" sz="3600" b="1" kern="0" dirty="0" err="1" smtClean="0">
                <a:solidFill>
                  <a:srgbClr val="307871"/>
                </a:solidFill>
                <a:latin typeface="Times New Roman"/>
                <a:ea typeface="+mj-ea"/>
                <a:cs typeface="+mj-cs"/>
              </a:rPr>
              <a:t>subform</a:t>
            </a:r>
            <a:endParaRPr kumimoji="0" lang="en-GB" sz="3600" b="1" i="0" u="none" strike="noStrike" kern="0" cap="none" spc="0" normalizeH="0" baseline="0" dirty="0" smtClean="0">
              <a:ln>
                <a:noFill/>
              </a:ln>
              <a:solidFill>
                <a:sysClr val="windowText" lastClr="000000"/>
              </a:solidFill>
              <a:effectLst/>
              <a:uLnTx/>
              <a:uFillTx/>
            </a:endParaRPr>
          </a:p>
        </p:txBody>
      </p:sp>
      <p:sp>
        <p:nvSpPr>
          <p:cNvPr id="8" name="Zástupný symbol pro obsah 2"/>
          <p:cNvSpPr txBox="1">
            <a:spLocks/>
          </p:cNvSpPr>
          <p:nvPr/>
        </p:nvSpPr>
        <p:spPr>
          <a:xfrm>
            <a:off x="251520" y="1009408"/>
            <a:ext cx="10039793" cy="166029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spcBef>
                <a:spcPts val="600"/>
              </a:spcBef>
              <a:spcAft>
                <a:spcPts val="1200"/>
              </a:spcAft>
            </a:pPr>
            <a:endParaRPr lang="cs-CZ" dirty="0" smtClean="0">
              <a:latin typeface="Times New Roman" panose="02020603050405020304" pitchFamily="18" charset="0"/>
              <a:cs typeface="Times New Roman" panose="02020603050405020304" pitchFamily="18" charset="0"/>
            </a:endParaRPr>
          </a:p>
        </p:txBody>
      </p:sp>
      <p:sp>
        <p:nvSpPr>
          <p:cNvPr id="2" name="TextovéPole 1"/>
          <p:cNvSpPr txBox="1"/>
          <p:nvPr/>
        </p:nvSpPr>
        <p:spPr>
          <a:xfrm>
            <a:off x="189781" y="6262778"/>
            <a:ext cx="11938959" cy="646331"/>
          </a:xfrm>
          <a:prstGeom prst="rect">
            <a:avLst/>
          </a:prstGeom>
          <a:noFill/>
        </p:spPr>
        <p:txBody>
          <a:bodyPr wrap="square" rtlCol="0">
            <a:spAutoFit/>
          </a:bodyPr>
          <a:lstStyle/>
          <a:p>
            <a:r>
              <a:rPr lang="cs-CZ" dirty="0"/>
              <a:t>*https://www.quackit.com/microsoft_access/microsoft_access_2016/howto/how_to_add_a_subform_to_a_form_in_access_2016.cfm</a:t>
            </a:r>
            <a:endParaRPr lang="cs-CZ" dirty="0" smtClean="0"/>
          </a:p>
        </p:txBody>
      </p:sp>
      <p:pic>
        <p:nvPicPr>
          <p:cNvPr id="3" name="Obrázek 2"/>
          <p:cNvPicPr>
            <a:picLocks noChangeAspect="1"/>
          </p:cNvPicPr>
          <p:nvPr/>
        </p:nvPicPr>
        <p:blipFill>
          <a:blip r:embed="rId3"/>
          <a:stretch>
            <a:fillRect/>
          </a:stretch>
        </p:blipFill>
        <p:spPr>
          <a:xfrm>
            <a:off x="260509" y="1002604"/>
            <a:ext cx="7262845" cy="3854068"/>
          </a:xfrm>
          <a:prstGeom prst="rect">
            <a:avLst/>
          </a:prstGeom>
        </p:spPr>
      </p:pic>
      <p:pic>
        <p:nvPicPr>
          <p:cNvPr id="7" name="Obrázek 6"/>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523354" y="2501660"/>
            <a:ext cx="4536374" cy="3364789"/>
          </a:xfrm>
          <a:prstGeom prst="rect">
            <a:avLst/>
          </a:prstGeom>
        </p:spPr>
      </p:pic>
    </p:spTree>
    <p:extLst>
      <p:ext uri="{BB962C8B-B14F-4D97-AF65-F5344CB8AC3E}">
        <p14:creationId xmlns:p14="http://schemas.microsoft.com/office/powerpoint/2010/main" val="169460962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363077"/>
            <a:ext cx="4057521" cy="646331"/>
          </a:xfrm>
          <a:prstGeom prst="rect">
            <a:avLst/>
          </a:prstGeom>
        </p:spPr>
        <p:txBody>
          <a:bodyPr wrap="none">
            <a:spAutoFit/>
          </a:bodyPr>
          <a:lstStyle/>
          <a:p>
            <a:pPr lvl="0">
              <a:defRPr/>
            </a:pPr>
            <a:r>
              <a:rPr lang="en-GB" sz="3600" b="1" kern="0" dirty="0" smtClean="0">
                <a:solidFill>
                  <a:srgbClr val="307871"/>
                </a:solidFill>
                <a:latin typeface="Times New Roman"/>
                <a:ea typeface="+mj-ea"/>
                <a:cs typeface="+mj-cs"/>
              </a:rPr>
              <a:t>Form with </a:t>
            </a:r>
            <a:r>
              <a:rPr lang="en-GB" sz="3600" b="1" kern="0" dirty="0" err="1" smtClean="0">
                <a:solidFill>
                  <a:srgbClr val="307871"/>
                </a:solidFill>
                <a:latin typeface="Times New Roman"/>
                <a:ea typeface="+mj-ea"/>
                <a:cs typeface="+mj-cs"/>
              </a:rPr>
              <a:t>subform</a:t>
            </a:r>
            <a:endParaRPr kumimoji="0" lang="en-GB" sz="3600" b="1" i="0" u="none" strike="noStrike" kern="0" cap="none" spc="0" normalizeH="0" baseline="0" dirty="0" smtClean="0">
              <a:ln>
                <a:noFill/>
              </a:ln>
              <a:solidFill>
                <a:sysClr val="windowText" lastClr="000000"/>
              </a:solidFill>
              <a:effectLst/>
              <a:uLnTx/>
              <a:uFillTx/>
            </a:endParaRPr>
          </a:p>
        </p:txBody>
      </p:sp>
      <p:sp>
        <p:nvSpPr>
          <p:cNvPr id="8" name="Zástupný symbol pro obsah 2"/>
          <p:cNvSpPr txBox="1">
            <a:spLocks/>
          </p:cNvSpPr>
          <p:nvPr/>
        </p:nvSpPr>
        <p:spPr>
          <a:xfrm>
            <a:off x="251520" y="1009408"/>
            <a:ext cx="10039793" cy="166029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spcBef>
                <a:spcPts val="600"/>
              </a:spcBef>
              <a:spcAft>
                <a:spcPts val="1200"/>
              </a:spcAft>
            </a:pPr>
            <a:endParaRPr lang="cs-CZ" dirty="0" smtClean="0">
              <a:latin typeface="Times New Roman" panose="02020603050405020304" pitchFamily="18" charset="0"/>
              <a:cs typeface="Times New Roman" panose="02020603050405020304" pitchFamily="18" charset="0"/>
            </a:endParaRPr>
          </a:p>
        </p:txBody>
      </p:sp>
      <p:sp>
        <p:nvSpPr>
          <p:cNvPr id="2" name="TextovéPole 1"/>
          <p:cNvSpPr txBox="1"/>
          <p:nvPr/>
        </p:nvSpPr>
        <p:spPr>
          <a:xfrm>
            <a:off x="189781" y="6262778"/>
            <a:ext cx="11938959" cy="646331"/>
          </a:xfrm>
          <a:prstGeom prst="rect">
            <a:avLst/>
          </a:prstGeom>
          <a:noFill/>
        </p:spPr>
        <p:txBody>
          <a:bodyPr wrap="square" rtlCol="0">
            <a:spAutoFit/>
          </a:bodyPr>
          <a:lstStyle/>
          <a:p>
            <a:r>
              <a:rPr lang="cs-CZ" dirty="0"/>
              <a:t>*https://www.quackit.com/microsoft_access/microsoft_access_2016/howto/how_to_add_a_subform_to_a_form_in_access_2016.cfm</a:t>
            </a:r>
            <a:endParaRPr lang="cs-CZ" dirty="0" smtClean="0"/>
          </a:p>
        </p:txBody>
      </p:sp>
      <p:sp>
        <p:nvSpPr>
          <p:cNvPr id="6" name="Zástupný symbol pro obsah 2"/>
          <p:cNvSpPr txBox="1">
            <a:spLocks/>
          </p:cNvSpPr>
          <p:nvPr/>
        </p:nvSpPr>
        <p:spPr>
          <a:xfrm>
            <a:off x="50236" y="937524"/>
            <a:ext cx="7575514" cy="166029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spcBef>
                <a:spcPts val="0"/>
              </a:spcBef>
              <a:spcAft>
                <a:spcPts val="1200"/>
              </a:spcAft>
            </a:pPr>
            <a:r>
              <a:rPr lang="en-US" dirty="0">
                <a:latin typeface="Times New Roman" panose="02020603050405020304" pitchFamily="18" charset="0"/>
                <a:cs typeface="Times New Roman" panose="02020603050405020304" pitchFamily="18" charset="0"/>
              </a:rPr>
              <a:t>If you selected Use existing Tables and Queries, you will now be asked to select the fields to use in the </a:t>
            </a:r>
            <a:r>
              <a:rPr lang="en-US" dirty="0" err="1">
                <a:latin typeface="Times New Roman" panose="02020603050405020304" pitchFamily="18" charset="0"/>
                <a:cs typeface="Times New Roman" panose="02020603050405020304" pitchFamily="18" charset="0"/>
              </a:rPr>
              <a:t>subform</a:t>
            </a:r>
            <a:r>
              <a:rPr lang="en-US" dirty="0" smtClean="0">
                <a:latin typeface="Times New Roman" panose="02020603050405020304" pitchFamily="18" charset="0"/>
                <a:cs typeface="Times New Roman" panose="02020603050405020304" pitchFamily="18" charset="0"/>
              </a:rPr>
              <a:t>.</a:t>
            </a:r>
            <a:r>
              <a:rPr lang="cs-CZ" dirty="0" smtClean="0">
                <a:latin typeface="Times New Roman" panose="02020603050405020304" pitchFamily="18" charset="0"/>
                <a:cs typeface="Times New Roman" panose="02020603050405020304" pitchFamily="18" charset="0"/>
              </a:rPr>
              <a:t>*</a:t>
            </a:r>
            <a:endParaRPr lang="en-US" dirty="0">
              <a:latin typeface="Times New Roman" panose="02020603050405020304" pitchFamily="18" charset="0"/>
              <a:cs typeface="Times New Roman" panose="02020603050405020304" pitchFamily="18" charset="0"/>
            </a:endParaRPr>
          </a:p>
          <a:p>
            <a:pPr algn="just">
              <a:spcBef>
                <a:spcPts val="0"/>
              </a:spcBef>
              <a:spcAft>
                <a:spcPts val="1200"/>
              </a:spcAft>
            </a:pPr>
            <a:r>
              <a:rPr lang="en-US" dirty="0" smtClean="0">
                <a:latin typeface="Times New Roman" panose="02020603050405020304" pitchFamily="18" charset="0"/>
                <a:cs typeface="Times New Roman" panose="02020603050405020304" pitchFamily="18" charset="0"/>
              </a:rPr>
              <a:t>Select </a:t>
            </a:r>
            <a:r>
              <a:rPr lang="en-US" dirty="0">
                <a:latin typeface="Times New Roman" panose="02020603050405020304" pitchFamily="18" charset="0"/>
                <a:cs typeface="Times New Roman" panose="02020603050405020304" pitchFamily="18" charset="0"/>
              </a:rPr>
              <a:t>the table or query from the drop-down list</a:t>
            </a:r>
            <a:r>
              <a:rPr lang="en-US" dirty="0" smtClean="0">
                <a:latin typeface="Times New Roman" panose="02020603050405020304" pitchFamily="18" charset="0"/>
                <a:cs typeface="Times New Roman" panose="02020603050405020304" pitchFamily="18" charset="0"/>
              </a:rPr>
              <a:t>.</a:t>
            </a:r>
            <a:r>
              <a:rPr lang="cs-CZ" dirty="0" smtClean="0">
                <a:latin typeface="Times New Roman" panose="02020603050405020304" pitchFamily="18" charset="0"/>
                <a:cs typeface="Times New Roman" panose="02020603050405020304" pitchFamily="18" charset="0"/>
              </a:rPr>
              <a:t>*</a:t>
            </a:r>
            <a:endParaRPr lang="en-US" dirty="0">
              <a:latin typeface="Times New Roman" panose="02020603050405020304" pitchFamily="18" charset="0"/>
              <a:cs typeface="Times New Roman" panose="02020603050405020304" pitchFamily="18" charset="0"/>
            </a:endParaRPr>
          </a:p>
          <a:p>
            <a:pPr algn="just">
              <a:spcBef>
                <a:spcPts val="0"/>
              </a:spcBef>
              <a:spcAft>
                <a:spcPts val="1200"/>
              </a:spcAft>
            </a:pPr>
            <a:r>
              <a:rPr lang="en-US" dirty="0" smtClean="0">
                <a:latin typeface="Times New Roman" panose="02020603050405020304" pitchFamily="18" charset="0"/>
                <a:cs typeface="Times New Roman" panose="02020603050405020304" pitchFamily="18" charset="0"/>
              </a:rPr>
              <a:t>On </a:t>
            </a:r>
            <a:r>
              <a:rPr lang="en-US" dirty="0">
                <a:latin typeface="Times New Roman" panose="02020603050405020304" pitchFamily="18" charset="0"/>
                <a:cs typeface="Times New Roman" panose="02020603050405020304" pitchFamily="18" charset="0"/>
              </a:rPr>
              <a:t>the left pane, select each field that you need on the </a:t>
            </a:r>
            <a:r>
              <a:rPr lang="en-US" dirty="0" err="1">
                <a:latin typeface="Times New Roman" panose="02020603050405020304" pitchFamily="18" charset="0"/>
                <a:cs typeface="Times New Roman" panose="02020603050405020304" pitchFamily="18" charset="0"/>
              </a:rPr>
              <a:t>subform</a:t>
            </a:r>
            <a:r>
              <a:rPr lang="en-US" dirty="0">
                <a:latin typeface="Times New Roman" panose="02020603050405020304" pitchFamily="18" charset="0"/>
                <a:cs typeface="Times New Roman" panose="02020603050405020304" pitchFamily="18" charset="0"/>
              </a:rPr>
              <a:t>, then click the little &gt; button to move it across to the right pane</a:t>
            </a:r>
            <a:r>
              <a:rPr lang="en-US" dirty="0" smtClean="0">
                <a:latin typeface="Times New Roman" panose="02020603050405020304" pitchFamily="18" charset="0"/>
                <a:cs typeface="Times New Roman" panose="02020603050405020304" pitchFamily="18" charset="0"/>
              </a:rPr>
              <a:t>.</a:t>
            </a:r>
            <a:r>
              <a:rPr lang="cs-CZ" dirty="0" smtClean="0">
                <a:latin typeface="Times New Roman" panose="02020603050405020304" pitchFamily="18" charset="0"/>
                <a:cs typeface="Times New Roman" panose="02020603050405020304" pitchFamily="18" charset="0"/>
              </a:rPr>
              <a:t>*</a:t>
            </a:r>
            <a:endParaRPr lang="en-US" dirty="0">
              <a:latin typeface="Times New Roman" panose="02020603050405020304" pitchFamily="18" charset="0"/>
              <a:cs typeface="Times New Roman" panose="02020603050405020304" pitchFamily="18" charset="0"/>
            </a:endParaRPr>
          </a:p>
          <a:p>
            <a:pPr algn="just">
              <a:spcBef>
                <a:spcPts val="0"/>
              </a:spcBef>
              <a:spcAft>
                <a:spcPts val="1200"/>
              </a:spcAft>
            </a:pPr>
            <a:r>
              <a:rPr lang="en-US" dirty="0" smtClean="0">
                <a:latin typeface="Times New Roman" panose="02020603050405020304" pitchFamily="18" charset="0"/>
                <a:cs typeface="Times New Roman" panose="02020603050405020304" pitchFamily="18" charset="0"/>
              </a:rPr>
              <a:t>You </a:t>
            </a:r>
            <a:r>
              <a:rPr lang="en-US" dirty="0">
                <a:latin typeface="Times New Roman" panose="02020603050405020304" pitchFamily="18" charset="0"/>
                <a:cs typeface="Times New Roman" panose="02020603050405020304" pitchFamily="18" charset="0"/>
              </a:rPr>
              <a:t>can select fields from more than one table or query. Simply select another table/query from the drop-down when you're done with the first one.</a:t>
            </a:r>
          </a:p>
          <a:p>
            <a:pPr algn="just">
              <a:spcBef>
                <a:spcPts val="0"/>
              </a:spcBef>
              <a:spcAft>
                <a:spcPts val="1200"/>
              </a:spcAft>
            </a:pPr>
            <a:r>
              <a:rPr lang="en-US" dirty="0" smtClean="0">
                <a:latin typeface="Times New Roman" panose="02020603050405020304" pitchFamily="18" charset="0"/>
                <a:cs typeface="Times New Roman" panose="02020603050405020304" pitchFamily="18" charset="0"/>
              </a:rPr>
              <a:t>Once </a:t>
            </a:r>
            <a:r>
              <a:rPr lang="en-US" dirty="0">
                <a:latin typeface="Times New Roman" panose="02020603050405020304" pitchFamily="18" charset="0"/>
                <a:cs typeface="Times New Roman" panose="02020603050405020304" pitchFamily="18" charset="0"/>
              </a:rPr>
              <a:t>done, click Next &gt;.</a:t>
            </a:r>
            <a:r>
              <a:rPr lang="cs-CZ" dirty="0" smtClean="0">
                <a:latin typeface="Times New Roman" panose="02020603050405020304" pitchFamily="18" charset="0"/>
                <a:cs typeface="Times New Roman" panose="02020603050405020304" pitchFamily="18" charset="0"/>
              </a:rPr>
              <a:t>*</a:t>
            </a:r>
            <a:endParaRPr lang="en-US" dirty="0">
              <a:latin typeface="Times New Roman" panose="02020603050405020304" pitchFamily="18" charset="0"/>
              <a:cs typeface="Times New Roman" panose="02020603050405020304" pitchFamily="18" charset="0"/>
            </a:endParaRPr>
          </a:p>
        </p:txBody>
      </p:sp>
      <p:pic>
        <p:nvPicPr>
          <p:cNvPr id="3" name="Obrázek 2"/>
          <p:cNvPicPr>
            <a:picLocks noChangeAspect="1"/>
          </p:cNvPicPr>
          <p:nvPr/>
        </p:nvPicPr>
        <p:blipFill>
          <a:blip r:embed="rId3"/>
          <a:stretch>
            <a:fillRect/>
          </a:stretch>
        </p:blipFill>
        <p:spPr>
          <a:xfrm>
            <a:off x="7625750" y="2382468"/>
            <a:ext cx="4502990" cy="3363458"/>
          </a:xfrm>
          <a:prstGeom prst="rect">
            <a:avLst/>
          </a:prstGeom>
        </p:spPr>
      </p:pic>
    </p:spTree>
    <p:extLst>
      <p:ext uri="{BB962C8B-B14F-4D97-AF65-F5344CB8AC3E}">
        <p14:creationId xmlns:p14="http://schemas.microsoft.com/office/powerpoint/2010/main" val="43339986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363077"/>
            <a:ext cx="4057521" cy="646331"/>
          </a:xfrm>
          <a:prstGeom prst="rect">
            <a:avLst/>
          </a:prstGeom>
        </p:spPr>
        <p:txBody>
          <a:bodyPr wrap="none">
            <a:spAutoFit/>
          </a:bodyPr>
          <a:lstStyle/>
          <a:p>
            <a:pPr lvl="0">
              <a:defRPr/>
            </a:pPr>
            <a:r>
              <a:rPr lang="en-GB" sz="3600" b="1" kern="0" dirty="0" smtClean="0">
                <a:solidFill>
                  <a:srgbClr val="307871"/>
                </a:solidFill>
                <a:latin typeface="Times New Roman"/>
                <a:ea typeface="+mj-ea"/>
                <a:cs typeface="+mj-cs"/>
              </a:rPr>
              <a:t>Form with </a:t>
            </a:r>
            <a:r>
              <a:rPr lang="en-GB" sz="3600" b="1" kern="0" dirty="0" err="1" smtClean="0">
                <a:solidFill>
                  <a:srgbClr val="307871"/>
                </a:solidFill>
                <a:latin typeface="Times New Roman"/>
                <a:ea typeface="+mj-ea"/>
                <a:cs typeface="+mj-cs"/>
              </a:rPr>
              <a:t>subform</a:t>
            </a:r>
            <a:endParaRPr kumimoji="0" lang="en-GB" sz="3600" b="1" i="0" u="none" strike="noStrike" kern="0" cap="none" spc="0" normalizeH="0" baseline="0" dirty="0" smtClean="0">
              <a:ln>
                <a:noFill/>
              </a:ln>
              <a:solidFill>
                <a:sysClr val="windowText" lastClr="000000"/>
              </a:solidFill>
              <a:effectLst/>
              <a:uLnTx/>
              <a:uFillTx/>
            </a:endParaRPr>
          </a:p>
        </p:txBody>
      </p:sp>
      <p:sp>
        <p:nvSpPr>
          <p:cNvPr id="8" name="Zástupný symbol pro obsah 2"/>
          <p:cNvSpPr txBox="1">
            <a:spLocks/>
          </p:cNvSpPr>
          <p:nvPr/>
        </p:nvSpPr>
        <p:spPr>
          <a:xfrm>
            <a:off x="251520" y="1009408"/>
            <a:ext cx="10039793" cy="166029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spcBef>
                <a:spcPts val="600"/>
              </a:spcBef>
              <a:spcAft>
                <a:spcPts val="1200"/>
              </a:spcAft>
            </a:pPr>
            <a:endParaRPr lang="cs-CZ" dirty="0" smtClean="0">
              <a:latin typeface="Times New Roman" panose="02020603050405020304" pitchFamily="18" charset="0"/>
              <a:cs typeface="Times New Roman" panose="02020603050405020304" pitchFamily="18" charset="0"/>
            </a:endParaRPr>
          </a:p>
        </p:txBody>
      </p:sp>
      <p:sp>
        <p:nvSpPr>
          <p:cNvPr id="2" name="TextovéPole 1"/>
          <p:cNvSpPr txBox="1"/>
          <p:nvPr/>
        </p:nvSpPr>
        <p:spPr>
          <a:xfrm>
            <a:off x="189781" y="6262778"/>
            <a:ext cx="11938959" cy="646331"/>
          </a:xfrm>
          <a:prstGeom prst="rect">
            <a:avLst/>
          </a:prstGeom>
          <a:noFill/>
        </p:spPr>
        <p:txBody>
          <a:bodyPr wrap="square" rtlCol="0">
            <a:spAutoFit/>
          </a:bodyPr>
          <a:lstStyle/>
          <a:p>
            <a:r>
              <a:rPr lang="cs-CZ" dirty="0"/>
              <a:t>*https://www.quackit.com/microsoft_access/microsoft_access_2016/howto/how_to_add_a_subform_to_a_form_in_access_2016.cfm</a:t>
            </a:r>
            <a:endParaRPr lang="cs-CZ" dirty="0" smtClean="0"/>
          </a:p>
        </p:txBody>
      </p:sp>
      <p:sp>
        <p:nvSpPr>
          <p:cNvPr id="6" name="Zástupný symbol pro obsah 2"/>
          <p:cNvSpPr txBox="1">
            <a:spLocks/>
          </p:cNvSpPr>
          <p:nvPr/>
        </p:nvSpPr>
        <p:spPr>
          <a:xfrm>
            <a:off x="403920" y="1222197"/>
            <a:ext cx="9775250" cy="166029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spcBef>
                <a:spcPts val="600"/>
              </a:spcBef>
              <a:spcAft>
                <a:spcPts val="1200"/>
              </a:spcAft>
            </a:pPr>
            <a:r>
              <a:rPr lang="en-US" dirty="0" smtClean="0">
                <a:latin typeface="Times New Roman" panose="02020603050405020304" pitchFamily="18" charset="0"/>
                <a:cs typeface="Times New Roman" panose="02020603050405020304" pitchFamily="18" charset="0"/>
              </a:rPr>
              <a:t>There </a:t>
            </a:r>
            <a:r>
              <a:rPr lang="en-US" dirty="0">
                <a:latin typeface="Times New Roman" panose="02020603050405020304" pitchFamily="18" charset="0"/>
                <a:cs typeface="Times New Roman" panose="02020603050405020304" pitchFamily="18" charset="0"/>
              </a:rPr>
              <a:t>needs to be a field that links the main form and its </a:t>
            </a:r>
            <a:r>
              <a:rPr lang="en-US" dirty="0" err="1">
                <a:latin typeface="Times New Roman" panose="02020603050405020304" pitchFamily="18" charset="0"/>
                <a:cs typeface="Times New Roman" panose="02020603050405020304" pitchFamily="18" charset="0"/>
              </a:rPr>
              <a:t>subform</a:t>
            </a:r>
            <a:r>
              <a:rPr lang="en-US" dirty="0">
                <a:latin typeface="Times New Roman" panose="02020603050405020304" pitchFamily="18" charset="0"/>
                <a:cs typeface="Times New Roman" panose="02020603050405020304" pitchFamily="18" charset="0"/>
              </a:rPr>
              <a:t>. This is typically an ID field or similar</a:t>
            </a:r>
            <a:r>
              <a:rPr lang="en-US" dirty="0" smtClean="0">
                <a:latin typeface="Times New Roman" panose="02020603050405020304" pitchFamily="18" charset="0"/>
                <a:cs typeface="Times New Roman" panose="02020603050405020304" pitchFamily="18" charset="0"/>
              </a:rPr>
              <a:t>.</a:t>
            </a:r>
            <a:r>
              <a:rPr lang="cs-CZ" dirty="0" smtClean="0">
                <a:latin typeface="Times New Roman" panose="02020603050405020304" pitchFamily="18" charset="0"/>
                <a:cs typeface="Times New Roman" panose="02020603050405020304" pitchFamily="18" charset="0"/>
              </a:rPr>
              <a:t>*</a:t>
            </a:r>
            <a:endParaRPr lang="en-US" dirty="0">
              <a:latin typeface="Times New Roman" panose="02020603050405020304" pitchFamily="18" charset="0"/>
              <a:cs typeface="Times New Roman" panose="02020603050405020304" pitchFamily="18" charset="0"/>
            </a:endParaRPr>
          </a:p>
          <a:p>
            <a:pPr algn="just">
              <a:spcBef>
                <a:spcPts val="600"/>
              </a:spcBef>
              <a:spcAft>
                <a:spcPts val="1200"/>
              </a:spcAft>
            </a:pPr>
            <a:r>
              <a:rPr lang="en-US" dirty="0" smtClean="0">
                <a:latin typeface="Times New Roman" panose="02020603050405020304" pitchFamily="18" charset="0"/>
                <a:cs typeface="Times New Roman" panose="02020603050405020304" pitchFamily="18" charset="0"/>
              </a:rPr>
              <a:t>If </a:t>
            </a:r>
            <a:r>
              <a:rPr lang="en-US" dirty="0">
                <a:latin typeface="Times New Roman" panose="02020603050405020304" pitchFamily="18" charset="0"/>
                <a:cs typeface="Times New Roman" panose="02020603050405020304" pitchFamily="18" charset="0"/>
              </a:rPr>
              <a:t>you've previously set up a relationship for the tables, then Access will guess which field to use based on the primary key and foreign key of the relationship</a:t>
            </a:r>
            <a:r>
              <a:rPr lang="en-US" dirty="0" smtClean="0">
                <a:latin typeface="Times New Roman" panose="02020603050405020304" pitchFamily="18" charset="0"/>
                <a:cs typeface="Times New Roman" panose="02020603050405020304" pitchFamily="18" charset="0"/>
              </a:rPr>
              <a:t>.</a:t>
            </a:r>
            <a:r>
              <a:rPr lang="cs-CZ" dirty="0" smtClean="0">
                <a:latin typeface="Times New Roman" panose="02020603050405020304" pitchFamily="18" charset="0"/>
                <a:cs typeface="Times New Roman" panose="02020603050405020304" pitchFamily="18" charset="0"/>
              </a:rPr>
              <a:t>*</a:t>
            </a:r>
            <a:endParaRPr lang="en-US" dirty="0">
              <a:latin typeface="Times New Roman" panose="02020603050405020304" pitchFamily="18" charset="0"/>
              <a:cs typeface="Times New Roman" panose="02020603050405020304" pitchFamily="18" charset="0"/>
            </a:endParaRPr>
          </a:p>
          <a:p>
            <a:pPr algn="just">
              <a:spcBef>
                <a:spcPts val="600"/>
              </a:spcBef>
              <a:spcAft>
                <a:spcPts val="1200"/>
              </a:spcAft>
            </a:pPr>
            <a:r>
              <a:rPr lang="en-US" dirty="0" smtClean="0">
                <a:latin typeface="Times New Roman" panose="02020603050405020304" pitchFamily="18" charset="0"/>
                <a:cs typeface="Times New Roman" panose="02020603050405020304" pitchFamily="18" charset="0"/>
              </a:rPr>
              <a:t>At </a:t>
            </a:r>
            <a:r>
              <a:rPr lang="en-US" dirty="0">
                <a:latin typeface="Times New Roman" panose="02020603050405020304" pitchFamily="18" charset="0"/>
                <a:cs typeface="Times New Roman" panose="02020603050405020304" pitchFamily="18" charset="0"/>
              </a:rPr>
              <a:t>this part of the wizard, Access gives you the opportunity to choose your own field or select another one from the list provided</a:t>
            </a:r>
            <a:r>
              <a:rPr lang="en-US" dirty="0" smtClean="0">
                <a:latin typeface="Times New Roman" panose="02020603050405020304" pitchFamily="18" charset="0"/>
                <a:cs typeface="Times New Roman" panose="02020603050405020304" pitchFamily="18" charset="0"/>
              </a:rPr>
              <a:t>.</a:t>
            </a:r>
            <a:r>
              <a:rPr lang="cs-CZ" dirty="0" smtClean="0">
                <a:latin typeface="Times New Roman" panose="02020603050405020304" pitchFamily="18" charset="0"/>
                <a:cs typeface="Times New Roman" panose="02020603050405020304" pitchFamily="18" charset="0"/>
              </a:rPr>
              <a:t>*</a:t>
            </a:r>
            <a:endParaRPr lang="en-US" dirty="0">
              <a:latin typeface="Times New Roman" panose="02020603050405020304" pitchFamily="18" charset="0"/>
              <a:cs typeface="Times New Roman" panose="02020603050405020304" pitchFamily="18" charset="0"/>
            </a:endParaRPr>
          </a:p>
          <a:p>
            <a:pPr algn="just">
              <a:spcBef>
                <a:spcPts val="600"/>
              </a:spcBef>
              <a:spcAft>
                <a:spcPts val="1200"/>
              </a:spcAft>
            </a:pPr>
            <a:r>
              <a:rPr lang="en-US" dirty="0" smtClean="0">
                <a:latin typeface="Times New Roman" panose="02020603050405020304" pitchFamily="18" charset="0"/>
                <a:cs typeface="Times New Roman" panose="02020603050405020304" pitchFamily="18" charset="0"/>
              </a:rPr>
              <a:t>For </a:t>
            </a:r>
            <a:r>
              <a:rPr lang="en-US" dirty="0">
                <a:latin typeface="Times New Roman" panose="02020603050405020304" pitchFamily="18" charset="0"/>
                <a:cs typeface="Times New Roman" panose="02020603050405020304" pitchFamily="18" charset="0"/>
              </a:rPr>
              <a:t>this example we leave it at the field that Access guessed</a:t>
            </a:r>
            <a:r>
              <a:rPr lang="en-US" dirty="0" smtClean="0">
                <a:latin typeface="Times New Roman" panose="02020603050405020304" pitchFamily="18" charset="0"/>
                <a:cs typeface="Times New Roman" panose="02020603050405020304" pitchFamily="18" charset="0"/>
              </a:rPr>
              <a:t>.</a:t>
            </a:r>
            <a:r>
              <a:rPr lang="cs-CZ" dirty="0" smtClean="0">
                <a:latin typeface="Times New Roman" panose="02020603050405020304" pitchFamily="18" charset="0"/>
                <a:cs typeface="Times New Roman" panose="02020603050405020304" pitchFamily="18" charset="0"/>
              </a:rPr>
              <a:t>*</a:t>
            </a:r>
            <a:endParaRPr lang="en-US" dirty="0">
              <a:latin typeface="Times New Roman" panose="02020603050405020304" pitchFamily="18" charset="0"/>
              <a:cs typeface="Times New Roman" panose="02020603050405020304" pitchFamily="18" charset="0"/>
            </a:endParaRPr>
          </a:p>
          <a:p>
            <a:pPr algn="just">
              <a:spcBef>
                <a:spcPts val="600"/>
              </a:spcBef>
              <a:spcAft>
                <a:spcPts val="1200"/>
              </a:spcAft>
            </a:pPr>
            <a:r>
              <a:rPr lang="en-US" dirty="0" smtClean="0">
                <a:latin typeface="Times New Roman" panose="02020603050405020304" pitchFamily="18" charset="0"/>
                <a:cs typeface="Times New Roman" panose="02020603050405020304" pitchFamily="18" charset="0"/>
              </a:rPr>
              <a:t>Once </a:t>
            </a:r>
            <a:r>
              <a:rPr lang="en-US" dirty="0">
                <a:latin typeface="Times New Roman" panose="02020603050405020304" pitchFamily="18" charset="0"/>
                <a:cs typeface="Times New Roman" panose="02020603050405020304" pitchFamily="18" charset="0"/>
              </a:rPr>
              <a:t>you've selected a field, click Next </a:t>
            </a:r>
            <a:r>
              <a:rPr lang="en-US" dirty="0" smtClean="0">
                <a:latin typeface="Times New Roman" panose="02020603050405020304" pitchFamily="18" charset="0"/>
                <a:cs typeface="Times New Roman" panose="02020603050405020304" pitchFamily="18" charset="0"/>
              </a:rPr>
              <a:t>&gt;.</a:t>
            </a:r>
            <a:r>
              <a:rPr lang="cs-CZ" dirty="0" smtClean="0">
                <a:latin typeface="Times New Roman" panose="02020603050405020304" pitchFamily="18" charset="0"/>
                <a:cs typeface="Times New Roman" panose="02020603050405020304" pitchFamily="18" charset="0"/>
              </a:rPr>
              <a:t>*</a:t>
            </a: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04305761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363077"/>
            <a:ext cx="4057521" cy="646331"/>
          </a:xfrm>
          <a:prstGeom prst="rect">
            <a:avLst/>
          </a:prstGeom>
        </p:spPr>
        <p:txBody>
          <a:bodyPr wrap="none">
            <a:spAutoFit/>
          </a:bodyPr>
          <a:lstStyle/>
          <a:p>
            <a:pPr lvl="0">
              <a:defRPr/>
            </a:pPr>
            <a:r>
              <a:rPr lang="en-GB" sz="3600" b="1" kern="0" dirty="0" smtClean="0">
                <a:solidFill>
                  <a:srgbClr val="307871"/>
                </a:solidFill>
                <a:latin typeface="Times New Roman"/>
                <a:ea typeface="+mj-ea"/>
                <a:cs typeface="+mj-cs"/>
              </a:rPr>
              <a:t>Form with </a:t>
            </a:r>
            <a:r>
              <a:rPr lang="en-GB" sz="3600" b="1" kern="0" dirty="0" err="1" smtClean="0">
                <a:solidFill>
                  <a:srgbClr val="307871"/>
                </a:solidFill>
                <a:latin typeface="Times New Roman"/>
                <a:ea typeface="+mj-ea"/>
                <a:cs typeface="+mj-cs"/>
              </a:rPr>
              <a:t>subform</a:t>
            </a:r>
            <a:endParaRPr kumimoji="0" lang="en-GB" sz="3600" b="1" i="0" u="none" strike="noStrike" kern="0" cap="none" spc="0" normalizeH="0" baseline="0" dirty="0" smtClean="0">
              <a:ln>
                <a:noFill/>
              </a:ln>
              <a:solidFill>
                <a:sysClr val="windowText" lastClr="000000"/>
              </a:solidFill>
              <a:effectLst/>
              <a:uLnTx/>
              <a:uFillTx/>
            </a:endParaRPr>
          </a:p>
        </p:txBody>
      </p:sp>
      <p:sp>
        <p:nvSpPr>
          <p:cNvPr id="8" name="Zástupný symbol pro obsah 2"/>
          <p:cNvSpPr txBox="1">
            <a:spLocks/>
          </p:cNvSpPr>
          <p:nvPr/>
        </p:nvSpPr>
        <p:spPr>
          <a:xfrm>
            <a:off x="251520" y="1009408"/>
            <a:ext cx="10039793" cy="166029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spcBef>
                <a:spcPts val="600"/>
              </a:spcBef>
              <a:spcAft>
                <a:spcPts val="1200"/>
              </a:spcAft>
            </a:pPr>
            <a:endParaRPr lang="cs-CZ" dirty="0" smtClean="0">
              <a:latin typeface="Times New Roman" panose="02020603050405020304" pitchFamily="18" charset="0"/>
              <a:cs typeface="Times New Roman" panose="02020603050405020304" pitchFamily="18" charset="0"/>
            </a:endParaRPr>
          </a:p>
        </p:txBody>
      </p:sp>
      <p:sp>
        <p:nvSpPr>
          <p:cNvPr id="2" name="TextovéPole 1"/>
          <p:cNvSpPr txBox="1"/>
          <p:nvPr/>
        </p:nvSpPr>
        <p:spPr>
          <a:xfrm>
            <a:off x="189781" y="6262778"/>
            <a:ext cx="11938959" cy="646331"/>
          </a:xfrm>
          <a:prstGeom prst="rect">
            <a:avLst/>
          </a:prstGeom>
          <a:noFill/>
        </p:spPr>
        <p:txBody>
          <a:bodyPr wrap="square" rtlCol="0">
            <a:spAutoFit/>
          </a:bodyPr>
          <a:lstStyle/>
          <a:p>
            <a:r>
              <a:rPr lang="cs-CZ" dirty="0"/>
              <a:t>*https://www.quackit.com/microsoft_access/microsoft_access_2016/howto/how_to_add_a_subform_to_a_form_in_access_2016.cfm</a:t>
            </a:r>
            <a:endParaRPr lang="cs-CZ" dirty="0" smtClean="0"/>
          </a:p>
        </p:txBody>
      </p:sp>
      <p:pic>
        <p:nvPicPr>
          <p:cNvPr id="3" name="Obrázek 2"/>
          <p:cNvPicPr>
            <a:picLocks noChangeAspect="1"/>
          </p:cNvPicPr>
          <p:nvPr/>
        </p:nvPicPr>
        <p:blipFill>
          <a:blip r:embed="rId3"/>
          <a:stretch>
            <a:fillRect/>
          </a:stretch>
        </p:blipFill>
        <p:spPr>
          <a:xfrm>
            <a:off x="189781" y="1606640"/>
            <a:ext cx="5779698" cy="4260599"/>
          </a:xfrm>
          <a:prstGeom prst="rect">
            <a:avLst/>
          </a:prstGeom>
        </p:spPr>
      </p:pic>
      <p:pic>
        <p:nvPicPr>
          <p:cNvPr id="7" name="Obrázek 6"/>
          <p:cNvPicPr>
            <a:picLocks noChangeAspect="1"/>
          </p:cNvPicPr>
          <p:nvPr/>
        </p:nvPicPr>
        <p:blipFill>
          <a:blip r:embed="rId4"/>
          <a:stretch>
            <a:fillRect/>
          </a:stretch>
        </p:blipFill>
        <p:spPr>
          <a:xfrm>
            <a:off x="6090109" y="1606640"/>
            <a:ext cx="5693574" cy="4188510"/>
          </a:xfrm>
          <a:prstGeom prst="rect">
            <a:avLst/>
          </a:prstGeom>
        </p:spPr>
      </p:pic>
    </p:spTree>
    <p:extLst>
      <p:ext uri="{BB962C8B-B14F-4D97-AF65-F5344CB8AC3E}">
        <p14:creationId xmlns:p14="http://schemas.microsoft.com/office/powerpoint/2010/main" val="3527843260"/>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363077"/>
            <a:ext cx="4057521" cy="646331"/>
          </a:xfrm>
          <a:prstGeom prst="rect">
            <a:avLst/>
          </a:prstGeom>
        </p:spPr>
        <p:txBody>
          <a:bodyPr wrap="none">
            <a:spAutoFit/>
          </a:bodyPr>
          <a:lstStyle/>
          <a:p>
            <a:pPr lvl="0">
              <a:defRPr/>
            </a:pPr>
            <a:r>
              <a:rPr lang="en-GB" sz="3600" b="1" kern="0" dirty="0" smtClean="0">
                <a:solidFill>
                  <a:srgbClr val="307871"/>
                </a:solidFill>
                <a:latin typeface="Times New Roman"/>
                <a:ea typeface="+mj-ea"/>
                <a:cs typeface="+mj-cs"/>
              </a:rPr>
              <a:t>Form with </a:t>
            </a:r>
            <a:r>
              <a:rPr lang="en-GB" sz="3600" b="1" kern="0" dirty="0" err="1" smtClean="0">
                <a:solidFill>
                  <a:srgbClr val="307871"/>
                </a:solidFill>
                <a:latin typeface="Times New Roman"/>
                <a:ea typeface="+mj-ea"/>
                <a:cs typeface="+mj-cs"/>
              </a:rPr>
              <a:t>subform</a:t>
            </a:r>
            <a:endParaRPr kumimoji="0" lang="en-GB" sz="3600" b="1" i="0" u="none" strike="noStrike" kern="0" cap="none" spc="0" normalizeH="0" baseline="0" dirty="0" smtClean="0">
              <a:ln>
                <a:noFill/>
              </a:ln>
              <a:solidFill>
                <a:sysClr val="windowText" lastClr="000000"/>
              </a:solidFill>
              <a:effectLst/>
              <a:uLnTx/>
              <a:uFillTx/>
            </a:endParaRPr>
          </a:p>
        </p:txBody>
      </p:sp>
      <p:sp>
        <p:nvSpPr>
          <p:cNvPr id="8" name="Zástupný symbol pro obsah 2"/>
          <p:cNvSpPr txBox="1">
            <a:spLocks/>
          </p:cNvSpPr>
          <p:nvPr/>
        </p:nvSpPr>
        <p:spPr>
          <a:xfrm>
            <a:off x="251520" y="1009408"/>
            <a:ext cx="10039793" cy="166029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spcBef>
                <a:spcPts val="600"/>
              </a:spcBef>
              <a:spcAft>
                <a:spcPts val="1200"/>
              </a:spcAft>
            </a:pPr>
            <a:endParaRPr lang="cs-CZ" dirty="0" smtClean="0">
              <a:latin typeface="Times New Roman" panose="02020603050405020304" pitchFamily="18" charset="0"/>
              <a:cs typeface="Times New Roman" panose="02020603050405020304" pitchFamily="18" charset="0"/>
            </a:endParaRPr>
          </a:p>
        </p:txBody>
      </p:sp>
      <p:sp>
        <p:nvSpPr>
          <p:cNvPr id="6" name="Zástupný symbol pro obsah 2"/>
          <p:cNvSpPr txBox="1">
            <a:spLocks/>
          </p:cNvSpPr>
          <p:nvPr/>
        </p:nvSpPr>
        <p:spPr>
          <a:xfrm>
            <a:off x="334910" y="1222197"/>
            <a:ext cx="9887393" cy="166029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spcBef>
                <a:spcPts val="600"/>
              </a:spcBef>
              <a:spcAft>
                <a:spcPts val="1200"/>
              </a:spcAft>
            </a:pPr>
            <a:r>
              <a:rPr lang="en-US" dirty="0">
                <a:latin typeface="Times New Roman" panose="02020603050405020304" pitchFamily="18" charset="0"/>
                <a:cs typeface="Times New Roman" panose="02020603050405020304" pitchFamily="18" charset="0"/>
                <a:hlinkClick r:id="rId3"/>
              </a:rPr>
              <a:t>https://</a:t>
            </a:r>
            <a:r>
              <a:rPr lang="en-US" dirty="0" smtClean="0">
                <a:latin typeface="Times New Roman" panose="02020603050405020304" pitchFamily="18" charset="0"/>
                <a:cs typeface="Times New Roman" panose="02020603050405020304" pitchFamily="18" charset="0"/>
                <a:hlinkClick r:id="rId3"/>
              </a:rPr>
              <a:t>www.quackit.com/microsoft_access/microsoft_access_2016/howto/how_to_add_a_subform_to_a_form_in_access_2016.cfm</a:t>
            </a:r>
            <a:endParaRPr lang="cs-CZ" dirty="0" smtClean="0">
              <a:latin typeface="Times New Roman" panose="02020603050405020304" pitchFamily="18" charset="0"/>
              <a:cs typeface="Times New Roman" panose="02020603050405020304" pitchFamily="18" charset="0"/>
            </a:endParaRPr>
          </a:p>
          <a:p>
            <a:pPr algn="just">
              <a:spcBef>
                <a:spcPts val="600"/>
              </a:spcBef>
              <a:spcAft>
                <a:spcPts val="1200"/>
              </a:spcAft>
            </a:pPr>
            <a:r>
              <a:rPr lang="en-US" dirty="0">
                <a:latin typeface="Times New Roman" panose="02020603050405020304" pitchFamily="18" charset="0"/>
                <a:cs typeface="Times New Roman" panose="02020603050405020304" pitchFamily="18" charset="0"/>
                <a:hlinkClick r:id="rId4"/>
              </a:rPr>
              <a:t>https://</a:t>
            </a:r>
            <a:r>
              <a:rPr lang="en-US" dirty="0" smtClean="0">
                <a:latin typeface="Times New Roman" panose="02020603050405020304" pitchFamily="18" charset="0"/>
                <a:cs typeface="Times New Roman" panose="02020603050405020304" pitchFamily="18" charset="0"/>
                <a:hlinkClick r:id="rId4"/>
              </a:rPr>
              <a:t>support.office.com/en-us/article/create-a-form-that-contains-a-subform-a-one-to-many-form-ddf3822f-8aba-49cb-831a-1e74d6f5f06b</a:t>
            </a:r>
            <a:endParaRPr lang="cs-CZ" dirty="0" smtClean="0">
              <a:latin typeface="Times New Roman" panose="02020603050405020304" pitchFamily="18" charset="0"/>
              <a:cs typeface="Times New Roman" panose="02020603050405020304" pitchFamily="18" charset="0"/>
            </a:endParaRPr>
          </a:p>
          <a:p>
            <a:pPr algn="just">
              <a:spcBef>
                <a:spcPts val="600"/>
              </a:spcBef>
              <a:spcAft>
                <a:spcPts val="1200"/>
              </a:spcAft>
            </a:pPr>
            <a:r>
              <a:rPr lang="en-US" dirty="0">
                <a:latin typeface="Times New Roman" panose="02020603050405020304" pitchFamily="18" charset="0"/>
                <a:cs typeface="Times New Roman" panose="02020603050405020304" pitchFamily="18" charset="0"/>
                <a:hlinkClick r:id="rId5"/>
              </a:rPr>
              <a:t>https://</a:t>
            </a:r>
            <a:r>
              <a:rPr lang="en-US" dirty="0" smtClean="0">
                <a:latin typeface="Times New Roman" panose="02020603050405020304" pitchFamily="18" charset="0"/>
                <a:cs typeface="Times New Roman" panose="02020603050405020304" pitchFamily="18" charset="0"/>
                <a:hlinkClick r:id="rId5"/>
              </a:rPr>
              <a:t>access-programmers.com/main-form-and-subform-concepts</a:t>
            </a:r>
            <a:endParaRPr lang="cs-CZ" dirty="0" smtClean="0">
              <a:latin typeface="Times New Roman" panose="02020603050405020304" pitchFamily="18" charset="0"/>
              <a:cs typeface="Times New Roman" panose="02020603050405020304" pitchFamily="18" charset="0"/>
            </a:endParaRPr>
          </a:p>
          <a:p>
            <a:pPr algn="just">
              <a:spcBef>
                <a:spcPts val="600"/>
              </a:spcBef>
              <a:spcAft>
                <a:spcPts val="1200"/>
              </a:spcAft>
            </a:pPr>
            <a:r>
              <a:rPr lang="en-US" dirty="0">
                <a:latin typeface="Times New Roman" panose="02020603050405020304" pitchFamily="18" charset="0"/>
                <a:cs typeface="Times New Roman" panose="02020603050405020304" pitchFamily="18" charset="0"/>
                <a:hlinkClick r:id="rId6"/>
              </a:rPr>
              <a:t>https://www.microassist.com/software-tips/creating-access-subforms</a:t>
            </a:r>
            <a:r>
              <a:rPr lang="en-US" dirty="0" smtClean="0">
                <a:latin typeface="Times New Roman" panose="02020603050405020304" pitchFamily="18" charset="0"/>
                <a:cs typeface="Times New Roman" panose="02020603050405020304" pitchFamily="18" charset="0"/>
                <a:hlinkClick r:id="rId6"/>
              </a:rPr>
              <a:t>/</a:t>
            </a:r>
            <a:endParaRPr lang="cs-CZ" dirty="0" smtClean="0">
              <a:latin typeface="Times New Roman" panose="02020603050405020304" pitchFamily="18" charset="0"/>
              <a:cs typeface="Times New Roman" panose="02020603050405020304" pitchFamily="18" charset="0"/>
            </a:endParaRPr>
          </a:p>
          <a:p>
            <a:pPr algn="just">
              <a:spcBef>
                <a:spcPts val="600"/>
              </a:spcBef>
              <a:spcAft>
                <a:spcPts val="1200"/>
              </a:spcAft>
            </a:pP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96398258"/>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363077"/>
            <a:ext cx="1569660" cy="646331"/>
          </a:xfrm>
          <a:prstGeom prst="rect">
            <a:avLst/>
          </a:prstGeom>
        </p:spPr>
        <p:txBody>
          <a:bodyPr wrap="none">
            <a:spAutoFit/>
          </a:bodyPr>
          <a:lstStyle/>
          <a:p>
            <a:pPr lvl="0">
              <a:defRPr/>
            </a:pPr>
            <a:r>
              <a:rPr lang="cs-CZ" sz="3600" b="1" kern="0" dirty="0" smtClean="0">
                <a:solidFill>
                  <a:srgbClr val="307871"/>
                </a:solidFill>
                <a:latin typeface="Times New Roman"/>
                <a:ea typeface="+mj-ea"/>
                <a:cs typeface="+mj-cs"/>
              </a:rPr>
              <a:t>Report</a:t>
            </a:r>
            <a:endParaRPr kumimoji="0" lang="en-GB" sz="3600" b="1" i="0" u="none" strike="noStrike" kern="0" cap="none" spc="0" normalizeH="0" baseline="0" dirty="0" smtClean="0">
              <a:ln>
                <a:noFill/>
              </a:ln>
              <a:solidFill>
                <a:sysClr val="windowText" lastClr="000000"/>
              </a:solidFill>
              <a:effectLst/>
              <a:uLnTx/>
              <a:uFillTx/>
            </a:endParaRPr>
          </a:p>
        </p:txBody>
      </p:sp>
      <p:sp>
        <p:nvSpPr>
          <p:cNvPr id="8" name="Zástupný symbol pro obsah 2"/>
          <p:cNvSpPr txBox="1">
            <a:spLocks/>
          </p:cNvSpPr>
          <p:nvPr/>
        </p:nvSpPr>
        <p:spPr>
          <a:xfrm>
            <a:off x="251520" y="1009408"/>
            <a:ext cx="10039793" cy="166029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spcBef>
                <a:spcPts val="600"/>
              </a:spcBef>
              <a:spcAft>
                <a:spcPts val="1200"/>
              </a:spcAft>
            </a:pPr>
            <a:endParaRPr lang="cs-CZ" dirty="0" smtClean="0">
              <a:latin typeface="Times New Roman" panose="02020603050405020304" pitchFamily="18" charset="0"/>
              <a:cs typeface="Times New Roman" panose="02020603050405020304" pitchFamily="18" charset="0"/>
            </a:endParaRPr>
          </a:p>
        </p:txBody>
      </p:sp>
      <p:sp>
        <p:nvSpPr>
          <p:cNvPr id="2" name="TextovéPole 1"/>
          <p:cNvSpPr txBox="1"/>
          <p:nvPr/>
        </p:nvSpPr>
        <p:spPr>
          <a:xfrm>
            <a:off x="189781" y="6262778"/>
            <a:ext cx="11938959" cy="369332"/>
          </a:xfrm>
          <a:prstGeom prst="rect">
            <a:avLst/>
          </a:prstGeom>
          <a:noFill/>
        </p:spPr>
        <p:txBody>
          <a:bodyPr wrap="square" rtlCol="0">
            <a:spAutoFit/>
          </a:bodyPr>
          <a:lstStyle/>
          <a:p>
            <a:r>
              <a:rPr lang="cs-CZ" dirty="0"/>
              <a:t>*https://support.office.com/en-us/article/introduction-to-reports-in-access-e0869f59-7536-4d19-8e05-7158dcd3681c</a:t>
            </a:r>
            <a:endParaRPr lang="cs-CZ" dirty="0" smtClean="0"/>
          </a:p>
        </p:txBody>
      </p:sp>
      <p:sp>
        <p:nvSpPr>
          <p:cNvPr id="6" name="Zástupný symbol pro obsah 2"/>
          <p:cNvSpPr txBox="1">
            <a:spLocks/>
          </p:cNvSpPr>
          <p:nvPr/>
        </p:nvSpPr>
        <p:spPr>
          <a:xfrm>
            <a:off x="414068" y="1015158"/>
            <a:ext cx="9816860" cy="166029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spcBef>
                <a:spcPts val="0"/>
              </a:spcBef>
              <a:spcAft>
                <a:spcPts val="1200"/>
              </a:spcAft>
            </a:pPr>
            <a:r>
              <a:rPr lang="en-US" dirty="0">
                <a:latin typeface="Times New Roman" panose="02020603050405020304" pitchFamily="18" charset="0"/>
                <a:cs typeface="Times New Roman" panose="02020603050405020304" pitchFamily="18" charset="0"/>
              </a:rPr>
              <a:t>Reports offer a way to view, format, and summarize the information in your Microsoft Access </a:t>
            </a:r>
            <a:r>
              <a:rPr lang="en-US" dirty="0" smtClean="0">
                <a:latin typeface="Times New Roman" panose="02020603050405020304" pitchFamily="18" charset="0"/>
                <a:cs typeface="Times New Roman" panose="02020603050405020304" pitchFamily="18" charset="0"/>
              </a:rPr>
              <a:t>database.</a:t>
            </a:r>
            <a:r>
              <a:rPr lang="cs-CZ" dirty="0" smtClean="0">
                <a:latin typeface="Times New Roman" panose="02020603050405020304" pitchFamily="18" charset="0"/>
                <a:cs typeface="Times New Roman" panose="02020603050405020304" pitchFamily="18" charset="0"/>
              </a:rPr>
              <a:t>*</a:t>
            </a:r>
          </a:p>
          <a:p>
            <a:pPr algn="just">
              <a:spcBef>
                <a:spcPts val="0"/>
              </a:spcBef>
              <a:spcAft>
                <a:spcPts val="1200"/>
              </a:spcAft>
            </a:pPr>
            <a:r>
              <a:rPr lang="en-US" dirty="0" smtClean="0">
                <a:latin typeface="Times New Roman" panose="02020603050405020304" pitchFamily="18" charset="0"/>
                <a:cs typeface="Times New Roman" panose="02020603050405020304" pitchFamily="18" charset="0"/>
              </a:rPr>
              <a:t>For </a:t>
            </a:r>
            <a:r>
              <a:rPr lang="en-US" dirty="0">
                <a:latin typeface="Times New Roman" panose="02020603050405020304" pitchFamily="18" charset="0"/>
                <a:cs typeface="Times New Roman" panose="02020603050405020304" pitchFamily="18" charset="0"/>
              </a:rPr>
              <a:t>example, you can create a simple report of phone numbers for all your contacts, or a summary report on the total sales across different regions and time periods.</a:t>
            </a:r>
            <a:r>
              <a:rPr lang="cs-CZ" dirty="0" smtClean="0">
                <a:latin typeface="Times New Roman" panose="02020603050405020304" pitchFamily="18" charset="0"/>
                <a:cs typeface="Times New Roman" panose="02020603050405020304" pitchFamily="18" charset="0"/>
              </a:rPr>
              <a:t>*</a:t>
            </a:r>
          </a:p>
          <a:p>
            <a:pPr algn="just">
              <a:spcBef>
                <a:spcPts val="0"/>
              </a:spcBef>
              <a:spcAft>
                <a:spcPts val="1200"/>
              </a:spcAft>
            </a:pPr>
            <a:r>
              <a:rPr lang="en-US" dirty="0">
                <a:latin typeface="Times New Roman" panose="02020603050405020304" pitchFamily="18" charset="0"/>
                <a:cs typeface="Times New Roman" panose="02020603050405020304" pitchFamily="18" charset="0"/>
              </a:rPr>
              <a:t>The design of a report is divided into sections that you can view in the Design </a:t>
            </a:r>
            <a:r>
              <a:rPr lang="en-US" dirty="0" smtClean="0">
                <a:latin typeface="Times New Roman" panose="02020603050405020304" pitchFamily="18" charset="0"/>
                <a:cs typeface="Times New Roman" panose="02020603050405020304" pitchFamily="18" charset="0"/>
              </a:rPr>
              <a:t>view.</a:t>
            </a:r>
            <a:r>
              <a:rPr lang="cs-CZ" dirty="0" smtClean="0">
                <a:latin typeface="Times New Roman" panose="02020603050405020304" pitchFamily="18" charset="0"/>
                <a:cs typeface="Times New Roman" panose="02020603050405020304" pitchFamily="18" charset="0"/>
              </a:rPr>
              <a:t>*</a:t>
            </a:r>
          </a:p>
          <a:p>
            <a:pPr algn="just">
              <a:spcBef>
                <a:spcPts val="0"/>
              </a:spcBef>
              <a:spcAft>
                <a:spcPts val="1200"/>
              </a:spcAft>
            </a:pPr>
            <a:r>
              <a:rPr lang="en-US" dirty="0" smtClean="0">
                <a:latin typeface="Times New Roman" panose="02020603050405020304" pitchFamily="18" charset="0"/>
                <a:cs typeface="Times New Roman" panose="02020603050405020304" pitchFamily="18" charset="0"/>
              </a:rPr>
              <a:t>Understanding </a:t>
            </a:r>
            <a:r>
              <a:rPr lang="en-US" dirty="0">
                <a:latin typeface="Times New Roman" panose="02020603050405020304" pitchFamily="18" charset="0"/>
                <a:cs typeface="Times New Roman" panose="02020603050405020304" pitchFamily="18" charset="0"/>
              </a:rPr>
              <a:t>how each section works can helps you create better </a:t>
            </a:r>
            <a:r>
              <a:rPr lang="en-US" dirty="0" smtClean="0">
                <a:latin typeface="Times New Roman" panose="02020603050405020304" pitchFamily="18" charset="0"/>
                <a:cs typeface="Times New Roman" panose="02020603050405020304" pitchFamily="18" charset="0"/>
              </a:rPr>
              <a:t>reports.</a:t>
            </a:r>
            <a:r>
              <a:rPr lang="cs-CZ" dirty="0" smtClean="0">
                <a:latin typeface="Times New Roman" panose="02020603050405020304" pitchFamily="18" charset="0"/>
                <a:cs typeface="Times New Roman" panose="02020603050405020304" pitchFamily="18" charset="0"/>
              </a:rPr>
              <a:t>*</a:t>
            </a:r>
          </a:p>
          <a:p>
            <a:pPr algn="just">
              <a:spcBef>
                <a:spcPts val="0"/>
              </a:spcBef>
              <a:spcAft>
                <a:spcPts val="1200"/>
              </a:spcAft>
            </a:pPr>
            <a:r>
              <a:rPr lang="en-US" dirty="0" smtClean="0">
                <a:latin typeface="Times New Roman" panose="02020603050405020304" pitchFamily="18" charset="0"/>
                <a:cs typeface="Times New Roman" panose="02020603050405020304" pitchFamily="18" charset="0"/>
              </a:rPr>
              <a:t>For </a:t>
            </a:r>
            <a:r>
              <a:rPr lang="en-US" dirty="0">
                <a:latin typeface="Times New Roman" panose="02020603050405020304" pitchFamily="18" charset="0"/>
                <a:cs typeface="Times New Roman" panose="02020603050405020304" pitchFamily="18" charset="0"/>
              </a:rPr>
              <a:t>example, the section in which you choose to place a calculated control determines how Access calculates the results</a:t>
            </a:r>
            <a:r>
              <a:rPr lang="en-US" dirty="0" smtClean="0">
                <a:latin typeface="Times New Roman" panose="02020603050405020304" pitchFamily="18" charset="0"/>
                <a:cs typeface="Times New Roman" panose="02020603050405020304" pitchFamily="18" charset="0"/>
              </a:rPr>
              <a:t>.</a:t>
            </a:r>
            <a:r>
              <a:rPr lang="cs-CZ" dirty="0" smtClean="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3962512006"/>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363077"/>
            <a:ext cx="3044423" cy="646331"/>
          </a:xfrm>
          <a:prstGeom prst="rect">
            <a:avLst/>
          </a:prstGeom>
        </p:spPr>
        <p:txBody>
          <a:bodyPr wrap="none">
            <a:spAutoFit/>
          </a:bodyPr>
          <a:lstStyle/>
          <a:p>
            <a:pPr lvl="0">
              <a:defRPr/>
            </a:pPr>
            <a:r>
              <a:rPr lang="cs-CZ" sz="3600" b="1" kern="0" dirty="0" smtClean="0">
                <a:solidFill>
                  <a:srgbClr val="307871"/>
                </a:solidFill>
                <a:latin typeface="Times New Roman"/>
                <a:ea typeface="+mj-ea"/>
                <a:cs typeface="+mj-cs"/>
              </a:rPr>
              <a:t>Report </a:t>
            </a:r>
            <a:r>
              <a:rPr lang="cs-CZ" sz="3600" b="1" kern="0" dirty="0" err="1" smtClean="0">
                <a:solidFill>
                  <a:srgbClr val="307871"/>
                </a:solidFill>
                <a:latin typeface="Times New Roman"/>
                <a:ea typeface="+mj-ea"/>
                <a:cs typeface="+mj-cs"/>
              </a:rPr>
              <a:t>wizard</a:t>
            </a:r>
            <a:endParaRPr kumimoji="0" lang="en-GB" sz="3600" b="1" i="0" u="none" strike="noStrike" kern="0" cap="none" spc="0" normalizeH="0" baseline="0" dirty="0" smtClean="0">
              <a:ln>
                <a:noFill/>
              </a:ln>
              <a:solidFill>
                <a:sysClr val="windowText" lastClr="000000"/>
              </a:solidFill>
              <a:effectLst/>
              <a:uLnTx/>
              <a:uFillTx/>
            </a:endParaRPr>
          </a:p>
        </p:txBody>
      </p:sp>
      <p:sp>
        <p:nvSpPr>
          <p:cNvPr id="8" name="Zástupný symbol pro obsah 2"/>
          <p:cNvSpPr txBox="1">
            <a:spLocks/>
          </p:cNvSpPr>
          <p:nvPr/>
        </p:nvSpPr>
        <p:spPr>
          <a:xfrm>
            <a:off x="251520" y="1009408"/>
            <a:ext cx="10039793" cy="166029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spcBef>
                <a:spcPts val="600"/>
              </a:spcBef>
              <a:spcAft>
                <a:spcPts val="1200"/>
              </a:spcAft>
            </a:pPr>
            <a:endParaRPr lang="cs-CZ" dirty="0" smtClean="0">
              <a:latin typeface="Times New Roman" panose="02020603050405020304" pitchFamily="18" charset="0"/>
              <a:cs typeface="Times New Roman" panose="02020603050405020304" pitchFamily="18" charset="0"/>
            </a:endParaRPr>
          </a:p>
        </p:txBody>
      </p:sp>
      <p:sp>
        <p:nvSpPr>
          <p:cNvPr id="2" name="TextovéPole 1"/>
          <p:cNvSpPr txBox="1"/>
          <p:nvPr/>
        </p:nvSpPr>
        <p:spPr>
          <a:xfrm>
            <a:off x="189781" y="6262778"/>
            <a:ext cx="11938959" cy="646331"/>
          </a:xfrm>
          <a:prstGeom prst="rect">
            <a:avLst/>
          </a:prstGeom>
          <a:noFill/>
        </p:spPr>
        <p:txBody>
          <a:bodyPr wrap="square" rtlCol="0">
            <a:spAutoFit/>
          </a:bodyPr>
          <a:lstStyle/>
          <a:p>
            <a:r>
              <a:rPr lang="cs-CZ" dirty="0"/>
              <a:t>*https://www.quackit.com/microsoft_access/microsoft_access_2016/howto/how_to_create_a_grouped_report_using_the_report_wizard_in_access_2016.cfm</a:t>
            </a:r>
            <a:endParaRPr lang="cs-CZ" dirty="0" smtClean="0"/>
          </a:p>
        </p:txBody>
      </p:sp>
      <p:sp>
        <p:nvSpPr>
          <p:cNvPr id="6" name="Zástupný symbol pro obsah 2"/>
          <p:cNvSpPr txBox="1">
            <a:spLocks/>
          </p:cNvSpPr>
          <p:nvPr/>
        </p:nvSpPr>
        <p:spPr>
          <a:xfrm>
            <a:off x="414068" y="1015158"/>
            <a:ext cx="9816860" cy="166029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spcBef>
                <a:spcPts val="0"/>
              </a:spcBef>
              <a:spcAft>
                <a:spcPts val="1200"/>
              </a:spcAft>
            </a:pPr>
            <a:r>
              <a:rPr lang="en-US" dirty="0">
                <a:latin typeface="Times New Roman" panose="02020603050405020304" pitchFamily="18" charset="0"/>
                <a:cs typeface="Times New Roman" panose="02020603050405020304" pitchFamily="18" charset="0"/>
              </a:rPr>
              <a:t>A grouped report (also known as a summary report), is a report where one or more fields are used to group the other </a:t>
            </a:r>
            <a:r>
              <a:rPr lang="en-US" dirty="0" smtClean="0">
                <a:latin typeface="Times New Roman" panose="02020603050405020304" pitchFamily="18" charset="0"/>
                <a:cs typeface="Times New Roman" panose="02020603050405020304" pitchFamily="18" charset="0"/>
              </a:rPr>
              <a:t>fields.</a:t>
            </a:r>
            <a:r>
              <a:rPr lang="cs-CZ" dirty="0" smtClean="0">
                <a:latin typeface="Times New Roman" panose="02020603050405020304" pitchFamily="18" charset="0"/>
                <a:cs typeface="Times New Roman" panose="02020603050405020304" pitchFamily="18" charset="0"/>
              </a:rPr>
              <a:t>*</a:t>
            </a:r>
          </a:p>
          <a:p>
            <a:pPr algn="just">
              <a:spcBef>
                <a:spcPts val="0"/>
              </a:spcBef>
              <a:spcAft>
                <a:spcPts val="1200"/>
              </a:spcAft>
            </a:pPr>
            <a:r>
              <a:rPr lang="en-US" dirty="0" smtClean="0">
                <a:latin typeface="Times New Roman" panose="02020603050405020304" pitchFamily="18" charset="0"/>
                <a:cs typeface="Times New Roman" panose="02020603050405020304" pitchFamily="18" charset="0"/>
              </a:rPr>
              <a:t>This </a:t>
            </a:r>
            <a:r>
              <a:rPr lang="en-US" dirty="0">
                <a:latin typeface="Times New Roman" panose="02020603050405020304" pitchFamily="18" charset="0"/>
                <a:cs typeface="Times New Roman" panose="02020603050405020304" pitchFamily="18" charset="0"/>
              </a:rPr>
              <a:t>can be handy if one field has lots of repeating values, as you can display the value once, then display all records that belong to that group</a:t>
            </a:r>
            <a:r>
              <a:rPr lang="en-US" dirty="0" smtClean="0">
                <a:latin typeface="Times New Roman" panose="02020603050405020304" pitchFamily="18" charset="0"/>
                <a:cs typeface="Times New Roman" panose="02020603050405020304" pitchFamily="18" charset="0"/>
              </a:rPr>
              <a:t>.</a:t>
            </a:r>
            <a:r>
              <a:rPr lang="cs-CZ" dirty="0" smtClean="0">
                <a:latin typeface="Times New Roman" panose="02020603050405020304" pitchFamily="18" charset="0"/>
                <a:cs typeface="Times New Roman" panose="02020603050405020304" pitchFamily="18" charset="0"/>
              </a:rPr>
              <a:t>*</a:t>
            </a:r>
          </a:p>
          <a:p>
            <a:pPr algn="just">
              <a:spcBef>
                <a:spcPts val="0"/>
              </a:spcBef>
              <a:spcAft>
                <a:spcPts val="1200"/>
              </a:spcAft>
            </a:pPr>
            <a:r>
              <a:rPr lang="en-US" dirty="0">
                <a:latin typeface="Times New Roman" panose="02020603050405020304" pitchFamily="18" charset="0"/>
                <a:cs typeface="Times New Roman" panose="02020603050405020304" pitchFamily="18" charset="0"/>
              </a:rPr>
              <a:t>Click Report Wizard on the Ribbon (from the Create tab</a:t>
            </a:r>
            <a:r>
              <a:rPr lang="en-US" dirty="0" smtClean="0">
                <a:latin typeface="Times New Roman" panose="02020603050405020304" pitchFamily="18" charset="0"/>
                <a:cs typeface="Times New Roman" panose="02020603050405020304" pitchFamily="18" charset="0"/>
              </a:rPr>
              <a:t>).</a:t>
            </a:r>
            <a:r>
              <a:rPr lang="cs-CZ" dirty="0" smtClean="0">
                <a:latin typeface="Times New Roman" panose="02020603050405020304" pitchFamily="18" charset="0"/>
                <a:cs typeface="Times New Roman" panose="02020603050405020304" pitchFamily="18" charset="0"/>
              </a:rPr>
              <a:t>*</a:t>
            </a:r>
            <a:endParaRPr lang="en-US" dirty="0">
              <a:latin typeface="Times New Roman" panose="02020603050405020304" pitchFamily="18" charset="0"/>
              <a:cs typeface="Times New Roman" panose="02020603050405020304" pitchFamily="18" charset="0"/>
            </a:endParaRPr>
          </a:p>
        </p:txBody>
      </p:sp>
      <p:pic>
        <p:nvPicPr>
          <p:cNvPr id="7" name="Obrázek 6"/>
          <p:cNvPicPr>
            <a:picLocks noChangeAspect="1"/>
          </p:cNvPicPr>
          <p:nvPr/>
        </p:nvPicPr>
        <p:blipFill>
          <a:blip r:embed="rId3"/>
          <a:stretch>
            <a:fillRect/>
          </a:stretch>
        </p:blipFill>
        <p:spPr>
          <a:xfrm>
            <a:off x="1299713" y="3745298"/>
            <a:ext cx="8991600" cy="2438400"/>
          </a:xfrm>
          <a:prstGeom prst="rect">
            <a:avLst/>
          </a:prstGeom>
        </p:spPr>
      </p:pic>
    </p:spTree>
    <p:extLst>
      <p:ext uri="{BB962C8B-B14F-4D97-AF65-F5344CB8AC3E}">
        <p14:creationId xmlns:p14="http://schemas.microsoft.com/office/powerpoint/2010/main" val="123635575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363077"/>
            <a:ext cx="4378122" cy="646331"/>
          </a:xfrm>
          <a:prstGeom prst="rect">
            <a:avLst/>
          </a:prstGeom>
        </p:spPr>
        <p:txBody>
          <a:bodyPr wrap="non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GB" sz="3600" b="1" i="0" u="none" strike="noStrike" kern="0" cap="none" spc="0" normalizeH="0" baseline="0" dirty="0" smtClean="0">
                <a:ln>
                  <a:noFill/>
                </a:ln>
                <a:solidFill>
                  <a:srgbClr val="307871"/>
                </a:solidFill>
                <a:effectLst/>
                <a:uLnTx/>
                <a:uFillTx/>
                <a:latin typeface="Times New Roman"/>
                <a:ea typeface="+mj-ea"/>
                <a:cs typeface="+mj-cs"/>
              </a:rPr>
              <a:t>Outline of the lecture</a:t>
            </a:r>
            <a:endParaRPr kumimoji="0" lang="en-GB" sz="3600" b="1" i="0" u="none" strike="noStrike" kern="0" cap="none" spc="0" normalizeH="0" baseline="0" dirty="0" smtClean="0">
              <a:ln>
                <a:noFill/>
              </a:ln>
              <a:solidFill>
                <a:sysClr val="windowText" lastClr="000000"/>
              </a:solidFill>
              <a:effectLst/>
              <a:uLnTx/>
              <a:uFillTx/>
            </a:endParaRPr>
          </a:p>
        </p:txBody>
      </p:sp>
      <p:sp>
        <p:nvSpPr>
          <p:cNvPr id="8" name="Zástupný symbol pro obsah 2"/>
          <p:cNvSpPr txBox="1">
            <a:spLocks/>
          </p:cNvSpPr>
          <p:nvPr/>
        </p:nvSpPr>
        <p:spPr>
          <a:xfrm>
            <a:off x="489182" y="1768738"/>
            <a:ext cx="8280920" cy="166029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spcBef>
                <a:spcPts val="0"/>
              </a:spcBef>
              <a:spcAft>
                <a:spcPts val="1200"/>
              </a:spcAft>
            </a:pPr>
            <a:r>
              <a:rPr lang="en-GB" b="1" dirty="0" smtClean="0">
                <a:latin typeface="Times New Roman" panose="02020603050405020304" pitchFamily="18" charset="0"/>
                <a:cs typeface="Times New Roman" panose="02020603050405020304" pitchFamily="18" charset="0"/>
              </a:rPr>
              <a:t>Form wizard</a:t>
            </a:r>
          </a:p>
          <a:p>
            <a:pPr>
              <a:spcBef>
                <a:spcPts val="0"/>
              </a:spcBef>
              <a:spcAft>
                <a:spcPts val="1200"/>
              </a:spcAft>
            </a:pPr>
            <a:r>
              <a:rPr lang="en-GB" b="1" dirty="0" smtClean="0">
                <a:latin typeface="Times New Roman" panose="02020603050405020304" pitchFamily="18" charset="0"/>
                <a:cs typeface="Times New Roman" panose="02020603050405020304" pitchFamily="18" charset="0"/>
              </a:rPr>
              <a:t>Form with </a:t>
            </a:r>
            <a:r>
              <a:rPr lang="en-GB" b="1" dirty="0" err="1" smtClean="0">
                <a:latin typeface="Times New Roman" panose="02020603050405020304" pitchFamily="18" charset="0"/>
                <a:cs typeface="Times New Roman" panose="02020603050405020304" pitchFamily="18" charset="0"/>
              </a:rPr>
              <a:t>subforms</a:t>
            </a:r>
            <a:endParaRPr lang="en-GB" b="1" dirty="0" smtClean="0">
              <a:latin typeface="Times New Roman" panose="02020603050405020304" pitchFamily="18" charset="0"/>
              <a:cs typeface="Times New Roman" panose="02020603050405020304" pitchFamily="18" charset="0"/>
            </a:endParaRPr>
          </a:p>
          <a:p>
            <a:pPr>
              <a:spcBef>
                <a:spcPts val="0"/>
              </a:spcBef>
              <a:spcAft>
                <a:spcPts val="1200"/>
              </a:spcAft>
            </a:pPr>
            <a:r>
              <a:rPr lang="en-GB" b="1" dirty="0" smtClean="0">
                <a:latin typeface="Times New Roman" panose="02020603050405020304" pitchFamily="18" charset="0"/>
                <a:cs typeface="Times New Roman" panose="02020603050405020304" pitchFamily="18" charset="0"/>
              </a:rPr>
              <a:t>Report wizard</a:t>
            </a:r>
            <a:endParaRPr lang="cs-CZ" b="1" dirty="0" smtClean="0">
              <a:latin typeface="Times New Roman" panose="02020603050405020304" pitchFamily="18" charset="0"/>
              <a:cs typeface="Times New Roman" panose="02020603050405020304" pitchFamily="18" charset="0"/>
            </a:endParaRPr>
          </a:p>
          <a:p>
            <a:pPr>
              <a:spcBef>
                <a:spcPts val="0"/>
              </a:spcBef>
              <a:spcAft>
                <a:spcPts val="1200"/>
              </a:spcAft>
            </a:pPr>
            <a:r>
              <a:rPr lang="cs-CZ" b="1" dirty="0" err="1" smtClean="0">
                <a:latin typeface="Times New Roman" panose="02020603050405020304" pitchFamily="18" charset="0"/>
                <a:cs typeface="Times New Roman" panose="02020603050405020304" pitchFamily="18" charset="0"/>
              </a:rPr>
              <a:t>Organize</a:t>
            </a:r>
            <a:r>
              <a:rPr lang="cs-CZ" b="1" dirty="0" smtClean="0">
                <a:latin typeface="Times New Roman" panose="02020603050405020304" pitchFamily="18" charset="0"/>
                <a:cs typeface="Times New Roman" panose="02020603050405020304" pitchFamily="18" charset="0"/>
              </a:rPr>
              <a:t> report</a:t>
            </a:r>
          </a:p>
          <a:p>
            <a:pPr>
              <a:spcBef>
                <a:spcPts val="0"/>
              </a:spcBef>
              <a:spcAft>
                <a:spcPts val="1200"/>
              </a:spcAft>
            </a:pPr>
            <a:r>
              <a:rPr lang="cs-CZ" b="1" dirty="0" err="1" smtClean="0">
                <a:latin typeface="Times New Roman" panose="02020603050405020304" pitchFamily="18" charset="0"/>
                <a:cs typeface="Times New Roman" panose="02020603050405020304" pitchFamily="18" charset="0"/>
              </a:rPr>
              <a:t>Macro</a:t>
            </a:r>
            <a:endParaRPr lang="en-GB" b="1" dirty="0" smtClean="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08027908"/>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363077"/>
            <a:ext cx="3044423" cy="646331"/>
          </a:xfrm>
          <a:prstGeom prst="rect">
            <a:avLst/>
          </a:prstGeom>
        </p:spPr>
        <p:txBody>
          <a:bodyPr wrap="none">
            <a:spAutoFit/>
          </a:bodyPr>
          <a:lstStyle/>
          <a:p>
            <a:pPr lvl="0">
              <a:defRPr/>
            </a:pPr>
            <a:r>
              <a:rPr lang="cs-CZ" sz="3600" b="1" kern="0" dirty="0" smtClean="0">
                <a:solidFill>
                  <a:srgbClr val="307871"/>
                </a:solidFill>
                <a:latin typeface="Times New Roman"/>
                <a:ea typeface="+mj-ea"/>
                <a:cs typeface="+mj-cs"/>
              </a:rPr>
              <a:t>Report </a:t>
            </a:r>
            <a:r>
              <a:rPr lang="en-GB" sz="3600" b="1" kern="0" dirty="0" smtClean="0">
                <a:solidFill>
                  <a:srgbClr val="307871"/>
                </a:solidFill>
                <a:latin typeface="Times New Roman"/>
                <a:ea typeface="+mj-ea"/>
                <a:cs typeface="+mj-cs"/>
              </a:rPr>
              <a:t>wizard</a:t>
            </a:r>
            <a:endParaRPr kumimoji="0" lang="en-GB" sz="3600" b="1" i="0" u="none" strike="noStrike" kern="0" cap="none" spc="0" normalizeH="0" baseline="0" dirty="0" smtClean="0">
              <a:ln>
                <a:noFill/>
              </a:ln>
              <a:solidFill>
                <a:sysClr val="windowText" lastClr="000000"/>
              </a:solidFill>
              <a:effectLst/>
              <a:uLnTx/>
              <a:uFillTx/>
            </a:endParaRPr>
          </a:p>
        </p:txBody>
      </p:sp>
      <p:sp>
        <p:nvSpPr>
          <p:cNvPr id="8" name="Zástupný symbol pro obsah 2"/>
          <p:cNvSpPr txBox="1">
            <a:spLocks/>
          </p:cNvSpPr>
          <p:nvPr/>
        </p:nvSpPr>
        <p:spPr>
          <a:xfrm>
            <a:off x="251520" y="1009408"/>
            <a:ext cx="10039793" cy="166029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spcBef>
                <a:spcPts val="600"/>
              </a:spcBef>
              <a:spcAft>
                <a:spcPts val="1200"/>
              </a:spcAft>
            </a:pPr>
            <a:endParaRPr lang="cs-CZ" dirty="0" smtClean="0">
              <a:latin typeface="Times New Roman" panose="02020603050405020304" pitchFamily="18" charset="0"/>
              <a:cs typeface="Times New Roman" panose="02020603050405020304" pitchFamily="18" charset="0"/>
            </a:endParaRPr>
          </a:p>
        </p:txBody>
      </p:sp>
      <p:sp>
        <p:nvSpPr>
          <p:cNvPr id="2" name="TextovéPole 1"/>
          <p:cNvSpPr txBox="1"/>
          <p:nvPr/>
        </p:nvSpPr>
        <p:spPr>
          <a:xfrm>
            <a:off x="189781" y="6262778"/>
            <a:ext cx="11938959" cy="646331"/>
          </a:xfrm>
          <a:prstGeom prst="rect">
            <a:avLst/>
          </a:prstGeom>
          <a:noFill/>
        </p:spPr>
        <p:txBody>
          <a:bodyPr wrap="square" rtlCol="0">
            <a:spAutoFit/>
          </a:bodyPr>
          <a:lstStyle/>
          <a:p>
            <a:r>
              <a:rPr lang="cs-CZ" dirty="0"/>
              <a:t>*https://www.quackit.com/microsoft_access/microsoft_access_2016/howto/how_to_create_a_grouped_report_using_the_report_wizard_in_access_2016.cfm</a:t>
            </a:r>
            <a:endParaRPr lang="cs-CZ" dirty="0" smtClean="0"/>
          </a:p>
        </p:txBody>
      </p:sp>
      <p:sp>
        <p:nvSpPr>
          <p:cNvPr id="6" name="Zástupný symbol pro obsah 2"/>
          <p:cNvSpPr txBox="1">
            <a:spLocks/>
          </p:cNvSpPr>
          <p:nvPr/>
        </p:nvSpPr>
        <p:spPr>
          <a:xfrm>
            <a:off x="362985" y="964505"/>
            <a:ext cx="5433966" cy="166029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spcBef>
                <a:spcPts val="600"/>
              </a:spcBef>
              <a:spcAft>
                <a:spcPts val="1200"/>
              </a:spcAft>
            </a:pPr>
            <a:r>
              <a:rPr lang="en-US" dirty="0">
                <a:latin typeface="Times New Roman" panose="02020603050405020304" pitchFamily="18" charset="0"/>
                <a:cs typeface="Times New Roman" panose="02020603050405020304" pitchFamily="18" charset="0"/>
              </a:rPr>
              <a:t>Access now gives you the opportunity to specify more grouping levels if required</a:t>
            </a:r>
            <a:r>
              <a:rPr lang="en-US" dirty="0" smtClean="0">
                <a:latin typeface="Times New Roman" panose="02020603050405020304" pitchFamily="18" charset="0"/>
                <a:cs typeface="Times New Roman" panose="02020603050405020304" pitchFamily="18" charset="0"/>
              </a:rPr>
              <a:t>.</a:t>
            </a:r>
            <a:r>
              <a:rPr lang="cs-CZ" dirty="0" smtClean="0">
                <a:latin typeface="Times New Roman" panose="02020603050405020304" pitchFamily="18" charset="0"/>
                <a:cs typeface="Times New Roman" panose="02020603050405020304" pitchFamily="18" charset="0"/>
              </a:rPr>
              <a:t>*</a:t>
            </a:r>
            <a:endParaRPr lang="en-US" dirty="0">
              <a:latin typeface="Times New Roman" panose="02020603050405020304" pitchFamily="18" charset="0"/>
              <a:cs typeface="Times New Roman" panose="02020603050405020304" pitchFamily="18" charset="0"/>
            </a:endParaRPr>
          </a:p>
          <a:p>
            <a:pPr algn="just">
              <a:spcBef>
                <a:spcPts val="600"/>
              </a:spcBef>
              <a:spcAft>
                <a:spcPts val="1200"/>
              </a:spcAft>
            </a:pPr>
            <a:r>
              <a:rPr lang="en-US" dirty="0" smtClean="0">
                <a:latin typeface="Times New Roman" panose="02020603050405020304" pitchFamily="18" charset="0"/>
                <a:cs typeface="Times New Roman" panose="02020603050405020304" pitchFamily="18" charset="0"/>
              </a:rPr>
              <a:t>In </a:t>
            </a:r>
            <a:r>
              <a:rPr lang="en-US" dirty="0">
                <a:latin typeface="Times New Roman" panose="02020603050405020304" pitchFamily="18" charset="0"/>
                <a:cs typeface="Times New Roman" panose="02020603050405020304" pitchFamily="18" charset="0"/>
              </a:rPr>
              <a:t>our example, we'll leave it as it is (at one grouping level).</a:t>
            </a:r>
          </a:p>
          <a:p>
            <a:pPr algn="just">
              <a:spcBef>
                <a:spcPts val="600"/>
              </a:spcBef>
              <a:spcAft>
                <a:spcPts val="1200"/>
              </a:spcAft>
            </a:pPr>
            <a:r>
              <a:rPr lang="en-US" dirty="0" smtClean="0">
                <a:latin typeface="Times New Roman" panose="02020603050405020304" pitchFamily="18" charset="0"/>
                <a:cs typeface="Times New Roman" panose="02020603050405020304" pitchFamily="18" charset="0"/>
              </a:rPr>
              <a:t>Click </a:t>
            </a:r>
            <a:r>
              <a:rPr lang="en-US" dirty="0">
                <a:latin typeface="Times New Roman" panose="02020603050405020304" pitchFamily="18" charset="0"/>
                <a:cs typeface="Times New Roman" panose="02020603050405020304" pitchFamily="18" charset="0"/>
              </a:rPr>
              <a:t>Next &gt;.</a:t>
            </a:r>
            <a:r>
              <a:rPr lang="cs-CZ" dirty="0" smtClean="0">
                <a:latin typeface="Times New Roman" panose="02020603050405020304" pitchFamily="18" charset="0"/>
                <a:cs typeface="Times New Roman" panose="02020603050405020304" pitchFamily="18" charset="0"/>
              </a:rPr>
              <a:t>*</a:t>
            </a:r>
          </a:p>
          <a:p>
            <a:pPr algn="just">
              <a:spcBef>
                <a:spcPts val="600"/>
              </a:spcBef>
              <a:spcAft>
                <a:spcPts val="1200"/>
              </a:spcAft>
            </a:pPr>
            <a:r>
              <a:rPr lang="en-US" dirty="0">
                <a:latin typeface="Times New Roman" panose="02020603050405020304" pitchFamily="18" charset="0"/>
                <a:cs typeface="Times New Roman" panose="02020603050405020304" pitchFamily="18" charset="0"/>
              </a:rPr>
              <a:t>You can specify fields to sort the report details by. This sorts the fields within each group (not the grouped fields</a:t>
            </a:r>
            <a:r>
              <a:rPr lang="en-US" dirty="0" smtClean="0">
                <a:latin typeface="Times New Roman" panose="02020603050405020304" pitchFamily="18" charset="0"/>
                <a:cs typeface="Times New Roman" panose="02020603050405020304" pitchFamily="18" charset="0"/>
              </a:rPr>
              <a:t>).</a:t>
            </a:r>
            <a:r>
              <a:rPr lang="cs-CZ" dirty="0" smtClean="0">
                <a:latin typeface="Times New Roman" panose="02020603050405020304" pitchFamily="18" charset="0"/>
                <a:cs typeface="Times New Roman" panose="02020603050405020304" pitchFamily="18" charset="0"/>
              </a:rPr>
              <a:t>*</a:t>
            </a:r>
            <a:endParaRPr lang="en-US" dirty="0">
              <a:latin typeface="Times New Roman" panose="02020603050405020304" pitchFamily="18" charset="0"/>
              <a:cs typeface="Times New Roman" panose="02020603050405020304" pitchFamily="18" charset="0"/>
            </a:endParaRPr>
          </a:p>
          <a:p>
            <a:pPr algn="just">
              <a:spcBef>
                <a:spcPts val="600"/>
              </a:spcBef>
              <a:spcAft>
                <a:spcPts val="1200"/>
              </a:spcAft>
            </a:pPr>
            <a:r>
              <a:rPr lang="en-US" dirty="0" smtClean="0">
                <a:latin typeface="Times New Roman" panose="02020603050405020304" pitchFamily="18" charset="0"/>
                <a:cs typeface="Times New Roman" panose="02020603050405020304" pitchFamily="18" charset="0"/>
              </a:rPr>
              <a:t>Once </a:t>
            </a:r>
            <a:r>
              <a:rPr lang="en-US" dirty="0">
                <a:latin typeface="Times New Roman" panose="02020603050405020304" pitchFamily="18" charset="0"/>
                <a:cs typeface="Times New Roman" panose="02020603050405020304" pitchFamily="18" charset="0"/>
              </a:rPr>
              <a:t>done, click Next </a:t>
            </a:r>
            <a:r>
              <a:rPr lang="en-US" dirty="0" smtClean="0">
                <a:latin typeface="Times New Roman" panose="02020603050405020304" pitchFamily="18" charset="0"/>
                <a:cs typeface="Times New Roman" panose="02020603050405020304" pitchFamily="18" charset="0"/>
              </a:rPr>
              <a:t>&gt;.</a:t>
            </a:r>
            <a:r>
              <a:rPr lang="cs-CZ" dirty="0" smtClean="0">
                <a:latin typeface="Times New Roman" panose="02020603050405020304" pitchFamily="18" charset="0"/>
                <a:cs typeface="Times New Roman" panose="02020603050405020304" pitchFamily="18" charset="0"/>
              </a:rPr>
              <a:t>*</a:t>
            </a:r>
          </a:p>
        </p:txBody>
      </p:sp>
      <p:pic>
        <p:nvPicPr>
          <p:cNvPr id="9" name="Obrázek 8"/>
          <p:cNvPicPr>
            <a:picLocks noChangeAspect="1"/>
          </p:cNvPicPr>
          <p:nvPr/>
        </p:nvPicPr>
        <p:blipFill>
          <a:blip r:embed="rId3"/>
          <a:stretch>
            <a:fillRect/>
          </a:stretch>
        </p:blipFill>
        <p:spPr>
          <a:xfrm>
            <a:off x="6478860" y="966871"/>
            <a:ext cx="3493992" cy="2613091"/>
          </a:xfrm>
          <a:prstGeom prst="rect">
            <a:avLst/>
          </a:prstGeom>
        </p:spPr>
      </p:pic>
      <p:pic>
        <p:nvPicPr>
          <p:cNvPr id="10" name="Obrázek 9"/>
          <p:cNvPicPr>
            <a:picLocks noChangeAspect="1"/>
          </p:cNvPicPr>
          <p:nvPr/>
        </p:nvPicPr>
        <p:blipFill>
          <a:blip r:embed="rId4"/>
          <a:stretch>
            <a:fillRect/>
          </a:stretch>
        </p:blipFill>
        <p:spPr>
          <a:xfrm>
            <a:off x="6478432" y="3681948"/>
            <a:ext cx="3537548" cy="2641966"/>
          </a:xfrm>
          <a:prstGeom prst="rect">
            <a:avLst/>
          </a:prstGeom>
        </p:spPr>
      </p:pic>
    </p:spTree>
    <p:extLst>
      <p:ext uri="{BB962C8B-B14F-4D97-AF65-F5344CB8AC3E}">
        <p14:creationId xmlns:p14="http://schemas.microsoft.com/office/powerpoint/2010/main" val="816036381"/>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363077"/>
            <a:ext cx="3044423" cy="646331"/>
          </a:xfrm>
          <a:prstGeom prst="rect">
            <a:avLst/>
          </a:prstGeom>
        </p:spPr>
        <p:txBody>
          <a:bodyPr wrap="none">
            <a:spAutoFit/>
          </a:bodyPr>
          <a:lstStyle/>
          <a:p>
            <a:pPr lvl="0">
              <a:defRPr/>
            </a:pPr>
            <a:r>
              <a:rPr lang="cs-CZ" sz="3600" b="1" kern="0" dirty="0" smtClean="0">
                <a:solidFill>
                  <a:srgbClr val="307871"/>
                </a:solidFill>
                <a:latin typeface="Times New Roman"/>
                <a:ea typeface="+mj-ea"/>
                <a:cs typeface="+mj-cs"/>
              </a:rPr>
              <a:t>Report </a:t>
            </a:r>
            <a:r>
              <a:rPr lang="en-GB" sz="3600" b="1" kern="0" dirty="0" smtClean="0">
                <a:solidFill>
                  <a:srgbClr val="307871"/>
                </a:solidFill>
                <a:latin typeface="Times New Roman"/>
                <a:ea typeface="+mj-ea"/>
                <a:cs typeface="+mj-cs"/>
              </a:rPr>
              <a:t>wizard</a:t>
            </a:r>
            <a:endParaRPr kumimoji="0" lang="en-GB" sz="3600" b="1" i="0" u="none" strike="noStrike" kern="0" cap="none" spc="0" normalizeH="0" baseline="0" dirty="0" smtClean="0">
              <a:ln>
                <a:noFill/>
              </a:ln>
              <a:solidFill>
                <a:sysClr val="windowText" lastClr="000000"/>
              </a:solidFill>
              <a:effectLst/>
              <a:uLnTx/>
              <a:uFillTx/>
            </a:endParaRPr>
          </a:p>
        </p:txBody>
      </p:sp>
      <p:sp>
        <p:nvSpPr>
          <p:cNvPr id="8" name="Zástupný symbol pro obsah 2"/>
          <p:cNvSpPr txBox="1">
            <a:spLocks/>
          </p:cNvSpPr>
          <p:nvPr/>
        </p:nvSpPr>
        <p:spPr>
          <a:xfrm>
            <a:off x="251520" y="1009408"/>
            <a:ext cx="10039793" cy="166029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spcBef>
                <a:spcPts val="600"/>
              </a:spcBef>
              <a:spcAft>
                <a:spcPts val="1200"/>
              </a:spcAft>
            </a:pPr>
            <a:endParaRPr lang="cs-CZ" dirty="0" smtClean="0">
              <a:latin typeface="Times New Roman" panose="02020603050405020304" pitchFamily="18" charset="0"/>
              <a:cs typeface="Times New Roman" panose="02020603050405020304" pitchFamily="18" charset="0"/>
            </a:endParaRPr>
          </a:p>
        </p:txBody>
      </p:sp>
      <p:sp>
        <p:nvSpPr>
          <p:cNvPr id="2" name="TextovéPole 1"/>
          <p:cNvSpPr txBox="1"/>
          <p:nvPr/>
        </p:nvSpPr>
        <p:spPr>
          <a:xfrm>
            <a:off x="189781" y="6262778"/>
            <a:ext cx="11938959" cy="646331"/>
          </a:xfrm>
          <a:prstGeom prst="rect">
            <a:avLst/>
          </a:prstGeom>
          <a:noFill/>
        </p:spPr>
        <p:txBody>
          <a:bodyPr wrap="square" rtlCol="0">
            <a:spAutoFit/>
          </a:bodyPr>
          <a:lstStyle/>
          <a:p>
            <a:r>
              <a:rPr lang="cs-CZ" dirty="0"/>
              <a:t>*https://www.quackit.com/microsoft_access/microsoft_access_2016/howto/how_to_create_a_grouped_report_using_the_report_wizard_in_access_2016.cfm</a:t>
            </a:r>
            <a:endParaRPr lang="cs-CZ" dirty="0" smtClean="0"/>
          </a:p>
        </p:txBody>
      </p:sp>
      <p:pic>
        <p:nvPicPr>
          <p:cNvPr id="3" name="Obrázek 2"/>
          <p:cNvPicPr>
            <a:picLocks noChangeAspect="1"/>
          </p:cNvPicPr>
          <p:nvPr/>
        </p:nvPicPr>
        <p:blipFill>
          <a:blip r:embed="rId3"/>
          <a:stretch>
            <a:fillRect/>
          </a:stretch>
        </p:blipFill>
        <p:spPr>
          <a:xfrm>
            <a:off x="250163" y="1580337"/>
            <a:ext cx="5745193" cy="4311881"/>
          </a:xfrm>
          <a:prstGeom prst="rect">
            <a:avLst/>
          </a:prstGeom>
        </p:spPr>
      </p:pic>
      <p:pic>
        <p:nvPicPr>
          <p:cNvPr id="7" name="Obrázek 6"/>
          <p:cNvPicPr>
            <a:picLocks noChangeAspect="1"/>
          </p:cNvPicPr>
          <p:nvPr/>
        </p:nvPicPr>
        <p:blipFill>
          <a:blip r:embed="rId4"/>
          <a:stretch>
            <a:fillRect/>
          </a:stretch>
        </p:blipFill>
        <p:spPr>
          <a:xfrm>
            <a:off x="6159260" y="1621338"/>
            <a:ext cx="5732521" cy="4305388"/>
          </a:xfrm>
          <a:prstGeom prst="rect">
            <a:avLst/>
          </a:prstGeom>
        </p:spPr>
      </p:pic>
    </p:spTree>
    <p:extLst>
      <p:ext uri="{BB962C8B-B14F-4D97-AF65-F5344CB8AC3E}">
        <p14:creationId xmlns:p14="http://schemas.microsoft.com/office/powerpoint/2010/main" val="3568736168"/>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363077"/>
            <a:ext cx="3044423" cy="646331"/>
          </a:xfrm>
          <a:prstGeom prst="rect">
            <a:avLst/>
          </a:prstGeom>
        </p:spPr>
        <p:txBody>
          <a:bodyPr wrap="none">
            <a:spAutoFit/>
          </a:bodyPr>
          <a:lstStyle/>
          <a:p>
            <a:pPr lvl="0">
              <a:defRPr/>
            </a:pPr>
            <a:r>
              <a:rPr lang="cs-CZ" sz="3600" b="1" kern="0" dirty="0" smtClean="0">
                <a:solidFill>
                  <a:srgbClr val="307871"/>
                </a:solidFill>
                <a:latin typeface="Times New Roman"/>
                <a:ea typeface="+mj-ea"/>
                <a:cs typeface="+mj-cs"/>
              </a:rPr>
              <a:t>Report </a:t>
            </a:r>
            <a:r>
              <a:rPr lang="en-GB" sz="3600" b="1" kern="0" dirty="0" smtClean="0">
                <a:solidFill>
                  <a:srgbClr val="307871"/>
                </a:solidFill>
                <a:latin typeface="Times New Roman"/>
                <a:ea typeface="+mj-ea"/>
                <a:cs typeface="+mj-cs"/>
              </a:rPr>
              <a:t>wizard</a:t>
            </a:r>
            <a:endParaRPr kumimoji="0" lang="en-GB" sz="3600" b="1" i="0" u="none" strike="noStrike" kern="0" cap="none" spc="0" normalizeH="0" baseline="0" dirty="0" smtClean="0">
              <a:ln>
                <a:noFill/>
              </a:ln>
              <a:solidFill>
                <a:sysClr val="windowText" lastClr="000000"/>
              </a:solidFill>
              <a:effectLst/>
              <a:uLnTx/>
              <a:uFillTx/>
            </a:endParaRPr>
          </a:p>
        </p:txBody>
      </p:sp>
      <p:sp>
        <p:nvSpPr>
          <p:cNvPr id="8" name="Zástupný symbol pro obsah 2"/>
          <p:cNvSpPr txBox="1">
            <a:spLocks/>
          </p:cNvSpPr>
          <p:nvPr/>
        </p:nvSpPr>
        <p:spPr>
          <a:xfrm>
            <a:off x="251520" y="1009408"/>
            <a:ext cx="10039793" cy="166029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spcBef>
                <a:spcPts val="600"/>
              </a:spcBef>
              <a:spcAft>
                <a:spcPts val="1200"/>
              </a:spcAft>
            </a:pPr>
            <a:endParaRPr lang="cs-CZ" dirty="0" smtClean="0">
              <a:latin typeface="Times New Roman" panose="02020603050405020304" pitchFamily="18" charset="0"/>
              <a:cs typeface="Times New Roman" panose="02020603050405020304" pitchFamily="18" charset="0"/>
            </a:endParaRPr>
          </a:p>
        </p:txBody>
      </p:sp>
      <p:sp>
        <p:nvSpPr>
          <p:cNvPr id="2" name="TextovéPole 1"/>
          <p:cNvSpPr txBox="1"/>
          <p:nvPr/>
        </p:nvSpPr>
        <p:spPr>
          <a:xfrm>
            <a:off x="189781" y="6262778"/>
            <a:ext cx="11938959" cy="646331"/>
          </a:xfrm>
          <a:prstGeom prst="rect">
            <a:avLst/>
          </a:prstGeom>
          <a:noFill/>
        </p:spPr>
        <p:txBody>
          <a:bodyPr wrap="square" rtlCol="0">
            <a:spAutoFit/>
          </a:bodyPr>
          <a:lstStyle/>
          <a:p>
            <a:r>
              <a:rPr lang="cs-CZ" dirty="0"/>
              <a:t>*https://www.quackit.com/microsoft_access/microsoft_access_2016/howto/how_to_create_a_grouped_report_using_the_report_wizard_in_access_2016.cfm</a:t>
            </a:r>
            <a:endParaRPr lang="cs-CZ" dirty="0" smtClean="0"/>
          </a:p>
        </p:txBody>
      </p:sp>
      <p:sp>
        <p:nvSpPr>
          <p:cNvPr id="6" name="Zástupný symbol pro obsah 2"/>
          <p:cNvSpPr txBox="1">
            <a:spLocks/>
          </p:cNvSpPr>
          <p:nvPr/>
        </p:nvSpPr>
        <p:spPr>
          <a:xfrm>
            <a:off x="362985" y="947253"/>
            <a:ext cx="5433966" cy="166029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spcBef>
                <a:spcPts val="600"/>
              </a:spcBef>
              <a:spcAft>
                <a:spcPts val="1200"/>
              </a:spcAft>
            </a:pPr>
            <a:r>
              <a:rPr lang="en-US" dirty="0" smtClean="0">
                <a:latin typeface="Times New Roman" panose="02020603050405020304" pitchFamily="18" charset="0"/>
                <a:cs typeface="Times New Roman" panose="02020603050405020304" pitchFamily="18" charset="0"/>
              </a:rPr>
              <a:t>Select </a:t>
            </a:r>
            <a:r>
              <a:rPr lang="en-US" dirty="0">
                <a:latin typeface="Times New Roman" panose="02020603050405020304" pitchFamily="18" charset="0"/>
                <a:cs typeface="Times New Roman" panose="02020603050405020304" pitchFamily="18" charset="0"/>
              </a:rPr>
              <a:t>one of the preset layouts for the report</a:t>
            </a:r>
            <a:r>
              <a:rPr lang="en-US" dirty="0" smtClean="0">
                <a:latin typeface="Times New Roman" panose="02020603050405020304" pitchFamily="18" charset="0"/>
                <a:cs typeface="Times New Roman" panose="02020603050405020304" pitchFamily="18" charset="0"/>
              </a:rPr>
              <a:t>.</a:t>
            </a:r>
            <a:r>
              <a:rPr lang="cs-CZ" dirty="0" smtClean="0">
                <a:latin typeface="Times New Roman" panose="02020603050405020304" pitchFamily="18" charset="0"/>
                <a:cs typeface="Times New Roman" panose="02020603050405020304" pitchFamily="18" charset="0"/>
              </a:rPr>
              <a:t>*</a:t>
            </a:r>
            <a:endParaRPr lang="en-US" dirty="0">
              <a:latin typeface="Times New Roman" panose="02020603050405020304" pitchFamily="18" charset="0"/>
              <a:cs typeface="Times New Roman" panose="02020603050405020304" pitchFamily="18" charset="0"/>
            </a:endParaRPr>
          </a:p>
          <a:p>
            <a:pPr algn="just">
              <a:spcBef>
                <a:spcPts val="600"/>
              </a:spcBef>
              <a:spcAft>
                <a:spcPts val="1200"/>
              </a:spcAft>
            </a:pPr>
            <a:r>
              <a:rPr lang="en-US" dirty="0" smtClean="0">
                <a:latin typeface="Times New Roman" panose="02020603050405020304" pitchFamily="18" charset="0"/>
                <a:cs typeface="Times New Roman" panose="02020603050405020304" pitchFamily="18" charset="0"/>
              </a:rPr>
              <a:t>The </a:t>
            </a:r>
            <a:r>
              <a:rPr lang="en-US" dirty="0">
                <a:latin typeface="Times New Roman" panose="02020603050405020304" pitchFamily="18" charset="0"/>
                <a:cs typeface="Times New Roman" panose="02020603050405020304" pitchFamily="18" charset="0"/>
              </a:rPr>
              <a:t>preview will update when you select an item. Feel free to select each one to see how it affects the layout</a:t>
            </a:r>
            <a:r>
              <a:rPr lang="en-US" dirty="0" smtClean="0">
                <a:latin typeface="Times New Roman" panose="02020603050405020304" pitchFamily="18" charset="0"/>
                <a:cs typeface="Times New Roman" panose="02020603050405020304" pitchFamily="18" charset="0"/>
              </a:rPr>
              <a:t>.</a:t>
            </a:r>
            <a:r>
              <a:rPr lang="cs-CZ" dirty="0" smtClean="0">
                <a:latin typeface="Times New Roman" panose="02020603050405020304" pitchFamily="18" charset="0"/>
                <a:cs typeface="Times New Roman" panose="02020603050405020304" pitchFamily="18" charset="0"/>
              </a:rPr>
              <a:t>*</a:t>
            </a:r>
            <a:endParaRPr lang="en-US" dirty="0">
              <a:latin typeface="Times New Roman" panose="02020603050405020304" pitchFamily="18" charset="0"/>
              <a:cs typeface="Times New Roman" panose="02020603050405020304" pitchFamily="18" charset="0"/>
            </a:endParaRPr>
          </a:p>
          <a:p>
            <a:pPr algn="just">
              <a:spcBef>
                <a:spcPts val="600"/>
              </a:spcBef>
              <a:spcAft>
                <a:spcPts val="1200"/>
              </a:spcAft>
            </a:pPr>
            <a:r>
              <a:rPr lang="en-US" dirty="0" smtClean="0">
                <a:latin typeface="Times New Roman" panose="02020603050405020304" pitchFamily="18" charset="0"/>
                <a:cs typeface="Times New Roman" panose="02020603050405020304" pitchFamily="18" charset="0"/>
              </a:rPr>
              <a:t>You </a:t>
            </a:r>
            <a:r>
              <a:rPr lang="en-US" dirty="0">
                <a:latin typeface="Times New Roman" panose="02020603050405020304" pitchFamily="18" charset="0"/>
                <a:cs typeface="Times New Roman" panose="02020603050405020304" pitchFamily="18" charset="0"/>
              </a:rPr>
              <a:t>can also change the orientation to Landscape if required</a:t>
            </a:r>
            <a:r>
              <a:rPr lang="en-US" dirty="0" smtClean="0">
                <a:latin typeface="Times New Roman" panose="02020603050405020304" pitchFamily="18" charset="0"/>
                <a:cs typeface="Times New Roman" panose="02020603050405020304" pitchFamily="18" charset="0"/>
              </a:rPr>
              <a:t>.</a:t>
            </a:r>
            <a:r>
              <a:rPr lang="cs-CZ" dirty="0" smtClean="0">
                <a:latin typeface="Times New Roman" panose="02020603050405020304" pitchFamily="18" charset="0"/>
                <a:cs typeface="Times New Roman" panose="02020603050405020304" pitchFamily="18" charset="0"/>
              </a:rPr>
              <a:t>*</a:t>
            </a:r>
            <a:endParaRPr lang="en-US" dirty="0">
              <a:latin typeface="Times New Roman" panose="02020603050405020304" pitchFamily="18" charset="0"/>
              <a:cs typeface="Times New Roman" panose="02020603050405020304" pitchFamily="18" charset="0"/>
            </a:endParaRPr>
          </a:p>
          <a:p>
            <a:pPr algn="just">
              <a:spcBef>
                <a:spcPts val="600"/>
              </a:spcBef>
              <a:spcAft>
                <a:spcPts val="1200"/>
              </a:spcAft>
            </a:pPr>
            <a:r>
              <a:rPr lang="en-US" dirty="0" smtClean="0">
                <a:latin typeface="Times New Roman" panose="02020603050405020304" pitchFamily="18" charset="0"/>
                <a:cs typeface="Times New Roman" panose="02020603050405020304" pitchFamily="18" charset="0"/>
              </a:rPr>
              <a:t>For </a:t>
            </a:r>
            <a:r>
              <a:rPr lang="en-US" dirty="0">
                <a:latin typeface="Times New Roman" panose="02020603050405020304" pitchFamily="18" charset="0"/>
                <a:cs typeface="Times New Roman" panose="02020603050405020304" pitchFamily="18" charset="0"/>
              </a:rPr>
              <a:t>our example, we'll leave the report with a Stepped layout and a Portrait orientation</a:t>
            </a:r>
            <a:r>
              <a:rPr lang="en-US" dirty="0" smtClean="0">
                <a:latin typeface="Times New Roman" panose="02020603050405020304" pitchFamily="18" charset="0"/>
                <a:cs typeface="Times New Roman" panose="02020603050405020304" pitchFamily="18" charset="0"/>
              </a:rPr>
              <a:t>.</a:t>
            </a:r>
            <a:r>
              <a:rPr lang="cs-CZ" dirty="0" smtClean="0">
                <a:latin typeface="Times New Roman" panose="02020603050405020304" pitchFamily="18" charset="0"/>
                <a:cs typeface="Times New Roman" panose="02020603050405020304" pitchFamily="18" charset="0"/>
              </a:rPr>
              <a:t>*</a:t>
            </a:r>
            <a:endParaRPr lang="en-US" dirty="0">
              <a:latin typeface="Times New Roman" panose="02020603050405020304" pitchFamily="18" charset="0"/>
              <a:cs typeface="Times New Roman" panose="02020603050405020304" pitchFamily="18" charset="0"/>
            </a:endParaRPr>
          </a:p>
          <a:p>
            <a:pPr algn="just">
              <a:spcBef>
                <a:spcPts val="600"/>
              </a:spcBef>
              <a:spcAft>
                <a:spcPts val="1200"/>
              </a:spcAft>
            </a:pPr>
            <a:endParaRPr lang="en-US" dirty="0">
              <a:latin typeface="Times New Roman" panose="02020603050405020304" pitchFamily="18" charset="0"/>
              <a:cs typeface="Times New Roman" panose="02020603050405020304" pitchFamily="18" charset="0"/>
            </a:endParaRPr>
          </a:p>
        </p:txBody>
      </p:sp>
      <p:pic>
        <p:nvPicPr>
          <p:cNvPr id="3" name="Obrázek 2"/>
          <p:cNvPicPr>
            <a:picLocks noChangeAspect="1"/>
          </p:cNvPicPr>
          <p:nvPr/>
        </p:nvPicPr>
        <p:blipFill>
          <a:blip r:embed="rId3"/>
          <a:stretch>
            <a:fillRect/>
          </a:stretch>
        </p:blipFill>
        <p:spPr>
          <a:xfrm>
            <a:off x="6292340" y="1790130"/>
            <a:ext cx="5405079" cy="4039585"/>
          </a:xfrm>
          <a:prstGeom prst="rect">
            <a:avLst/>
          </a:prstGeom>
        </p:spPr>
      </p:pic>
    </p:spTree>
    <p:extLst>
      <p:ext uri="{BB962C8B-B14F-4D97-AF65-F5344CB8AC3E}">
        <p14:creationId xmlns:p14="http://schemas.microsoft.com/office/powerpoint/2010/main" val="2140241329"/>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363077"/>
            <a:ext cx="3044423" cy="646331"/>
          </a:xfrm>
          <a:prstGeom prst="rect">
            <a:avLst/>
          </a:prstGeom>
        </p:spPr>
        <p:txBody>
          <a:bodyPr wrap="none">
            <a:spAutoFit/>
          </a:bodyPr>
          <a:lstStyle/>
          <a:p>
            <a:pPr lvl="0">
              <a:defRPr/>
            </a:pPr>
            <a:r>
              <a:rPr lang="cs-CZ" sz="3600" b="1" kern="0" dirty="0" smtClean="0">
                <a:solidFill>
                  <a:srgbClr val="307871"/>
                </a:solidFill>
                <a:latin typeface="Times New Roman"/>
                <a:ea typeface="+mj-ea"/>
                <a:cs typeface="+mj-cs"/>
              </a:rPr>
              <a:t>Report </a:t>
            </a:r>
            <a:r>
              <a:rPr lang="en-GB" sz="3600" b="1" kern="0" dirty="0" smtClean="0">
                <a:solidFill>
                  <a:srgbClr val="307871"/>
                </a:solidFill>
                <a:latin typeface="Times New Roman"/>
                <a:ea typeface="+mj-ea"/>
                <a:cs typeface="+mj-cs"/>
              </a:rPr>
              <a:t>wizard</a:t>
            </a:r>
            <a:endParaRPr kumimoji="0" lang="en-GB" sz="3600" b="1" i="0" u="none" strike="noStrike" kern="0" cap="none" spc="0" normalizeH="0" baseline="0" dirty="0" smtClean="0">
              <a:ln>
                <a:noFill/>
              </a:ln>
              <a:solidFill>
                <a:sysClr val="windowText" lastClr="000000"/>
              </a:solidFill>
              <a:effectLst/>
              <a:uLnTx/>
              <a:uFillTx/>
            </a:endParaRPr>
          </a:p>
        </p:txBody>
      </p:sp>
      <p:sp>
        <p:nvSpPr>
          <p:cNvPr id="8" name="Zástupný symbol pro obsah 2"/>
          <p:cNvSpPr txBox="1">
            <a:spLocks/>
          </p:cNvSpPr>
          <p:nvPr/>
        </p:nvSpPr>
        <p:spPr>
          <a:xfrm>
            <a:off x="251520" y="1009408"/>
            <a:ext cx="10039793" cy="166029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spcBef>
                <a:spcPts val="600"/>
              </a:spcBef>
              <a:spcAft>
                <a:spcPts val="1200"/>
              </a:spcAft>
            </a:pPr>
            <a:endParaRPr lang="cs-CZ" dirty="0" smtClean="0">
              <a:latin typeface="Times New Roman" panose="02020603050405020304" pitchFamily="18" charset="0"/>
              <a:cs typeface="Times New Roman" panose="02020603050405020304" pitchFamily="18" charset="0"/>
            </a:endParaRPr>
          </a:p>
        </p:txBody>
      </p:sp>
      <p:sp>
        <p:nvSpPr>
          <p:cNvPr id="2" name="TextovéPole 1"/>
          <p:cNvSpPr txBox="1"/>
          <p:nvPr/>
        </p:nvSpPr>
        <p:spPr>
          <a:xfrm>
            <a:off x="189781" y="6262778"/>
            <a:ext cx="11938959" cy="646331"/>
          </a:xfrm>
          <a:prstGeom prst="rect">
            <a:avLst/>
          </a:prstGeom>
          <a:noFill/>
        </p:spPr>
        <p:txBody>
          <a:bodyPr wrap="square" rtlCol="0">
            <a:spAutoFit/>
          </a:bodyPr>
          <a:lstStyle/>
          <a:p>
            <a:r>
              <a:rPr lang="cs-CZ" dirty="0"/>
              <a:t>*https://www.quackit.com/microsoft_access/microsoft_access_2016/howto/how_to_create_a_grouped_report_using_the_report_wizard_in_access_2016.cfm</a:t>
            </a:r>
            <a:endParaRPr lang="cs-CZ" dirty="0" smtClean="0"/>
          </a:p>
        </p:txBody>
      </p:sp>
      <p:sp>
        <p:nvSpPr>
          <p:cNvPr id="6" name="Zástupný symbol pro obsah 2"/>
          <p:cNvSpPr txBox="1">
            <a:spLocks/>
          </p:cNvSpPr>
          <p:nvPr/>
        </p:nvSpPr>
        <p:spPr>
          <a:xfrm>
            <a:off x="362985" y="1499341"/>
            <a:ext cx="5433966" cy="166029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spcBef>
                <a:spcPts val="600"/>
              </a:spcBef>
              <a:spcAft>
                <a:spcPts val="1200"/>
              </a:spcAft>
            </a:pPr>
            <a:r>
              <a:rPr lang="en-US" dirty="0">
                <a:latin typeface="Times New Roman" panose="02020603050405020304" pitchFamily="18" charset="0"/>
                <a:cs typeface="Times New Roman" panose="02020603050405020304" pitchFamily="18" charset="0"/>
              </a:rPr>
              <a:t>Enter a name for the report</a:t>
            </a:r>
            <a:r>
              <a:rPr lang="en-US" dirty="0" smtClean="0">
                <a:latin typeface="Times New Roman" panose="02020603050405020304" pitchFamily="18" charset="0"/>
                <a:cs typeface="Times New Roman" panose="02020603050405020304" pitchFamily="18" charset="0"/>
              </a:rPr>
              <a:t>.</a:t>
            </a:r>
            <a:r>
              <a:rPr lang="cs-CZ" dirty="0" smtClean="0">
                <a:latin typeface="Times New Roman" panose="02020603050405020304" pitchFamily="18" charset="0"/>
                <a:cs typeface="Times New Roman" panose="02020603050405020304" pitchFamily="18" charset="0"/>
              </a:rPr>
              <a:t>*</a:t>
            </a:r>
            <a:endParaRPr lang="en-US" dirty="0">
              <a:latin typeface="Times New Roman" panose="02020603050405020304" pitchFamily="18" charset="0"/>
              <a:cs typeface="Times New Roman" panose="02020603050405020304" pitchFamily="18" charset="0"/>
            </a:endParaRPr>
          </a:p>
          <a:p>
            <a:pPr algn="just">
              <a:spcBef>
                <a:spcPts val="600"/>
              </a:spcBef>
              <a:spcAft>
                <a:spcPts val="1200"/>
              </a:spcAft>
            </a:pPr>
            <a:r>
              <a:rPr lang="en-US" dirty="0" smtClean="0">
                <a:latin typeface="Times New Roman" panose="02020603050405020304" pitchFamily="18" charset="0"/>
                <a:cs typeface="Times New Roman" panose="02020603050405020304" pitchFamily="18" charset="0"/>
              </a:rPr>
              <a:t>You </a:t>
            </a:r>
            <a:r>
              <a:rPr lang="en-US" dirty="0">
                <a:latin typeface="Times New Roman" panose="02020603050405020304" pitchFamily="18" charset="0"/>
                <a:cs typeface="Times New Roman" panose="02020603050405020304" pitchFamily="18" charset="0"/>
              </a:rPr>
              <a:t>also have the option of either previewing the report or modifying it's design once the wizard has finished creating it</a:t>
            </a:r>
            <a:r>
              <a:rPr lang="en-US" dirty="0" smtClean="0">
                <a:latin typeface="Times New Roman" panose="02020603050405020304" pitchFamily="18" charset="0"/>
                <a:cs typeface="Times New Roman" panose="02020603050405020304" pitchFamily="18" charset="0"/>
              </a:rPr>
              <a:t>.</a:t>
            </a:r>
            <a:r>
              <a:rPr lang="cs-CZ" dirty="0" smtClean="0">
                <a:latin typeface="Times New Roman" panose="02020603050405020304" pitchFamily="18" charset="0"/>
                <a:cs typeface="Times New Roman" panose="02020603050405020304" pitchFamily="18" charset="0"/>
              </a:rPr>
              <a:t>*</a:t>
            </a:r>
            <a:endParaRPr lang="en-US" dirty="0">
              <a:latin typeface="Times New Roman" panose="02020603050405020304" pitchFamily="18" charset="0"/>
              <a:cs typeface="Times New Roman" panose="02020603050405020304" pitchFamily="18" charset="0"/>
            </a:endParaRPr>
          </a:p>
          <a:p>
            <a:pPr algn="just">
              <a:spcBef>
                <a:spcPts val="600"/>
              </a:spcBef>
              <a:spcAft>
                <a:spcPts val="1200"/>
              </a:spcAft>
            </a:pPr>
            <a:r>
              <a:rPr lang="en-US" dirty="0" smtClean="0">
                <a:latin typeface="Times New Roman" panose="02020603050405020304" pitchFamily="18" charset="0"/>
                <a:cs typeface="Times New Roman" panose="02020603050405020304" pitchFamily="18" charset="0"/>
              </a:rPr>
              <a:t>For </a:t>
            </a:r>
            <a:r>
              <a:rPr lang="en-US" dirty="0">
                <a:latin typeface="Times New Roman" panose="02020603050405020304" pitchFamily="18" charset="0"/>
                <a:cs typeface="Times New Roman" panose="02020603050405020304" pitchFamily="18" charset="0"/>
              </a:rPr>
              <a:t>our example, we'll leave it at Preview the report</a:t>
            </a:r>
            <a:r>
              <a:rPr lang="en-US" dirty="0" smtClean="0">
                <a:latin typeface="Times New Roman" panose="02020603050405020304" pitchFamily="18" charset="0"/>
                <a:cs typeface="Times New Roman" panose="02020603050405020304" pitchFamily="18" charset="0"/>
              </a:rPr>
              <a:t>.</a:t>
            </a:r>
            <a:r>
              <a:rPr lang="cs-CZ" dirty="0" smtClean="0">
                <a:latin typeface="Times New Roman" panose="02020603050405020304" pitchFamily="18" charset="0"/>
                <a:cs typeface="Times New Roman" panose="02020603050405020304" pitchFamily="18" charset="0"/>
              </a:rPr>
              <a:t>*</a:t>
            </a:r>
            <a:endParaRPr lang="en-US" dirty="0">
              <a:latin typeface="Times New Roman" panose="02020603050405020304" pitchFamily="18" charset="0"/>
              <a:cs typeface="Times New Roman" panose="02020603050405020304" pitchFamily="18" charset="0"/>
            </a:endParaRPr>
          </a:p>
          <a:p>
            <a:pPr algn="just">
              <a:spcBef>
                <a:spcPts val="600"/>
              </a:spcBef>
              <a:spcAft>
                <a:spcPts val="1200"/>
              </a:spcAft>
            </a:pPr>
            <a:r>
              <a:rPr lang="en-US" dirty="0" smtClean="0">
                <a:latin typeface="Times New Roman" panose="02020603050405020304" pitchFamily="18" charset="0"/>
                <a:cs typeface="Times New Roman" panose="02020603050405020304" pitchFamily="18" charset="0"/>
              </a:rPr>
              <a:t>Click </a:t>
            </a:r>
            <a:r>
              <a:rPr lang="en-US" dirty="0">
                <a:latin typeface="Times New Roman" panose="02020603050405020304" pitchFamily="18" charset="0"/>
                <a:cs typeface="Times New Roman" panose="02020603050405020304" pitchFamily="18" charset="0"/>
              </a:rPr>
              <a:t>Finish to generate the report.</a:t>
            </a:r>
            <a:r>
              <a:rPr lang="cs-CZ" dirty="0" smtClean="0">
                <a:latin typeface="Times New Roman" panose="02020603050405020304" pitchFamily="18" charset="0"/>
                <a:cs typeface="Times New Roman" panose="02020603050405020304" pitchFamily="18" charset="0"/>
              </a:rPr>
              <a:t>*</a:t>
            </a:r>
            <a:endParaRPr lang="en-US" dirty="0">
              <a:latin typeface="Times New Roman" panose="02020603050405020304" pitchFamily="18" charset="0"/>
              <a:cs typeface="Times New Roman" panose="02020603050405020304" pitchFamily="18" charset="0"/>
            </a:endParaRPr>
          </a:p>
          <a:p>
            <a:pPr algn="just">
              <a:spcBef>
                <a:spcPts val="600"/>
              </a:spcBef>
              <a:spcAft>
                <a:spcPts val="1200"/>
              </a:spcAft>
            </a:pPr>
            <a:endParaRPr lang="en-US" dirty="0">
              <a:latin typeface="Times New Roman" panose="02020603050405020304" pitchFamily="18" charset="0"/>
              <a:cs typeface="Times New Roman" panose="02020603050405020304" pitchFamily="18" charset="0"/>
            </a:endParaRPr>
          </a:p>
        </p:txBody>
      </p:sp>
      <p:pic>
        <p:nvPicPr>
          <p:cNvPr id="7" name="Obrázek 6"/>
          <p:cNvPicPr>
            <a:picLocks noChangeAspect="1"/>
          </p:cNvPicPr>
          <p:nvPr/>
        </p:nvPicPr>
        <p:blipFill>
          <a:blip r:embed="rId3"/>
          <a:stretch>
            <a:fillRect/>
          </a:stretch>
        </p:blipFill>
        <p:spPr>
          <a:xfrm>
            <a:off x="6089571" y="1694282"/>
            <a:ext cx="5642354" cy="4222894"/>
          </a:xfrm>
          <a:prstGeom prst="rect">
            <a:avLst/>
          </a:prstGeom>
        </p:spPr>
      </p:pic>
    </p:spTree>
    <p:extLst>
      <p:ext uri="{BB962C8B-B14F-4D97-AF65-F5344CB8AC3E}">
        <p14:creationId xmlns:p14="http://schemas.microsoft.com/office/powerpoint/2010/main" val="3571265791"/>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363077"/>
            <a:ext cx="7301999" cy="646331"/>
          </a:xfrm>
          <a:prstGeom prst="rect">
            <a:avLst/>
          </a:prstGeom>
        </p:spPr>
        <p:txBody>
          <a:bodyPr wrap="none">
            <a:spAutoFit/>
          </a:bodyPr>
          <a:lstStyle/>
          <a:p>
            <a:pPr lvl="0">
              <a:defRPr/>
            </a:pPr>
            <a:r>
              <a:rPr lang="cs-CZ" sz="3600" b="1" kern="0" dirty="0" smtClean="0">
                <a:solidFill>
                  <a:srgbClr val="307871"/>
                </a:solidFill>
                <a:latin typeface="Times New Roman"/>
                <a:ea typeface="+mj-ea"/>
                <a:cs typeface="+mj-cs"/>
              </a:rPr>
              <a:t>Report </a:t>
            </a:r>
            <a:r>
              <a:rPr lang="en-GB" sz="3600" b="1" kern="0" dirty="0" smtClean="0">
                <a:solidFill>
                  <a:srgbClr val="307871"/>
                </a:solidFill>
                <a:latin typeface="Times New Roman"/>
                <a:ea typeface="+mj-ea"/>
                <a:cs typeface="+mj-cs"/>
              </a:rPr>
              <a:t>wizard</a:t>
            </a:r>
            <a:r>
              <a:rPr lang="cs-CZ" sz="3600" b="1" kern="0" dirty="0" smtClean="0">
                <a:solidFill>
                  <a:srgbClr val="307871"/>
                </a:solidFill>
                <a:latin typeface="Times New Roman"/>
                <a:ea typeface="+mj-ea"/>
                <a:cs typeface="+mj-cs"/>
              </a:rPr>
              <a:t> – </a:t>
            </a:r>
            <a:r>
              <a:rPr lang="en-GB" sz="3600" b="1" kern="0" dirty="0" smtClean="0">
                <a:solidFill>
                  <a:srgbClr val="307871"/>
                </a:solidFill>
                <a:latin typeface="Times New Roman"/>
                <a:ea typeface="+mj-ea"/>
                <a:cs typeface="+mj-cs"/>
              </a:rPr>
              <a:t>organize the report</a:t>
            </a:r>
            <a:endParaRPr kumimoji="0" lang="en-GB" sz="3600" b="1" i="0" u="none" strike="noStrike" kern="0" cap="none" spc="0" normalizeH="0" baseline="0" dirty="0" smtClean="0">
              <a:ln>
                <a:noFill/>
              </a:ln>
              <a:solidFill>
                <a:sysClr val="windowText" lastClr="000000"/>
              </a:solidFill>
              <a:effectLst/>
              <a:uLnTx/>
              <a:uFillTx/>
            </a:endParaRPr>
          </a:p>
        </p:txBody>
      </p:sp>
      <p:sp>
        <p:nvSpPr>
          <p:cNvPr id="8" name="Zástupný symbol pro obsah 2"/>
          <p:cNvSpPr txBox="1">
            <a:spLocks/>
          </p:cNvSpPr>
          <p:nvPr/>
        </p:nvSpPr>
        <p:spPr>
          <a:xfrm>
            <a:off x="251520" y="1009408"/>
            <a:ext cx="10039793" cy="166029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spcBef>
                <a:spcPts val="600"/>
              </a:spcBef>
              <a:spcAft>
                <a:spcPts val="1200"/>
              </a:spcAft>
            </a:pPr>
            <a:endParaRPr lang="cs-CZ" dirty="0" smtClean="0">
              <a:latin typeface="Times New Roman" panose="02020603050405020304" pitchFamily="18" charset="0"/>
              <a:cs typeface="Times New Roman" panose="02020603050405020304" pitchFamily="18" charset="0"/>
            </a:endParaRPr>
          </a:p>
        </p:txBody>
      </p:sp>
      <p:sp>
        <p:nvSpPr>
          <p:cNvPr id="2" name="TextovéPole 1"/>
          <p:cNvSpPr txBox="1"/>
          <p:nvPr/>
        </p:nvSpPr>
        <p:spPr>
          <a:xfrm>
            <a:off x="189781" y="6262778"/>
            <a:ext cx="11938959" cy="369332"/>
          </a:xfrm>
          <a:prstGeom prst="rect">
            <a:avLst/>
          </a:prstGeom>
          <a:noFill/>
        </p:spPr>
        <p:txBody>
          <a:bodyPr wrap="square" rtlCol="0">
            <a:spAutoFit/>
          </a:bodyPr>
          <a:lstStyle/>
          <a:p>
            <a:r>
              <a:rPr lang="cs-CZ" dirty="0"/>
              <a:t>*https://edu.gcfglobal.org/en/access2016/advanced-report-options/1/</a:t>
            </a:r>
            <a:endParaRPr lang="cs-CZ" dirty="0" smtClean="0"/>
          </a:p>
        </p:txBody>
      </p:sp>
      <p:sp>
        <p:nvSpPr>
          <p:cNvPr id="6" name="Zástupný symbol pro obsah 2"/>
          <p:cNvSpPr txBox="1">
            <a:spLocks/>
          </p:cNvSpPr>
          <p:nvPr/>
        </p:nvSpPr>
        <p:spPr>
          <a:xfrm>
            <a:off x="362985" y="1551097"/>
            <a:ext cx="5666879" cy="166029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spcBef>
                <a:spcPts val="600"/>
              </a:spcBef>
              <a:spcAft>
                <a:spcPts val="1200"/>
              </a:spcAft>
            </a:pPr>
            <a:r>
              <a:rPr lang="en-US" dirty="0">
                <a:latin typeface="Times New Roman" panose="02020603050405020304" pitchFamily="18" charset="0"/>
                <a:cs typeface="Times New Roman" panose="02020603050405020304" pitchFamily="18" charset="0"/>
              </a:rPr>
              <a:t>Click Next when you are satisfied with the basic organization of your data</a:t>
            </a:r>
            <a:r>
              <a:rPr lang="en-US" dirty="0" smtClean="0">
                <a:latin typeface="Times New Roman" panose="02020603050405020304" pitchFamily="18" charset="0"/>
                <a:cs typeface="Times New Roman" panose="02020603050405020304" pitchFamily="18" charset="0"/>
              </a:rPr>
              <a:t>.</a:t>
            </a:r>
            <a:r>
              <a:rPr lang="cs-CZ" dirty="0" smtClean="0">
                <a:latin typeface="Times New Roman" panose="02020603050405020304" pitchFamily="18" charset="0"/>
                <a:cs typeface="Times New Roman" panose="02020603050405020304" pitchFamily="18" charset="0"/>
              </a:rPr>
              <a:t>*</a:t>
            </a:r>
            <a:endParaRPr lang="en-US" dirty="0">
              <a:latin typeface="Times New Roman" panose="02020603050405020304" pitchFamily="18" charset="0"/>
              <a:cs typeface="Times New Roman" panose="02020603050405020304" pitchFamily="18" charset="0"/>
            </a:endParaRPr>
          </a:p>
          <a:p>
            <a:pPr algn="just">
              <a:spcBef>
                <a:spcPts val="600"/>
              </a:spcBef>
              <a:spcAft>
                <a:spcPts val="1200"/>
              </a:spcAft>
            </a:pPr>
            <a:r>
              <a:rPr lang="en-US" dirty="0">
                <a:latin typeface="Times New Roman" panose="02020603050405020304" pitchFamily="18" charset="0"/>
                <a:cs typeface="Times New Roman" panose="02020603050405020304" pitchFamily="18" charset="0"/>
              </a:rPr>
              <a:t>If you're not satisfied with the way your data is organized, you can now modify the grouping </a:t>
            </a:r>
            <a:r>
              <a:rPr lang="en-US" dirty="0" smtClean="0">
                <a:latin typeface="Times New Roman" panose="02020603050405020304" pitchFamily="18" charset="0"/>
                <a:cs typeface="Times New Roman" panose="02020603050405020304" pitchFamily="18" charset="0"/>
              </a:rPr>
              <a:t>levels.</a:t>
            </a:r>
            <a:r>
              <a:rPr lang="cs-CZ" dirty="0" smtClean="0">
                <a:latin typeface="Times New Roman" panose="02020603050405020304" pitchFamily="18" charset="0"/>
                <a:cs typeface="Times New Roman" panose="02020603050405020304" pitchFamily="18" charset="0"/>
              </a:rPr>
              <a:t>*</a:t>
            </a:r>
          </a:p>
          <a:p>
            <a:pPr algn="just">
              <a:spcBef>
                <a:spcPts val="600"/>
              </a:spcBef>
              <a:spcAft>
                <a:spcPts val="1200"/>
              </a:spcAft>
            </a:pPr>
            <a:r>
              <a:rPr lang="en-US" dirty="0" smtClean="0">
                <a:latin typeface="Times New Roman" panose="02020603050405020304" pitchFamily="18" charset="0"/>
                <a:cs typeface="Times New Roman" panose="02020603050405020304" pitchFamily="18" charset="0"/>
              </a:rPr>
              <a:t>Select </a:t>
            </a:r>
            <a:r>
              <a:rPr lang="en-US" dirty="0">
                <a:latin typeface="Times New Roman" panose="02020603050405020304" pitchFamily="18" charset="0"/>
                <a:cs typeface="Times New Roman" panose="02020603050405020304" pitchFamily="18" charset="0"/>
              </a:rPr>
              <a:t>a field from the list, and click the right arrow to add it as a new level.</a:t>
            </a:r>
            <a:r>
              <a:rPr lang="cs-CZ" dirty="0" smtClean="0">
                <a:latin typeface="Times New Roman" panose="02020603050405020304" pitchFamily="18" charset="0"/>
                <a:cs typeface="Times New Roman" panose="02020603050405020304" pitchFamily="18" charset="0"/>
              </a:rPr>
              <a:t>*</a:t>
            </a:r>
          </a:p>
        </p:txBody>
      </p:sp>
      <p:pic>
        <p:nvPicPr>
          <p:cNvPr id="9" name="Obrázek 8"/>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397025" y="1655739"/>
            <a:ext cx="5455669" cy="4154005"/>
          </a:xfrm>
          <a:prstGeom prst="rect">
            <a:avLst/>
          </a:prstGeom>
        </p:spPr>
      </p:pic>
    </p:spTree>
    <p:extLst>
      <p:ext uri="{BB962C8B-B14F-4D97-AF65-F5344CB8AC3E}">
        <p14:creationId xmlns:p14="http://schemas.microsoft.com/office/powerpoint/2010/main" val="2321173491"/>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363077"/>
            <a:ext cx="7301999" cy="646331"/>
          </a:xfrm>
          <a:prstGeom prst="rect">
            <a:avLst/>
          </a:prstGeom>
        </p:spPr>
        <p:txBody>
          <a:bodyPr wrap="none">
            <a:spAutoFit/>
          </a:bodyPr>
          <a:lstStyle/>
          <a:p>
            <a:pPr lvl="0">
              <a:defRPr/>
            </a:pPr>
            <a:r>
              <a:rPr lang="cs-CZ" sz="3600" b="1" kern="0" dirty="0" smtClean="0">
                <a:solidFill>
                  <a:srgbClr val="307871"/>
                </a:solidFill>
                <a:latin typeface="Times New Roman"/>
                <a:ea typeface="+mj-ea"/>
                <a:cs typeface="+mj-cs"/>
              </a:rPr>
              <a:t>Report </a:t>
            </a:r>
            <a:r>
              <a:rPr lang="en-GB" sz="3600" b="1" kern="0" dirty="0" smtClean="0">
                <a:solidFill>
                  <a:srgbClr val="307871"/>
                </a:solidFill>
                <a:latin typeface="Times New Roman"/>
                <a:ea typeface="+mj-ea"/>
                <a:cs typeface="+mj-cs"/>
              </a:rPr>
              <a:t>wizard</a:t>
            </a:r>
            <a:r>
              <a:rPr lang="cs-CZ" sz="3600" b="1" kern="0" dirty="0" smtClean="0">
                <a:solidFill>
                  <a:srgbClr val="307871"/>
                </a:solidFill>
                <a:latin typeface="Times New Roman"/>
                <a:ea typeface="+mj-ea"/>
                <a:cs typeface="+mj-cs"/>
              </a:rPr>
              <a:t> – </a:t>
            </a:r>
            <a:r>
              <a:rPr lang="en-GB" sz="3600" b="1" kern="0" dirty="0" smtClean="0">
                <a:solidFill>
                  <a:srgbClr val="307871"/>
                </a:solidFill>
                <a:latin typeface="Times New Roman"/>
                <a:ea typeface="+mj-ea"/>
                <a:cs typeface="+mj-cs"/>
              </a:rPr>
              <a:t>organize the report</a:t>
            </a:r>
            <a:endParaRPr kumimoji="0" lang="en-GB" sz="3600" b="1" i="0" u="none" strike="noStrike" kern="0" cap="none" spc="0" normalizeH="0" baseline="0" dirty="0" smtClean="0">
              <a:ln>
                <a:noFill/>
              </a:ln>
              <a:solidFill>
                <a:sysClr val="windowText" lastClr="000000"/>
              </a:solidFill>
              <a:effectLst/>
              <a:uLnTx/>
              <a:uFillTx/>
            </a:endParaRPr>
          </a:p>
        </p:txBody>
      </p:sp>
      <p:sp>
        <p:nvSpPr>
          <p:cNvPr id="8" name="Zástupný symbol pro obsah 2"/>
          <p:cNvSpPr txBox="1">
            <a:spLocks/>
          </p:cNvSpPr>
          <p:nvPr/>
        </p:nvSpPr>
        <p:spPr>
          <a:xfrm>
            <a:off x="251520" y="1009408"/>
            <a:ext cx="10039793" cy="166029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spcBef>
                <a:spcPts val="600"/>
              </a:spcBef>
              <a:spcAft>
                <a:spcPts val="1200"/>
              </a:spcAft>
            </a:pPr>
            <a:endParaRPr lang="cs-CZ" dirty="0" smtClean="0">
              <a:latin typeface="Times New Roman" panose="02020603050405020304" pitchFamily="18" charset="0"/>
              <a:cs typeface="Times New Roman" panose="02020603050405020304" pitchFamily="18" charset="0"/>
            </a:endParaRPr>
          </a:p>
        </p:txBody>
      </p:sp>
      <p:sp>
        <p:nvSpPr>
          <p:cNvPr id="2" name="TextovéPole 1"/>
          <p:cNvSpPr txBox="1"/>
          <p:nvPr/>
        </p:nvSpPr>
        <p:spPr>
          <a:xfrm>
            <a:off x="189781" y="6262778"/>
            <a:ext cx="11938959" cy="369332"/>
          </a:xfrm>
          <a:prstGeom prst="rect">
            <a:avLst/>
          </a:prstGeom>
          <a:noFill/>
        </p:spPr>
        <p:txBody>
          <a:bodyPr wrap="square" rtlCol="0">
            <a:spAutoFit/>
          </a:bodyPr>
          <a:lstStyle/>
          <a:p>
            <a:r>
              <a:rPr lang="cs-CZ" dirty="0"/>
              <a:t>*https://edu.gcfglobal.org/en/access2016/advanced-report-options/1/</a:t>
            </a:r>
            <a:endParaRPr lang="cs-CZ" dirty="0" smtClean="0"/>
          </a:p>
        </p:txBody>
      </p:sp>
      <p:sp>
        <p:nvSpPr>
          <p:cNvPr id="6" name="Zástupný symbol pro obsah 2"/>
          <p:cNvSpPr txBox="1">
            <a:spLocks/>
          </p:cNvSpPr>
          <p:nvPr/>
        </p:nvSpPr>
        <p:spPr>
          <a:xfrm>
            <a:off x="362985" y="1714997"/>
            <a:ext cx="5666879" cy="166029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spcBef>
                <a:spcPts val="600"/>
              </a:spcBef>
              <a:spcAft>
                <a:spcPts val="1200"/>
              </a:spcAft>
            </a:pPr>
            <a:r>
              <a:rPr lang="en-US" dirty="0">
                <a:latin typeface="Times New Roman" panose="02020603050405020304" pitchFamily="18" charset="0"/>
                <a:cs typeface="Times New Roman" panose="02020603050405020304" pitchFamily="18" charset="0"/>
              </a:rPr>
              <a:t>If necessary, modify the order of your grouped fields by selecting a field and clicking the up or down Priority arrow to move it up or down a level</a:t>
            </a:r>
            <a:r>
              <a:rPr lang="en-US" dirty="0" smtClean="0">
                <a:latin typeface="Times New Roman" panose="02020603050405020304" pitchFamily="18" charset="0"/>
                <a:cs typeface="Times New Roman" panose="02020603050405020304" pitchFamily="18" charset="0"/>
              </a:rPr>
              <a:t>.</a:t>
            </a:r>
            <a:r>
              <a:rPr lang="cs-CZ" dirty="0" smtClean="0">
                <a:latin typeface="Times New Roman" panose="02020603050405020304" pitchFamily="18" charset="0"/>
                <a:cs typeface="Times New Roman" panose="02020603050405020304" pitchFamily="18" charset="0"/>
              </a:rPr>
              <a:t>*</a:t>
            </a:r>
          </a:p>
          <a:p>
            <a:pPr algn="just">
              <a:spcBef>
                <a:spcPts val="600"/>
              </a:spcBef>
              <a:spcAft>
                <a:spcPts val="1200"/>
              </a:spcAft>
            </a:pPr>
            <a:r>
              <a:rPr lang="en-US" dirty="0">
                <a:latin typeface="Times New Roman" panose="02020603050405020304" pitchFamily="18" charset="0"/>
                <a:cs typeface="Times New Roman" panose="02020603050405020304" pitchFamily="18" charset="0"/>
              </a:rPr>
              <a:t>Once you are satisfied with the organization of your report, click Next</a:t>
            </a:r>
            <a:r>
              <a:rPr lang="en-US" dirty="0" smtClean="0">
                <a:latin typeface="Times New Roman" panose="02020603050405020304" pitchFamily="18" charset="0"/>
                <a:cs typeface="Times New Roman" panose="02020603050405020304" pitchFamily="18" charset="0"/>
              </a:rPr>
              <a:t>.</a:t>
            </a:r>
            <a:r>
              <a:rPr lang="cs-CZ" dirty="0" smtClean="0">
                <a:latin typeface="Times New Roman" panose="02020603050405020304" pitchFamily="18" charset="0"/>
                <a:cs typeface="Times New Roman" panose="02020603050405020304" pitchFamily="18" charset="0"/>
              </a:rPr>
              <a:t>*</a:t>
            </a:r>
          </a:p>
        </p:txBody>
      </p:sp>
      <p:pic>
        <p:nvPicPr>
          <p:cNvPr id="3" name="Obrázek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141328" y="1568192"/>
            <a:ext cx="5789003" cy="4407809"/>
          </a:xfrm>
          <a:prstGeom prst="rect">
            <a:avLst/>
          </a:prstGeom>
        </p:spPr>
      </p:pic>
    </p:spTree>
    <p:extLst>
      <p:ext uri="{BB962C8B-B14F-4D97-AF65-F5344CB8AC3E}">
        <p14:creationId xmlns:p14="http://schemas.microsoft.com/office/powerpoint/2010/main" val="4028962091"/>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363077"/>
            <a:ext cx="3044423" cy="646331"/>
          </a:xfrm>
          <a:prstGeom prst="rect">
            <a:avLst/>
          </a:prstGeom>
        </p:spPr>
        <p:txBody>
          <a:bodyPr wrap="none">
            <a:spAutoFit/>
          </a:bodyPr>
          <a:lstStyle/>
          <a:p>
            <a:pPr lvl="0">
              <a:defRPr/>
            </a:pPr>
            <a:r>
              <a:rPr lang="cs-CZ" sz="3600" b="1" kern="0" dirty="0" smtClean="0">
                <a:solidFill>
                  <a:srgbClr val="307871"/>
                </a:solidFill>
                <a:latin typeface="Times New Roman"/>
                <a:ea typeface="+mj-ea"/>
                <a:cs typeface="+mj-cs"/>
              </a:rPr>
              <a:t>Report </a:t>
            </a:r>
            <a:r>
              <a:rPr lang="en-GB" sz="3600" b="1" kern="0" dirty="0" smtClean="0">
                <a:solidFill>
                  <a:srgbClr val="307871"/>
                </a:solidFill>
                <a:latin typeface="Times New Roman"/>
                <a:ea typeface="+mj-ea"/>
                <a:cs typeface="+mj-cs"/>
              </a:rPr>
              <a:t>wizard</a:t>
            </a:r>
            <a:endParaRPr kumimoji="0" lang="en-GB" sz="3600" b="1" i="0" u="none" strike="noStrike" kern="0" cap="none" spc="0" normalizeH="0" baseline="0" dirty="0" smtClean="0">
              <a:ln>
                <a:noFill/>
              </a:ln>
              <a:solidFill>
                <a:sysClr val="windowText" lastClr="000000"/>
              </a:solidFill>
              <a:effectLst/>
              <a:uLnTx/>
              <a:uFillTx/>
            </a:endParaRPr>
          </a:p>
        </p:txBody>
      </p:sp>
      <p:sp>
        <p:nvSpPr>
          <p:cNvPr id="8" name="Zástupný symbol pro obsah 2"/>
          <p:cNvSpPr txBox="1">
            <a:spLocks/>
          </p:cNvSpPr>
          <p:nvPr/>
        </p:nvSpPr>
        <p:spPr>
          <a:xfrm>
            <a:off x="251520" y="1009408"/>
            <a:ext cx="10039793" cy="166029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spcBef>
                <a:spcPts val="600"/>
              </a:spcBef>
              <a:spcAft>
                <a:spcPts val="1200"/>
              </a:spcAft>
            </a:pPr>
            <a:endParaRPr lang="cs-CZ" dirty="0" smtClean="0">
              <a:latin typeface="Times New Roman" panose="02020603050405020304" pitchFamily="18" charset="0"/>
              <a:cs typeface="Times New Roman" panose="02020603050405020304" pitchFamily="18" charset="0"/>
            </a:endParaRPr>
          </a:p>
        </p:txBody>
      </p:sp>
      <p:sp>
        <p:nvSpPr>
          <p:cNvPr id="6" name="Zástupný symbol pro obsah 2"/>
          <p:cNvSpPr txBox="1">
            <a:spLocks/>
          </p:cNvSpPr>
          <p:nvPr/>
        </p:nvSpPr>
        <p:spPr>
          <a:xfrm>
            <a:off x="362985" y="1223296"/>
            <a:ext cx="9928327" cy="166029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spcBef>
                <a:spcPts val="600"/>
              </a:spcBef>
              <a:spcAft>
                <a:spcPts val="1200"/>
              </a:spcAft>
            </a:pPr>
            <a:r>
              <a:rPr lang="cs-CZ" dirty="0">
                <a:latin typeface="Times New Roman" panose="02020603050405020304" pitchFamily="18" charset="0"/>
                <a:cs typeface="Times New Roman" panose="02020603050405020304" pitchFamily="18" charset="0"/>
                <a:hlinkClick r:id="rId3"/>
              </a:rPr>
              <a:t>https://www.dummies.com/software/microsoft-office/access/how-to-start-the-report-wizard-in-access-2016</a:t>
            </a:r>
            <a:r>
              <a:rPr lang="cs-CZ" dirty="0" smtClean="0">
                <a:latin typeface="Times New Roman" panose="02020603050405020304" pitchFamily="18" charset="0"/>
                <a:cs typeface="Times New Roman" panose="02020603050405020304" pitchFamily="18" charset="0"/>
                <a:hlinkClick r:id="rId3"/>
              </a:rPr>
              <a:t>/</a:t>
            </a:r>
            <a:endParaRPr lang="cs-CZ" dirty="0" smtClean="0">
              <a:latin typeface="Times New Roman" panose="02020603050405020304" pitchFamily="18" charset="0"/>
              <a:cs typeface="Times New Roman" panose="02020603050405020304" pitchFamily="18" charset="0"/>
            </a:endParaRPr>
          </a:p>
          <a:p>
            <a:pPr algn="just">
              <a:spcBef>
                <a:spcPts val="600"/>
              </a:spcBef>
              <a:spcAft>
                <a:spcPts val="1200"/>
              </a:spcAft>
            </a:pPr>
            <a:r>
              <a:rPr lang="cs-CZ" dirty="0">
                <a:latin typeface="Times New Roman" panose="02020603050405020304" pitchFamily="18" charset="0"/>
                <a:cs typeface="Times New Roman" panose="02020603050405020304" pitchFamily="18" charset="0"/>
                <a:hlinkClick r:id="rId4"/>
              </a:rPr>
              <a:t>https://</a:t>
            </a:r>
            <a:r>
              <a:rPr lang="cs-CZ" dirty="0" smtClean="0">
                <a:latin typeface="Times New Roman" panose="02020603050405020304" pitchFamily="18" charset="0"/>
                <a:cs typeface="Times New Roman" panose="02020603050405020304" pitchFamily="18" charset="0"/>
                <a:hlinkClick r:id="rId4"/>
              </a:rPr>
              <a:t>www.webucator.com/how-to/how-create-report-with-the-report-wizard-microsoft-access.cfm</a:t>
            </a:r>
            <a:endParaRPr lang="cs-CZ" dirty="0" smtClean="0">
              <a:latin typeface="Times New Roman" panose="02020603050405020304" pitchFamily="18" charset="0"/>
              <a:cs typeface="Times New Roman" panose="02020603050405020304" pitchFamily="18" charset="0"/>
            </a:endParaRPr>
          </a:p>
          <a:p>
            <a:pPr algn="just">
              <a:spcBef>
                <a:spcPts val="600"/>
              </a:spcBef>
              <a:spcAft>
                <a:spcPts val="1200"/>
              </a:spcAft>
            </a:pPr>
            <a:r>
              <a:rPr lang="cs-CZ" dirty="0">
                <a:latin typeface="Times New Roman" panose="02020603050405020304" pitchFamily="18" charset="0"/>
                <a:cs typeface="Times New Roman" panose="02020603050405020304" pitchFamily="18" charset="0"/>
                <a:hlinkClick r:id="rId5"/>
              </a:rPr>
              <a:t>https://</a:t>
            </a:r>
            <a:r>
              <a:rPr lang="cs-CZ" dirty="0" smtClean="0">
                <a:latin typeface="Times New Roman" panose="02020603050405020304" pitchFamily="18" charset="0"/>
                <a:cs typeface="Times New Roman" panose="02020603050405020304" pitchFamily="18" charset="0"/>
                <a:hlinkClick r:id="rId5"/>
              </a:rPr>
              <a:t>support.office.com/en-us/article/create-a-grouped-or-summary-report-f23301a1-3e0a-4243-9002-4a23ac0fdbf3</a:t>
            </a:r>
            <a:endParaRPr lang="cs-CZ" dirty="0" smtClean="0">
              <a:latin typeface="Times New Roman" panose="02020603050405020304" pitchFamily="18" charset="0"/>
              <a:cs typeface="Times New Roman" panose="02020603050405020304" pitchFamily="18" charset="0"/>
            </a:endParaRPr>
          </a:p>
          <a:p>
            <a:pPr algn="just">
              <a:spcBef>
                <a:spcPts val="600"/>
              </a:spcBef>
              <a:spcAft>
                <a:spcPts val="1200"/>
              </a:spcAft>
            </a:pPr>
            <a:r>
              <a:rPr lang="cs-CZ" dirty="0">
                <a:latin typeface="Times New Roman" panose="02020603050405020304" pitchFamily="18" charset="0"/>
                <a:cs typeface="Times New Roman" panose="02020603050405020304" pitchFamily="18" charset="0"/>
                <a:hlinkClick r:id="rId6"/>
              </a:rPr>
              <a:t>https://edu.gcfglobal.org/en/access2016/advanced-report-options/1</a:t>
            </a:r>
            <a:r>
              <a:rPr lang="cs-CZ" dirty="0" smtClean="0">
                <a:latin typeface="Times New Roman" panose="02020603050405020304" pitchFamily="18" charset="0"/>
                <a:cs typeface="Times New Roman" panose="02020603050405020304" pitchFamily="18" charset="0"/>
                <a:hlinkClick r:id="rId6"/>
              </a:rPr>
              <a:t>/</a:t>
            </a:r>
            <a:endParaRPr lang="cs-CZ" dirty="0" smtClean="0">
              <a:latin typeface="Times New Roman" panose="02020603050405020304" pitchFamily="18" charset="0"/>
              <a:cs typeface="Times New Roman" panose="02020603050405020304" pitchFamily="18" charset="0"/>
            </a:endParaRPr>
          </a:p>
          <a:p>
            <a:pPr algn="just">
              <a:spcBef>
                <a:spcPts val="600"/>
              </a:spcBef>
              <a:spcAft>
                <a:spcPts val="1200"/>
              </a:spcAft>
            </a:pPr>
            <a:endParaRPr lang="cs-CZ" dirty="0" smtClean="0">
              <a:latin typeface="Times New Roman" panose="02020603050405020304" pitchFamily="18" charset="0"/>
              <a:cs typeface="Times New Roman" panose="02020603050405020304" pitchFamily="18" charset="0"/>
            </a:endParaRPr>
          </a:p>
          <a:p>
            <a:pPr algn="just">
              <a:spcBef>
                <a:spcPts val="0"/>
              </a:spcBef>
              <a:spcAft>
                <a:spcPts val="600"/>
              </a:spcAft>
            </a:pPr>
            <a:endParaRPr lang="cs-CZ" dirty="0" smtClean="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618897678"/>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363077"/>
            <a:ext cx="1672253" cy="646331"/>
          </a:xfrm>
          <a:prstGeom prst="rect">
            <a:avLst/>
          </a:prstGeom>
        </p:spPr>
        <p:txBody>
          <a:bodyPr wrap="none">
            <a:spAutoFit/>
          </a:bodyPr>
          <a:lstStyle/>
          <a:p>
            <a:pPr lvl="0">
              <a:defRPr/>
            </a:pPr>
            <a:r>
              <a:rPr lang="en-GB" sz="3600" b="1" kern="0" dirty="0" smtClean="0">
                <a:solidFill>
                  <a:srgbClr val="307871"/>
                </a:solidFill>
                <a:latin typeface="Times New Roman"/>
                <a:ea typeface="+mj-ea"/>
                <a:cs typeface="+mj-cs"/>
              </a:rPr>
              <a:t>Macros</a:t>
            </a:r>
            <a:endParaRPr kumimoji="0" lang="en-GB" sz="3600" b="1" i="0" u="none" strike="noStrike" kern="0" cap="none" spc="0" normalizeH="0" baseline="0" dirty="0" smtClean="0">
              <a:ln>
                <a:noFill/>
              </a:ln>
              <a:solidFill>
                <a:sysClr val="windowText" lastClr="000000"/>
              </a:solidFill>
              <a:effectLst/>
              <a:uLnTx/>
              <a:uFillTx/>
            </a:endParaRPr>
          </a:p>
        </p:txBody>
      </p:sp>
      <p:sp>
        <p:nvSpPr>
          <p:cNvPr id="8" name="Zástupný symbol pro obsah 2"/>
          <p:cNvSpPr txBox="1">
            <a:spLocks/>
          </p:cNvSpPr>
          <p:nvPr/>
        </p:nvSpPr>
        <p:spPr>
          <a:xfrm>
            <a:off x="251520" y="1009408"/>
            <a:ext cx="10039793" cy="166029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spcBef>
                <a:spcPts val="600"/>
              </a:spcBef>
              <a:spcAft>
                <a:spcPts val="1200"/>
              </a:spcAft>
            </a:pPr>
            <a:endParaRPr lang="cs-CZ" dirty="0" smtClean="0">
              <a:latin typeface="Times New Roman" panose="02020603050405020304" pitchFamily="18" charset="0"/>
              <a:cs typeface="Times New Roman" panose="02020603050405020304" pitchFamily="18" charset="0"/>
            </a:endParaRPr>
          </a:p>
        </p:txBody>
      </p:sp>
      <p:sp>
        <p:nvSpPr>
          <p:cNvPr id="6" name="Zástupný symbol pro obsah 2"/>
          <p:cNvSpPr txBox="1">
            <a:spLocks/>
          </p:cNvSpPr>
          <p:nvPr/>
        </p:nvSpPr>
        <p:spPr>
          <a:xfrm>
            <a:off x="362985" y="1223296"/>
            <a:ext cx="9928327" cy="166029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spcBef>
                <a:spcPts val="600"/>
              </a:spcBef>
              <a:spcAft>
                <a:spcPts val="1200"/>
              </a:spcAft>
            </a:pPr>
            <a:r>
              <a:rPr lang="cs-CZ" dirty="0">
                <a:latin typeface="Times New Roman" panose="02020603050405020304" pitchFamily="18" charset="0"/>
                <a:cs typeface="Times New Roman" panose="02020603050405020304" pitchFamily="18" charset="0"/>
                <a:hlinkClick r:id="rId3"/>
              </a:rPr>
              <a:t>https://</a:t>
            </a:r>
            <a:r>
              <a:rPr lang="cs-CZ" dirty="0" smtClean="0">
                <a:latin typeface="Times New Roman" panose="02020603050405020304" pitchFamily="18" charset="0"/>
                <a:cs typeface="Times New Roman" panose="02020603050405020304" pitchFamily="18" charset="0"/>
                <a:hlinkClick r:id="rId3"/>
              </a:rPr>
              <a:t>www.quackit.com/microsoft_access/microsoft_access_2016/tutorial/create_a_macro_in_microsoft_access.cfm</a:t>
            </a:r>
            <a:endParaRPr lang="cs-CZ" dirty="0" smtClean="0">
              <a:latin typeface="Times New Roman" panose="02020603050405020304" pitchFamily="18" charset="0"/>
              <a:cs typeface="Times New Roman" panose="02020603050405020304" pitchFamily="18" charset="0"/>
            </a:endParaRPr>
          </a:p>
          <a:p>
            <a:pPr algn="just">
              <a:spcBef>
                <a:spcPts val="600"/>
              </a:spcBef>
              <a:spcAft>
                <a:spcPts val="1200"/>
              </a:spcAft>
            </a:pPr>
            <a:r>
              <a:rPr lang="cs-CZ" dirty="0">
                <a:latin typeface="Times New Roman" panose="02020603050405020304" pitchFamily="18" charset="0"/>
                <a:cs typeface="Times New Roman" panose="02020603050405020304" pitchFamily="18" charset="0"/>
                <a:hlinkClick r:id="rId4"/>
              </a:rPr>
              <a:t>https://</a:t>
            </a:r>
            <a:r>
              <a:rPr lang="cs-CZ" dirty="0" smtClean="0">
                <a:latin typeface="Times New Roman" panose="02020603050405020304" pitchFamily="18" charset="0"/>
                <a:cs typeface="Times New Roman" panose="02020603050405020304" pitchFamily="18" charset="0"/>
                <a:hlinkClick r:id="rId4"/>
              </a:rPr>
              <a:t>support.office.com/en-us/article/create-a-user-interface-ui-macro-12590d3b-b326-4207-bfe5-19234f53f08b</a:t>
            </a:r>
            <a:endParaRPr lang="cs-CZ" dirty="0" smtClean="0">
              <a:latin typeface="Times New Roman" panose="02020603050405020304" pitchFamily="18" charset="0"/>
              <a:cs typeface="Times New Roman" panose="02020603050405020304" pitchFamily="18" charset="0"/>
            </a:endParaRPr>
          </a:p>
          <a:p>
            <a:pPr algn="just">
              <a:spcBef>
                <a:spcPts val="600"/>
              </a:spcBef>
              <a:spcAft>
                <a:spcPts val="1200"/>
              </a:spcAft>
            </a:pPr>
            <a:r>
              <a:rPr lang="cs-CZ" dirty="0">
                <a:latin typeface="Times New Roman" panose="02020603050405020304" pitchFamily="18" charset="0"/>
                <a:cs typeface="Times New Roman" panose="02020603050405020304" pitchFamily="18" charset="0"/>
                <a:hlinkClick r:id="rId5"/>
              </a:rPr>
              <a:t>https://database.guide/how-to-create-a-macro-in-access</a:t>
            </a:r>
            <a:r>
              <a:rPr lang="cs-CZ" dirty="0" smtClean="0">
                <a:latin typeface="Times New Roman" panose="02020603050405020304" pitchFamily="18" charset="0"/>
                <a:cs typeface="Times New Roman" panose="02020603050405020304" pitchFamily="18" charset="0"/>
                <a:hlinkClick r:id="rId5"/>
              </a:rPr>
              <a:t>/</a:t>
            </a:r>
            <a:endParaRPr lang="cs-CZ" dirty="0" smtClean="0">
              <a:latin typeface="Times New Roman" panose="02020603050405020304" pitchFamily="18" charset="0"/>
              <a:cs typeface="Times New Roman" panose="02020603050405020304" pitchFamily="18" charset="0"/>
            </a:endParaRPr>
          </a:p>
          <a:p>
            <a:pPr algn="just">
              <a:spcBef>
                <a:spcPts val="600"/>
              </a:spcBef>
              <a:spcAft>
                <a:spcPts val="1200"/>
              </a:spcAft>
            </a:pPr>
            <a:r>
              <a:rPr lang="cs-CZ" dirty="0">
                <a:latin typeface="Times New Roman" panose="02020603050405020304" pitchFamily="18" charset="0"/>
                <a:cs typeface="Times New Roman" panose="02020603050405020304" pitchFamily="18" charset="0"/>
                <a:hlinkClick r:id="rId6"/>
              </a:rPr>
              <a:t>https://</a:t>
            </a:r>
            <a:r>
              <a:rPr lang="cs-CZ" dirty="0" smtClean="0">
                <a:latin typeface="Times New Roman" panose="02020603050405020304" pitchFamily="18" charset="0"/>
                <a:cs typeface="Times New Roman" panose="02020603050405020304" pitchFamily="18" charset="0"/>
                <a:hlinkClick r:id="rId6"/>
              </a:rPr>
              <a:t>www.tutorialspoint.com/ms_access/ms_access_macros.htm</a:t>
            </a:r>
            <a:endParaRPr lang="cs-CZ" dirty="0" smtClean="0">
              <a:latin typeface="Times New Roman" panose="02020603050405020304" pitchFamily="18" charset="0"/>
              <a:cs typeface="Times New Roman" panose="02020603050405020304" pitchFamily="18" charset="0"/>
            </a:endParaRPr>
          </a:p>
          <a:p>
            <a:pPr algn="just">
              <a:spcBef>
                <a:spcPts val="600"/>
              </a:spcBef>
              <a:spcAft>
                <a:spcPts val="1200"/>
              </a:spcAft>
            </a:pPr>
            <a:endParaRPr lang="cs-CZ" dirty="0" smtClean="0">
              <a:latin typeface="Times New Roman" panose="02020603050405020304" pitchFamily="18" charset="0"/>
              <a:cs typeface="Times New Roman" panose="02020603050405020304" pitchFamily="18" charset="0"/>
            </a:endParaRPr>
          </a:p>
          <a:p>
            <a:pPr algn="just">
              <a:spcBef>
                <a:spcPts val="600"/>
              </a:spcBef>
              <a:spcAft>
                <a:spcPts val="1200"/>
              </a:spcAft>
            </a:pPr>
            <a:endParaRPr lang="cs-CZ" dirty="0" smtClean="0">
              <a:latin typeface="Times New Roman" panose="02020603050405020304" pitchFamily="18" charset="0"/>
              <a:cs typeface="Times New Roman" panose="02020603050405020304" pitchFamily="18" charset="0"/>
            </a:endParaRPr>
          </a:p>
          <a:p>
            <a:pPr algn="just">
              <a:spcBef>
                <a:spcPts val="0"/>
              </a:spcBef>
              <a:spcAft>
                <a:spcPts val="600"/>
              </a:spcAft>
            </a:pPr>
            <a:endParaRPr lang="cs-CZ" dirty="0" smtClean="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983046313"/>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363077"/>
            <a:ext cx="1903085" cy="646331"/>
          </a:xfrm>
          <a:prstGeom prst="rect">
            <a:avLst/>
          </a:prstGeom>
        </p:spPr>
        <p:txBody>
          <a:bodyPr wrap="non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GB" sz="3600" b="1" i="0" u="none" strike="noStrike" kern="0" cap="none" spc="0" normalizeH="0" baseline="0" dirty="0" smtClean="0">
                <a:ln>
                  <a:noFill/>
                </a:ln>
                <a:solidFill>
                  <a:srgbClr val="307871"/>
                </a:solidFill>
                <a:effectLst/>
                <a:uLnTx/>
                <a:uFillTx/>
                <a:latin typeface="Times New Roman"/>
                <a:ea typeface="+mj-ea"/>
                <a:cs typeface="+mj-cs"/>
              </a:rPr>
              <a:t>The end </a:t>
            </a:r>
            <a:endParaRPr kumimoji="0" lang="en-GB" sz="3600" b="1" i="0" u="none" strike="noStrike" kern="0" cap="none" spc="0" normalizeH="0" baseline="0" dirty="0" smtClean="0">
              <a:ln>
                <a:noFill/>
              </a:ln>
              <a:solidFill>
                <a:sysClr val="windowText" lastClr="000000"/>
              </a:solidFill>
              <a:effectLst/>
              <a:uLnTx/>
              <a:uFillTx/>
            </a:endParaRPr>
          </a:p>
        </p:txBody>
      </p:sp>
      <p:sp>
        <p:nvSpPr>
          <p:cNvPr id="7" name="Obdélník 6"/>
          <p:cNvSpPr/>
          <p:nvPr/>
        </p:nvSpPr>
        <p:spPr>
          <a:xfrm>
            <a:off x="1030029" y="2725795"/>
            <a:ext cx="8670708" cy="1754326"/>
          </a:xfrm>
          <a:prstGeom prst="rect">
            <a:avLst/>
          </a:prstGeom>
          <a:noFill/>
        </p:spPr>
        <p:txBody>
          <a:bodyPr wrap="none" lIns="91440" tIns="45720" rIns="91440" bIns="45720">
            <a:spAutoFit/>
            <a:scene3d>
              <a:camera prst="orthographicFront"/>
              <a:lightRig rig="threePt" dir="t"/>
            </a:scene3d>
            <a:sp3d extrusionH="57150">
              <a:bevelT w="69850" h="38100" prst="cross"/>
            </a:sp3d>
          </a:bodyPr>
          <a:lstStyle/>
          <a:p>
            <a:pPr algn="ctr"/>
            <a:r>
              <a:rPr lang="en-GB" sz="5400" b="1" dirty="0" smtClean="0">
                <a:ln w="13462">
                  <a:solidFill>
                    <a:schemeClr val="bg1"/>
                  </a:solidFill>
                  <a:prstDash val="solid"/>
                </a:ln>
                <a:solidFill>
                  <a:schemeClr val="tx1">
                    <a:lumMod val="85000"/>
                    <a:lumOff val="15000"/>
                  </a:schemeClr>
                </a:solidFill>
                <a:effectLst>
                  <a:glow rad="228600">
                    <a:schemeClr val="accent6">
                      <a:satMod val="175000"/>
                      <a:alpha val="40000"/>
                    </a:schemeClr>
                  </a:glow>
                  <a:outerShdw dist="38100" dir="2700000" algn="bl" rotWithShape="0">
                    <a:schemeClr val="accent5"/>
                  </a:outerShdw>
                </a:effectLst>
              </a:rPr>
              <a:t>Thank you for your attention</a:t>
            </a:r>
            <a:r>
              <a:rPr lang="cs-CZ" sz="5400" b="1" dirty="0" smtClean="0">
                <a:ln w="13462">
                  <a:solidFill>
                    <a:schemeClr val="bg1"/>
                  </a:solidFill>
                  <a:prstDash val="solid"/>
                </a:ln>
                <a:solidFill>
                  <a:schemeClr val="tx1">
                    <a:lumMod val="85000"/>
                    <a:lumOff val="15000"/>
                  </a:schemeClr>
                </a:solidFill>
                <a:effectLst>
                  <a:glow rad="228600">
                    <a:schemeClr val="accent6">
                      <a:satMod val="175000"/>
                      <a:alpha val="40000"/>
                    </a:schemeClr>
                  </a:glow>
                  <a:outerShdw dist="38100" dir="2700000" algn="bl" rotWithShape="0">
                    <a:schemeClr val="accent5"/>
                  </a:outerShdw>
                </a:effectLst>
              </a:rPr>
              <a:t>!</a:t>
            </a:r>
            <a:endParaRPr lang="en-GB" sz="5400" b="1" dirty="0" smtClean="0">
              <a:ln w="13462">
                <a:solidFill>
                  <a:schemeClr val="bg1"/>
                </a:solidFill>
                <a:prstDash val="solid"/>
              </a:ln>
              <a:solidFill>
                <a:schemeClr val="tx1">
                  <a:lumMod val="85000"/>
                  <a:lumOff val="15000"/>
                </a:schemeClr>
              </a:solidFill>
              <a:effectLst>
                <a:glow rad="228600">
                  <a:schemeClr val="accent6">
                    <a:satMod val="175000"/>
                    <a:alpha val="40000"/>
                  </a:schemeClr>
                </a:glow>
                <a:outerShdw dist="38100" dir="2700000" algn="bl" rotWithShape="0">
                  <a:schemeClr val="accent5"/>
                </a:outerShdw>
              </a:effectLst>
            </a:endParaRPr>
          </a:p>
          <a:p>
            <a:pPr algn="ctr"/>
            <a:r>
              <a:rPr lang="en-GB" sz="5400" b="1" dirty="0" smtClean="0">
                <a:ln w="13462">
                  <a:solidFill>
                    <a:schemeClr val="bg1"/>
                  </a:solidFill>
                  <a:prstDash val="solid"/>
                </a:ln>
                <a:solidFill>
                  <a:schemeClr val="tx1">
                    <a:lumMod val="85000"/>
                    <a:lumOff val="15000"/>
                  </a:schemeClr>
                </a:solidFill>
                <a:effectLst>
                  <a:glow rad="228600">
                    <a:schemeClr val="accent6">
                      <a:satMod val="175000"/>
                      <a:alpha val="40000"/>
                    </a:schemeClr>
                  </a:glow>
                  <a:outerShdw dist="38100" dir="2700000" algn="bl" rotWithShape="0">
                    <a:schemeClr val="accent5"/>
                  </a:outerShdw>
                </a:effectLst>
              </a:rPr>
              <a:t>Any questions?</a:t>
            </a:r>
            <a:endParaRPr lang="en-GB" sz="5400" b="1" dirty="0">
              <a:ln w="13462">
                <a:solidFill>
                  <a:schemeClr val="bg1"/>
                </a:solidFill>
                <a:prstDash val="solid"/>
              </a:ln>
              <a:solidFill>
                <a:schemeClr val="tx1">
                  <a:lumMod val="85000"/>
                  <a:lumOff val="15000"/>
                </a:schemeClr>
              </a:solidFill>
              <a:effectLst>
                <a:glow rad="228600">
                  <a:schemeClr val="accent6">
                    <a:satMod val="175000"/>
                    <a:alpha val="40000"/>
                  </a:schemeClr>
                </a:glow>
                <a:outerShdw dist="38100" dir="2700000" algn="bl" rotWithShape="0">
                  <a:schemeClr val="accent5"/>
                </a:outerShdw>
              </a:effectLst>
            </a:endParaRPr>
          </a:p>
        </p:txBody>
      </p:sp>
    </p:spTree>
    <p:extLst>
      <p:ext uri="{BB962C8B-B14F-4D97-AF65-F5344CB8AC3E}">
        <p14:creationId xmlns:p14="http://schemas.microsoft.com/office/powerpoint/2010/main" val="420459037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363077"/>
            <a:ext cx="1287532" cy="646331"/>
          </a:xfrm>
          <a:prstGeom prst="rect">
            <a:avLst/>
          </a:prstGeom>
        </p:spPr>
        <p:txBody>
          <a:bodyPr wrap="none">
            <a:spAutoFit/>
          </a:bodyPr>
          <a:lstStyle/>
          <a:p>
            <a:pPr lvl="0">
              <a:defRPr/>
            </a:pPr>
            <a:r>
              <a:rPr lang="en-GB" sz="3600" b="1" kern="0" dirty="0" smtClean="0">
                <a:solidFill>
                  <a:srgbClr val="307871"/>
                </a:solidFill>
                <a:latin typeface="Times New Roman"/>
                <a:ea typeface="+mj-ea"/>
                <a:cs typeface="+mj-cs"/>
              </a:rPr>
              <a:t>Form</a:t>
            </a:r>
            <a:endParaRPr kumimoji="0" lang="en-GB" sz="3600" b="1" i="0" u="none" strike="noStrike" kern="0" cap="none" spc="0" normalizeH="0" baseline="0" dirty="0" smtClean="0">
              <a:ln>
                <a:noFill/>
              </a:ln>
              <a:solidFill>
                <a:sysClr val="windowText" lastClr="000000"/>
              </a:solidFill>
              <a:effectLst/>
              <a:uLnTx/>
              <a:uFillTx/>
            </a:endParaRPr>
          </a:p>
        </p:txBody>
      </p:sp>
      <p:sp>
        <p:nvSpPr>
          <p:cNvPr id="8" name="Zástupný symbol pro obsah 2"/>
          <p:cNvSpPr txBox="1">
            <a:spLocks/>
          </p:cNvSpPr>
          <p:nvPr/>
        </p:nvSpPr>
        <p:spPr>
          <a:xfrm>
            <a:off x="251520" y="1009408"/>
            <a:ext cx="10039793" cy="166029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spcBef>
                <a:spcPts val="600"/>
              </a:spcBef>
              <a:spcAft>
                <a:spcPts val="1200"/>
              </a:spcAft>
            </a:pPr>
            <a:endParaRPr lang="cs-CZ" dirty="0" smtClean="0">
              <a:latin typeface="Times New Roman" panose="02020603050405020304" pitchFamily="18" charset="0"/>
              <a:cs typeface="Times New Roman" panose="02020603050405020304" pitchFamily="18" charset="0"/>
            </a:endParaRPr>
          </a:p>
        </p:txBody>
      </p:sp>
      <p:sp>
        <p:nvSpPr>
          <p:cNvPr id="2" name="TextovéPole 1"/>
          <p:cNvSpPr txBox="1"/>
          <p:nvPr/>
        </p:nvSpPr>
        <p:spPr>
          <a:xfrm>
            <a:off x="189781" y="6262778"/>
            <a:ext cx="11938959" cy="369332"/>
          </a:xfrm>
          <a:prstGeom prst="rect">
            <a:avLst/>
          </a:prstGeom>
          <a:noFill/>
        </p:spPr>
        <p:txBody>
          <a:bodyPr wrap="square" rtlCol="0">
            <a:spAutoFit/>
          </a:bodyPr>
          <a:lstStyle/>
          <a:p>
            <a:r>
              <a:rPr lang="cs-CZ" dirty="0"/>
              <a:t>*https://www.arkware.com/2017/11/14/create-form-form-wizard/</a:t>
            </a:r>
            <a:endParaRPr lang="cs-CZ" dirty="0" smtClean="0"/>
          </a:p>
        </p:txBody>
      </p:sp>
      <p:sp>
        <p:nvSpPr>
          <p:cNvPr id="6" name="Zástupný symbol pro obsah 2"/>
          <p:cNvSpPr txBox="1">
            <a:spLocks/>
          </p:cNvSpPr>
          <p:nvPr/>
        </p:nvSpPr>
        <p:spPr>
          <a:xfrm>
            <a:off x="403920" y="972039"/>
            <a:ext cx="9827007" cy="166029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spcBef>
                <a:spcPts val="600"/>
              </a:spcBef>
              <a:spcAft>
                <a:spcPts val="1200"/>
              </a:spcAft>
            </a:pPr>
            <a:r>
              <a:rPr lang="en-US" dirty="0" smtClean="0">
                <a:latin typeface="Times New Roman" panose="02020603050405020304" pitchFamily="18" charset="0"/>
                <a:cs typeface="Times New Roman" panose="02020603050405020304" pitchFamily="18" charset="0"/>
              </a:rPr>
              <a:t>A </a:t>
            </a:r>
            <a:r>
              <a:rPr lang="en-US" dirty="0">
                <a:latin typeface="Times New Roman" panose="02020603050405020304" pitchFamily="18" charset="0"/>
                <a:cs typeface="Times New Roman" panose="02020603050405020304" pitchFamily="18" charset="0"/>
              </a:rPr>
              <a:t>form in Access is a database object that you can use to create a user interface for a database </a:t>
            </a:r>
            <a:r>
              <a:rPr lang="en-US" dirty="0" smtClean="0">
                <a:latin typeface="Times New Roman" panose="02020603050405020304" pitchFamily="18" charset="0"/>
                <a:cs typeface="Times New Roman" panose="02020603050405020304" pitchFamily="18" charset="0"/>
              </a:rPr>
              <a:t>application.</a:t>
            </a:r>
            <a:r>
              <a:rPr lang="cs-CZ" dirty="0" smtClean="0">
                <a:latin typeface="Times New Roman" panose="02020603050405020304" pitchFamily="18" charset="0"/>
                <a:cs typeface="Times New Roman" panose="02020603050405020304" pitchFamily="18" charset="0"/>
              </a:rPr>
              <a:t>*</a:t>
            </a:r>
          </a:p>
          <a:p>
            <a:pPr algn="just">
              <a:spcBef>
                <a:spcPts val="600"/>
              </a:spcBef>
              <a:spcAft>
                <a:spcPts val="1200"/>
              </a:spcAft>
            </a:pPr>
            <a:r>
              <a:rPr lang="en-US" dirty="0" smtClean="0">
                <a:latin typeface="Times New Roman" panose="02020603050405020304" pitchFamily="18" charset="0"/>
                <a:cs typeface="Times New Roman" panose="02020603050405020304" pitchFamily="18" charset="0"/>
              </a:rPr>
              <a:t>A </a:t>
            </a:r>
            <a:r>
              <a:rPr lang="en-US" dirty="0">
                <a:latin typeface="Times New Roman" panose="02020603050405020304" pitchFamily="18" charset="0"/>
                <a:cs typeface="Times New Roman" panose="02020603050405020304" pitchFamily="18" charset="0"/>
              </a:rPr>
              <a:t>"bound" form is one that is directly connected to a data source such as a table or query, and can be used to enter, edit, or display data from that data </a:t>
            </a:r>
            <a:r>
              <a:rPr lang="en-US" dirty="0" smtClean="0">
                <a:latin typeface="Times New Roman" panose="02020603050405020304" pitchFamily="18" charset="0"/>
                <a:cs typeface="Times New Roman" panose="02020603050405020304" pitchFamily="18" charset="0"/>
              </a:rPr>
              <a:t>source.</a:t>
            </a:r>
            <a:r>
              <a:rPr lang="cs-CZ" dirty="0" smtClean="0">
                <a:latin typeface="Times New Roman" panose="02020603050405020304" pitchFamily="18" charset="0"/>
                <a:cs typeface="Times New Roman" panose="02020603050405020304" pitchFamily="18" charset="0"/>
              </a:rPr>
              <a:t>*</a:t>
            </a:r>
          </a:p>
          <a:p>
            <a:pPr algn="just">
              <a:spcBef>
                <a:spcPts val="600"/>
              </a:spcBef>
              <a:spcAft>
                <a:spcPts val="1200"/>
              </a:spcAft>
            </a:pPr>
            <a:r>
              <a:rPr lang="en-US" dirty="0" smtClean="0">
                <a:latin typeface="Times New Roman" panose="02020603050405020304" pitchFamily="18" charset="0"/>
                <a:cs typeface="Times New Roman" panose="02020603050405020304" pitchFamily="18" charset="0"/>
              </a:rPr>
              <a:t>Alternatively</a:t>
            </a:r>
            <a:r>
              <a:rPr lang="en-US" dirty="0">
                <a:latin typeface="Times New Roman" panose="02020603050405020304" pitchFamily="18" charset="0"/>
                <a:cs typeface="Times New Roman" panose="02020603050405020304" pitchFamily="18" charset="0"/>
              </a:rPr>
              <a:t>, you can create an "unbound" form that does not link directly to a data source, but which still contains command buttons, labels, or other controls that you need to operate your application</a:t>
            </a:r>
            <a:r>
              <a:rPr lang="en-US" dirty="0" smtClean="0">
                <a:latin typeface="Times New Roman" panose="02020603050405020304" pitchFamily="18" charset="0"/>
                <a:cs typeface="Times New Roman" panose="02020603050405020304" pitchFamily="18" charset="0"/>
              </a:rPr>
              <a:t>.</a:t>
            </a:r>
            <a:r>
              <a:rPr lang="cs-CZ" dirty="0" smtClean="0">
                <a:latin typeface="Times New Roman" panose="02020603050405020304" pitchFamily="18" charset="0"/>
                <a:cs typeface="Times New Roman" panose="02020603050405020304" pitchFamily="18" charset="0"/>
              </a:rPr>
              <a:t>*</a:t>
            </a:r>
          </a:p>
          <a:p>
            <a:pPr algn="just">
              <a:spcBef>
                <a:spcPts val="600"/>
              </a:spcBef>
              <a:spcAft>
                <a:spcPts val="1200"/>
              </a:spcAft>
            </a:pPr>
            <a:r>
              <a:rPr lang="en-US" dirty="0">
                <a:latin typeface="Times New Roman" panose="02020603050405020304" pitchFamily="18" charset="0"/>
                <a:cs typeface="Times New Roman" panose="02020603050405020304" pitchFamily="18" charset="0"/>
              </a:rPr>
              <a:t>You can also add command buttons and other features to a form to automate frequently performed actions</a:t>
            </a:r>
            <a:r>
              <a:rPr lang="en-US" dirty="0" smtClean="0">
                <a:latin typeface="Times New Roman" panose="02020603050405020304" pitchFamily="18" charset="0"/>
                <a:cs typeface="Times New Roman" panose="02020603050405020304" pitchFamily="18" charset="0"/>
              </a:rPr>
              <a:t>.</a:t>
            </a:r>
            <a:r>
              <a:rPr lang="cs-CZ" dirty="0" smtClean="0">
                <a:latin typeface="Times New Roman" panose="02020603050405020304" pitchFamily="18" charset="0"/>
                <a:cs typeface="Times New Roman" panose="02020603050405020304" pitchFamily="18" charset="0"/>
              </a:rPr>
              <a:t>*</a:t>
            </a: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33268009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363077"/>
            <a:ext cx="2762295" cy="646331"/>
          </a:xfrm>
          <a:prstGeom prst="rect">
            <a:avLst/>
          </a:prstGeom>
        </p:spPr>
        <p:txBody>
          <a:bodyPr wrap="none">
            <a:spAutoFit/>
          </a:bodyPr>
          <a:lstStyle/>
          <a:p>
            <a:pPr lvl="0">
              <a:defRPr/>
            </a:pPr>
            <a:r>
              <a:rPr lang="en-GB" sz="3600" b="1" kern="0" dirty="0" smtClean="0">
                <a:solidFill>
                  <a:srgbClr val="307871"/>
                </a:solidFill>
                <a:latin typeface="Times New Roman"/>
                <a:ea typeface="+mj-ea"/>
                <a:cs typeface="+mj-cs"/>
              </a:rPr>
              <a:t>Form wizard</a:t>
            </a:r>
            <a:endParaRPr kumimoji="0" lang="en-GB" sz="3600" b="1" i="0" u="none" strike="noStrike" kern="0" cap="none" spc="0" normalizeH="0" baseline="0" dirty="0" smtClean="0">
              <a:ln>
                <a:noFill/>
              </a:ln>
              <a:solidFill>
                <a:sysClr val="windowText" lastClr="000000"/>
              </a:solidFill>
              <a:effectLst/>
              <a:uLnTx/>
              <a:uFillTx/>
            </a:endParaRPr>
          </a:p>
        </p:txBody>
      </p:sp>
      <p:sp>
        <p:nvSpPr>
          <p:cNvPr id="8" name="Zástupný symbol pro obsah 2"/>
          <p:cNvSpPr txBox="1">
            <a:spLocks/>
          </p:cNvSpPr>
          <p:nvPr/>
        </p:nvSpPr>
        <p:spPr>
          <a:xfrm>
            <a:off x="251520" y="1009408"/>
            <a:ext cx="10039793" cy="166029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spcBef>
                <a:spcPts val="600"/>
              </a:spcBef>
              <a:spcAft>
                <a:spcPts val="1200"/>
              </a:spcAft>
            </a:pPr>
            <a:endParaRPr lang="cs-CZ" dirty="0" smtClean="0">
              <a:latin typeface="Times New Roman" panose="02020603050405020304" pitchFamily="18" charset="0"/>
              <a:cs typeface="Times New Roman" panose="02020603050405020304" pitchFamily="18" charset="0"/>
            </a:endParaRPr>
          </a:p>
        </p:txBody>
      </p:sp>
      <p:sp>
        <p:nvSpPr>
          <p:cNvPr id="2" name="TextovéPole 1"/>
          <p:cNvSpPr txBox="1"/>
          <p:nvPr/>
        </p:nvSpPr>
        <p:spPr>
          <a:xfrm>
            <a:off x="189781" y="6262778"/>
            <a:ext cx="11938959" cy="369332"/>
          </a:xfrm>
          <a:prstGeom prst="rect">
            <a:avLst/>
          </a:prstGeom>
          <a:noFill/>
        </p:spPr>
        <p:txBody>
          <a:bodyPr wrap="square" rtlCol="0">
            <a:spAutoFit/>
          </a:bodyPr>
          <a:lstStyle/>
          <a:p>
            <a:r>
              <a:rPr lang="cs-CZ" dirty="0"/>
              <a:t>*https://www.arkware.com/2017/11/14/create-form-form-wizard/</a:t>
            </a:r>
            <a:endParaRPr lang="cs-CZ" dirty="0" smtClean="0"/>
          </a:p>
        </p:txBody>
      </p:sp>
      <p:sp>
        <p:nvSpPr>
          <p:cNvPr id="6" name="Zástupný symbol pro obsah 2"/>
          <p:cNvSpPr txBox="1">
            <a:spLocks/>
          </p:cNvSpPr>
          <p:nvPr/>
        </p:nvSpPr>
        <p:spPr>
          <a:xfrm>
            <a:off x="403920" y="1325715"/>
            <a:ext cx="9827007" cy="166029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spcBef>
                <a:spcPts val="600"/>
              </a:spcBef>
              <a:spcAft>
                <a:spcPts val="1200"/>
              </a:spcAft>
            </a:pPr>
            <a:r>
              <a:rPr lang="en-US" dirty="0" smtClean="0">
                <a:latin typeface="Times New Roman" panose="02020603050405020304" pitchFamily="18" charset="0"/>
                <a:cs typeface="Times New Roman" panose="02020603050405020304" pitchFamily="18" charset="0"/>
              </a:rPr>
              <a:t>Here </a:t>
            </a:r>
            <a:r>
              <a:rPr lang="en-US" dirty="0">
                <a:latin typeface="Times New Roman" panose="02020603050405020304" pitchFamily="18" charset="0"/>
                <a:cs typeface="Times New Roman" panose="02020603050405020304" pitchFamily="18" charset="0"/>
              </a:rPr>
              <a:t>are the steps to creating a </a:t>
            </a:r>
            <a:r>
              <a:rPr lang="en-US" dirty="0" smtClean="0">
                <a:latin typeface="Times New Roman" panose="02020603050405020304" pitchFamily="18" charset="0"/>
                <a:cs typeface="Times New Roman" panose="02020603050405020304" pitchFamily="18" charset="0"/>
              </a:rPr>
              <a:t>form</a:t>
            </a:r>
            <a:r>
              <a:rPr lang="cs-CZ" dirty="0" smtClean="0">
                <a:latin typeface="Times New Roman" panose="02020603050405020304" pitchFamily="18" charset="0"/>
                <a:cs typeface="Times New Roman" panose="02020603050405020304" pitchFamily="18" charset="0"/>
              </a:rPr>
              <a:t>:*</a:t>
            </a:r>
            <a:endParaRPr lang="en-US" dirty="0">
              <a:latin typeface="Times New Roman" panose="02020603050405020304" pitchFamily="18" charset="0"/>
              <a:cs typeface="Times New Roman" panose="02020603050405020304" pitchFamily="18" charset="0"/>
            </a:endParaRPr>
          </a:p>
          <a:p>
            <a:pPr lvl="1" indent="-419100" algn="just">
              <a:spcBef>
                <a:spcPts val="600"/>
              </a:spcBef>
              <a:spcAft>
                <a:spcPts val="1200"/>
              </a:spcAft>
              <a:buFont typeface="Wingdings" panose="05000000000000000000" pitchFamily="2" charset="2"/>
              <a:buChar char="Ø"/>
            </a:pPr>
            <a:r>
              <a:rPr lang="en-US" dirty="0" smtClean="0">
                <a:latin typeface="Times New Roman" panose="02020603050405020304" pitchFamily="18" charset="0"/>
                <a:cs typeface="Times New Roman" panose="02020603050405020304" pitchFamily="18" charset="0"/>
              </a:rPr>
              <a:t>On </a:t>
            </a:r>
            <a:r>
              <a:rPr lang="en-US" dirty="0">
                <a:latin typeface="Times New Roman" panose="02020603050405020304" pitchFamily="18" charset="0"/>
                <a:cs typeface="Times New Roman" panose="02020603050405020304" pitchFamily="18" charset="0"/>
              </a:rPr>
              <a:t>the Create form, under the Forms group, click More Forms and click Form Wizard.</a:t>
            </a:r>
          </a:p>
          <a:p>
            <a:pPr lvl="1" indent="-419100" algn="just">
              <a:spcBef>
                <a:spcPts val="600"/>
              </a:spcBef>
              <a:spcAft>
                <a:spcPts val="1200"/>
              </a:spcAft>
              <a:buFont typeface="Wingdings" panose="05000000000000000000" pitchFamily="2" charset="2"/>
              <a:buChar char="Ø"/>
            </a:pPr>
            <a:r>
              <a:rPr lang="en-US" dirty="0" smtClean="0">
                <a:latin typeface="Times New Roman" panose="02020603050405020304" pitchFamily="18" charset="0"/>
                <a:cs typeface="Times New Roman" panose="02020603050405020304" pitchFamily="18" charset="0"/>
              </a:rPr>
              <a:t>Follow </a:t>
            </a:r>
            <a:r>
              <a:rPr lang="en-US" dirty="0">
                <a:latin typeface="Times New Roman" panose="02020603050405020304" pitchFamily="18" charset="0"/>
                <a:cs typeface="Times New Roman" panose="02020603050405020304" pitchFamily="18" charset="0"/>
              </a:rPr>
              <a:t>the directions on the wizard. The directions will have you select which tables and queries you want included on the form. You can take away fields or add fields in this step. When complete, hit Next or Finish.</a:t>
            </a:r>
          </a:p>
          <a:p>
            <a:pPr lvl="1" indent="-419100" algn="just">
              <a:spcBef>
                <a:spcPts val="600"/>
              </a:spcBef>
              <a:spcAft>
                <a:spcPts val="1200"/>
              </a:spcAft>
              <a:buFont typeface="Wingdings" panose="05000000000000000000" pitchFamily="2" charset="2"/>
              <a:buChar char="Ø"/>
            </a:pPr>
            <a:r>
              <a:rPr lang="en-US" dirty="0" smtClean="0">
                <a:latin typeface="Times New Roman" panose="02020603050405020304" pitchFamily="18" charset="0"/>
                <a:cs typeface="Times New Roman" panose="02020603050405020304" pitchFamily="18" charset="0"/>
              </a:rPr>
              <a:t>Hit </a:t>
            </a:r>
            <a:r>
              <a:rPr lang="en-US" dirty="0">
                <a:latin typeface="Times New Roman" panose="02020603050405020304" pitchFamily="18" charset="0"/>
                <a:cs typeface="Times New Roman" panose="02020603050405020304" pitchFamily="18" charset="0"/>
              </a:rPr>
              <a:t>Finish on the last page of the wizard. A number of results can be generated depending on the options you chose. </a:t>
            </a:r>
            <a:endParaRPr lang="cs-CZ" dirty="0" smtClean="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37793091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363077"/>
            <a:ext cx="2762295" cy="646331"/>
          </a:xfrm>
          <a:prstGeom prst="rect">
            <a:avLst/>
          </a:prstGeom>
        </p:spPr>
        <p:txBody>
          <a:bodyPr wrap="none">
            <a:spAutoFit/>
          </a:bodyPr>
          <a:lstStyle/>
          <a:p>
            <a:pPr lvl="0">
              <a:defRPr/>
            </a:pPr>
            <a:r>
              <a:rPr lang="en-GB" sz="3600" b="1" kern="0" dirty="0" smtClean="0">
                <a:solidFill>
                  <a:srgbClr val="307871"/>
                </a:solidFill>
                <a:latin typeface="Times New Roman"/>
                <a:ea typeface="+mj-ea"/>
                <a:cs typeface="+mj-cs"/>
              </a:rPr>
              <a:t>Form wizard</a:t>
            </a:r>
            <a:endParaRPr kumimoji="0" lang="en-GB" sz="3600" b="1" i="0" u="none" strike="noStrike" kern="0" cap="none" spc="0" normalizeH="0" baseline="0" dirty="0" smtClean="0">
              <a:ln>
                <a:noFill/>
              </a:ln>
              <a:solidFill>
                <a:sysClr val="windowText" lastClr="000000"/>
              </a:solidFill>
              <a:effectLst/>
              <a:uLnTx/>
              <a:uFillTx/>
            </a:endParaRPr>
          </a:p>
        </p:txBody>
      </p:sp>
      <p:sp>
        <p:nvSpPr>
          <p:cNvPr id="8" name="Zástupný symbol pro obsah 2"/>
          <p:cNvSpPr txBox="1">
            <a:spLocks/>
          </p:cNvSpPr>
          <p:nvPr/>
        </p:nvSpPr>
        <p:spPr>
          <a:xfrm>
            <a:off x="251520" y="1009408"/>
            <a:ext cx="10039793" cy="166029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spcBef>
                <a:spcPts val="600"/>
              </a:spcBef>
              <a:spcAft>
                <a:spcPts val="1200"/>
              </a:spcAft>
            </a:pPr>
            <a:endParaRPr lang="cs-CZ" dirty="0" smtClean="0">
              <a:latin typeface="Times New Roman" panose="02020603050405020304" pitchFamily="18" charset="0"/>
              <a:cs typeface="Times New Roman" panose="02020603050405020304" pitchFamily="18" charset="0"/>
            </a:endParaRPr>
          </a:p>
        </p:txBody>
      </p:sp>
      <p:sp>
        <p:nvSpPr>
          <p:cNvPr id="2" name="TextovéPole 1"/>
          <p:cNvSpPr txBox="1"/>
          <p:nvPr/>
        </p:nvSpPr>
        <p:spPr>
          <a:xfrm>
            <a:off x="189781" y="6262778"/>
            <a:ext cx="11938959" cy="369332"/>
          </a:xfrm>
          <a:prstGeom prst="rect">
            <a:avLst/>
          </a:prstGeom>
          <a:noFill/>
        </p:spPr>
        <p:txBody>
          <a:bodyPr wrap="square" rtlCol="0">
            <a:spAutoFit/>
          </a:bodyPr>
          <a:lstStyle/>
          <a:p>
            <a:r>
              <a:rPr lang="cs-CZ" dirty="0"/>
              <a:t>*https://www.arkware.com/2017/11/14/create-form-form-wizard/</a:t>
            </a:r>
            <a:endParaRPr lang="cs-CZ" dirty="0" smtClean="0"/>
          </a:p>
        </p:txBody>
      </p:sp>
      <p:sp>
        <p:nvSpPr>
          <p:cNvPr id="6" name="Zástupný symbol pro obsah 2"/>
          <p:cNvSpPr txBox="1">
            <a:spLocks/>
          </p:cNvSpPr>
          <p:nvPr/>
        </p:nvSpPr>
        <p:spPr>
          <a:xfrm>
            <a:off x="403920" y="1325715"/>
            <a:ext cx="9827007" cy="166029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spcBef>
                <a:spcPts val="600"/>
              </a:spcBef>
              <a:spcAft>
                <a:spcPts val="1200"/>
              </a:spcAft>
            </a:pPr>
            <a:r>
              <a:rPr lang="en-US" dirty="0">
                <a:latin typeface="Times New Roman" panose="02020603050405020304" pitchFamily="18" charset="0"/>
                <a:cs typeface="Times New Roman" panose="02020603050405020304" pitchFamily="18" charset="0"/>
              </a:rPr>
              <a:t>Benefits of Using the Form </a:t>
            </a:r>
            <a:r>
              <a:rPr lang="en-US" dirty="0" smtClean="0">
                <a:latin typeface="Times New Roman" panose="02020603050405020304" pitchFamily="18" charset="0"/>
                <a:cs typeface="Times New Roman" panose="02020603050405020304" pitchFamily="18" charset="0"/>
              </a:rPr>
              <a:t>Wizard</a:t>
            </a:r>
            <a:r>
              <a:rPr lang="cs-CZ" dirty="0" smtClean="0">
                <a:latin typeface="Times New Roman" panose="02020603050405020304" pitchFamily="18" charset="0"/>
                <a:cs typeface="Times New Roman" panose="02020603050405020304" pitchFamily="18" charset="0"/>
              </a:rPr>
              <a:t>:*</a:t>
            </a:r>
          </a:p>
          <a:p>
            <a:pPr lvl="1" algn="just">
              <a:spcBef>
                <a:spcPts val="600"/>
              </a:spcBef>
              <a:spcAft>
                <a:spcPts val="1200"/>
              </a:spcAft>
            </a:pPr>
            <a:r>
              <a:rPr lang="en-US" b="1" dirty="0" smtClean="0">
                <a:latin typeface="Times New Roman" panose="02020603050405020304" pitchFamily="18" charset="0"/>
                <a:cs typeface="Times New Roman" panose="02020603050405020304" pitchFamily="18" charset="0"/>
              </a:rPr>
              <a:t>Additional options</a:t>
            </a:r>
            <a:r>
              <a:rPr lang="cs-CZ" b="1" dirty="0" smtClean="0">
                <a:latin typeface="Times New Roman" panose="02020603050405020304" pitchFamily="18" charset="0"/>
                <a:cs typeface="Times New Roman" panose="02020603050405020304" pitchFamily="18" charset="0"/>
              </a:rPr>
              <a:t> -</a:t>
            </a:r>
            <a:r>
              <a:rPr lang="en-US" b="1" dirty="0" smtClean="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Using the wizard opens up new options because you can add new fields and take away ones you don’t need. This added flexibility puts the control in your hands.</a:t>
            </a:r>
          </a:p>
          <a:p>
            <a:pPr lvl="1" algn="just">
              <a:spcBef>
                <a:spcPts val="600"/>
              </a:spcBef>
              <a:spcAft>
                <a:spcPts val="1200"/>
              </a:spcAft>
            </a:pPr>
            <a:r>
              <a:rPr lang="en-US" b="1" dirty="0" smtClean="0">
                <a:latin typeface="Times New Roman" panose="02020603050405020304" pitchFamily="18" charset="0"/>
                <a:cs typeface="Times New Roman" panose="02020603050405020304" pitchFamily="18" charset="0"/>
              </a:rPr>
              <a:t>Save time</a:t>
            </a:r>
            <a:r>
              <a:rPr lang="cs-CZ" b="1" dirty="0" smtClean="0">
                <a:latin typeface="Times New Roman" panose="02020603050405020304" pitchFamily="18" charset="0"/>
                <a:cs typeface="Times New Roman" panose="02020603050405020304" pitchFamily="18" charset="0"/>
              </a:rPr>
              <a:t> -</a:t>
            </a:r>
            <a:r>
              <a:rPr lang="en-US" b="1" dirty="0" smtClean="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Rather than creating forms from scratch, you can use the Form Wizard and customize it to your liking. This saves time and improves efficiency by allowing you to start working immediately.</a:t>
            </a:r>
          </a:p>
          <a:p>
            <a:pPr lvl="1" algn="just">
              <a:spcBef>
                <a:spcPts val="600"/>
              </a:spcBef>
              <a:spcAft>
                <a:spcPts val="1200"/>
              </a:spcAft>
            </a:pPr>
            <a:r>
              <a:rPr lang="cs-CZ" b="1" dirty="0" smtClean="0">
                <a:latin typeface="Times New Roman" panose="02020603050405020304" pitchFamily="18" charset="0"/>
                <a:cs typeface="Times New Roman" panose="02020603050405020304" pitchFamily="18" charset="0"/>
              </a:rPr>
              <a:t>U</a:t>
            </a:r>
            <a:r>
              <a:rPr lang="en-US" b="1" dirty="0" err="1" smtClean="0">
                <a:latin typeface="Times New Roman" panose="02020603050405020304" pitchFamily="18" charset="0"/>
                <a:cs typeface="Times New Roman" panose="02020603050405020304" pitchFamily="18" charset="0"/>
              </a:rPr>
              <a:t>ser</a:t>
            </a:r>
            <a:r>
              <a:rPr lang="en-US" b="1" dirty="0" smtClean="0">
                <a:latin typeface="Times New Roman" panose="02020603050405020304" pitchFamily="18" charset="0"/>
                <a:cs typeface="Times New Roman" panose="02020603050405020304" pitchFamily="18" charset="0"/>
              </a:rPr>
              <a:t> friendly</a:t>
            </a:r>
            <a:r>
              <a:rPr lang="cs-CZ" b="1" dirty="0" smtClean="0">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The Form Wizard is easy to work with. When you pull up the wizard tool, all you need to do is add the fields you want with a double click.</a:t>
            </a:r>
          </a:p>
          <a:p>
            <a:pPr algn="just">
              <a:spcBef>
                <a:spcPts val="600"/>
              </a:spcBef>
              <a:spcAft>
                <a:spcPts val="1200"/>
              </a:spcAft>
            </a:pPr>
            <a:endParaRPr lang="cs-CZ" dirty="0" smtClean="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8518520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363077"/>
            <a:ext cx="2762295" cy="646331"/>
          </a:xfrm>
          <a:prstGeom prst="rect">
            <a:avLst/>
          </a:prstGeom>
        </p:spPr>
        <p:txBody>
          <a:bodyPr wrap="none">
            <a:spAutoFit/>
          </a:bodyPr>
          <a:lstStyle/>
          <a:p>
            <a:pPr lvl="0">
              <a:defRPr/>
            </a:pPr>
            <a:r>
              <a:rPr lang="en-GB" sz="3600" b="1" kern="0" dirty="0" smtClean="0">
                <a:solidFill>
                  <a:srgbClr val="307871"/>
                </a:solidFill>
                <a:latin typeface="Times New Roman"/>
                <a:ea typeface="+mj-ea"/>
                <a:cs typeface="+mj-cs"/>
              </a:rPr>
              <a:t>Form wizard</a:t>
            </a:r>
            <a:endParaRPr kumimoji="0" lang="en-GB" sz="3600" b="1" i="0" u="none" strike="noStrike" kern="0" cap="none" spc="0" normalizeH="0" baseline="0" dirty="0" smtClean="0">
              <a:ln>
                <a:noFill/>
              </a:ln>
              <a:solidFill>
                <a:sysClr val="windowText" lastClr="000000"/>
              </a:solidFill>
              <a:effectLst/>
              <a:uLnTx/>
              <a:uFillTx/>
            </a:endParaRPr>
          </a:p>
        </p:txBody>
      </p:sp>
      <p:sp>
        <p:nvSpPr>
          <p:cNvPr id="8" name="Zástupný symbol pro obsah 2"/>
          <p:cNvSpPr txBox="1">
            <a:spLocks/>
          </p:cNvSpPr>
          <p:nvPr/>
        </p:nvSpPr>
        <p:spPr>
          <a:xfrm>
            <a:off x="251520" y="1009408"/>
            <a:ext cx="10039793" cy="166029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spcBef>
                <a:spcPts val="600"/>
              </a:spcBef>
              <a:spcAft>
                <a:spcPts val="1200"/>
              </a:spcAft>
            </a:pPr>
            <a:endParaRPr lang="cs-CZ" dirty="0" smtClean="0">
              <a:latin typeface="Times New Roman" panose="02020603050405020304" pitchFamily="18" charset="0"/>
              <a:cs typeface="Times New Roman" panose="02020603050405020304" pitchFamily="18" charset="0"/>
            </a:endParaRPr>
          </a:p>
        </p:txBody>
      </p:sp>
      <p:sp>
        <p:nvSpPr>
          <p:cNvPr id="2" name="TextovéPole 1"/>
          <p:cNvSpPr txBox="1"/>
          <p:nvPr/>
        </p:nvSpPr>
        <p:spPr>
          <a:xfrm>
            <a:off x="189781" y="6262778"/>
            <a:ext cx="11938959" cy="369332"/>
          </a:xfrm>
          <a:prstGeom prst="rect">
            <a:avLst/>
          </a:prstGeom>
          <a:noFill/>
        </p:spPr>
        <p:txBody>
          <a:bodyPr wrap="square" rtlCol="0">
            <a:spAutoFit/>
          </a:bodyPr>
          <a:lstStyle/>
          <a:p>
            <a:r>
              <a:rPr lang="cs-CZ" dirty="0"/>
              <a:t>*https://www.webucator.com/how-to/how-create-form-with-the-form-wizard-microsoft-access.cfm</a:t>
            </a:r>
            <a:endParaRPr lang="cs-CZ" dirty="0" smtClean="0"/>
          </a:p>
        </p:txBody>
      </p:sp>
      <p:sp>
        <p:nvSpPr>
          <p:cNvPr id="6" name="Zástupný symbol pro obsah 2"/>
          <p:cNvSpPr txBox="1">
            <a:spLocks/>
          </p:cNvSpPr>
          <p:nvPr/>
        </p:nvSpPr>
        <p:spPr>
          <a:xfrm>
            <a:off x="403921" y="946155"/>
            <a:ext cx="6126276" cy="166029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spcBef>
                <a:spcPts val="600"/>
              </a:spcBef>
              <a:spcAft>
                <a:spcPts val="1200"/>
              </a:spcAft>
            </a:pPr>
            <a:r>
              <a:rPr lang="en-US" dirty="0">
                <a:latin typeface="Times New Roman" panose="02020603050405020304" pitchFamily="18" charset="0"/>
                <a:cs typeface="Times New Roman" panose="02020603050405020304" pitchFamily="18" charset="0"/>
              </a:rPr>
              <a:t>The Form Wizard gives you more control over your results than one-click forms </a:t>
            </a:r>
            <a:r>
              <a:rPr lang="en-US" dirty="0" smtClean="0">
                <a:latin typeface="Times New Roman" panose="02020603050405020304" pitchFamily="18" charset="0"/>
                <a:cs typeface="Times New Roman" panose="02020603050405020304" pitchFamily="18" charset="0"/>
              </a:rPr>
              <a:t>do.</a:t>
            </a:r>
            <a:r>
              <a:rPr lang="cs-CZ" dirty="0" smtClean="0">
                <a:latin typeface="Times New Roman" panose="02020603050405020304" pitchFamily="18" charset="0"/>
                <a:cs typeface="Times New Roman" panose="02020603050405020304" pitchFamily="18" charset="0"/>
              </a:rPr>
              <a:t>*</a:t>
            </a:r>
          </a:p>
          <a:p>
            <a:pPr algn="just">
              <a:spcBef>
                <a:spcPts val="600"/>
              </a:spcBef>
              <a:spcAft>
                <a:spcPts val="1200"/>
              </a:spcAft>
            </a:pPr>
            <a:r>
              <a:rPr lang="en-US" dirty="0" smtClean="0">
                <a:latin typeface="Times New Roman" panose="02020603050405020304" pitchFamily="18" charset="0"/>
                <a:cs typeface="Times New Roman" panose="02020603050405020304" pitchFamily="18" charset="0"/>
              </a:rPr>
              <a:t>The </a:t>
            </a:r>
            <a:r>
              <a:rPr lang="en-US" dirty="0">
                <a:latin typeface="Times New Roman" panose="02020603050405020304" pitchFamily="18" charset="0"/>
                <a:cs typeface="Times New Roman" panose="02020603050405020304" pitchFamily="18" charset="0"/>
              </a:rPr>
              <a:t>wizard lets you make decisions about certain aspects of a form's design and produces a form based on your </a:t>
            </a:r>
            <a:r>
              <a:rPr lang="en-US" dirty="0" smtClean="0">
                <a:latin typeface="Times New Roman" panose="02020603050405020304" pitchFamily="18" charset="0"/>
                <a:cs typeface="Times New Roman" panose="02020603050405020304" pitchFamily="18" charset="0"/>
              </a:rPr>
              <a:t>instructions.</a:t>
            </a:r>
            <a:r>
              <a:rPr lang="cs-CZ" dirty="0" smtClean="0">
                <a:latin typeface="Times New Roman" panose="02020603050405020304" pitchFamily="18" charset="0"/>
                <a:cs typeface="Times New Roman" panose="02020603050405020304" pitchFamily="18" charset="0"/>
              </a:rPr>
              <a:t>*</a:t>
            </a:r>
          </a:p>
          <a:p>
            <a:pPr algn="just">
              <a:spcBef>
                <a:spcPts val="600"/>
              </a:spcBef>
              <a:spcAft>
                <a:spcPts val="1200"/>
              </a:spcAft>
            </a:pPr>
            <a:r>
              <a:rPr lang="en-US" dirty="0" smtClean="0">
                <a:latin typeface="Times New Roman" panose="02020603050405020304" pitchFamily="18" charset="0"/>
                <a:cs typeface="Times New Roman" panose="02020603050405020304" pitchFamily="18" charset="0"/>
              </a:rPr>
              <a:t>To </a:t>
            </a:r>
            <a:r>
              <a:rPr lang="en-US" dirty="0">
                <a:latin typeface="Times New Roman" panose="02020603050405020304" pitchFamily="18" charset="0"/>
                <a:cs typeface="Times New Roman" panose="02020603050405020304" pitchFamily="18" charset="0"/>
              </a:rPr>
              <a:t>create a form based on a single table using the Form Wizard, follow these nine steps.</a:t>
            </a:r>
            <a:r>
              <a:rPr lang="cs-CZ" dirty="0" smtClean="0">
                <a:latin typeface="Times New Roman" panose="02020603050405020304" pitchFamily="18" charset="0"/>
                <a:cs typeface="Times New Roman" panose="02020603050405020304" pitchFamily="18" charset="0"/>
              </a:rPr>
              <a:t>*</a:t>
            </a:r>
          </a:p>
          <a:p>
            <a:pPr algn="just">
              <a:spcBef>
                <a:spcPts val="600"/>
              </a:spcBef>
              <a:spcAft>
                <a:spcPts val="1200"/>
              </a:spcAft>
            </a:pPr>
            <a:r>
              <a:rPr lang="en-US" dirty="0">
                <a:latin typeface="Times New Roman" panose="02020603050405020304" pitchFamily="18" charset="0"/>
                <a:cs typeface="Times New Roman" panose="02020603050405020304" pitchFamily="18" charset="0"/>
              </a:rPr>
              <a:t>On the Create tab in the Forms group, click Form Wizard. The wizard starts</a:t>
            </a:r>
            <a:r>
              <a:rPr lang="en-US" dirty="0" smtClean="0">
                <a:latin typeface="Times New Roman" panose="02020603050405020304" pitchFamily="18" charset="0"/>
                <a:cs typeface="Times New Roman" panose="02020603050405020304" pitchFamily="18" charset="0"/>
              </a:rPr>
              <a:t>.</a:t>
            </a:r>
            <a:r>
              <a:rPr lang="cs-CZ" dirty="0" smtClean="0">
                <a:latin typeface="Times New Roman" panose="02020603050405020304" pitchFamily="18" charset="0"/>
                <a:cs typeface="Times New Roman" panose="02020603050405020304" pitchFamily="18" charset="0"/>
              </a:rPr>
              <a:t>*</a:t>
            </a:r>
            <a:endParaRPr lang="en-US" dirty="0">
              <a:latin typeface="Times New Roman" panose="02020603050405020304" pitchFamily="18" charset="0"/>
              <a:cs typeface="Times New Roman" panose="02020603050405020304" pitchFamily="18" charset="0"/>
            </a:endParaRPr>
          </a:p>
        </p:txBody>
      </p:sp>
      <p:pic>
        <p:nvPicPr>
          <p:cNvPr id="3" name="Obrázek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682598" y="1837606"/>
            <a:ext cx="5213228" cy="3930942"/>
          </a:xfrm>
          <a:prstGeom prst="rect">
            <a:avLst/>
          </a:prstGeom>
        </p:spPr>
      </p:pic>
    </p:spTree>
    <p:extLst>
      <p:ext uri="{BB962C8B-B14F-4D97-AF65-F5344CB8AC3E}">
        <p14:creationId xmlns:p14="http://schemas.microsoft.com/office/powerpoint/2010/main" val="194806139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363077"/>
            <a:ext cx="2762295" cy="646331"/>
          </a:xfrm>
          <a:prstGeom prst="rect">
            <a:avLst/>
          </a:prstGeom>
        </p:spPr>
        <p:txBody>
          <a:bodyPr wrap="none">
            <a:spAutoFit/>
          </a:bodyPr>
          <a:lstStyle/>
          <a:p>
            <a:pPr lvl="0">
              <a:defRPr/>
            </a:pPr>
            <a:r>
              <a:rPr lang="en-GB" sz="3600" b="1" kern="0" dirty="0" smtClean="0">
                <a:solidFill>
                  <a:srgbClr val="307871"/>
                </a:solidFill>
                <a:latin typeface="Times New Roman"/>
                <a:ea typeface="+mj-ea"/>
                <a:cs typeface="+mj-cs"/>
              </a:rPr>
              <a:t>Form wizard</a:t>
            </a:r>
            <a:endParaRPr kumimoji="0" lang="en-GB" sz="3600" b="1" i="0" u="none" strike="noStrike" kern="0" cap="none" spc="0" normalizeH="0" baseline="0" dirty="0" smtClean="0">
              <a:ln>
                <a:noFill/>
              </a:ln>
              <a:solidFill>
                <a:sysClr val="windowText" lastClr="000000"/>
              </a:solidFill>
              <a:effectLst/>
              <a:uLnTx/>
              <a:uFillTx/>
            </a:endParaRPr>
          </a:p>
        </p:txBody>
      </p:sp>
      <p:sp>
        <p:nvSpPr>
          <p:cNvPr id="8" name="Zástupný symbol pro obsah 2"/>
          <p:cNvSpPr txBox="1">
            <a:spLocks/>
          </p:cNvSpPr>
          <p:nvPr/>
        </p:nvSpPr>
        <p:spPr>
          <a:xfrm>
            <a:off x="251520" y="1009408"/>
            <a:ext cx="10039793" cy="166029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spcBef>
                <a:spcPts val="600"/>
              </a:spcBef>
              <a:spcAft>
                <a:spcPts val="1200"/>
              </a:spcAft>
            </a:pPr>
            <a:endParaRPr lang="cs-CZ" dirty="0" smtClean="0">
              <a:latin typeface="Times New Roman" panose="02020603050405020304" pitchFamily="18" charset="0"/>
              <a:cs typeface="Times New Roman" panose="02020603050405020304" pitchFamily="18" charset="0"/>
            </a:endParaRPr>
          </a:p>
        </p:txBody>
      </p:sp>
      <p:sp>
        <p:nvSpPr>
          <p:cNvPr id="2" name="TextovéPole 1"/>
          <p:cNvSpPr txBox="1"/>
          <p:nvPr/>
        </p:nvSpPr>
        <p:spPr>
          <a:xfrm>
            <a:off x="189781" y="6262778"/>
            <a:ext cx="11938959" cy="369332"/>
          </a:xfrm>
          <a:prstGeom prst="rect">
            <a:avLst/>
          </a:prstGeom>
          <a:noFill/>
        </p:spPr>
        <p:txBody>
          <a:bodyPr wrap="square" rtlCol="0">
            <a:spAutoFit/>
          </a:bodyPr>
          <a:lstStyle/>
          <a:p>
            <a:r>
              <a:rPr lang="cs-CZ" dirty="0"/>
              <a:t>*https://www.webucator.com/how-to/how-create-form-with-the-form-wizard-microsoft-access.cfm</a:t>
            </a:r>
            <a:endParaRPr lang="cs-CZ" dirty="0" smtClean="0"/>
          </a:p>
        </p:txBody>
      </p:sp>
      <p:sp>
        <p:nvSpPr>
          <p:cNvPr id="6" name="Zástupný symbol pro obsah 2"/>
          <p:cNvSpPr txBox="1">
            <a:spLocks/>
          </p:cNvSpPr>
          <p:nvPr/>
        </p:nvSpPr>
        <p:spPr>
          <a:xfrm>
            <a:off x="403921" y="946155"/>
            <a:ext cx="6126276" cy="166029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spcBef>
                <a:spcPts val="600"/>
              </a:spcBef>
              <a:spcAft>
                <a:spcPts val="1200"/>
              </a:spcAft>
            </a:pPr>
            <a:r>
              <a:rPr lang="en-US" dirty="0">
                <a:latin typeface="Times New Roman" panose="02020603050405020304" pitchFamily="18" charset="0"/>
                <a:cs typeface="Times New Roman" panose="02020603050405020304" pitchFamily="18" charset="0"/>
              </a:rPr>
              <a:t>From the Tables/Queries drop-down list, select the table (or query) to base the form </a:t>
            </a:r>
            <a:r>
              <a:rPr lang="en-US" dirty="0" smtClean="0">
                <a:latin typeface="Times New Roman" panose="02020603050405020304" pitchFamily="18" charset="0"/>
                <a:cs typeface="Times New Roman" panose="02020603050405020304" pitchFamily="18" charset="0"/>
              </a:rPr>
              <a:t>on.</a:t>
            </a:r>
            <a:r>
              <a:rPr lang="cs-CZ" dirty="0" smtClean="0">
                <a:latin typeface="Times New Roman" panose="02020603050405020304" pitchFamily="18" charset="0"/>
                <a:cs typeface="Times New Roman" panose="02020603050405020304" pitchFamily="18" charset="0"/>
              </a:rPr>
              <a:t>*</a:t>
            </a:r>
          </a:p>
          <a:p>
            <a:pPr algn="just">
              <a:spcBef>
                <a:spcPts val="600"/>
              </a:spcBef>
              <a:spcAft>
                <a:spcPts val="1200"/>
              </a:spcAft>
            </a:pPr>
            <a:r>
              <a:rPr lang="en-US" dirty="0" smtClean="0">
                <a:latin typeface="Times New Roman" panose="02020603050405020304" pitchFamily="18" charset="0"/>
                <a:cs typeface="Times New Roman" panose="02020603050405020304" pitchFamily="18" charset="0"/>
              </a:rPr>
              <a:t>The </a:t>
            </a:r>
            <a:r>
              <a:rPr lang="en-US" dirty="0">
                <a:latin typeface="Times New Roman" panose="02020603050405020304" pitchFamily="18" charset="0"/>
                <a:cs typeface="Times New Roman" panose="02020603050405020304" pitchFamily="18" charset="0"/>
              </a:rPr>
              <a:t>fields for the selected table load in the Available Fields list box</a:t>
            </a:r>
            <a:r>
              <a:rPr lang="en-US" dirty="0" smtClean="0">
                <a:latin typeface="Times New Roman" panose="02020603050405020304" pitchFamily="18" charset="0"/>
                <a:cs typeface="Times New Roman" panose="02020603050405020304" pitchFamily="18" charset="0"/>
              </a:rPr>
              <a:t>.</a:t>
            </a:r>
            <a:r>
              <a:rPr lang="cs-CZ" dirty="0" smtClean="0">
                <a:latin typeface="Times New Roman" panose="02020603050405020304" pitchFamily="18" charset="0"/>
                <a:cs typeface="Times New Roman" panose="02020603050405020304" pitchFamily="18" charset="0"/>
              </a:rPr>
              <a:t>*</a:t>
            </a:r>
            <a:endParaRPr lang="en-US" dirty="0">
              <a:latin typeface="Times New Roman" panose="02020603050405020304" pitchFamily="18" charset="0"/>
              <a:cs typeface="Times New Roman" panose="02020603050405020304" pitchFamily="18" charset="0"/>
            </a:endParaRPr>
          </a:p>
          <a:p>
            <a:pPr algn="just">
              <a:spcBef>
                <a:spcPts val="600"/>
              </a:spcBef>
              <a:spcAft>
                <a:spcPts val="1200"/>
              </a:spcAft>
            </a:pPr>
            <a:r>
              <a:rPr lang="en-US" dirty="0" smtClean="0">
                <a:latin typeface="Times New Roman" panose="02020603050405020304" pitchFamily="18" charset="0"/>
                <a:cs typeface="Times New Roman" panose="02020603050405020304" pitchFamily="18" charset="0"/>
              </a:rPr>
              <a:t>Move </a:t>
            </a:r>
            <a:r>
              <a:rPr lang="en-US" dirty="0">
                <a:latin typeface="Times New Roman" panose="02020603050405020304" pitchFamily="18" charset="0"/>
                <a:cs typeface="Times New Roman" panose="02020603050405020304" pitchFamily="18" charset="0"/>
              </a:rPr>
              <a:t>the fields to include on the form from the Available Fields list box to the Selected Fields list </a:t>
            </a:r>
            <a:r>
              <a:rPr lang="en-US" dirty="0" smtClean="0">
                <a:latin typeface="Times New Roman" panose="02020603050405020304" pitchFamily="18" charset="0"/>
                <a:cs typeface="Times New Roman" panose="02020603050405020304" pitchFamily="18" charset="0"/>
              </a:rPr>
              <a:t>box.</a:t>
            </a:r>
            <a:r>
              <a:rPr lang="cs-CZ" dirty="0" smtClean="0">
                <a:latin typeface="Times New Roman" panose="02020603050405020304" pitchFamily="18" charset="0"/>
                <a:cs typeface="Times New Roman" panose="02020603050405020304" pitchFamily="18" charset="0"/>
              </a:rPr>
              <a:t>*</a:t>
            </a:r>
          </a:p>
          <a:p>
            <a:pPr algn="just">
              <a:spcBef>
                <a:spcPts val="600"/>
              </a:spcBef>
              <a:spcAft>
                <a:spcPts val="1200"/>
              </a:spcAft>
            </a:pPr>
            <a:r>
              <a:rPr lang="en-US" dirty="0" smtClean="0">
                <a:latin typeface="Times New Roman" panose="02020603050405020304" pitchFamily="18" charset="0"/>
                <a:cs typeface="Times New Roman" panose="02020603050405020304" pitchFamily="18" charset="0"/>
              </a:rPr>
              <a:t>To </a:t>
            </a:r>
            <a:r>
              <a:rPr lang="en-US" dirty="0">
                <a:latin typeface="Times New Roman" panose="02020603050405020304" pitchFamily="18" charset="0"/>
                <a:cs typeface="Times New Roman" panose="02020603050405020304" pitchFamily="18" charset="0"/>
              </a:rPr>
              <a:t>do so, double-click a field name to move it or highlight the field name and click &gt;. To move all fields at once, click &gt;&gt;. </a:t>
            </a:r>
            <a:r>
              <a:rPr lang="cs-CZ" dirty="0" smtClean="0">
                <a:latin typeface="Times New Roman" panose="02020603050405020304" pitchFamily="18" charset="0"/>
                <a:cs typeface="Times New Roman" panose="02020603050405020304" pitchFamily="18" charset="0"/>
              </a:rPr>
              <a:t>*</a:t>
            </a:r>
            <a:endParaRPr lang="en-US" dirty="0">
              <a:latin typeface="Times New Roman" panose="02020603050405020304" pitchFamily="18" charset="0"/>
              <a:cs typeface="Times New Roman" panose="02020603050405020304" pitchFamily="18" charset="0"/>
            </a:endParaRPr>
          </a:p>
        </p:txBody>
      </p:sp>
      <p:pic>
        <p:nvPicPr>
          <p:cNvPr id="7" name="Obrázek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682598" y="1707289"/>
            <a:ext cx="5298057" cy="3994906"/>
          </a:xfrm>
          <a:prstGeom prst="rect">
            <a:avLst/>
          </a:prstGeom>
        </p:spPr>
      </p:pic>
    </p:spTree>
    <p:extLst>
      <p:ext uri="{BB962C8B-B14F-4D97-AF65-F5344CB8AC3E}">
        <p14:creationId xmlns:p14="http://schemas.microsoft.com/office/powerpoint/2010/main" val="260263932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363077"/>
            <a:ext cx="2762295" cy="646331"/>
          </a:xfrm>
          <a:prstGeom prst="rect">
            <a:avLst/>
          </a:prstGeom>
        </p:spPr>
        <p:txBody>
          <a:bodyPr wrap="none">
            <a:spAutoFit/>
          </a:bodyPr>
          <a:lstStyle/>
          <a:p>
            <a:pPr lvl="0">
              <a:defRPr/>
            </a:pPr>
            <a:r>
              <a:rPr lang="en-GB" sz="3600" b="1" kern="0" dirty="0" smtClean="0">
                <a:solidFill>
                  <a:srgbClr val="307871"/>
                </a:solidFill>
                <a:latin typeface="Times New Roman"/>
                <a:ea typeface="+mj-ea"/>
                <a:cs typeface="+mj-cs"/>
              </a:rPr>
              <a:t>Form wizard</a:t>
            </a:r>
            <a:endParaRPr kumimoji="0" lang="en-GB" sz="3600" b="1" i="0" u="none" strike="noStrike" kern="0" cap="none" spc="0" normalizeH="0" baseline="0" dirty="0" smtClean="0">
              <a:ln>
                <a:noFill/>
              </a:ln>
              <a:solidFill>
                <a:sysClr val="windowText" lastClr="000000"/>
              </a:solidFill>
              <a:effectLst/>
              <a:uLnTx/>
              <a:uFillTx/>
            </a:endParaRPr>
          </a:p>
        </p:txBody>
      </p:sp>
      <p:sp>
        <p:nvSpPr>
          <p:cNvPr id="8" name="Zástupný symbol pro obsah 2"/>
          <p:cNvSpPr txBox="1">
            <a:spLocks/>
          </p:cNvSpPr>
          <p:nvPr/>
        </p:nvSpPr>
        <p:spPr>
          <a:xfrm>
            <a:off x="251520" y="1009408"/>
            <a:ext cx="10039793" cy="166029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spcBef>
                <a:spcPts val="600"/>
              </a:spcBef>
              <a:spcAft>
                <a:spcPts val="1200"/>
              </a:spcAft>
            </a:pPr>
            <a:endParaRPr lang="cs-CZ" dirty="0" smtClean="0">
              <a:latin typeface="Times New Roman" panose="02020603050405020304" pitchFamily="18" charset="0"/>
              <a:cs typeface="Times New Roman" panose="02020603050405020304" pitchFamily="18" charset="0"/>
            </a:endParaRPr>
          </a:p>
        </p:txBody>
      </p:sp>
      <p:sp>
        <p:nvSpPr>
          <p:cNvPr id="2" name="TextovéPole 1"/>
          <p:cNvSpPr txBox="1"/>
          <p:nvPr/>
        </p:nvSpPr>
        <p:spPr>
          <a:xfrm>
            <a:off x="189781" y="6262778"/>
            <a:ext cx="11938959" cy="369332"/>
          </a:xfrm>
          <a:prstGeom prst="rect">
            <a:avLst/>
          </a:prstGeom>
          <a:noFill/>
        </p:spPr>
        <p:txBody>
          <a:bodyPr wrap="square" rtlCol="0">
            <a:spAutoFit/>
          </a:bodyPr>
          <a:lstStyle/>
          <a:p>
            <a:r>
              <a:rPr lang="cs-CZ" dirty="0"/>
              <a:t>*https://www.webucator.com/how-to/how-create-form-with-the-form-wizard-microsoft-access.cfm</a:t>
            </a:r>
            <a:endParaRPr lang="cs-CZ" dirty="0" smtClean="0"/>
          </a:p>
        </p:txBody>
      </p:sp>
      <p:sp>
        <p:nvSpPr>
          <p:cNvPr id="6" name="Zástupný symbol pro obsah 2"/>
          <p:cNvSpPr txBox="1">
            <a:spLocks/>
          </p:cNvSpPr>
          <p:nvPr/>
        </p:nvSpPr>
        <p:spPr>
          <a:xfrm>
            <a:off x="403920" y="946155"/>
            <a:ext cx="5962373" cy="166029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spcBef>
                <a:spcPts val="600"/>
              </a:spcBef>
              <a:spcAft>
                <a:spcPts val="1200"/>
              </a:spcAft>
            </a:pPr>
            <a:r>
              <a:rPr lang="en-US" dirty="0">
                <a:latin typeface="Times New Roman" panose="02020603050405020304" pitchFamily="18" charset="0"/>
                <a:cs typeface="Times New Roman" panose="02020603050405020304" pitchFamily="18" charset="0"/>
              </a:rPr>
              <a:t>Select the layout for the form. Your options are "Columnar", "Tabular", "Datasheet", and "Justified</a:t>
            </a:r>
            <a:r>
              <a:rPr lang="en-US" dirty="0" smtClean="0">
                <a:latin typeface="Times New Roman" panose="02020603050405020304" pitchFamily="18" charset="0"/>
                <a:cs typeface="Times New Roman" panose="02020603050405020304" pitchFamily="18" charset="0"/>
              </a:rPr>
              <a:t>".</a:t>
            </a:r>
            <a:r>
              <a:rPr lang="cs-CZ" dirty="0" smtClean="0">
                <a:latin typeface="Times New Roman" panose="02020603050405020304" pitchFamily="18" charset="0"/>
                <a:cs typeface="Times New Roman" panose="02020603050405020304" pitchFamily="18" charset="0"/>
              </a:rPr>
              <a:t>*</a:t>
            </a:r>
          </a:p>
          <a:p>
            <a:pPr algn="just">
              <a:spcBef>
                <a:spcPts val="600"/>
              </a:spcBef>
              <a:spcAft>
                <a:spcPts val="1200"/>
              </a:spcAft>
            </a:pPr>
            <a:r>
              <a:rPr lang="en-US" dirty="0">
                <a:latin typeface="Times New Roman" panose="02020603050405020304" pitchFamily="18" charset="0"/>
                <a:cs typeface="Times New Roman" panose="02020603050405020304" pitchFamily="18" charset="0"/>
              </a:rPr>
              <a:t>Enter a title for the form</a:t>
            </a:r>
            <a:r>
              <a:rPr lang="en-US" dirty="0" smtClean="0">
                <a:latin typeface="Times New Roman" panose="02020603050405020304" pitchFamily="18" charset="0"/>
                <a:cs typeface="Times New Roman" panose="02020603050405020304" pitchFamily="18" charset="0"/>
              </a:rPr>
              <a:t>.</a:t>
            </a:r>
            <a:r>
              <a:rPr lang="cs-CZ" dirty="0" smtClean="0">
                <a:latin typeface="Times New Roman" panose="02020603050405020304" pitchFamily="18" charset="0"/>
                <a:cs typeface="Times New Roman" panose="02020603050405020304" pitchFamily="18" charset="0"/>
              </a:rPr>
              <a:t>*</a:t>
            </a:r>
          </a:p>
        </p:txBody>
      </p:sp>
      <p:pic>
        <p:nvPicPr>
          <p:cNvPr id="3" name="Obrázek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518693" y="1776300"/>
            <a:ext cx="5236235" cy="3948290"/>
          </a:xfrm>
          <a:prstGeom prst="rect">
            <a:avLst/>
          </a:prstGeom>
        </p:spPr>
      </p:pic>
      <p:pic>
        <p:nvPicPr>
          <p:cNvPr id="9" name="Obrázek 8"/>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94738" y="2758348"/>
            <a:ext cx="4605398" cy="3472619"/>
          </a:xfrm>
          <a:prstGeom prst="rect">
            <a:avLst/>
          </a:prstGeom>
        </p:spPr>
      </p:pic>
    </p:spTree>
    <p:extLst>
      <p:ext uri="{BB962C8B-B14F-4D97-AF65-F5344CB8AC3E}">
        <p14:creationId xmlns:p14="http://schemas.microsoft.com/office/powerpoint/2010/main" val="363982655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363077"/>
            <a:ext cx="2762295" cy="646331"/>
          </a:xfrm>
          <a:prstGeom prst="rect">
            <a:avLst/>
          </a:prstGeom>
        </p:spPr>
        <p:txBody>
          <a:bodyPr wrap="none">
            <a:spAutoFit/>
          </a:bodyPr>
          <a:lstStyle/>
          <a:p>
            <a:pPr lvl="0">
              <a:defRPr/>
            </a:pPr>
            <a:r>
              <a:rPr lang="en-GB" sz="3600" b="1" kern="0" dirty="0" smtClean="0">
                <a:solidFill>
                  <a:srgbClr val="307871"/>
                </a:solidFill>
                <a:latin typeface="Times New Roman"/>
                <a:ea typeface="+mj-ea"/>
                <a:cs typeface="+mj-cs"/>
              </a:rPr>
              <a:t>Form wizard</a:t>
            </a:r>
            <a:endParaRPr kumimoji="0" lang="en-GB" sz="3600" b="1" i="0" u="none" strike="noStrike" kern="0" cap="none" spc="0" normalizeH="0" baseline="0" dirty="0" smtClean="0">
              <a:ln>
                <a:noFill/>
              </a:ln>
              <a:solidFill>
                <a:sysClr val="windowText" lastClr="000000"/>
              </a:solidFill>
              <a:effectLst/>
              <a:uLnTx/>
              <a:uFillTx/>
            </a:endParaRPr>
          </a:p>
        </p:txBody>
      </p:sp>
      <p:sp>
        <p:nvSpPr>
          <p:cNvPr id="8" name="Zástupný symbol pro obsah 2"/>
          <p:cNvSpPr txBox="1">
            <a:spLocks/>
          </p:cNvSpPr>
          <p:nvPr/>
        </p:nvSpPr>
        <p:spPr>
          <a:xfrm>
            <a:off x="251520" y="1009408"/>
            <a:ext cx="10039793" cy="166029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spcBef>
                <a:spcPts val="600"/>
              </a:spcBef>
              <a:spcAft>
                <a:spcPts val="1200"/>
              </a:spcAft>
            </a:pPr>
            <a:endParaRPr lang="cs-CZ" dirty="0" smtClean="0">
              <a:latin typeface="Times New Roman" panose="02020603050405020304" pitchFamily="18" charset="0"/>
              <a:cs typeface="Times New Roman" panose="02020603050405020304" pitchFamily="18" charset="0"/>
            </a:endParaRPr>
          </a:p>
        </p:txBody>
      </p:sp>
      <p:sp>
        <p:nvSpPr>
          <p:cNvPr id="2" name="TextovéPole 1"/>
          <p:cNvSpPr txBox="1"/>
          <p:nvPr/>
        </p:nvSpPr>
        <p:spPr>
          <a:xfrm>
            <a:off x="189781" y="6262778"/>
            <a:ext cx="11938959" cy="369332"/>
          </a:xfrm>
          <a:prstGeom prst="rect">
            <a:avLst/>
          </a:prstGeom>
          <a:noFill/>
        </p:spPr>
        <p:txBody>
          <a:bodyPr wrap="square" rtlCol="0">
            <a:spAutoFit/>
          </a:bodyPr>
          <a:lstStyle/>
          <a:p>
            <a:r>
              <a:rPr lang="cs-CZ" dirty="0"/>
              <a:t>*https://www.webucator.com/how-to/how-create-form-with-the-form-wizard-microsoft-access.cfm</a:t>
            </a:r>
            <a:endParaRPr lang="cs-CZ" dirty="0" smtClean="0"/>
          </a:p>
        </p:txBody>
      </p:sp>
      <p:sp>
        <p:nvSpPr>
          <p:cNvPr id="6" name="Zástupný symbol pro obsah 2"/>
          <p:cNvSpPr txBox="1">
            <a:spLocks/>
          </p:cNvSpPr>
          <p:nvPr/>
        </p:nvSpPr>
        <p:spPr>
          <a:xfrm>
            <a:off x="403921" y="946155"/>
            <a:ext cx="4047309" cy="166029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spcBef>
                <a:spcPts val="600"/>
              </a:spcBef>
              <a:spcAft>
                <a:spcPts val="1200"/>
              </a:spcAft>
            </a:pPr>
            <a:r>
              <a:rPr lang="en-US" dirty="0">
                <a:latin typeface="Times New Roman" panose="02020603050405020304" pitchFamily="18" charset="0"/>
                <a:cs typeface="Times New Roman" panose="02020603050405020304" pitchFamily="18" charset="0"/>
              </a:rPr>
              <a:t>Select an option for the view you want to open the form in. Your options are</a:t>
            </a:r>
            <a:r>
              <a:rPr lang="en-US" dirty="0" smtClean="0">
                <a:latin typeface="Times New Roman" panose="02020603050405020304" pitchFamily="18" charset="0"/>
                <a:cs typeface="Times New Roman" panose="02020603050405020304" pitchFamily="18" charset="0"/>
              </a:rPr>
              <a:t>:</a:t>
            </a:r>
            <a:r>
              <a:rPr lang="cs-CZ" dirty="0" smtClean="0">
                <a:latin typeface="Times New Roman" panose="02020603050405020304" pitchFamily="18" charset="0"/>
                <a:cs typeface="Times New Roman" panose="02020603050405020304" pitchFamily="18" charset="0"/>
              </a:rPr>
              <a:t>*</a:t>
            </a:r>
            <a:endParaRPr lang="en-US" dirty="0">
              <a:latin typeface="Times New Roman" panose="02020603050405020304" pitchFamily="18" charset="0"/>
              <a:cs typeface="Times New Roman" panose="02020603050405020304" pitchFamily="18" charset="0"/>
            </a:endParaRPr>
          </a:p>
          <a:p>
            <a:pPr lvl="1" indent="-419100" algn="just">
              <a:spcBef>
                <a:spcPts val="600"/>
              </a:spcBef>
              <a:spcAft>
                <a:spcPts val="1200"/>
              </a:spcAft>
              <a:buFont typeface="Wingdings" panose="05000000000000000000" pitchFamily="2" charset="2"/>
              <a:buChar char="Ø"/>
            </a:pPr>
            <a:r>
              <a:rPr lang="en-US" dirty="0" smtClean="0">
                <a:latin typeface="Times New Roman" panose="02020603050405020304" pitchFamily="18" charset="0"/>
                <a:cs typeface="Times New Roman" panose="02020603050405020304" pitchFamily="18" charset="0"/>
              </a:rPr>
              <a:t>Open </a:t>
            </a:r>
            <a:r>
              <a:rPr lang="en-US" dirty="0">
                <a:latin typeface="Times New Roman" panose="02020603050405020304" pitchFamily="18" charset="0"/>
                <a:cs typeface="Times New Roman" panose="02020603050405020304" pitchFamily="18" charset="0"/>
              </a:rPr>
              <a:t>the form to view or enter information (opens in Form view).</a:t>
            </a:r>
          </a:p>
          <a:p>
            <a:pPr lvl="1" indent="-419100" algn="just">
              <a:spcBef>
                <a:spcPts val="600"/>
              </a:spcBef>
              <a:spcAft>
                <a:spcPts val="1200"/>
              </a:spcAft>
              <a:buFont typeface="Wingdings" panose="05000000000000000000" pitchFamily="2" charset="2"/>
              <a:buChar char="Ø"/>
            </a:pPr>
            <a:r>
              <a:rPr lang="en-US" dirty="0" smtClean="0">
                <a:latin typeface="Times New Roman" panose="02020603050405020304" pitchFamily="18" charset="0"/>
                <a:cs typeface="Times New Roman" panose="02020603050405020304" pitchFamily="18" charset="0"/>
              </a:rPr>
              <a:t>Modify </a:t>
            </a:r>
            <a:r>
              <a:rPr lang="en-US" dirty="0">
                <a:latin typeface="Times New Roman" panose="02020603050405020304" pitchFamily="18" charset="0"/>
                <a:cs typeface="Times New Roman" panose="02020603050405020304" pitchFamily="18" charset="0"/>
              </a:rPr>
              <a:t>the form's design (opens in Design view).</a:t>
            </a:r>
          </a:p>
          <a:p>
            <a:pPr algn="just">
              <a:spcBef>
                <a:spcPts val="600"/>
              </a:spcBef>
              <a:spcAft>
                <a:spcPts val="1200"/>
              </a:spcAft>
            </a:pPr>
            <a:r>
              <a:rPr lang="en-US" dirty="0">
                <a:latin typeface="Times New Roman" panose="02020603050405020304" pitchFamily="18" charset="0"/>
                <a:cs typeface="Times New Roman" panose="02020603050405020304" pitchFamily="18" charset="0"/>
              </a:rPr>
              <a:t>Click Finish. The form loads in the view you selected</a:t>
            </a:r>
            <a:r>
              <a:rPr lang="en-US" dirty="0" smtClean="0">
                <a:latin typeface="Times New Roman" panose="02020603050405020304" pitchFamily="18" charset="0"/>
                <a:cs typeface="Times New Roman" panose="02020603050405020304" pitchFamily="18" charset="0"/>
              </a:rPr>
              <a:t>.</a:t>
            </a:r>
            <a:r>
              <a:rPr lang="cs-CZ" dirty="0" smtClean="0">
                <a:latin typeface="Times New Roman" panose="02020603050405020304" pitchFamily="18" charset="0"/>
                <a:cs typeface="Times New Roman" panose="02020603050405020304" pitchFamily="18" charset="0"/>
              </a:rPr>
              <a:t>*</a:t>
            </a:r>
          </a:p>
        </p:txBody>
      </p:sp>
      <p:pic>
        <p:nvPicPr>
          <p:cNvPr id="7" name="Obrázek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03631" y="946155"/>
            <a:ext cx="3983878" cy="2874213"/>
          </a:xfrm>
          <a:prstGeom prst="rect">
            <a:avLst/>
          </a:prstGeom>
        </p:spPr>
      </p:pic>
      <p:pic>
        <p:nvPicPr>
          <p:cNvPr id="10" name="Obrázek 9"/>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118248" y="3121550"/>
            <a:ext cx="4268620" cy="3046300"/>
          </a:xfrm>
          <a:prstGeom prst="rect">
            <a:avLst/>
          </a:prstGeom>
        </p:spPr>
      </p:pic>
    </p:spTree>
    <p:extLst>
      <p:ext uri="{BB962C8B-B14F-4D97-AF65-F5344CB8AC3E}">
        <p14:creationId xmlns:p14="http://schemas.microsoft.com/office/powerpoint/2010/main" val="1754692278"/>
      </p:ext>
    </p:extLst>
  </p:cSld>
  <p:clrMapOvr>
    <a:masterClrMapping/>
  </p:clrMapOvr>
  <p:timing>
    <p:tnLst>
      <p:par>
        <p:cTn id="1" dur="indefinite" restart="never" nodeType="tmRoot"/>
      </p:par>
    </p:tnLst>
  </p:timing>
</p:sld>
</file>

<file path=ppt/theme/theme1.xml><?xml version="1.0" encoding="utf-8"?>
<a:theme xmlns:a="http://schemas.openxmlformats.org/drawingml/2006/main" name="Motiv Office">
  <a:themeElements>
    <a:clrScheme name="Kancelář">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Kancelář">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1956</TotalTime>
  <Words>1627</Words>
  <Application>Microsoft Office PowerPoint</Application>
  <PresentationFormat>Širokoúhlá obrazovka</PresentationFormat>
  <Paragraphs>147</Paragraphs>
  <Slides>28</Slides>
  <Notes>0</Notes>
  <HiddenSlides>0</HiddenSlides>
  <MMClips>0</MMClips>
  <ScaleCrop>false</ScaleCrop>
  <HeadingPairs>
    <vt:vector size="6" baseType="variant">
      <vt:variant>
        <vt:lpstr>Použitá písma</vt:lpstr>
      </vt:variant>
      <vt:variant>
        <vt:i4>5</vt:i4>
      </vt:variant>
      <vt:variant>
        <vt:lpstr>Motiv</vt:lpstr>
      </vt:variant>
      <vt:variant>
        <vt:i4>1</vt:i4>
      </vt:variant>
      <vt:variant>
        <vt:lpstr>Nadpisy snímků</vt:lpstr>
      </vt:variant>
      <vt:variant>
        <vt:i4>28</vt:i4>
      </vt:variant>
    </vt:vector>
  </HeadingPairs>
  <TitlesOfParts>
    <vt:vector size="34" baseType="lpstr">
      <vt:lpstr>Arial</vt:lpstr>
      <vt:lpstr>Calibri</vt:lpstr>
      <vt:lpstr>Calibri Light</vt:lpstr>
      <vt:lpstr>Times New Roman</vt:lpstr>
      <vt:lpstr>Wingdings</vt:lpstr>
      <vt:lpstr>Motiv Office</vt:lpstr>
      <vt:lpstr>Informatics</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Presentation title</dc:title>
  <dc:creator>Roman Šperka</dc:creator>
  <cp:lastModifiedBy>suchanek</cp:lastModifiedBy>
  <cp:revision>339</cp:revision>
  <dcterms:created xsi:type="dcterms:W3CDTF">2016-11-25T20:36:16Z</dcterms:created>
  <dcterms:modified xsi:type="dcterms:W3CDTF">2019-09-30T19:58:48Z</dcterms:modified>
</cp:coreProperties>
</file>