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331" r:id="rId4"/>
    <p:sldId id="349" r:id="rId5"/>
    <p:sldId id="285" r:id="rId6"/>
    <p:sldId id="330" r:id="rId7"/>
    <p:sldId id="327" r:id="rId8"/>
    <p:sldId id="328" r:id="rId9"/>
    <p:sldId id="329" r:id="rId10"/>
    <p:sldId id="339" r:id="rId11"/>
    <p:sldId id="332" r:id="rId12"/>
    <p:sldId id="333" r:id="rId13"/>
    <p:sldId id="334" r:id="rId14"/>
    <p:sldId id="335" r:id="rId15"/>
    <p:sldId id="336" r:id="rId16"/>
    <p:sldId id="337" r:id="rId17"/>
    <p:sldId id="338" r:id="rId18"/>
    <p:sldId id="340" r:id="rId19"/>
    <p:sldId id="348" r:id="rId20"/>
    <p:sldId id="341" r:id="rId21"/>
    <p:sldId id="342" r:id="rId22"/>
    <p:sldId id="344" r:id="rId23"/>
    <p:sldId id="345" r:id="rId24"/>
    <p:sldId id="346" r:id="rId25"/>
    <p:sldId id="347" r:id="rId26"/>
    <p:sldId id="343" r:id="rId27"/>
    <p:sldId id="350"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30.09.2019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30.09.2019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30.09.2019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30.09.2019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30.09.2019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support.office.com/en-us/article/create-a-form-by-using-the-form-wizard-2786d31a-7241-4c11-9747-1ecf88b4d04b"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quackit.com/microsoft_access/microsoft_access_2016/tutorial/create_a_form_in_microsoft_access.cfm" TargetMode="External"/><Relationship Id="rId5" Type="http://schemas.openxmlformats.org/officeDocument/2006/relationships/hyperlink" Target="https://www.dummies.com/software/microsoft-office/access/how-to-generate-forms-in-access-2016/" TargetMode="External"/><Relationship Id="rId4" Type="http://schemas.openxmlformats.org/officeDocument/2006/relationships/hyperlink" Target="https://www.webucator.com/how-to/how-create-form-with-the-form-wizard-microsoft-access.cf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hyperlink" Target="https://www.quackit.com/microsoft_access/microsoft_access_2016/howto/how_to_add_a_subform_to_a_form_in_access_2016.cf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microassist.com/software-tips/creating-access-subforms/" TargetMode="External"/><Relationship Id="rId5" Type="http://schemas.openxmlformats.org/officeDocument/2006/relationships/hyperlink" Target="https://access-programmers.com/main-form-and-subform-concepts" TargetMode="External"/><Relationship Id="rId4" Type="http://schemas.openxmlformats.org/officeDocument/2006/relationships/hyperlink" Target="https://support.office.com/en-us/article/create-a-form-that-contains-a-subform-a-one-to-many-form-ddf3822f-8aba-49cb-831a-1e74d6f5f06b"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dummies.com/software/microsoft-office/access/how-to-start-the-report-wizard-in-access-2016/"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edu.gcfglobal.org/en/access2016/advanced-report-options/1/" TargetMode="External"/><Relationship Id="rId5" Type="http://schemas.openxmlformats.org/officeDocument/2006/relationships/hyperlink" Target="https://support.office.com/en-us/article/create-a-grouped-or-summary-report-f23301a1-3e0a-4243-9002-4a23ac0fdbf3" TargetMode="External"/><Relationship Id="rId4" Type="http://schemas.openxmlformats.org/officeDocument/2006/relationships/hyperlink" Target="https://www.webucator.com/how-to/how-create-report-with-the-report-wizard-microsoft-access.cf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quackit.com/microsoft_access/microsoft_access_2016/tutorial/create_a_macro_in_microsoft_access.cf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tutorialspoint.com/ms_access/ms_access_macros.htm" TargetMode="External"/><Relationship Id="rId5" Type="http://schemas.openxmlformats.org/officeDocument/2006/relationships/hyperlink" Target="https://database.guide/how-to-create-a-macro-in-access/" TargetMode="External"/><Relationship Id="rId4" Type="http://schemas.openxmlformats.org/officeDocument/2006/relationships/hyperlink" Target="https://support.office.com/en-us/article/create-a-user-interface-ui-macro-12590d3b-b326-4207-bfe5-19234f53f08b"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smtClean="0">
                <a:solidFill>
                  <a:schemeClr val="bg1"/>
                </a:solidFill>
                <a:latin typeface="Times New Roman" panose="02020603050405020304" pitchFamily="18" charset="0"/>
                <a:cs typeface="Times New Roman" panose="02020603050405020304" pitchFamily="18" charset="0"/>
              </a:rPr>
              <a:t>Informatics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339430" y="3652502"/>
            <a:ext cx="5469147" cy="1056117"/>
          </a:xfrm>
          <a:prstGeom prst="rect">
            <a:avLst/>
          </a:prstGeom>
        </p:spPr>
        <p:txBody>
          <a:bodyPr>
            <a:normAutofit/>
          </a:bodyPr>
          <a:lstStyle/>
          <a:p>
            <a:pPr marL="0" indent="0" algn="ctr">
              <a:buNone/>
            </a:pPr>
            <a:r>
              <a:rPr lang="en-GB" dirty="0" smtClean="0">
                <a:solidFill>
                  <a:schemeClr val="bg1"/>
                </a:solidFill>
                <a:latin typeface="Times New Roman" panose="02020603050405020304" pitchFamily="18" charset="0"/>
                <a:cs typeface="Times New Roman" panose="02020603050405020304" pitchFamily="18" charset="0"/>
              </a:rPr>
              <a:t>Database </a:t>
            </a:r>
            <a:r>
              <a:rPr lang="en-GB" dirty="0">
                <a:solidFill>
                  <a:schemeClr val="bg1"/>
                </a:solidFill>
                <a:latin typeface="Times New Roman" panose="02020603050405020304" pitchFamily="18" charset="0"/>
                <a:cs typeface="Times New Roman" panose="02020603050405020304" pitchFamily="18" charset="0"/>
              </a:rPr>
              <a:t>management system </a:t>
            </a:r>
            <a:r>
              <a:rPr lang="cs-CZ" dirty="0" smtClean="0">
                <a:solidFill>
                  <a:schemeClr val="bg1"/>
                </a:solidFill>
                <a:latin typeface="Times New Roman" panose="02020603050405020304" pitchFamily="18" charset="0"/>
                <a:cs typeface="Times New Roman" panose="02020603050405020304" pitchFamily="18" charset="0"/>
              </a:rPr>
              <a:t>- II</a:t>
            </a:r>
            <a:r>
              <a:rPr lang="en-GB" dirty="0" smtClean="0">
                <a:solidFill>
                  <a:schemeClr val="bg1"/>
                </a:solidFill>
                <a:latin typeface="Times New Roman" panose="02020603050405020304" pitchFamily="18" charset="0"/>
                <a:cs typeface="Times New Roman" panose="02020603050405020304" pitchFamily="18" charset="0"/>
              </a:rPr>
              <a:t>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en-GB" altLang="cs-CZ" sz="2400" dirty="0" smtClean="0">
                <a:solidFill>
                  <a:srgbClr val="307871"/>
                </a:solidFill>
                <a:latin typeface="Times New Roman" panose="02020603050405020304" pitchFamily="18" charset="0"/>
                <a:cs typeface="Times New Roman" panose="02020603050405020304" pitchFamily="18" charset="0"/>
              </a:rPr>
              <a:t>Informatics</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6" name="Zástupný symbol pro obsah 2"/>
          <p:cNvSpPr txBox="1">
            <a:spLocks/>
          </p:cNvSpPr>
          <p:nvPr/>
        </p:nvSpPr>
        <p:spPr>
          <a:xfrm>
            <a:off x="403921" y="1187693"/>
            <a:ext cx="9801128"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3"/>
              </a:rPr>
              <a:t>https://</a:t>
            </a:r>
            <a:r>
              <a:rPr lang="en-US" dirty="0" smtClean="0">
                <a:latin typeface="Times New Roman" panose="02020603050405020304" pitchFamily="18" charset="0"/>
                <a:cs typeface="Times New Roman" panose="02020603050405020304" pitchFamily="18" charset="0"/>
                <a:hlinkClick r:id="rId3"/>
              </a:rPr>
              <a:t>support.office.com/en-us/article/create-a-form-by-using-the-form-wizard-2786d31a-7241-4c11-9747-1ecf88b4d04b</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4"/>
              </a:rPr>
              <a:t>https://</a:t>
            </a:r>
            <a:r>
              <a:rPr lang="en-US" dirty="0" smtClean="0">
                <a:latin typeface="Times New Roman" panose="02020603050405020304" pitchFamily="18" charset="0"/>
                <a:cs typeface="Times New Roman" panose="02020603050405020304" pitchFamily="18" charset="0"/>
                <a:hlinkClick r:id="rId4"/>
              </a:rPr>
              <a:t>www.webucator.com/how-to/how-create-form-with-the-form-wizard-microsoft-access.cfm</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5"/>
              </a:rPr>
              <a:t>https://www.dummies.com/software/microsoft-office/access/how-to-generate-forms-in-access-2016</a:t>
            </a:r>
            <a:r>
              <a:rPr lang="en-US" dirty="0" smtClean="0">
                <a:latin typeface="Times New Roman" panose="02020603050405020304" pitchFamily="18" charset="0"/>
                <a:cs typeface="Times New Roman" panose="02020603050405020304" pitchFamily="18" charset="0"/>
                <a:hlinkClick r:id="rId5"/>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6"/>
              </a:rPr>
              <a:t>https://</a:t>
            </a:r>
            <a:r>
              <a:rPr lang="en-US" dirty="0" smtClean="0">
                <a:latin typeface="Times New Roman" panose="02020603050405020304" pitchFamily="18" charset="0"/>
                <a:cs typeface="Times New Roman" panose="02020603050405020304" pitchFamily="18" charset="0"/>
                <a:hlinkClick r:id="rId6"/>
              </a:rPr>
              <a:t>www.quackit.com/microsoft_access/microsoft_access_2016/tutorial/create_a_form_in_microsoft_access.cfm</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141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5752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with </a:t>
            </a:r>
            <a:r>
              <a:rPr lang="en-GB" sz="3600" b="1" kern="0" dirty="0" err="1" smtClean="0">
                <a:solidFill>
                  <a:srgbClr val="307871"/>
                </a:solidFill>
                <a:latin typeface="Times New Roman"/>
                <a:ea typeface="+mj-ea"/>
                <a:cs typeface="+mj-cs"/>
              </a:rPr>
              <a:t>subform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*https://www.quackit.com/microsoft_access/microsoft_access_2016/howto/how_to_add_a_subform_to_a_form_in_access_2016.cfm</a:t>
            </a:r>
            <a:endParaRPr lang="cs-CZ" dirty="0" smtClean="0"/>
          </a:p>
        </p:txBody>
      </p:sp>
      <p:sp>
        <p:nvSpPr>
          <p:cNvPr id="6" name="Zástupný symbol pro obsah 2"/>
          <p:cNvSpPr txBox="1">
            <a:spLocks/>
          </p:cNvSpPr>
          <p:nvPr/>
        </p:nvSpPr>
        <p:spPr>
          <a:xfrm>
            <a:off x="403920" y="946155"/>
            <a:ext cx="444285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In the left Navigation Pane, right-click on the form and select Design View from the contextual menu</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Locate the Controls group on the Design tab in the Ribbon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Click </a:t>
            </a:r>
            <a:r>
              <a:rPr lang="en-US" dirty="0">
                <a:latin typeface="Times New Roman" panose="02020603050405020304" pitchFamily="18" charset="0"/>
                <a:cs typeface="Times New Roman" panose="02020603050405020304" pitchFamily="18" charset="0"/>
              </a:rPr>
              <a:t>the little down-arrow to expand the list of available form controls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stretch>
            <a:fillRect/>
          </a:stretch>
        </p:blipFill>
        <p:spPr>
          <a:xfrm>
            <a:off x="5098859" y="946155"/>
            <a:ext cx="4940369" cy="2638367"/>
          </a:xfrm>
          <a:prstGeom prst="rect">
            <a:avLst/>
          </a:prstGeom>
        </p:spPr>
      </p:pic>
      <p:pic>
        <p:nvPicPr>
          <p:cNvPr id="9" name="Obrázek 8"/>
          <p:cNvPicPr>
            <a:picLocks noChangeAspect="1"/>
          </p:cNvPicPr>
          <p:nvPr/>
        </p:nvPicPr>
        <p:blipFill>
          <a:blip r:embed="rId4"/>
          <a:stretch>
            <a:fillRect/>
          </a:stretch>
        </p:blipFill>
        <p:spPr>
          <a:xfrm>
            <a:off x="5098858" y="3647775"/>
            <a:ext cx="4940369" cy="2635213"/>
          </a:xfrm>
          <a:prstGeom prst="rect">
            <a:avLst/>
          </a:prstGeom>
        </p:spPr>
      </p:pic>
    </p:spTree>
    <p:extLst>
      <p:ext uri="{BB962C8B-B14F-4D97-AF65-F5344CB8AC3E}">
        <p14:creationId xmlns:p14="http://schemas.microsoft.com/office/powerpoint/2010/main" val="2132311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5752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with </a:t>
            </a:r>
            <a:r>
              <a:rPr lang="en-GB" sz="3600" b="1" kern="0" dirty="0" err="1" smtClean="0">
                <a:solidFill>
                  <a:srgbClr val="307871"/>
                </a:solidFill>
                <a:latin typeface="Times New Roman"/>
                <a:ea typeface="+mj-ea"/>
                <a:cs typeface="+mj-cs"/>
              </a:rPr>
              <a:t>subform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*https://www.quackit.com/microsoft_access/microsoft_access_2016/howto/how_to_add_a_subform_to_a_form_in_access_2016.cfm</a:t>
            </a:r>
            <a:endParaRPr lang="cs-CZ" dirty="0" smtClean="0"/>
          </a:p>
        </p:txBody>
      </p:sp>
      <p:sp>
        <p:nvSpPr>
          <p:cNvPr id="6" name="Zástupný symbol pro obsah 2"/>
          <p:cNvSpPr txBox="1">
            <a:spLocks/>
          </p:cNvSpPr>
          <p:nvPr/>
        </p:nvSpPr>
        <p:spPr>
          <a:xfrm>
            <a:off x="403920" y="1222197"/>
            <a:ext cx="977525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the </a:t>
            </a:r>
            <a:r>
              <a:rPr lang="en-US" dirty="0" err="1">
                <a:latin typeface="Times New Roman" panose="02020603050405020304" pitchFamily="18" charset="0"/>
                <a:cs typeface="Times New Roman" panose="02020603050405020304" pitchFamily="18" charset="0"/>
              </a:rPr>
              <a:t>Subform</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Subreport</a:t>
            </a:r>
            <a:r>
              <a:rPr lang="en-US" dirty="0">
                <a:latin typeface="Times New Roman" panose="02020603050405020304" pitchFamily="18" charset="0"/>
                <a:cs typeface="Times New Roman" panose="02020603050405020304" pitchFamily="18" charset="0"/>
              </a:rPr>
              <a:t> icon to select it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Then </a:t>
            </a:r>
            <a:r>
              <a:rPr lang="en-US" dirty="0">
                <a:latin typeface="Times New Roman" panose="02020603050405020304" pitchFamily="18" charset="0"/>
                <a:cs typeface="Times New Roman" panose="02020603050405020304" pitchFamily="18" charset="0"/>
              </a:rPr>
              <a:t>click in the form, in the location that you'd like the </a:t>
            </a:r>
            <a:r>
              <a:rPr lang="en-US" dirty="0" err="1">
                <a:latin typeface="Times New Roman" panose="02020603050405020304" pitchFamily="18" charset="0"/>
                <a:cs typeface="Times New Roman" panose="02020603050405020304" pitchFamily="18" charset="0"/>
              </a:rPr>
              <a:t>subform</a:t>
            </a:r>
            <a:r>
              <a:rPr lang="en-US" dirty="0">
                <a:latin typeface="Times New Roman" panose="02020603050405020304" pitchFamily="18" charset="0"/>
                <a:cs typeface="Times New Roman" panose="02020603050405020304" pitchFamily="18" charset="0"/>
              </a:rPr>
              <a:t> to be displayed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launches the </a:t>
            </a:r>
            <a:r>
              <a:rPr lang="en-US" dirty="0" err="1">
                <a:latin typeface="Times New Roman" panose="02020603050405020304" pitchFamily="18" charset="0"/>
                <a:cs typeface="Times New Roman" panose="02020603050405020304" pitchFamily="18" charset="0"/>
              </a:rPr>
              <a:t>SubForm</a:t>
            </a:r>
            <a:r>
              <a:rPr lang="en-US" dirty="0">
                <a:latin typeface="Times New Roman" panose="02020603050405020304" pitchFamily="18" charset="0"/>
                <a:cs typeface="Times New Roman" panose="02020603050405020304" pitchFamily="18" charset="0"/>
              </a:rPr>
              <a:t> Wizard.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You have the option of basing your </a:t>
            </a:r>
            <a:r>
              <a:rPr lang="en-US" dirty="0" err="1">
                <a:latin typeface="Times New Roman" panose="02020603050405020304" pitchFamily="18" charset="0"/>
                <a:cs typeface="Times New Roman" panose="02020603050405020304" pitchFamily="18" charset="0"/>
              </a:rPr>
              <a:t>subform</a:t>
            </a:r>
            <a:r>
              <a:rPr lang="en-US" dirty="0">
                <a:latin typeface="Times New Roman" panose="02020603050405020304" pitchFamily="18" charset="0"/>
                <a:cs typeface="Times New Roman" panose="02020603050405020304" pitchFamily="18" charset="0"/>
              </a:rPr>
              <a:t> on a table or query, or on an existing form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example, we'll select Use existing Tables and Queries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Once </a:t>
            </a:r>
            <a:r>
              <a:rPr lang="en-US" dirty="0">
                <a:latin typeface="Times New Roman" panose="02020603050405020304" pitchFamily="18" charset="0"/>
                <a:cs typeface="Times New Roman" panose="02020603050405020304" pitchFamily="18" charset="0"/>
              </a:rPr>
              <a:t>you've selected the option, click Next </a:t>
            </a:r>
            <a:r>
              <a:rPr lang="en-US" dirty="0" smtClean="0">
                <a:latin typeface="Times New Roman" panose="02020603050405020304" pitchFamily="18" charset="0"/>
                <a:cs typeface="Times New Roman" panose="02020603050405020304" pitchFamily="18" charset="0"/>
              </a:rPr>
              <a:t>&gt;.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1511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5752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with </a:t>
            </a:r>
            <a:r>
              <a:rPr lang="en-GB" sz="3600" b="1" kern="0" dirty="0" err="1" smtClean="0">
                <a:solidFill>
                  <a:srgbClr val="307871"/>
                </a:solidFill>
                <a:latin typeface="Times New Roman"/>
                <a:ea typeface="+mj-ea"/>
                <a:cs typeface="+mj-cs"/>
              </a:rPr>
              <a:t>subform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*https://www.quackit.com/microsoft_access/microsoft_access_2016/howto/how_to_add_a_subform_to_a_form_in_access_2016.cfm</a:t>
            </a:r>
            <a:endParaRPr lang="cs-CZ" dirty="0" smtClean="0"/>
          </a:p>
        </p:txBody>
      </p:sp>
      <p:pic>
        <p:nvPicPr>
          <p:cNvPr id="3" name="Obrázek 2"/>
          <p:cNvPicPr>
            <a:picLocks noChangeAspect="1"/>
          </p:cNvPicPr>
          <p:nvPr/>
        </p:nvPicPr>
        <p:blipFill>
          <a:blip r:embed="rId3"/>
          <a:stretch>
            <a:fillRect/>
          </a:stretch>
        </p:blipFill>
        <p:spPr>
          <a:xfrm>
            <a:off x="260509" y="1002604"/>
            <a:ext cx="7262845" cy="3854068"/>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23354" y="2501660"/>
            <a:ext cx="4536374" cy="3364789"/>
          </a:xfrm>
          <a:prstGeom prst="rect">
            <a:avLst/>
          </a:prstGeom>
        </p:spPr>
      </p:pic>
    </p:spTree>
    <p:extLst>
      <p:ext uri="{BB962C8B-B14F-4D97-AF65-F5344CB8AC3E}">
        <p14:creationId xmlns:p14="http://schemas.microsoft.com/office/powerpoint/2010/main" val="1694609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5752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with </a:t>
            </a:r>
            <a:r>
              <a:rPr lang="en-GB" sz="3600" b="1" kern="0" dirty="0" err="1" smtClean="0">
                <a:solidFill>
                  <a:srgbClr val="307871"/>
                </a:solidFill>
                <a:latin typeface="Times New Roman"/>
                <a:ea typeface="+mj-ea"/>
                <a:cs typeface="+mj-cs"/>
              </a:rPr>
              <a:t>subform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*https://www.quackit.com/microsoft_access/microsoft_access_2016/howto/how_to_add_a_subform_to_a_form_in_access_2016.cfm</a:t>
            </a:r>
            <a:endParaRPr lang="cs-CZ" dirty="0" smtClean="0"/>
          </a:p>
        </p:txBody>
      </p:sp>
      <p:sp>
        <p:nvSpPr>
          <p:cNvPr id="6" name="Zástupný symbol pro obsah 2"/>
          <p:cNvSpPr txBox="1">
            <a:spLocks/>
          </p:cNvSpPr>
          <p:nvPr/>
        </p:nvSpPr>
        <p:spPr>
          <a:xfrm>
            <a:off x="50236" y="937524"/>
            <a:ext cx="757551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1200"/>
              </a:spcAft>
            </a:pPr>
            <a:r>
              <a:rPr lang="en-US" dirty="0">
                <a:latin typeface="Times New Roman" panose="02020603050405020304" pitchFamily="18" charset="0"/>
                <a:cs typeface="Times New Roman" panose="02020603050405020304" pitchFamily="18" charset="0"/>
              </a:rPr>
              <a:t>If you selected Use existing Tables and Queries, you will now be asked to select the fields to use in the </a:t>
            </a:r>
            <a:r>
              <a:rPr lang="en-US" dirty="0" err="1">
                <a:latin typeface="Times New Roman" panose="02020603050405020304" pitchFamily="18" charset="0"/>
                <a:cs typeface="Times New Roman" panose="02020603050405020304" pitchFamily="18" charset="0"/>
              </a:rPr>
              <a:t>subform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Select </a:t>
            </a:r>
            <a:r>
              <a:rPr lang="en-US" dirty="0">
                <a:latin typeface="Times New Roman" panose="02020603050405020304" pitchFamily="18" charset="0"/>
                <a:cs typeface="Times New Roman" panose="02020603050405020304" pitchFamily="18" charset="0"/>
              </a:rPr>
              <a:t>the table or query from the drop-down list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left pane, select each field that you need on the </a:t>
            </a:r>
            <a:r>
              <a:rPr lang="en-US" dirty="0" err="1">
                <a:latin typeface="Times New Roman" panose="02020603050405020304" pitchFamily="18" charset="0"/>
                <a:cs typeface="Times New Roman" panose="02020603050405020304" pitchFamily="18" charset="0"/>
              </a:rPr>
              <a:t>subform</a:t>
            </a:r>
            <a:r>
              <a:rPr lang="en-US" dirty="0">
                <a:latin typeface="Times New Roman" panose="02020603050405020304" pitchFamily="18" charset="0"/>
                <a:cs typeface="Times New Roman" panose="02020603050405020304" pitchFamily="18" charset="0"/>
              </a:rPr>
              <a:t>, then click the little &gt; button to move it across to the right pane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select fields from more than one table or query. Simply select another table/query from the drop-down when you're done with the first one.</a:t>
            </a: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Once </a:t>
            </a:r>
            <a:r>
              <a:rPr lang="en-US" dirty="0">
                <a:latin typeface="Times New Roman" panose="02020603050405020304" pitchFamily="18" charset="0"/>
                <a:cs typeface="Times New Roman" panose="02020603050405020304" pitchFamily="18" charset="0"/>
              </a:rPr>
              <a:t>done, click Next &gt;.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stretch>
            <a:fillRect/>
          </a:stretch>
        </p:blipFill>
        <p:spPr>
          <a:xfrm>
            <a:off x="7625750" y="2382468"/>
            <a:ext cx="4502990" cy="3363458"/>
          </a:xfrm>
          <a:prstGeom prst="rect">
            <a:avLst/>
          </a:prstGeom>
        </p:spPr>
      </p:pic>
    </p:spTree>
    <p:extLst>
      <p:ext uri="{BB962C8B-B14F-4D97-AF65-F5344CB8AC3E}">
        <p14:creationId xmlns:p14="http://schemas.microsoft.com/office/powerpoint/2010/main" val="433399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5752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with </a:t>
            </a:r>
            <a:r>
              <a:rPr lang="en-GB" sz="3600" b="1" kern="0" dirty="0" err="1" smtClean="0">
                <a:solidFill>
                  <a:srgbClr val="307871"/>
                </a:solidFill>
                <a:latin typeface="Times New Roman"/>
                <a:ea typeface="+mj-ea"/>
                <a:cs typeface="+mj-cs"/>
              </a:rPr>
              <a:t>subform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*https://www.quackit.com/microsoft_access/microsoft_access_2016/howto/how_to_add_a_subform_to_a_form_in_access_2016.cfm</a:t>
            </a:r>
            <a:endParaRPr lang="cs-CZ" dirty="0" smtClean="0"/>
          </a:p>
        </p:txBody>
      </p:sp>
      <p:sp>
        <p:nvSpPr>
          <p:cNvPr id="6" name="Zástupný symbol pro obsah 2"/>
          <p:cNvSpPr txBox="1">
            <a:spLocks/>
          </p:cNvSpPr>
          <p:nvPr/>
        </p:nvSpPr>
        <p:spPr>
          <a:xfrm>
            <a:off x="403920" y="1222197"/>
            <a:ext cx="977525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needs to be a field that links the main form and its </a:t>
            </a:r>
            <a:r>
              <a:rPr lang="en-US" dirty="0" err="1">
                <a:latin typeface="Times New Roman" panose="02020603050405020304" pitchFamily="18" charset="0"/>
                <a:cs typeface="Times New Roman" panose="02020603050405020304" pitchFamily="18" charset="0"/>
              </a:rPr>
              <a:t>subform</a:t>
            </a:r>
            <a:r>
              <a:rPr lang="en-US" dirty="0">
                <a:latin typeface="Times New Roman" panose="02020603050405020304" pitchFamily="18" charset="0"/>
                <a:cs typeface="Times New Roman" panose="02020603050405020304" pitchFamily="18" charset="0"/>
              </a:rPr>
              <a:t>. This is typically an ID field or similar</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you've previously set up a relationship for the tables, then Access will guess which field to use based on the primary key and foreign key of the relationship</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this part of the wizard, Access gives you the opportunity to choose your own field or select another one from the list provided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this example we leave it at the field that Access guessed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Once </a:t>
            </a:r>
            <a:r>
              <a:rPr lang="en-US" dirty="0">
                <a:latin typeface="Times New Roman" panose="02020603050405020304" pitchFamily="18" charset="0"/>
                <a:cs typeface="Times New Roman" panose="02020603050405020304" pitchFamily="18" charset="0"/>
              </a:rPr>
              <a:t>you've selected a field, click Next </a:t>
            </a:r>
            <a:r>
              <a:rPr lang="en-US" dirty="0" smtClean="0">
                <a:latin typeface="Times New Roman" panose="02020603050405020304" pitchFamily="18" charset="0"/>
                <a:cs typeface="Times New Roman" panose="02020603050405020304" pitchFamily="18" charset="0"/>
              </a:rPr>
              <a:t>&gt;.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057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5752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with </a:t>
            </a:r>
            <a:r>
              <a:rPr lang="en-GB" sz="3600" b="1" kern="0" dirty="0" err="1" smtClean="0">
                <a:solidFill>
                  <a:srgbClr val="307871"/>
                </a:solidFill>
                <a:latin typeface="Times New Roman"/>
                <a:ea typeface="+mj-ea"/>
                <a:cs typeface="+mj-cs"/>
              </a:rPr>
              <a:t>subform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*https://www.quackit.com/microsoft_access/microsoft_access_2016/howto/how_to_add_a_subform_to_a_form_in_access_2016.cfm</a:t>
            </a:r>
            <a:endParaRPr lang="cs-CZ" dirty="0" smtClean="0"/>
          </a:p>
        </p:txBody>
      </p:sp>
      <p:pic>
        <p:nvPicPr>
          <p:cNvPr id="3" name="Obrázek 2"/>
          <p:cNvPicPr>
            <a:picLocks noChangeAspect="1"/>
          </p:cNvPicPr>
          <p:nvPr/>
        </p:nvPicPr>
        <p:blipFill>
          <a:blip r:embed="rId3"/>
          <a:stretch>
            <a:fillRect/>
          </a:stretch>
        </p:blipFill>
        <p:spPr>
          <a:xfrm>
            <a:off x="189781" y="1606640"/>
            <a:ext cx="5779698" cy="4260599"/>
          </a:xfrm>
          <a:prstGeom prst="rect">
            <a:avLst/>
          </a:prstGeom>
        </p:spPr>
      </p:pic>
      <p:pic>
        <p:nvPicPr>
          <p:cNvPr id="7" name="Obrázek 6"/>
          <p:cNvPicPr>
            <a:picLocks noChangeAspect="1"/>
          </p:cNvPicPr>
          <p:nvPr/>
        </p:nvPicPr>
        <p:blipFill>
          <a:blip r:embed="rId4"/>
          <a:stretch>
            <a:fillRect/>
          </a:stretch>
        </p:blipFill>
        <p:spPr>
          <a:xfrm>
            <a:off x="6090109" y="1606640"/>
            <a:ext cx="5693574" cy="4188510"/>
          </a:xfrm>
          <a:prstGeom prst="rect">
            <a:avLst/>
          </a:prstGeom>
        </p:spPr>
      </p:pic>
    </p:spTree>
    <p:extLst>
      <p:ext uri="{BB962C8B-B14F-4D97-AF65-F5344CB8AC3E}">
        <p14:creationId xmlns:p14="http://schemas.microsoft.com/office/powerpoint/2010/main" val="35278432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5752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with </a:t>
            </a:r>
            <a:r>
              <a:rPr lang="en-GB" sz="3600" b="1" kern="0" dirty="0" err="1" smtClean="0">
                <a:solidFill>
                  <a:srgbClr val="307871"/>
                </a:solidFill>
                <a:latin typeface="Times New Roman"/>
                <a:ea typeface="+mj-ea"/>
                <a:cs typeface="+mj-cs"/>
              </a:rPr>
              <a:t>subform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6" name="Zástupný symbol pro obsah 2"/>
          <p:cNvSpPr txBox="1">
            <a:spLocks/>
          </p:cNvSpPr>
          <p:nvPr/>
        </p:nvSpPr>
        <p:spPr>
          <a:xfrm>
            <a:off x="334910" y="1222197"/>
            <a:ext cx="98873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3"/>
              </a:rPr>
              <a:t>https://</a:t>
            </a:r>
            <a:r>
              <a:rPr lang="en-US" dirty="0" smtClean="0">
                <a:latin typeface="Times New Roman" panose="02020603050405020304" pitchFamily="18" charset="0"/>
                <a:cs typeface="Times New Roman" panose="02020603050405020304" pitchFamily="18" charset="0"/>
                <a:hlinkClick r:id="rId3"/>
              </a:rPr>
              <a:t>www.quackit.com/microsoft_access/microsoft_access_2016/howto/how_to_add_a_subform_to_a_form_in_access_2016.cfm</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4"/>
              </a:rPr>
              <a:t>https://</a:t>
            </a:r>
            <a:r>
              <a:rPr lang="en-US" dirty="0" smtClean="0">
                <a:latin typeface="Times New Roman" panose="02020603050405020304" pitchFamily="18" charset="0"/>
                <a:cs typeface="Times New Roman" panose="02020603050405020304" pitchFamily="18" charset="0"/>
                <a:hlinkClick r:id="rId4"/>
              </a:rPr>
              <a:t>support.office.com/en-us/article/create-a-form-that-contains-a-subform-a-one-to-many-form-ddf3822f-8aba-49cb-831a-1e74d6f5f06b</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5"/>
              </a:rPr>
              <a:t>https://</a:t>
            </a:r>
            <a:r>
              <a:rPr lang="en-US" dirty="0" smtClean="0">
                <a:latin typeface="Times New Roman" panose="02020603050405020304" pitchFamily="18" charset="0"/>
                <a:cs typeface="Times New Roman" panose="02020603050405020304" pitchFamily="18" charset="0"/>
                <a:hlinkClick r:id="rId5"/>
              </a:rPr>
              <a:t>access-programmers.com/main-form-and-subform-concepts</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6"/>
              </a:rPr>
              <a:t>https://www.microassist.com/software-tips/creating-access-subforms</a:t>
            </a:r>
            <a:r>
              <a:rPr lang="en-US"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398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69660"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*https://support.office.com/en-us/article/introduction-to-reports-in-access-e0869f59-7536-4d19-8e05-7158dcd3681c</a:t>
            </a:r>
            <a:endParaRPr lang="cs-CZ" dirty="0" smtClean="0"/>
          </a:p>
        </p:txBody>
      </p:sp>
      <p:sp>
        <p:nvSpPr>
          <p:cNvPr id="6" name="Zástupný symbol pro obsah 2"/>
          <p:cNvSpPr txBox="1">
            <a:spLocks/>
          </p:cNvSpPr>
          <p:nvPr/>
        </p:nvSpPr>
        <p:spPr>
          <a:xfrm>
            <a:off x="414068" y="1015158"/>
            <a:ext cx="981686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1200"/>
              </a:spcAft>
            </a:pPr>
            <a:r>
              <a:rPr lang="en-US" dirty="0">
                <a:latin typeface="Times New Roman" panose="02020603050405020304" pitchFamily="18" charset="0"/>
                <a:cs typeface="Times New Roman" panose="02020603050405020304" pitchFamily="18" charset="0"/>
              </a:rPr>
              <a:t>Reports offer a way to view, format, and summarize the information in your Microsoft Access </a:t>
            </a:r>
            <a:r>
              <a:rPr lang="en-US" dirty="0" smtClean="0">
                <a:latin typeface="Times New Roman" panose="02020603050405020304" pitchFamily="18" charset="0"/>
                <a:cs typeface="Times New Roman" panose="02020603050405020304" pitchFamily="18" charset="0"/>
              </a:rPr>
              <a:t>database.</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you can create a simple report of phone numbers for all your contacts, or a summary report on the total sales across different regions and time periods.</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a:latin typeface="Times New Roman" panose="02020603050405020304" pitchFamily="18" charset="0"/>
                <a:cs typeface="Times New Roman" panose="02020603050405020304" pitchFamily="18" charset="0"/>
              </a:rPr>
              <a:t>The design of a report is divided into sections that you can view in the Design </a:t>
            </a:r>
            <a:r>
              <a:rPr lang="en-US" dirty="0" smtClean="0">
                <a:latin typeface="Times New Roman" panose="02020603050405020304" pitchFamily="18" charset="0"/>
                <a:cs typeface="Times New Roman" panose="02020603050405020304" pitchFamily="18" charset="0"/>
              </a:rPr>
              <a:t>view.</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Understanding </a:t>
            </a:r>
            <a:r>
              <a:rPr lang="en-US" dirty="0">
                <a:latin typeface="Times New Roman" panose="02020603050405020304" pitchFamily="18" charset="0"/>
                <a:cs typeface="Times New Roman" panose="02020603050405020304" pitchFamily="18" charset="0"/>
              </a:rPr>
              <a:t>how each section works can helps you create better </a:t>
            </a:r>
            <a:r>
              <a:rPr lang="en-US" dirty="0" smtClean="0">
                <a:latin typeface="Times New Roman" panose="02020603050405020304" pitchFamily="18" charset="0"/>
                <a:cs typeface="Times New Roman" panose="02020603050405020304" pitchFamily="18" charset="0"/>
              </a:rPr>
              <a:t>reports.</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the section in which you choose to place a calculated control determines how Access calculates the results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62512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4442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cs-CZ" sz="3600" b="1" kern="0" dirty="0" err="1"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*https://www.quackit.com/microsoft_access/microsoft_access_2016/howto/how_to_create_a_grouped_report_using_the_report_wizard_in_access_2016.cfm</a:t>
            </a:r>
            <a:endParaRPr lang="cs-CZ" dirty="0" smtClean="0"/>
          </a:p>
        </p:txBody>
      </p:sp>
      <p:sp>
        <p:nvSpPr>
          <p:cNvPr id="6" name="Zástupný symbol pro obsah 2"/>
          <p:cNvSpPr txBox="1">
            <a:spLocks/>
          </p:cNvSpPr>
          <p:nvPr/>
        </p:nvSpPr>
        <p:spPr>
          <a:xfrm>
            <a:off x="414068" y="1015158"/>
            <a:ext cx="981686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1200"/>
              </a:spcAft>
            </a:pPr>
            <a:r>
              <a:rPr lang="en-US" dirty="0">
                <a:latin typeface="Times New Roman" panose="02020603050405020304" pitchFamily="18" charset="0"/>
                <a:cs typeface="Times New Roman" panose="02020603050405020304" pitchFamily="18" charset="0"/>
              </a:rPr>
              <a:t>A grouped report (also known as a summary report), is a report where one or more fields are used to group the other </a:t>
            </a:r>
            <a:r>
              <a:rPr lang="en-US" dirty="0" smtClean="0">
                <a:latin typeface="Times New Roman" panose="02020603050405020304" pitchFamily="18" charset="0"/>
                <a:cs typeface="Times New Roman" panose="02020603050405020304" pitchFamily="18" charset="0"/>
              </a:rPr>
              <a:t>fields.</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can be handy if one field has lots of repeating values, as you can display the value once, then display all records that belong to that group</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0"/>
              </a:spcBef>
              <a:spcAft>
                <a:spcPts val="1200"/>
              </a:spcAft>
            </a:pPr>
            <a:r>
              <a:rPr lang="en-US" dirty="0">
                <a:latin typeface="Times New Roman" panose="02020603050405020304" pitchFamily="18" charset="0"/>
                <a:cs typeface="Times New Roman" panose="02020603050405020304" pitchFamily="18" charset="0"/>
              </a:rPr>
              <a:t>Click Report Wizard on the Ribbon (from the Create tab</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stretch>
            <a:fillRect/>
          </a:stretch>
        </p:blipFill>
        <p:spPr>
          <a:xfrm>
            <a:off x="1299713" y="3745298"/>
            <a:ext cx="8991600" cy="2438400"/>
          </a:xfrm>
          <a:prstGeom prst="rect">
            <a:avLst/>
          </a:prstGeom>
        </p:spPr>
      </p:pic>
    </p:spTree>
    <p:extLst>
      <p:ext uri="{BB962C8B-B14F-4D97-AF65-F5344CB8AC3E}">
        <p14:creationId xmlns:p14="http://schemas.microsoft.com/office/powerpoint/2010/main" val="1236355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768738"/>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1200"/>
              </a:spcAft>
            </a:pPr>
            <a:r>
              <a:rPr lang="en-GB" b="1" dirty="0" smtClean="0">
                <a:latin typeface="Times New Roman" panose="02020603050405020304" pitchFamily="18" charset="0"/>
                <a:cs typeface="Times New Roman" panose="02020603050405020304" pitchFamily="18" charset="0"/>
              </a:rPr>
              <a:t>Form wizard</a:t>
            </a:r>
          </a:p>
          <a:p>
            <a:pPr>
              <a:spcBef>
                <a:spcPts val="0"/>
              </a:spcBef>
              <a:spcAft>
                <a:spcPts val="1200"/>
              </a:spcAft>
            </a:pPr>
            <a:r>
              <a:rPr lang="en-GB" b="1" dirty="0" smtClean="0">
                <a:latin typeface="Times New Roman" panose="02020603050405020304" pitchFamily="18" charset="0"/>
                <a:cs typeface="Times New Roman" panose="02020603050405020304" pitchFamily="18" charset="0"/>
              </a:rPr>
              <a:t>Form with </a:t>
            </a:r>
            <a:r>
              <a:rPr lang="en-GB" b="1" dirty="0" err="1" smtClean="0">
                <a:latin typeface="Times New Roman" panose="02020603050405020304" pitchFamily="18" charset="0"/>
                <a:cs typeface="Times New Roman" panose="02020603050405020304" pitchFamily="18" charset="0"/>
              </a:rPr>
              <a:t>subforms</a:t>
            </a:r>
            <a:endParaRPr lang="en-GB" b="1" dirty="0" smtClean="0">
              <a:latin typeface="Times New Roman" panose="02020603050405020304" pitchFamily="18" charset="0"/>
              <a:cs typeface="Times New Roman" panose="02020603050405020304" pitchFamily="18" charset="0"/>
            </a:endParaRPr>
          </a:p>
          <a:p>
            <a:pPr>
              <a:spcBef>
                <a:spcPts val="0"/>
              </a:spcBef>
              <a:spcAft>
                <a:spcPts val="1200"/>
              </a:spcAft>
            </a:pPr>
            <a:r>
              <a:rPr lang="en-GB" b="1" dirty="0" smtClean="0">
                <a:latin typeface="Times New Roman" panose="02020603050405020304" pitchFamily="18" charset="0"/>
                <a:cs typeface="Times New Roman" panose="02020603050405020304" pitchFamily="18" charset="0"/>
              </a:rPr>
              <a:t>Report wizard</a:t>
            </a:r>
            <a:endParaRPr lang="cs-CZ" b="1" dirty="0" smtClean="0">
              <a:latin typeface="Times New Roman" panose="02020603050405020304" pitchFamily="18" charset="0"/>
              <a:cs typeface="Times New Roman" panose="02020603050405020304" pitchFamily="18" charset="0"/>
            </a:endParaRPr>
          </a:p>
          <a:p>
            <a:pPr>
              <a:spcBef>
                <a:spcPts val="0"/>
              </a:spcBef>
              <a:spcAft>
                <a:spcPts val="1200"/>
              </a:spcAft>
            </a:pPr>
            <a:r>
              <a:rPr lang="cs-CZ" b="1" dirty="0" err="1" smtClean="0">
                <a:latin typeface="Times New Roman" panose="02020603050405020304" pitchFamily="18" charset="0"/>
                <a:cs typeface="Times New Roman" panose="02020603050405020304" pitchFamily="18" charset="0"/>
              </a:rPr>
              <a:t>Organize</a:t>
            </a:r>
            <a:r>
              <a:rPr lang="cs-CZ" b="1" dirty="0" smtClean="0">
                <a:latin typeface="Times New Roman" panose="02020603050405020304" pitchFamily="18" charset="0"/>
                <a:cs typeface="Times New Roman" panose="02020603050405020304" pitchFamily="18" charset="0"/>
              </a:rPr>
              <a:t> report</a:t>
            </a:r>
          </a:p>
          <a:p>
            <a:pPr>
              <a:spcBef>
                <a:spcPts val="0"/>
              </a:spcBef>
              <a:spcAft>
                <a:spcPts val="1200"/>
              </a:spcAft>
            </a:pPr>
            <a:r>
              <a:rPr lang="cs-CZ" b="1" dirty="0" err="1" smtClean="0">
                <a:latin typeface="Times New Roman" panose="02020603050405020304" pitchFamily="18" charset="0"/>
                <a:cs typeface="Times New Roman" panose="02020603050405020304" pitchFamily="18" charset="0"/>
              </a:rPr>
              <a:t>Macro</a:t>
            </a:r>
            <a:endParaRPr lang="en-GB"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4442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*https://www.quackit.com/microsoft_access/microsoft_access_2016/howto/how_to_create_a_grouped_report_using_the_report_wizard_in_access_2016.cfm</a:t>
            </a:r>
            <a:endParaRPr lang="cs-CZ" dirty="0" smtClean="0"/>
          </a:p>
        </p:txBody>
      </p:sp>
      <p:sp>
        <p:nvSpPr>
          <p:cNvPr id="6" name="Zástupný symbol pro obsah 2"/>
          <p:cNvSpPr txBox="1">
            <a:spLocks/>
          </p:cNvSpPr>
          <p:nvPr/>
        </p:nvSpPr>
        <p:spPr>
          <a:xfrm>
            <a:off x="362985" y="964505"/>
            <a:ext cx="543396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Access now gives you the opportunity to specify more grouping levels if required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our example, we'll leave it as it is (at one grouping level).</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Click </a:t>
            </a:r>
            <a:r>
              <a:rPr lang="en-US" dirty="0">
                <a:latin typeface="Times New Roman" panose="02020603050405020304" pitchFamily="18" charset="0"/>
                <a:cs typeface="Times New Roman" panose="02020603050405020304" pitchFamily="18" charset="0"/>
              </a:rPr>
              <a:t>Next &gt;.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You can specify fields to sort the report details by. This sorts the fields within each group (not the grouped fields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Once </a:t>
            </a:r>
            <a:r>
              <a:rPr lang="en-US" dirty="0">
                <a:latin typeface="Times New Roman" panose="02020603050405020304" pitchFamily="18" charset="0"/>
                <a:cs typeface="Times New Roman" panose="02020603050405020304" pitchFamily="18" charset="0"/>
              </a:rPr>
              <a:t>done, click Next </a:t>
            </a:r>
            <a:r>
              <a:rPr lang="en-US" dirty="0" smtClean="0">
                <a:latin typeface="Times New Roman" panose="02020603050405020304" pitchFamily="18" charset="0"/>
                <a:cs typeface="Times New Roman" panose="02020603050405020304" pitchFamily="18" charset="0"/>
              </a:rPr>
              <a:t>&gt;.</a:t>
            </a:r>
            <a:r>
              <a:rPr lang="cs-CZ" dirty="0" smtClean="0">
                <a:latin typeface="Times New Roman" panose="02020603050405020304" pitchFamily="18" charset="0"/>
                <a:cs typeface="Times New Roman" panose="02020603050405020304" pitchFamily="18" charset="0"/>
              </a:rPr>
              <a:t>*</a:t>
            </a:r>
          </a:p>
        </p:txBody>
      </p:sp>
      <p:pic>
        <p:nvPicPr>
          <p:cNvPr id="9" name="Obrázek 8"/>
          <p:cNvPicPr>
            <a:picLocks noChangeAspect="1"/>
          </p:cNvPicPr>
          <p:nvPr/>
        </p:nvPicPr>
        <p:blipFill>
          <a:blip r:embed="rId3"/>
          <a:stretch>
            <a:fillRect/>
          </a:stretch>
        </p:blipFill>
        <p:spPr>
          <a:xfrm>
            <a:off x="6478860" y="966871"/>
            <a:ext cx="3493992" cy="2613091"/>
          </a:xfrm>
          <a:prstGeom prst="rect">
            <a:avLst/>
          </a:prstGeom>
        </p:spPr>
      </p:pic>
      <p:pic>
        <p:nvPicPr>
          <p:cNvPr id="10" name="Obrázek 9"/>
          <p:cNvPicPr>
            <a:picLocks noChangeAspect="1"/>
          </p:cNvPicPr>
          <p:nvPr/>
        </p:nvPicPr>
        <p:blipFill>
          <a:blip r:embed="rId4"/>
          <a:stretch>
            <a:fillRect/>
          </a:stretch>
        </p:blipFill>
        <p:spPr>
          <a:xfrm>
            <a:off x="6478432" y="3681948"/>
            <a:ext cx="3537548" cy="2641966"/>
          </a:xfrm>
          <a:prstGeom prst="rect">
            <a:avLst/>
          </a:prstGeom>
        </p:spPr>
      </p:pic>
    </p:spTree>
    <p:extLst>
      <p:ext uri="{BB962C8B-B14F-4D97-AF65-F5344CB8AC3E}">
        <p14:creationId xmlns:p14="http://schemas.microsoft.com/office/powerpoint/2010/main" val="8160363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4442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*https://www.quackit.com/microsoft_access/microsoft_access_2016/howto/how_to_create_a_grouped_report_using_the_report_wizard_in_access_2016.cfm</a:t>
            </a:r>
            <a:endParaRPr lang="cs-CZ" dirty="0" smtClean="0"/>
          </a:p>
        </p:txBody>
      </p:sp>
      <p:pic>
        <p:nvPicPr>
          <p:cNvPr id="3" name="Obrázek 2"/>
          <p:cNvPicPr>
            <a:picLocks noChangeAspect="1"/>
          </p:cNvPicPr>
          <p:nvPr/>
        </p:nvPicPr>
        <p:blipFill>
          <a:blip r:embed="rId3"/>
          <a:stretch>
            <a:fillRect/>
          </a:stretch>
        </p:blipFill>
        <p:spPr>
          <a:xfrm>
            <a:off x="250163" y="1580337"/>
            <a:ext cx="5745193" cy="4311881"/>
          </a:xfrm>
          <a:prstGeom prst="rect">
            <a:avLst/>
          </a:prstGeom>
        </p:spPr>
      </p:pic>
      <p:pic>
        <p:nvPicPr>
          <p:cNvPr id="7" name="Obrázek 6"/>
          <p:cNvPicPr>
            <a:picLocks noChangeAspect="1"/>
          </p:cNvPicPr>
          <p:nvPr/>
        </p:nvPicPr>
        <p:blipFill>
          <a:blip r:embed="rId4"/>
          <a:stretch>
            <a:fillRect/>
          </a:stretch>
        </p:blipFill>
        <p:spPr>
          <a:xfrm>
            <a:off x="6159260" y="1621338"/>
            <a:ext cx="5732521" cy="4305388"/>
          </a:xfrm>
          <a:prstGeom prst="rect">
            <a:avLst/>
          </a:prstGeom>
        </p:spPr>
      </p:pic>
    </p:spTree>
    <p:extLst>
      <p:ext uri="{BB962C8B-B14F-4D97-AF65-F5344CB8AC3E}">
        <p14:creationId xmlns:p14="http://schemas.microsoft.com/office/powerpoint/2010/main" val="3568736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4442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*https://www.quackit.com/microsoft_access/microsoft_access_2016/howto/how_to_create_a_grouped_report_using_the_report_wizard_in_access_2016.cfm</a:t>
            </a:r>
            <a:endParaRPr lang="cs-CZ" dirty="0" smtClean="0"/>
          </a:p>
        </p:txBody>
      </p:sp>
      <p:sp>
        <p:nvSpPr>
          <p:cNvPr id="6" name="Zástupný symbol pro obsah 2"/>
          <p:cNvSpPr txBox="1">
            <a:spLocks/>
          </p:cNvSpPr>
          <p:nvPr/>
        </p:nvSpPr>
        <p:spPr>
          <a:xfrm>
            <a:off x="362985" y="947253"/>
            <a:ext cx="543396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Select </a:t>
            </a:r>
            <a:r>
              <a:rPr lang="en-US" dirty="0">
                <a:latin typeface="Times New Roman" panose="02020603050405020304" pitchFamily="18" charset="0"/>
                <a:cs typeface="Times New Roman" panose="02020603050405020304" pitchFamily="18" charset="0"/>
              </a:rPr>
              <a:t>one of the preset layouts for the report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preview will update when you select an item. Feel free to select each one to see how it affects the layout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also change the orientation to Landscape if required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our example, we'll leave the report with a Stepped layout and a Portrait orientation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stretch>
            <a:fillRect/>
          </a:stretch>
        </p:blipFill>
        <p:spPr>
          <a:xfrm>
            <a:off x="6292340" y="1790130"/>
            <a:ext cx="5405079" cy="4039585"/>
          </a:xfrm>
          <a:prstGeom prst="rect">
            <a:avLst/>
          </a:prstGeom>
        </p:spPr>
      </p:pic>
    </p:spTree>
    <p:extLst>
      <p:ext uri="{BB962C8B-B14F-4D97-AF65-F5344CB8AC3E}">
        <p14:creationId xmlns:p14="http://schemas.microsoft.com/office/powerpoint/2010/main" val="21402413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4442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646331"/>
          </a:xfrm>
          <a:prstGeom prst="rect">
            <a:avLst/>
          </a:prstGeom>
          <a:noFill/>
        </p:spPr>
        <p:txBody>
          <a:bodyPr wrap="square" rtlCol="0">
            <a:spAutoFit/>
          </a:bodyPr>
          <a:lstStyle/>
          <a:p>
            <a:r>
              <a:rPr lang="cs-CZ" dirty="0"/>
              <a:t>*https://www.quackit.com/microsoft_access/microsoft_access_2016/howto/how_to_create_a_grouped_report_using_the_report_wizard_in_access_2016.cfm</a:t>
            </a:r>
            <a:endParaRPr lang="cs-CZ" dirty="0" smtClean="0"/>
          </a:p>
        </p:txBody>
      </p:sp>
      <p:sp>
        <p:nvSpPr>
          <p:cNvPr id="6" name="Zástupný symbol pro obsah 2"/>
          <p:cNvSpPr txBox="1">
            <a:spLocks/>
          </p:cNvSpPr>
          <p:nvPr/>
        </p:nvSpPr>
        <p:spPr>
          <a:xfrm>
            <a:off x="362985" y="1499341"/>
            <a:ext cx="543396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Enter a name for the report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also have the option of either previewing the report or modifying it's design once the wizard has finished creating it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our example, we'll leave it at Preview the report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Click </a:t>
            </a:r>
            <a:r>
              <a:rPr lang="en-US" dirty="0">
                <a:latin typeface="Times New Roman" panose="02020603050405020304" pitchFamily="18" charset="0"/>
                <a:cs typeface="Times New Roman" panose="02020603050405020304" pitchFamily="18" charset="0"/>
              </a:rPr>
              <a:t>Finish to generate the report.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stretch>
            <a:fillRect/>
          </a:stretch>
        </p:blipFill>
        <p:spPr>
          <a:xfrm>
            <a:off x="6089571" y="1694282"/>
            <a:ext cx="5642354" cy="4222894"/>
          </a:xfrm>
          <a:prstGeom prst="rect">
            <a:avLst/>
          </a:prstGeom>
        </p:spPr>
      </p:pic>
    </p:spTree>
    <p:extLst>
      <p:ext uri="{BB962C8B-B14F-4D97-AF65-F5344CB8AC3E}">
        <p14:creationId xmlns:p14="http://schemas.microsoft.com/office/powerpoint/2010/main" val="35712657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301999"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en-GB" sz="3600" b="1" kern="0" dirty="0" smtClean="0">
                <a:solidFill>
                  <a:srgbClr val="307871"/>
                </a:solidFill>
                <a:latin typeface="Times New Roman"/>
                <a:ea typeface="+mj-ea"/>
                <a:cs typeface="+mj-cs"/>
              </a:rPr>
              <a:t>wizard</a:t>
            </a:r>
            <a:r>
              <a:rPr lang="cs-CZ" sz="3600" b="1" kern="0" dirty="0" smtClean="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organize the report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*https://edu.gcfglobal.org/en/access2016/advanced-report-options/1/</a:t>
            </a:r>
            <a:endParaRPr lang="cs-CZ" dirty="0" smtClean="0"/>
          </a:p>
        </p:txBody>
      </p:sp>
      <p:sp>
        <p:nvSpPr>
          <p:cNvPr id="6" name="Zástupný symbol pro obsah 2"/>
          <p:cNvSpPr txBox="1">
            <a:spLocks/>
          </p:cNvSpPr>
          <p:nvPr/>
        </p:nvSpPr>
        <p:spPr>
          <a:xfrm>
            <a:off x="362985" y="1551097"/>
            <a:ext cx="566687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Next when you are satisfied with the basic organization of your data</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If you're not satisfied with the way your data is organized, you can now modify the grouping </a:t>
            </a:r>
            <a:r>
              <a:rPr lang="en-US" dirty="0" smtClean="0">
                <a:latin typeface="Times New Roman" panose="02020603050405020304" pitchFamily="18" charset="0"/>
                <a:cs typeface="Times New Roman" panose="02020603050405020304" pitchFamily="18" charset="0"/>
              </a:rPr>
              <a:t>levels.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Select </a:t>
            </a:r>
            <a:r>
              <a:rPr lang="en-US" dirty="0">
                <a:latin typeface="Times New Roman" panose="02020603050405020304" pitchFamily="18" charset="0"/>
                <a:cs typeface="Times New Roman" panose="02020603050405020304" pitchFamily="18" charset="0"/>
              </a:rPr>
              <a:t>a field from the list, and click the right arrow to add it as a new level.</a:t>
            </a:r>
            <a:r>
              <a:rPr lang="cs-CZ" dirty="0" smtClean="0">
                <a:latin typeface="Times New Roman" panose="02020603050405020304" pitchFamily="18" charset="0"/>
                <a:cs typeface="Times New Roman" panose="02020603050405020304" pitchFamily="18" charset="0"/>
              </a:rPr>
              <a:t>*</a:t>
            </a:r>
          </a:p>
        </p:txBody>
      </p:sp>
      <p:pic>
        <p:nvPicPr>
          <p:cNvPr id="9" name="Obráze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7025" y="1655739"/>
            <a:ext cx="5455669" cy="4154005"/>
          </a:xfrm>
          <a:prstGeom prst="rect">
            <a:avLst/>
          </a:prstGeom>
        </p:spPr>
      </p:pic>
    </p:spTree>
    <p:extLst>
      <p:ext uri="{BB962C8B-B14F-4D97-AF65-F5344CB8AC3E}">
        <p14:creationId xmlns:p14="http://schemas.microsoft.com/office/powerpoint/2010/main" val="2321173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301999"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en-GB" sz="3600" b="1" kern="0" dirty="0" smtClean="0">
                <a:solidFill>
                  <a:srgbClr val="307871"/>
                </a:solidFill>
                <a:latin typeface="Times New Roman"/>
                <a:ea typeface="+mj-ea"/>
                <a:cs typeface="+mj-cs"/>
              </a:rPr>
              <a:t>wizard</a:t>
            </a:r>
            <a:r>
              <a:rPr lang="cs-CZ" sz="3600" b="1" kern="0" dirty="0" smtClean="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organize the report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*https://edu.gcfglobal.org/en/access2016/advanced-report-options/1/</a:t>
            </a:r>
            <a:endParaRPr lang="cs-CZ" dirty="0" smtClean="0"/>
          </a:p>
        </p:txBody>
      </p:sp>
      <p:sp>
        <p:nvSpPr>
          <p:cNvPr id="6" name="Zástupný symbol pro obsah 2"/>
          <p:cNvSpPr txBox="1">
            <a:spLocks/>
          </p:cNvSpPr>
          <p:nvPr/>
        </p:nvSpPr>
        <p:spPr>
          <a:xfrm>
            <a:off x="362985" y="1714997"/>
            <a:ext cx="566687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If necessary, modify the order of your grouped fields by selecting a field and clicking the up or down Priority arrow to move it up or down a level</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Once you are satisfied with the organization of your report, click Next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1328" y="1568192"/>
            <a:ext cx="5789003" cy="4407809"/>
          </a:xfrm>
          <a:prstGeom prst="rect">
            <a:avLst/>
          </a:prstGeom>
        </p:spPr>
      </p:pic>
    </p:spTree>
    <p:extLst>
      <p:ext uri="{BB962C8B-B14F-4D97-AF65-F5344CB8AC3E}">
        <p14:creationId xmlns:p14="http://schemas.microsoft.com/office/powerpoint/2010/main" val="40289620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4442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Report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6" name="Zástupný symbol pro obsah 2"/>
          <p:cNvSpPr txBox="1">
            <a:spLocks/>
          </p:cNvSpPr>
          <p:nvPr/>
        </p:nvSpPr>
        <p:spPr>
          <a:xfrm>
            <a:off x="362985" y="1223296"/>
            <a:ext cx="992832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https://www.dummies.com/software/microsoft-office/access/how-to-start-the-report-wizard-in-access-2016</a:t>
            </a:r>
            <a:r>
              <a:rPr lang="cs-CZ"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www.webucator.com/how-to/how-create-report-with-the-report-wizard-microsoft-access.cfm</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support.office.com/en-us/article/create-a-grouped-or-summary-report-f23301a1-3e0a-4243-9002-4a23ac0fdbf3</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https://edu.gcfglobal.org/en/access2016/advanced-report-options/1</a:t>
            </a:r>
            <a:r>
              <a:rPr lang="cs-CZ"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a:p>
            <a:pPr algn="just">
              <a:spcBef>
                <a:spcPts val="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8976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67225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Macros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6" name="Zástupný symbol pro obsah 2"/>
          <p:cNvSpPr txBox="1">
            <a:spLocks/>
          </p:cNvSpPr>
          <p:nvPr/>
        </p:nvSpPr>
        <p:spPr>
          <a:xfrm>
            <a:off x="362985" y="1223296"/>
            <a:ext cx="992832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a:t>
            </a:r>
            <a:r>
              <a:rPr lang="cs-CZ" dirty="0" smtClean="0">
                <a:latin typeface="Times New Roman" panose="02020603050405020304" pitchFamily="18" charset="0"/>
                <a:cs typeface="Times New Roman" panose="02020603050405020304" pitchFamily="18" charset="0"/>
                <a:hlinkClick r:id="rId3"/>
              </a:rPr>
              <a:t>www.quackit.com/microsoft_access/microsoft_access_2016/tutorial/create_a_macro_in_microsoft_access.cfm</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support.office.com/en-us/article/create-a-user-interface-ui-macro-12590d3b-b326-4207-bfe5-19234f53f08b</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https://database.guide/how-to-create-a-macro-in-access</a:t>
            </a:r>
            <a:r>
              <a:rPr lang="cs-CZ" dirty="0" smtClean="0">
                <a:latin typeface="Times New Roman" panose="02020603050405020304" pitchFamily="18" charset="0"/>
                <a:cs typeface="Times New Roman" panose="02020603050405020304" pitchFamily="18" charset="0"/>
                <a:hlinkClick r:id="rId5"/>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www.tutorialspoint.com/ms_access/ms_access_macros.htm</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a:p>
            <a:pPr algn="just">
              <a:spcBef>
                <a:spcPts val="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30463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28753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*https://www.arkware.com/2017/11/14/create-form-form-wizard/</a:t>
            </a:r>
            <a:endParaRPr lang="cs-CZ" dirty="0" smtClean="0"/>
          </a:p>
        </p:txBody>
      </p:sp>
      <p:sp>
        <p:nvSpPr>
          <p:cNvPr id="6" name="Zástupný symbol pro obsah 2"/>
          <p:cNvSpPr txBox="1">
            <a:spLocks/>
          </p:cNvSpPr>
          <p:nvPr/>
        </p:nvSpPr>
        <p:spPr>
          <a:xfrm>
            <a:off x="403920" y="972039"/>
            <a:ext cx="982700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form in Access is a database object that you can use to create a user interface for a database </a:t>
            </a:r>
            <a:r>
              <a:rPr lang="en-US" dirty="0" smtClean="0">
                <a:latin typeface="Times New Roman" panose="02020603050405020304" pitchFamily="18" charset="0"/>
                <a:cs typeface="Times New Roman" panose="02020603050405020304" pitchFamily="18" charset="0"/>
              </a:rPr>
              <a:t>application.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"bound" form is one that is directly connected to a data source such as a table or query, and can be used to enter, edit, or display data from that data </a:t>
            </a:r>
            <a:r>
              <a:rPr lang="en-US" dirty="0" smtClean="0">
                <a:latin typeface="Times New Roman" panose="02020603050405020304" pitchFamily="18" charset="0"/>
                <a:cs typeface="Times New Roman" panose="02020603050405020304" pitchFamily="18" charset="0"/>
              </a:rPr>
              <a:t>source.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Alternatively</a:t>
            </a:r>
            <a:r>
              <a:rPr lang="en-US" dirty="0">
                <a:latin typeface="Times New Roman" panose="02020603050405020304" pitchFamily="18" charset="0"/>
                <a:cs typeface="Times New Roman" panose="02020603050405020304" pitchFamily="18" charset="0"/>
              </a:rPr>
              <a:t>, you can create an "unbound" form that does not link directly to a data source, but which still contains command buttons, labels, or other controls that you need to operate your application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You can also add command buttons and other features to a form to automate frequently performed actions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680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*https://www.arkware.com/2017/11/14/create-form-form-wizard/</a:t>
            </a:r>
            <a:endParaRPr lang="cs-CZ" dirty="0" smtClean="0"/>
          </a:p>
        </p:txBody>
      </p:sp>
      <p:sp>
        <p:nvSpPr>
          <p:cNvPr id="6" name="Zástupný symbol pro obsah 2"/>
          <p:cNvSpPr txBox="1">
            <a:spLocks/>
          </p:cNvSpPr>
          <p:nvPr/>
        </p:nvSpPr>
        <p:spPr>
          <a:xfrm>
            <a:off x="403920" y="1325715"/>
            <a:ext cx="982700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Here </a:t>
            </a:r>
            <a:r>
              <a:rPr lang="en-US" dirty="0">
                <a:latin typeface="Times New Roman" panose="02020603050405020304" pitchFamily="18" charset="0"/>
                <a:cs typeface="Times New Roman" panose="02020603050405020304" pitchFamily="18" charset="0"/>
              </a:rPr>
              <a:t>are the steps to creating a </a:t>
            </a:r>
            <a:r>
              <a:rPr lang="en-US" dirty="0" smtClean="0">
                <a:latin typeface="Times New Roman" panose="02020603050405020304" pitchFamily="18" charset="0"/>
                <a:cs typeface="Times New Roman" panose="02020603050405020304" pitchFamily="18" charset="0"/>
              </a:rPr>
              <a:t>form</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Create form, under the Forms group, click More Forms and click Form Wizard.</a:t>
            </a: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Follow </a:t>
            </a:r>
            <a:r>
              <a:rPr lang="en-US" dirty="0">
                <a:latin typeface="Times New Roman" panose="02020603050405020304" pitchFamily="18" charset="0"/>
                <a:cs typeface="Times New Roman" panose="02020603050405020304" pitchFamily="18" charset="0"/>
              </a:rPr>
              <a:t>the directions on the wizard. The directions will have you select which tables and queries you want included on the form. You can take away fields or add fields in this step. When complete, hit Next or Finish.</a:t>
            </a: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Hit </a:t>
            </a:r>
            <a:r>
              <a:rPr lang="en-US" dirty="0">
                <a:latin typeface="Times New Roman" panose="02020603050405020304" pitchFamily="18" charset="0"/>
                <a:cs typeface="Times New Roman" panose="02020603050405020304" pitchFamily="18" charset="0"/>
              </a:rPr>
              <a:t>Finish on the last page of the wizard. A number of results can be generated depending on the options you chose. </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7930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*https://www.arkware.com/2017/11/14/create-form-form-wizard/</a:t>
            </a:r>
            <a:endParaRPr lang="cs-CZ" dirty="0" smtClean="0"/>
          </a:p>
        </p:txBody>
      </p:sp>
      <p:sp>
        <p:nvSpPr>
          <p:cNvPr id="6" name="Zástupný symbol pro obsah 2"/>
          <p:cNvSpPr txBox="1">
            <a:spLocks/>
          </p:cNvSpPr>
          <p:nvPr/>
        </p:nvSpPr>
        <p:spPr>
          <a:xfrm>
            <a:off x="403920" y="1325715"/>
            <a:ext cx="982700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Benefits of Using the Form </a:t>
            </a:r>
            <a:r>
              <a:rPr lang="en-US" dirty="0" smtClean="0">
                <a:latin typeface="Times New Roman" panose="02020603050405020304" pitchFamily="18" charset="0"/>
                <a:cs typeface="Times New Roman" panose="02020603050405020304" pitchFamily="18" charset="0"/>
              </a:rPr>
              <a:t>Wizard</a:t>
            </a:r>
            <a:r>
              <a:rPr lang="cs-CZ" dirty="0" smtClean="0">
                <a:latin typeface="Times New Roman" panose="02020603050405020304" pitchFamily="18" charset="0"/>
                <a:cs typeface="Times New Roman" panose="02020603050405020304" pitchFamily="18" charset="0"/>
              </a:rPr>
              <a:t>:*</a:t>
            </a:r>
          </a:p>
          <a:p>
            <a:pPr lvl="1" algn="just">
              <a:spcBef>
                <a:spcPts val="600"/>
              </a:spcBef>
              <a:spcAft>
                <a:spcPts val="1200"/>
              </a:spcAft>
            </a:pPr>
            <a:r>
              <a:rPr lang="en-US" b="1" dirty="0" smtClean="0">
                <a:latin typeface="Times New Roman" panose="02020603050405020304" pitchFamily="18" charset="0"/>
                <a:cs typeface="Times New Roman" panose="02020603050405020304" pitchFamily="18" charset="0"/>
              </a:rPr>
              <a:t>Additional options</a:t>
            </a:r>
            <a:r>
              <a:rPr lang="cs-CZ"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Using the wizard opens up new options because you can add new fields and take away ones you don’t need. This added flexibility puts the control in your hands.</a:t>
            </a:r>
          </a:p>
          <a:p>
            <a:pPr lvl="1" algn="just">
              <a:spcBef>
                <a:spcPts val="600"/>
              </a:spcBef>
              <a:spcAft>
                <a:spcPts val="1200"/>
              </a:spcAft>
            </a:pPr>
            <a:r>
              <a:rPr lang="en-US" b="1" dirty="0" smtClean="0">
                <a:latin typeface="Times New Roman" panose="02020603050405020304" pitchFamily="18" charset="0"/>
                <a:cs typeface="Times New Roman" panose="02020603050405020304" pitchFamily="18" charset="0"/>
              </a:rPr>
              <a:t>Save time</a:t>
            </a:r>
            <a:r>
              <a:rPr lang="cs-CZ"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Rather than creating forms from scratch, you can use the Form Wizard and customize it to your liking. This saves time and improves efficiency by allowing you to start working immediately.</a:t>
            </a:r>
          </a:p>
          <a:p>
            <a:pPr lvl="1" algn="just">
              <a:spcBef>
                <a:spcPts val="600"/>
              </a:spcBef>
              <a:spcAft>
                <a:spcPts val="1200"/>
              </a:spcAft>
            </a:pPr>
            <a:r>
              <a:rPr lang="cs-CZ" b="1" dirty="0" smtClean="0">
                <a:latin typeface="Times New Roman" panose="02020603050405020304" pitchFamily="18" charset="0"/>
                <a:cs typeface="Times New Roman" panose="02020603050405020304" pitchFamily="18" charset="0"/>
              </a:rPr>
              <a:t>U</a:t>
            </a:r>
            <a:r>
              <a:rPr lang="en-US" b="1" dirty="0" err="1" smtClean="0">
                <a:latin typeface="Times New Roman" panose="02020603050405020304" pitchFamily="18" charset="0"/>
                <a:cs typeface="Times New Roman" panose="02020603050405020304" pitchFamily="18" charset="0"/>
              </a:rPr>
              <a:t>ser</a:t>
            </a:r>
            <a:r>
              <a:rPr lang="en-US" b="1" dirty="0" smtClean="0">
                <a:latin typeface="Times New Roman" panose="02020603050405020304" pitchFamily="18" charset="0"/>
                <a:cs typeface="Times New Roman" panose="02020603050405020304" pitchFamily="18" charset="0"/>
              </a:rPr>
              <a:t> friendly</a:t>
            </a:r>
            <a:r>
              <a:rPr lang="cs-CZ"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Form Wizard is easy to work with. When you pull up the wizard tool, all you need to do is add the fields you want with a double click.</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5185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*https://www.webucator.com/how-to/how-create-form-with-the-form-wizard-microsoft-access.cfm</a:t>
            </a:r>
            <a:endParaRPr lang="cs-CZ" dirty="0" smtClean="0"/>
          </a:p>
        </p:txBody>
      </p:sp>
      <p:sp>
        <p:nvSpPr>
          <p:cNvPr id="6" name="Zástupný symbol pro obsah 2"/>
          <p:cNvSpPr txBox="1">
            <a:spLocks/>
          </p:cNvSpPr>
          <p:nvPr/>
        </p:nvSpPr>
        <p:spPr>
          <a:xfrm>
            <a:off x="403921" y="946155"/>
            <a:ext cx="612627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The Form Wizard gives you more control over your results than one-click forms </a:t>
            </a:r>
            <a:r>
              <a:rPr lang="en-US" dirty="0" smtClean="0">
                <a:latin typeface="Times New Roman" panose="02020603050405020304" pitchFamily="18" charset="0"/>
                <a:cs typeface="Times New Roman" panose="02020603050405020304" pitchFamily="18" charset="0"/>
              </a:rPr>
              <a:t>do.</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wizard lets you make decisions about certain aspects of a form's design and produces a form based on your </a:t>
            </a:r>
            <a:r>
              <a:rPr lang="en-US" dirty="0" smtClean="0">
                <a:latin typeface="Times New Roman" panose="02020603050405020304" pitchFamily="18" charset="0"/>
                <a:cs typeface="Times New Roman" panose="02020603050405020304" pitchFamily="18" charset="0"/>
              </a:rPr>
              <a:t>instructions.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create a form based on a single table using the Form Wizard, follow these nine steps.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On the Create tab in the Forms group, click Form Wizard. The wizard starts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2598" y="1837606"/>
            <a:ext cx="5213228" cy="3930942"/>
          </a:xfrm>
          <a:prstGeom prst="rect">
            <a:avLst/>
          </a:prstGeom>
        </p:spPr>
      </p:pic>
    </p:spTree>
    <p:extLst>
      <p:ext uri="{BB962C8B-B14F-4D97-AF65-F5344CB8AC3E}">
        <p14:creationId xmlns:p14="http://schemas.microsoft.com/office/powerpoint/2010/main" val="1948061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*https://www.webucator.com/how-to/how-create-form-with-the-form-wizard-microsoft-access.cfm</a:t>
            </a:r>
            <a:endParaRPr lang="cs-CZ" dirty="0" smtClean="0"/>
          </a:p>
        </p:txBody>
      </p:sp>
      <p:sp>
        <p:nvSpPr>
          <p:cNvPr id="6" name="Zástupný symbol pro obsah 2"/>
          <p:cNvSpPr txBox="1">
            <a:spLocks/>
          </p:cNvSpPr>
          <p:nvPr/>
        </p:nvSpPr>
        <p:spPr>
          <a:xfrm>
            <a:off x="403921" y="946155"/>
            <a:ext cx="612627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From the Tables/Queries drop-down list, select the table (or query) to base the form </a:t>
            </a:r>
            <a:r>
              <a:rPr lang="en-US" dirty="0" smtClean="0">
                <a:latin typeface="Times New Roman" panose="02020603050405020304" pitchFamily="18" charset="0"/>
                <a:cs typeface="Times New Roman" panose="02020603050405020304" pitchFamily="18" charset="0"/>
              </a:rPr>
              <a:t>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fields for the selected table load in the Available Fields list box</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Move </a:t>
            </a:r>
            <a:r>
              <a:rPr lang="en-US" dirty="0">
                <a:latin typeface="Times New Roman" panose="02020603050405020304" pitchFamily="18" charset="0"/>
                <a:cs typeface="Times New Roman" panose="02020603050405020304" pitchFamily="18" charset="0"/>
              </a:rPr>
              <a:t>the fields to include on the form from the Available Fields list box to the Selected Fields list </a:t>
            </a:r>
            <a:r>
              <a:rPr lang="en-US" dirty="0" smtClean="0">
                <a:latin typeface="Times New Roman" panose="02020603050405020304" pitchFamily="18" charset="0"/>
                <a:cs typeface="Times New Roman" panose="02020603050405020304" pitchFamily="18" charset="0"/>
              </a:rPr>
              <a:t>box.</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do so, double-click a field name to move it or highlight the field name and click &gt;. To move all fields at once, click &gt;&gt;. </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2598" y="1707289"/>
            <a:ext cx="5298057" cy="3994906"/>
          </a:xfrm>
          <a:prstGeom prst="rect">
            <a:avLst/>
          </a:prstGeom>
        </p:spPr>
      </p:pic>
    </p:spTree>
    <p:extLst>
      <p:ext uri="{BB962C8B-B14F-4D97-AF65-F5344CB8AC3E}">
        <p14:creationId xmlns:p14="http://schemas.microsoft.com/office/powerpoint/2010/main" val="2602639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*https://www.webucator.com/how-to/how-create-form-with-the-form-wizard-microsoft-access.cfm</a:t>
            </a:r>
            <a:endParaRPr lang="cs-CZ" dirty="0" smtClean="0"/>
          </a:p>
        </p:txBody>
      </p:sp>
      <p:sp>
        <p:nvSpPr>
          <p:cNvPr id="6" name="Zástupný symbol pro obsah 2"/>
          <p:cNvSpPr txBox="1">
            <a:spLocks/>
          </p:cNvSpPr>
          <p:nvPr/>
        </p:nvSpPr>
        <p:spPr>
          <a:xfrm>
            <a:off x="403920" y="946155"/>
            <a:ext cx="596237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the layout for the form. Your options are "Columnar", "Tabular", "Datasheet", and "Justified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Enter a title for the form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8693" y="1776300"/>
            <a:ext cx="5236235" cy="3948290"/>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4738" y="2758348"/>
            <a:ext cx="4605398" cy="3472619"/>
          </a:xfrm>
          <a:prstGeom prst="rect">
            <a:avLst/>
          </a:prstGeom>
        </p:spPr>
      </p:pic>
    </p:spTree>
    <p:extLst>
      <p:ext uri="{BB962C8B-B14F-4D97-AF65-F5344CB8AC3E}">
        <p14:creationId xmlns:p14="http://schemas.microsoft.com/office/powerpoint/2010/main" val="3639826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Form 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*https://www.webucator.com/how-to/how-create-form-with-the-form-wizard-microsoft-access.cfm</a:t>
            </a:r>
            <a:endParaRPr lang="cs-CZ" dirty="0" smtClean="0"/>
          </a:p>
        </p:txBody>
      </p:sp>
      <p:sp>
        <p:nvSpPr>
          <p:cNvPr id="6" name="Zástupný symbol pro obsah 2"/>
          <p:cNvSpPr txBox="1">
            <a:spLocks/>
          </p:cNvSpPr>
          <p:nvPr/>
        </p:nvSpPr>
        <p:spPr>
          <a:xfrm>
            <a:off x="403921" y="946155"/>
            <a:ext cx="404730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an option for the view you want to open the form in. Your options are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Open </a:t>
            </a:r>
            <a:r>
              <a:rPr lang="en-US" dirty="0">
                <a:latin typeface="Times New Roman" panose="02020603050405020304" pitchFamily="18" charset="0"/>
                <a:cs typeface="Times New Roman" panose="02020603050405020304" pitchFamily="18" charset="0"/>
              </a:rPr>
              <a:t>the form to view or enter information (opens in Form view).</a:t>
            </a: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Modify </a:t>
            </a:r>
            <a:r>
              <a:rPr lang="en-US" dirty="0">
                <a:latin typeface="Times New Roman" panose="02020603050405020304" pitchFamily="18" charset="0"/>
                <a:cs typeface="Times New Roman" panose="02020603050405020304" pitchFamily="18" charset="0"/>
              </a:rPr>
              <a:t>the form's design (opens in Design view).</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Finish. The form loads in the view you selected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3631" y="946155"/>
            <a:ext cx="3983878" cy="2874213"/>
          </a:xfrm>
          <a:prstGeom prst="rect">
            <a:avLst/>
          </a:prstGeom>
        </p:spPr>
      </p:pic>
      <p:pic>
        <p:nvPicPr>
          <p:cNvPr id="10" name="Obrázek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8248" y="3121550"/>
            <a:ext cx="4268620" cy="3046300"/>
          </a:xfrm>
          <a:prstGeom prst="rect">
            <a:avLst/>
          </a:prstGeom>
        </p:spPr>
      </p:pic>
    </p:spTree>
    <p:extLst>
      <p:ext uri="{BB962C8B-B14F-4D97-AF65-F5344CB8AC3E}">
        <p14:creationId xmlns:p14="http://schemas.microsoft.com/office/powerpoint/2010/main" val="1754692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1956</TotalTime>
  <Words>1627</Words>
  <Application>Microsoft Office PowerPoint</Application>
  <PresentationFormat>Širokoúhlá obrazovka</PresentationFormat>
  <Paragraphs>147</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Calibri Light</vt:lpstr>
      <vt:lpstr>Times New Roman</vt:lpstr>
      <vt:lpstr>Wingdings</vt:lpstr>
      <vt:lpstr>Motiv Office</vt:lpstr>
      <vt:lpstr>Informatics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339</cp:revision>
  <dcterms:created xsi:type="dcterms:W3CDTF">2016-11-25T20:36:16Z</dcterms:created>
  <dcterms:modified xsi:type="dcterms:W3CDTF">2019-09-30T19:58:48Z</dcterms:modified>
</cp:coreProperties>
</file>