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6" r:id="rId4"/>
    <p:sldId id="288" r:id="rId5"/>
    <p:sldId id="267" r:id="rId6"/>
    <p:sldId id="268" r:id="rId7"/>
    <p:sldId id="269" r:id="rId8"/>
    <p:sldId id="271" r:id="rId9"/>
    <p:sldId id="272" r:id="rId10"/>
    <p:sldId id="289" r:id="rId11"/>
    <p:sldId id="273" r:id="rId12"/>
    <p:sldId id="274" r:id="rId13"/>
    <p:sldId id="275" r:id="rId14"/>
    <p:sldId id="276" r:id="rId15"/>
    <p:sldId id="279" r:id="rId16"/>
    <p:sldId id="292" r:id="rId17"/>
    <p:sldId id="293" r:id="rId18"/>
    <p:sldId id="278" r:id="rId19"/>
    <p:sldId id="290" r:id="rId20"/>
    <p:sldId id="299" r:id="rId21"/>
    <p:sldId id="261" r:id="rId22"/>
    <p:sldId id="262" r:id="rId23"/>
    <p:sldId id="303" r:id="rId24"/>
    <p:sldId id="264" r:id="rId25"/>
    <p:sldId id="265" r:id="rId26"/>
    <p:sldId id="280" r:id="rId27"/>
    <p:sldId id="300" r:id="rId28"/>
    <p:sldId id="281" r:id="rId29"/>
    <p:sldId id="28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Quantitative Methods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Lecture </a:t>
            </a:r>
            <a:r>
              <a:rPr lang="cs-CZ" dirty="0"/>
              <a:t>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0000" y="4109278"/>
            <a:ext cx="5184000" cy="1054800"/>
          </a:xfrm>
        </p:spPr>
        <p:txBody>
          <a:bodyPr/>
          <a:lstStyle/>
          <a:p>
            <a:pPr algn="ctr"/>
            <a:r>
              <a:rPr lang="cs-CZ" dirty="0" err="1"/>
              <a:t>Determinants</a:t>
            </a:r>
            <a:r>
              <a:rPr lang="cs-CZ" dirty="0"/>
              <a:t> and </a:t>
            </a:r>
          </a:p>
          <a:p>
            <a:pPr algn="ctr"/>
            <a:r>
              <a:rPr lang="en-US" dirty="0"/>
              <a:t>Systems of linear equations </a:t>
            </a:r>
            <a:br>
              <a:rPr lang="en-US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ctr"/>
            <a:r>
              <a:rPr lang="en-GB" dirty="0"/>
              <a:t>BAKV</a:t>
            </a:r>
            <a:r>
              <a:rPr lang="cs-CZ" dirty="0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69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Laplace expansion of the determinant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271306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271306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952" r="-698077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952" r="-604854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952" r="-499038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952" r="-40388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952" r="-300000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952" r="-20291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952" r="-100962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952" r="-1942" b="-6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100000" r="-698077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100000" r="-604854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0000" r="-499038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100000" r="-40388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100000" r="-300000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100000" r="-20291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100000" r="-100962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100000" r="-1942" b="-58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16327" r="-698077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16327" r="-604854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16327" r="-499038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16327" r="-40388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16327" r="-300000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16327" r="-20291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16327" r="-100962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16327" r="-1942" b="-53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95238" r="-698077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95238" r="-604854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95238" r="-499038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95238" r="-40388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95238" r="-300000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95238" r="-20291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95238" r="-100962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95238" r="-1942" b="-3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395238" r="-698077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395238" r="-604854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395238" r="-499038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395238" r="-40388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395238" r="-300000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395238" r="-20291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395238" r="-100962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395238" r="-1942" b="-2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490566" r="-698077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490566" r="-604854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490566" r="-499038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490566" r="-40388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490566" r="-300000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490566" r="-20291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490566" r="-100962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490566" r="-1942" b="-193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38776" r="-698077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38776" r="-604854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38776" r="-49903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38776" r="-40388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38776" r="-300000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38776" r="-20291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38776" r="-100962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38776" r="-1942" b="-1091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89524" r="-69807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89524" r="-604854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89524" r="-49903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89524" r="-40388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89524" r="-30000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89524" r="-20291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89524" r="-100962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89524" r="-1942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1934" y="1286189"/>
                <a:ext cx="4464748" cy="4831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tabLst>
                    <a:tab pos="1843088" algn="l"/>
                  </a:tabLst>
                </a:pPr>
                <a:r>
                  <a:rPr lang="en-GB" sz="2400" dirty="0"/>
                  <a:t>For a row  	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 and </a:t>
                </a:r>
                <a:br>
                  <a:rPr lang="en-GB" sz="2400" dirty="0"/>
                </a:br>
                <a:r>
                  <a:rPr lang="en-GB" sz="2400" dirty="0"/>
                  <a:t>for a column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,  we</a:t>
                </a:r>
                <a:br>
                  <a:rPr lang="en-GB" sz="2400" dirty="0"/>
                </a:br>
                <a:r>
                  <a:rPr lang="en-GB" sz="2400" dirty="0"/>
                  <a:t>denote by</a:t>
                </a:r>
              </a:p>
              <a:p>
                <a:pPr>
                  <a:tabLst>
                    <a:tab pos="18430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  <a:p>
                <a:pPr>
                  <a:lnSpc>
                    <a:spcPct val="150000"/>
                  </a:lnSpc>
                  <a:tabLst>
                    <a:tab pos="1843088" algn="l"/>
                  </a:tabLst>
                </a:pPr>
                <a:r>
                  <a:rPr lang="en-GB" sz="2400" dirty="0"/>
                  <a:t>the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-</a:t>
                </a:r>
                <a:r>
                  <a:rPr lang="en-GB" sz="2400" b="1" dirty="0"/>
                  <a:t>minor</a:t>
                </a:r>
                <a:r>
                  <a:rPr lang="en-GB" sz="2400" dirty="0"/>
                  <a:t> of the matrix 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,  </a:t>
                </a:r>
                <a:br>
                  <a:rPr lang="en-GB" sz="2400" dirty="0"/>
                </a:br>
                <a:r>
                  <a:rPr lang="en-GB" sz="2400" dirty="0"/>
                  <a:t>which is the determinant of the </a:t>
                </a:r>
                <a:br>
                  <a:rPr lang="en-GB" sz="2400" dirty="0"/>
                </a:br>
                <a:r>
                  <a:rPr lang="en-GB" sz="2400" dirty="0"/>
                  <a:t>matrix obtained by deleting the </a:t>
                </a:r>
                <a:br>
                  <a:rPr lang="en-GB" sz="2400" dirty="0"/>
                </a:br>
                <a:r>
                  <a:rPr lang="en-GB" sz="2400" dirty="0"/>
                  <a:t>row 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/>
                  <a:t>  and the column 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tabLst>
                    <a:tab pos="1843088" algn="l"/>
                  </a:tabLst>
                </a:pPr>
                <a:endParaRPr lang="en-GB" sz="2400" dirty="0"/>
              </a:p>
              <a:p>
                <a:pPr>
                  <a:tabLst>
                    <a:tab pos="1843088" algn="l"/>
                  </a:tabLst>
                </a:pPr>
                <a:r>
                  <a:rPr lang="en-GB" sz="2400" dirty="0"/>
                  <a:t>Here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400" dirty="0"/>
                  <a:t>  and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  are </a:t>
                </a:r>
                <a:br>
                  <a:rPr lang="en-GB" sz="2400" dirty="0"/>
                </a:br>
                <a:r>
                  <a:rPr lang="en-GB" sz="2400" dirty="0"/>
                  <a:t>chosen, say.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4" y="1286189"/>
                <a:ext cx="4464748" cy="4831066"/>
              </a:xfrm>
              <a:prstGeom prst="rect">
                <a:avLst/>
              </a:prstGeom>
              <a:blipFill>
                <a:blip r:embed="rId3"/>
                <a:stretch>
                  <a:fillRect l="-4235" t="-1894" r="-3142" b="-29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8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Laplace expansion of the determinant</a:t>
            </a:r>
            <a:br>
              <a:rPr lang="en-GB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7748353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7748353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952" r="-698077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952" r="-604854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952" r="-499038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952" r="-40388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952" r="-300000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952" r="-20291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952" r="-100962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952" r="-1942" b="-6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100000" r="-698077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100000" r="-604854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0000" r="-499038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100000" r="-40388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100000" r="-300000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100000" r="-20291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100000" r="-100962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100000" r="-1942" b="-58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16327" r="-698077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16327" r="-604854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16327" r="-499038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16327" r="-40388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16327" r="-300000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16327" r="-20291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16327" r="-100962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16327" r="-1942" b="-53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95238" r="-698077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95238" r="-604854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95238" r="-499038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95238" r="-40388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95238" r="-300000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95238" r="-20291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95238" r="-100962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95238" r="-1942" b="-3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395238" r="-698077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395238" r="-604854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395238" r="-499038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395238" r="-40388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395238" r="-300000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395238" r="-20291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395238" r="-100962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395238" r="-1942" b="-2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490566" r="-698077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490566" r="-604854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490566" r="-499038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490566" r="-40388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490566" r="-300000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490566" r="-20291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490566" r="-100962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490566" r="-1942" b="-193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38776" r="-698077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38776" r="-604854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38776" r="-49903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38776" r="-40388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38776" r="-300000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38776" r="-20291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38776" r="-100962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38776" r="-1942" b="-1091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89524" r="-69807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89524" r="-604854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89524" r="-49903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89524" r="-40388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89524" r="-30000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89524" r="-20291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89524" r="-100962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89524" r="-1942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1934" y="1286189"/>
                <a:ext cx="4337021" cy="4074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/>
                  <a:t>Chosen the row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400" dirty="0"/>
                  <a:t>,  say, </a:t>
                </a:r>
                <a:br>
                  <a:rPr lang="en-GB" sz="2400" dirty="0"/>
                </a:br>
                <a:r>
                  <a:rPr lang="en-GB" sz="2400" dirty="0"/>
                  <a:t>the determinant is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+⋯+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 is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minor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of the matrix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</a:t>
                </a:r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4" y="1286189"/>
                <a:ext cx="4337021" cy="4074513"/>
              </a:xfrm>
              <a:prstGeom prst="rect">
                <a:avLst/>
              </a:prstGeom>
              <a:blipFill>
                <a:blip r:embed="rId3"/>
                <a:stretch>
                  <a:fillRect l="-4360" t="-2246" r="-1266" b="-37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63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Laplace expansion of the determinant</a:t>
            </a:r>
            <a:br>
              <a:rPr lang="en-GB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6143349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6143349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952" r="-698077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952" r="-604854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952" r="-499038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952" r="-40388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952" r="-300000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952" r="-20291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952" r="-100962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952" r="-1942" b="-6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100000" r="-698077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100000" r="-604854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0000" r="-499038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100000" r="-40388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100000" r="-300000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100000" r="-20291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100000" r="-100962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100000" r="-1942" b="-58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16327" r="-698077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16327" r="-604854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16327" r="-499038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16327" r="-40388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16327" r="-300000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16327" r="-20291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16327" r="-100962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16327" r="-1942" b="-53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95238" r="-698077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95238" r="-604854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95238" r="-499038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95238" r="-40388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95238" r="-300000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95238" r="-20291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95238" r="-100962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95238" r="-1942" b="-3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395238" r="-698077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395238" r="-604854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395238" r="-499038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395238" r="-40388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395238" r="-300000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395238" r="-20291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395238" r="-100962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395238" r="-1942" b="-2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490566" r="-698077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490566" r="-604854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490566" r="-499038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490566" r="-40388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490566" r="-300000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490566" r="-20291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490566" r="-100962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490566" r="-1942" b="-193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38776" r="-698077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38776" r="-604854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38776" r="-49903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38776" r="-40388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38776" r="-300000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38776" r="-20291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38776" r="-100962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38776" r="-1942" b="-1091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89524" r="-69807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89524" r="-604854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89524" r="-49903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89524" r="-40388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89524" r="-30000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89524" r="-20291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89524" r="-100962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89524" r="-1942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1934" y="1286189"/>
                <a:ext cx="4270015" cy="4864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/>
                  <a:t>Chosen the row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,  </a:t>
                </a:r>
                <a:br>
                  <a:rPr lang="en-GB" sz="2400" dirty="0"/>
                </a:br>
                <a:r>
                  <a:rPr lang="en-GB" sz="2400" dirty="0"/>
                  <a:t>calculate the minor 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 for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Here, the row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400" dirty="0"/>
                  <a:t>  and </a:t>
                </a:r>
                <a:br>
                  <a:rPr lang="en-GB" sz="2400" dirty="0"/>
                </a:br>
                <a:r>
                  <a:rPr lang="en-GB" sz="2400" dirty="0"/>
                  <a:t>the column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  are chosen, </a:t>
                </a:r>
                <a:br>
                  <a:rPr lang="en-GB" sz="2400" dirty="0"/>
                </a:br>
                <a:r>
                  <a:rPr lang="en-GB" sz="2400" dirty="0"/>
                  <a:t>say.  (They are to be deleted.)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To calculate the minor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400" dirty="0"/>
                  <a:t>,  </a:t>
                </a:r>
                <a:br>
                  <a:rPr lang="en-GB" sz="2400" dirty="0"/>
                </a:br>
                <a:r>
                  <a:rPr lang="en-GB" sz="2400" dirty="0"/>
                  <a:t>i.e. the determinant of the 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sz="2400" dirty="0"/>
                  <a:t>  matrix, </a:t>
                </a:r>
                <a:br>
                  <a:rPr lang="en-GB" sz="2400" dirty="0"/>
                </a:br>
                <a:r>
                  <a:rPr lang="en-GB" sz="2400" dirty="0"/>
                  <a:t>use the Laplace expansion </a:t>
                </a:r>
                <a:br>
                  <a:rPr lang="en-GB" sz="2400" dirty="0"/>
                </a:br>
                <a:r>
                  <a:rPr lang="en-GB" sz="2400" dirty="0"/>
                  <a:t>recursively.</a:t>
                </a:r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4" y="1286189"/>
                <a:ext cx="4270015" cy="4864858"/>
              </a:xfrm>
              <a:prstGeom prst="rect">
                <a:avLst/>
              </a:prstGeom>
              <a:blipFill>
                <a:blip r:embed="rId3"/>
                <a:stretch>
                  <a:fillRect l="-4429" t="-1880" r="-2286" b="-2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94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theorems on the determinant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Theorem.</a:t>
                </a:r>
                <a:r>
                  <a:rPr lang="en-US" dirty="0"/>
                  <a:t>  The matrix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non-singular</a:t>
                </a:r>
                <a:r>
                  <a:rPr lang="en-US" dirty="0"/>
                  <a:t> if and only if </a:t>
                </a:r>
                <a:br>
                  <a:rPr lang="en-US" dirty="0"/>
                </a:br>
                <a:r>
                  <a:rPr lang="en-US" dirty="0"/>
                  <a:t>the determinant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Theorem.</a:t>
                </a:r>
                <a:r>
                  <a:rPr lang="en-US" dirty="0"/>
                  <a:t>  The matrix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is </a:t>
                </a:r>
                <a:r>
                  <a:rPr lang="en-US" b="1" dirty="0"/>
                  <a:t>singular</a:t>
                </a:r>
                <a:r>
                  <a:rPr lang="en-US" dirty="0"/>
                  <a:t> if and only if the determinant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Theorem.</a:t>
                </a:r>
                <a:r>
                  <a:rPr lang="en-US" dirty="0"/>
                  <a:t>  Given two matrices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 it holds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91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geometrical meaning of the determinant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 and let a matrix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be given.</a:t>
                </a:r>
              </a:p>
              <a:p>
                <a:endParaRPr lang="en-US" dirty="0"/>
              </a:p>
              <a:p>
                <a:r>
                  <a:rPr lang="en-US" b="1" dirty="0"/>
                  <a:t>The geometrical meaning of the determinant:</a:t>
                </a:r>
                <a:endParaRPr lang="en-US" dirty="0"/>
              </a:p>
              <a:p>
                <a:pPr marL="640800" indent="-640800">
                  <a:spcBef>
                    <a:spcPts val="1000"/>
                  </a:spcBef>
                </a:pPr>
                <a:r>
                  <a:rPr lang="en-US" dirty="0"/>
                  <a:t>  —  The (absolute) value of the determinant is the volume of the parallelepiped spanned by the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640800" indent="-640800">
                  <a:spcBef>
                    <a:spcPts val="1000"/>
                  </a:spcBef>
                </a:pPr>
                <a:r>
                  <a:rPr lang="en-US" dirty="0"/>
                  <a:t>  —  The sign (“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” or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”) depends on the order of the vectors, </a:t>
                </a:r>
                <a:br>
                  <a:rPr lang="en-US" dirty="0"/>
                </a:br>
                <a:r>
                  <a:rPr lang="en-US" dirty="0"/>
                  <a:t>i.e. the orientation of the basis.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9598680" y="3195275"/>
                <a:ext cx="2593320" cy="1109828"/>
              </a:xfrm>
              <a:prstGeom prst="rect">
                <a:avLst/>
              </a:prstGeom>
              <a:noFill/>
              <a:ln w="6350">
                <a:solidFill>
                  <a:srgbClr val="00B0F0"/>
                </a:solidFill>
              </a:ln>
            </p:spPr>
            <p:txBody>
              <a:bodyPr wrap="none" lIns="72000" tIns="108000" rIns="72000" bIns="108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680" y="3195275"/>
                <a:ext cx="2593320" cy="1109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 flipV="1">
            <a:off x="4980213" y="5016612"/>
            <a:ext cx="288000" cy="721489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980214" y="5738101"/>
            <a:ext cx="2160000" cy="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4980214" y="5232673"/>
            <a:ext cx="1296000" cy="505428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787854" y="5677163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54" y="5677163"/>
                <a:ext cx="192360" cy="276999"/>
              </a:xfrm>
              <a:prstGeom prst="rect">
                <a:avLst/>
              </a:prstGeom>
              <a:blipFill>
                <a:blip r:embed="rId4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 flipV="1">
            <a:off x="8436213" y="4514162"/>
            <a:ext cx="288000" cy="72148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7138856" y="5016611"/>
            <a:ext cx="288000" cy="72148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6276213" y="4514162"/>
            <a:ext cx="288000" cy="721489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6276214" y="5232672"/>
            <a:ext cx="216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267275" y="4514162"/>
            <a:ext cx="1296000" cy="50542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6563275" y="4514162"/>
            <a:ext cx="216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7137497" y="5232673"/>
            <a:ext cx="1296000" cy="50542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7426856" y="4510408"/>
            <a:ext cx="1296000" cy="50542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5268213" y="5018162"/>
            <a:ext cx="216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7069956" y="5670511"/>
                <a:ext cx="294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5670511"/>
                <a:ext cx="294376" cy="276999"/>
              </a:xfrm>
              <a:prstGeom prst="rect">
                <a:avLst/>
              </a:prstGeom>
              <a:blipFill>
                <a:blip r:embed="rId5"/>
                <a:stretch>
                  <a:fillRect l="-10417" r="-4167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198364" y="5158089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364" y="5158089"/>
                <a:ext cx="299697" cy="276999"/>
              </a:xfrm>
              <a:prstGeom prst="rect">
                <a:avLst/>
              </a:prstGeom>
              <a:blipFill>
                <a:blip r:embed="rId6"/>
                <a:stretch>
                  <a:fillRect l="-10204" r="-408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4997275" y="4738186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75" y="4738186"/>
                <a:ext cx="299697" cy="276999"/>
              </a:xfrm>
              <a:prstGeom prst="rect">
                <a:avLst/>
              </a:prstGeom>
              <a:blipFill>
                <a:blip r:embed="rId7"/>
                <a:stretch>
                  <a:fillRect l="-10204" r="-408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55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transposed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b="0" dirty="0"/>
                  <a:t>  be natural numbers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b="0" dirty="0"/>
                  <a:t>  be 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b="0" dirty="0"/>
                  <a:t>  matrix.</a:t>
                </a:r>
              </a:p>
              <a:p>
                <a:endParaRPr lang="en-GB" dirty="0"/>
              </a:p>
              <a:p>
                <a:r>
                  <a:rPr lang="en-GB" b="0" dirty="0"/>
                  <a:t>The transpose of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matrix  A  is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matrix  B  with the entries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7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properties of the determinant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b="0" dirty="0"/>
                  <a:t>  be natural numbers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b="0" dirty="0"/>
                  <a:t>  be a square matrix.</a:t>
                </a:r>
              </a:p>
              <a:p>
                <a:endParaRPr lang="en-GB" dirty="0"/>
              </a:p>
              <a:p>
                <a:r>
                  <a:rPr lang="en-GB" dirty="0"/>
                  <a:t>By the Laplace expansion of the determinant, it follows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By the above and by the geometrical meaning of the determinant, it follows that, </a:t>
                </a:r>
                <a:br>
                  <a:rPr lang="en-GB" dirty="0"/>
                </a:br>
                <a:r>
                  <a:rPr lang="en-GB" dirty="0"/>
                  <a:t>if we multiply a single row of the matrix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by a constant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then the determinant of the new matrix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57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properties of the determinant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b="0" dirty="0"/>
                  <a:t>  be natural numbers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b="0" dirty="0"/>
                  <a:t>  be a square matrix.</a:t>
                </a:r>
              </a:p>
              <a:p>
                <a:endParaRPr lang="en-GB" dirty="0"/>
              </a:p>
              <a:p>
                <a:r>
                  <a:rPr lang="en-GB" dirty="0"/>
                  <a:t>By the above and by the Laplace expansion of the determinant, </a:t>
                </a:r>
                <a:br>
                  <a:rPr lang="en-GB" dirty="0"/>
                </a:br>
                <a:r>
                  <a:rPr lang="en-GB" dirty="0"/>
                  <a:t>if we change the order of two consecutive rows of the matrix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then the determinant of the new matrix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By the above and by the geometrical meaning of the determinant, </a:t>
                </a:r>
                <a:br>
                  <a:rPr lang="en-GB" dirty="0"/>
                </a:br>
                <a:r>
                  <a:rPr lang="en-GB" dirty="0"/>
                  <a:t>for any constant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if we add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-multiple of a row to another </a:t>
                </a:r>
                <a:br>
                  <a:rPr lang="en-GB" dirty="0"/>
                </a:br>
                <a:r>
                  <a:rPr lang="en-GB" dirty="0"/>
                  <a:t>row of the matrix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 then the determinant of the new matrix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4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compute the determinant practically…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5089631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⋮</a:t>
                          </a: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⋯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5089631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952" r="-698077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952" r="-604854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952" r="-499038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952" r="-40388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952" r="-300000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952" r="-20291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952" r="-100962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952" r="-1942" b="-6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100000" r="-604854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0000" r="-499038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100000" r="-40388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100000" r="-300000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100000" r="-20291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100000" r="-100962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100000" r="-1942" b="-58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16327" r="-499038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16327" r="-40388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16327" r="-300000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16327" r="-20291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16327" r="-100962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16327" r="-1942" b="-53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95238" r="-40388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95238" r="-300000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95238" r="-20291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95238" r="-100962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95238" r="-1942" b="-3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395238" r="-300000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395238" r="-20291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395238" r="-100962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395238" r="-1942" b="-2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/>
                            <a:t>0</a:t>
                          </a:r>
                          <a:endParaRPr lang="cs-CZ" dirty="0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490566" r="-20291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490566" r="-100962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490566" r="-1942" b="-193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⋮</a:t>
                          </a: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cs-CZ" dirty="0" smtClean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cs-CZ" dirty="0" smtClean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cs-CZ" dirty="0" smtClean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cs-CZ" dirty="0" smtClean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cs-CZ" dirty="0" smtClean="0">
                              <a:solidFill>
                                <a:sysClr val="windowText" lastClr="000000"/>
                              </a:solidFill>
                            </a:rPr>
                            <a:t>⋮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38776" r="-100962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38776" r="-1942" b="-1091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cs-CZ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⋯</a:t>
                          </a:r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89524" r="-1942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1934" y="1286189"/>
                <a:ext cx="4228722" cy="4985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/>
                  <a:t>The last two rules yield the </a:t>
                </a:r>
                <a:br>
                  <a:rPr lang="en-GB" sz="2400" dirty="0"/>
                </a:br>
                <a:r>
                  <a:rPr lang="en-GB" sz="2400" dirty="0"/>
                  <a:t>Gaussian elimination method.  </a:t>
                </a:r>
                <a:br>
                  <a:rPr lang="en-GB" sz="2400" dirty="0"/>
                </a:br>
                <a:r>
                  <a:rPr lang="en-GB" sz="2400" dirty="0"/>
                  <a:t>The goal is to transform </a:t>
                </a:r>
                <a:br>
                  <a:rPr lang="en-GB" sz="2400" dirty="0"/>
                </a:br>
                <a:r>
                  <a:rPr lang="en-GB" sz="2400" dirty="0"/>
                  <a:t>the matrix into a </a:t>
                </a:r>
                <a:r>
                  <a:rPr lang="en-GB" sz="2400" b="1" dirty="0"/>
                  <a:t>triangular </a:t>
                </a:r>
                <a:br>
                  <a:rPr lang="en-GB" sz="2400" b="1" dirty="0"/>
                </a:br>
                <a:r>
                  <a:rPr lang="en-GB" sz="2400" b="1" dirty="0"/>
                  <a:t>matrix</a:t>
                </a:r>
                <a:r>
                  <a:rPr lang="en-GB" sz="2400" dirty="0"/>
                  <a:t>, i.e. the purpose is to </a:t>
                </a:r>
                <a:br>
                  <a:rPr lang="en-GB" sz="2400" dirty="0"/>
                </a:br>
                <a:r>
                  <a:rPr lang="en-GB" sz="2400" dirty="0"/>
                  <a:t>turn all the entries below </a:t>
                </a:r>
                <a:br>
                  <a:rPr lang="en-GB" sz="2400" dirty="0"/>
                </a:br>
                <a:r>
                  <a:rPr lang="en-GB" sz="2400" dirty="0"/>
                  <a:t>(or above, respectively) </a:t>
                </a:r>
                <a:br>
                  <a:rPr lang="en-GB" sz="2400" dirty="0"/>
                </a:br>
                <a:r>
                  <a:rPr lang="en-GB" sz="2400" dirty="0"/>
                  <a:t>the main diagonal to zero (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/>
                  <a:t>).</a:t>
                </a:r>
                <a:br>
                  <a:rPr lang="en-GB" sz="2400" dirty="0"/>
                </a:br>
                <a:endParaRPr lang="en-GB" sz="2400" dirty="0"/>
              </a:p>
              <a:p>
                <a:r>
                  <a:rPr lang="en-GB" sz="2400" dirty="0"/>
                  <a:t>When the matrix is triangular, </a:t>
                </a:r>
                <a:br>
                  <a:rPr lang="en-GB" sz="2400" dirty="0"/>
                </a:br>
                <a:r>
                  <a:rPr lang="en-GB" sz="2400" dirty="0"/>
                  <a:t>then the determinant is </a:t>
                </a:r>
                <a:br>
                  <a:rPr lang="en-GB" sz="2400" dirty="0"/>
                </a:br>
                <a:r>
                  <a:rPr lang="en-GB" sz="2400" dirty="0"/>
                  <a:t>computed easily: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4" y="1286189"/>
                <a:ext cx="4228722" cy="4985980"/>
              </a:xfrm>
              <a:prstGeom prst="rect">
                <a:avLst/>
              </a:prstGeom>
              <a:blipFill>
                <a:blip r:embed="rId3"/>
                <a:stretch>
                  <a:fillRect l="-4467" t="-1834" r="-3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59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compute the inverse matrix practically…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</a:pPr>
                <a:r>
                  <a:rPr lang="en-GB" dirty="0"/>
                  <a:t>Let a non-singular square matrix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be given.</a:t>
                </a:r>
              </a:p>
              <a:p>
                <a:pPr>
                  <a:lnSpc>
                    <a:spcPct val="114000"/>
                  </a:lnSpc>
                </a:pPr>
                <a:endParaRPr lang="en-GB" dirty="0"/>
              </a:p>
              <a:p>
                <a:pPr>
                  <a:lnSpc>
                    <a:spcPct val="114000"/>
                  </a:lnSpc>
                </a:pPr>
                <a:r>
                  <a:rPr lang="en-GB" dirty="0"/>
                  <a:t>Write the identity matrix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  next to the matrix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:</a:t>
                </a:r>
              </a:p>
              <a:p>
                <a:pPr>
                  <a:lnSpc>
                    <a:spcPct val="114000"/>
                  </a:lnSpc>
                </a:pPr>
                <a:endParaRPr lang="en-GB" dirty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14000"/>
                  </a:lnSpc>
                </a:pPr>
                <a:endParaRPr lang="en-GB" dirty="0"/>
              </a:p>
              <a:p>
                <a:pPr>
                  <a:lnSpc>
                    <a:spcPct val="114000"/>
                  </a:lnSpc>
                </a:pPr>
                <a:r>
                  <a:rPr lang="en-GB" dirty="0"/>
                  <a:t>Apply the Gaussian elimination method.  The purpose is to turn the matrix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into the identity matrix; in the end, the identity matrix turns into the inverse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38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Determinants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Systems of linear equations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Linear mappings</a:t>
            </a:r>
          </a:p>
        </p:txBody>
      </p:sp>
    </p:spTree>
    <p:extLst>
      <p:ext uri="{BB962C8B-B14F-4D97-AF65-F5344CB8AC3E}">
        <p14:creationId xmlns:p14="http://schemas.microsoft.com/office/powerpoint/2010/main" val="327221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489" y="2531045"/>
            <a:ext cx="4352400" cy="1332000"/>
          </a:xfrm>
        </p:spPr>
        <p:txBody>
          <a:bodyPr/>
          <a:lstStyle/>
          <a:p>
            <a:pPr algn="ctr"/>
            <a:r>
              <a:rPr lang="en-US" dirty="0"/>
              <a:t>Systems of linear equations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of linear equations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Gaussian elimination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Cramer’s rule</a:t>
            </a:r>
          </a:p>
        </p:txBody>
      </p:sp>
    </p:spTree>
    <p:extLst>
      <p:ext uri="{BB962C8B-B14F-4D97-AF65-F5344CB8AC3E}">
        <p14:creationId xmlns:p14="http://schemas.microsoft.com/office/powerpoint/2010/main" val="641781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system of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 be a natural number,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be a (non-singular) square matrix,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be a vector of the right-hand sides.</a:t>
                </a:r>
              </a:p>
              <a:p>
                <a:endParaRPr lang="en-GB" dirty="0"/>
              </a:p>
              <a:p>
                <a:r>
                  <a:rPr lang="en-GB" dirty="0"/>
                  <a:t>Now, our purpose is to find a solution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to the system of the linear equations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4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61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system of linear equations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Notice that the system of the linear equations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also be written as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             ⋮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89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Frobenius</a:t>
            </a:r>
            <a:r>
              <a:rPr lang="en-GB" dirty="0"/>
              <a:t>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 be natural numbers, 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be a matrix, and </a:t>
                </a:r>
                <a:br>
                  <a:rPr lang="en-GB" dirty="0"/>
                </a:b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dirty="0"/>
                  <a:t>  be a vector of the right-hand sides.</a:t>
                </a:r>
              </a:p>
              <a:p>
                <a:endParaRPr lang="en-GB" dirty="0"/>
              </a:p>
              <a:p>
                <a:r>
                  <a:rPr lang="en-GB" dirty="0"/>
                  <a:t>The system of linear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a solution   if and only if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rank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rank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Moreover, the solution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to the system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 is unique if and only if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rank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rank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470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system of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If the matrix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is </a:t>
                </a:r>
                <a:r>
                  <a:rPr lang="en-GB" u="sng" dirty="0"/>
                  <a:t>non-singular</a:t>
                </a:r>
                <a:r>
                  <a:rPr lang="en-GB" dirty="0"/>
                  <a:t>, then there is the inverse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  is the identity matrix.  Now, given the system of the linear equations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calculate: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026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system of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thus shown that the solution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to the system of the linear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Thus, in theory, it is enough to compute the inverse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342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solve a system of linear equations practically…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Our purpose is to solve the system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Some rules, which hold:</a:t>
                </a:r>
              </a:p>
              <a:p>
                <a:pPr marL="640800" indent="-640800">
                  <a:spcBef>
                    <a:spcPts val="1000"/>
                  </a:spcBef>
                </a:pPr>
                <a:r>
                  <a:rPr lang="en-GB" dirty="0"/>
                  <a:t>  —	when an equation is multiplied by a constant, </a:t>
                </a:r>
                <a:br>
                  <a:rPr lang="en-GB" dirty="0"/>
                </a:br>
                <a:r>
                  <a:rPr lang="en-GB" dirty="0"/>
                  <a:t>then the solution does not change</a:t>
                </a:r>
              </a:p>
              <a:p>
                <a:pPr marL="640800" indent="-640800">
                  <a:spcBef>
                    <a:spcPts val="1000"/>
                  </a:spcBef>
                </a:pPr>
                <a:r>
                  <a:rPr lang="en-GB" dirty="0"/>
                  <a:t>  —  when a multiple of an equation is added to another equation, </a:t>
                </a:r>
                <a:br>
                  <a:rPr lang="en-GB" dirty="0"/>
                </a:br>
                <a:r>
                  <a:rPr lang="en-GB" dirty="0"/>
                  <a:t>then the solution does not change</a:t>
                </a:r>
              </a:p>
              <a:p>
                <a:endParaRPr lang="en-GB" dirty="0"/>
              </a:p>
              <a:p>
                <a:r>
                  <a:rPr lang="en-GB" dirty="0"/>
                  <a:t>These rules yield the Gaussian elimination method.  The goal is to transform </a:t>
                </a:r>
                <a:br>
                  <a:rPr lang="en-GB" dirty="0"/>
                </a:br>
                <a:r>
                  <a:rPr lang="en-GB" dirty="0"/>
                  <a:t>the matrix of the system into a triangular matrix.  The system is solved easily then.</a:t>
                </a:r>
              </a:p>
              <a:p>
                <a:pPr>
                  <a:spcBef>
                    <a:spcPts val="1000"/>
                  </a:spcBef>
                </a:pPr>
                <a:r>
                  <a:rPr lang="en-GB" dirty="0"/>
                  <a:t>(Recall that the Gaussian elimination method can also be used to compute the determinant of a matrix, or to find the inverse of a matrix.)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615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solve a system of linear equations practically…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Our purpose is to solve the system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14000"/>
                  </a:lnSpc>
                </a:pPr>
                <a:r>
                  <a:rPr lang="en-GB" dirty="0"/>
                  <a:t>Write the vector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 of the right-hand sides next to the matrix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:</a:t>
                </a:r>
              </a:p>
              <a:p>
                <a:pPr>
                  <a:lnSpc>
                    <a:spcPct val="114000"/>
                  </a:lnSpc>
                </a:pPr>
                <a:endParaRPr lang="en-GB" dirty="0"/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14000"/>
                  </a:lnSpc>
                </a:pPr>
                <a:endParaRPr lang="en-GB" dirty="0"/>
              </a:p>
              <a:p>
                <a:pPr>
                  <a:lnSpc>
                    <a:spcPct val="114000"/>
                  </a:lnSpc>
                </a:pPr>
                <a:r>
                  <a:rPr lang="en-GB" dirty="0"/>
                  <a:t>Apply the Gaussian elimination method.  The purpose is to turn the matrix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into the triangular matrix (or into the identity matrix).  The system is solved easily then.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942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Cramer’s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 be a natural number, 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be a </a:t>
                </a:r>
                <a:r>
                  <a:rPr lang="en-GB" u="sng" dirty="0"/>
                  <a:t>non-singular</a:t>
                </a:r>
                <a:r>
                  <a:rPr lang="en-GB" dirty="0"/>
                  <a:t> square matrix, and 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be a vector of the right-hand sides.  Our purpose is to solve the system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be the determinant of the matrix.</a:t>
                </a:r>
              </a:p>
              <a:p>
                <a:endParaRPr lang="en-GB" dirty="0"/>
              </a:p>
              <a:p>
                <a:r>
                  <a:rPr lang="en-GB" dirty="0"/>
                  <a:t>Assume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064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Cramer’s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be the determinant of the matrix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whose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column is replaced </a:t>
                </a:r>
                <a:br>
                  <a:rPr lang="en-GB" dirty="0"/>
                </a:br>
                <a:r>
                  <a:rPr lang="en-GB" dirty="0"/>
                  <a:t>by the column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 of the right-hand sides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is the solution to the system of linear equations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62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determinant of a square matrix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 be a natural number and let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be a square matrix.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determinant</a:t>
                </a:r>
                <a:r>
                  <a:rPr lang="en-US" dirty="0"/>
                  <a:t> of the matrix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is denoted by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cs-CZ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    </m:t>
                      </m:r>
                      <m:d>
                        <m:dPr>
                          <m:begChr m:val="|"/>
                          <m:endChr m:val="|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define the determinant inductively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 3, 4, 5,…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0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determinant of a square matrix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determinant of a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/>
                  <a:t>  matrix 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the determinant is equal to the single entry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  of the matrix.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31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determinant of a square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determinant of a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 matrix is calculated by the formula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Notice the scheme of the formula: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326919" y="5101876"/>
                <a:ext cx="1478161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919" y="5101876"/>
                <a:ext cx="1478161" cy="614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/>
          <p:cNvCxnSpPr/>
          <p:nvPr/>
        </p:nvCxnSpPr>
        <p:spPr>
          <a:xfrm>
            <a:off x="9298074" y="5224666"/>
            <a:ext cx="9000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9298074" y="5796337"/>
            <a:ext cx="900000" cy="0"/>
          </a:xfrm>
          <a:prstGeom prst="line">
            <a:avLst/>
          </a:prstGeom>
          <a:ln w="34925" cap="rnd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0548000" y="5040000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00" y="5040000"/>
                <a:ext cx="314189" cy="369332"/>
              </a:xfrm>
              <a:prstGeom prst="rect">
                <a:avLst/>
              </a:prstGeom>
              <a:blipFill>
                <a:blip r:embed="rId4"/>
                <a:stretch>
                  <a:fillRect l="-17308" r="-15385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0548000" y="5609866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00" y="5609866"/>
                <a:ext cx="314189" cy="369332"/>
              </a:xfrm>
              <a:prstGeom prst="rect">
                <a:avLst/>
              </a:prstGeom>
              <a:blipFill>
                <a:blip r:embed="rId5"/>
                <a:stretch>
                  <a:fillRect l="-1923" r="-1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16"/>
          <p:cNvCxnSpPr/>
          <p:nvPr/>
        </p:nvCxnSpPr>
        <p:spPr>
          <a:xfrm>
            <a:off x="5487052" y="5151056"/>
            <a:ext cx="1178933" cy="565732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5487053" y="5137188"/>
            <a:ext cx="1180800" cy="565200"/>
          </a:xfrm>
          <a:prstGeom prst="line">
            <a:avLst/>
          </a:prstGeom>
          <a:ln w="25400" cap="rnd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6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determinant of a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  matrix is calculated by the formula – </a:t>
                </a:r>
              </a:p>
              <a:p>
                <a:r>
                  <a:rPr lang="en-GB" b="1" dirty="0" err="1"/>
                  <a:t>Sarrus</a:t>
                </a:r>
                <a:r>
                  <a:rPr lang="en-GB" b="1" dirty="0"/>
                  <a:t>’ Rule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en-GB" dirty="0"/>
                </a:br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Notice the scheme of the formula: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determinant of a square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947776" y="5040000"/>
                <a:ext cx="2236446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76" y="5040000"/>
                <a:ext cx="2236446" cy="977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25"/>
          <p:cNvCxnSpPr/>
          <p:nvPr/>
        </p:nvCxnSpPr>
        <p:spPr>
          <a:xfrm>
            <a:off x="9298074" y="5224666"/>
            <a:ext cx="9000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9298074" y="5796337"/>
            <a:ext cx="900000" cy="0"/>
          </a:xfrm>
          <a:prstGeom prst="line">
            <a:avLst/>
          </a:prstGeom>
          <a:ln w="34925" cap="rnd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10548000" y="5040000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00" y="5040000"/>
                <a:ext cx="314189" cy="369332"/>
              </a:xfrm>
              <a:prstGeom prst="rect">
                <a:avLst/>
              </a:prstGeom>
              <a:blipFill>
                <a:blip r:embed="rId4"/>
                <a:stretch>
                  <a:fillRect l="-17308" r="-15385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0548000" y="5609866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00" y="5609866"/>
                <a:ext cx="314189" cy="369332"/>
              </a:xfrm>
              <a:prstGeom prst="rect">
                <a:avLst/>
              </a:prstGeom>
              <a:blipFill>
                <a:blip r:embed="rId5"/>
                <a:stretch>
                  <a:fillRect l="-1923" r="-1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>
            <a:off x="5112000" y="5083200"/>
            <a:ext cx="1899988" cy="909044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5833055" y="5069258"/>
            <a:ext cx="1178933" cy="565732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5112000" y="5791900"/>
            <a:ext cx="480116" cy="230682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6538845" y="5052760"/>
            <a:ext cx="480116" cy="230682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5112000" y="5454347"/>
            <a:ext cx="1178933" cy="565732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V="1">
            <a:off x="5112000" y="5083200"/>
            <a:ext cx="1900800" cy="910800"/>
          </a:xfrm>
          <a:prstGeom prst="line">
            <a:avLst/>
          </a:prstGeom>
          <a:ln w="25400" cap="rnd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flipV="1">
            <a:off x="5832000" y="5454000"/>
            <a:ext cx="1180800" cy="565200"/>
          </a:xfrm>
          <a:prstGeom prst="line">
            <a:avLst/>
          </a:prstGeom>
          <a:ln w="25400" cap="rnd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V="1">
            <a:off x="5112000" y="5068800"/>
            <a:ext cx="1180800" cy="565200"/>
          </a:xfrm>
          <a:prstGeom prst="line">
            <a:avLst/>
          </a:prstGeom>
          <a:ln w="25400" cap="rnd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5112000" y="5054400"/>
            <a:ext cx="478800" cy="230400"/>
          </a:xfrm>
          <a:prstGeom prst="line">
            <a:avLst/>
          </a:prstGeom>
          <a:ln w="25400" cap="rnd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V="1">
            <a:off x="6537600" y="5792400"/>
            <a:ext cx="478800" cy="230400"/>
          </a:xfrm>
          <a:prstGeom prst="line">
            <a:avLst/>
          </a:prstGeom>
          <a:ln w="25400" cap="rnd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7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Laplace expansion of the determinant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To calculate the determinant of a general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matrix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 we use </a:t>
                </a:r>
                <a:br>
                  <a:rPr lang="en-GB" dirty="0"/>
                </a:br>
                <a:r>
                  <a:rPr lang="en-GB" dirty="0"/>
                  <a:t>the Laplace expansion.</a:t>
                </a:r>
              </a:p>
              <a:p>
                <a:endParaRPr lang="en-GB" dirty="0"/>
              </a:p>
              <a:p>
                <a:r>
                  <a:rPr lang="en-GB" b="1" dirty="0"/>
                  <a:t>The Laplace expansion</a:t>
                </a:r>
                <a:r>
                  <a:rPr lang="en-GB" dirty="0"/>
                  <a:t> is done in three steps:</a:t>
                </a:r>
              </a:p>
              <a:p>
                <a:pPr marL="640800" indent="-640800">
                  <a:spcBef>
                    <a:spcPts val="1000"/>
                  </a:spcBef>
                </a:pPr>
                <a:r>
                  <a:rPr lang="en-GB" dirty="0"/>
                  <a:t>  —	choose either a row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  or choose a column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matrix, and keep the chosen row or column fixed; </a:t>
                </a:r>
                <a:br>
                  <a:rPr lang="en-GB" dirty="0"/>
                </a:br>
                <a:r>
                  <a:rPr lang="en-GB" dirty="0"/>
                  <a:t>it is wise to choose a row or column with a maximum number of zeros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640800" indent="-640800">
                  <a:spcBef>
                    <a:spcPts val="1000"/>
                  </a:spcBef>
                  <a:tabLst>
                    <a:tab pos="3207600" algn="l"/>
                  </a:tabLst>
                </a:pPr>
                <a:r>
                  <a:rPr lang="en-GB" dirty="0"/>
                  <a:t>  —	assign the sign 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”  or 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”  to each entry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 of the row 	by the formula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or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of the column	by the formula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 respectively</a:t>
                </a:r>
              </a:p>
              <a:p>
                <a:pPr marL="640800" indent="-640800">
                  <a:spcBef>
                    <a:spcPts val="1000"/>
                  </a:spcBef>
                  <a:tabLst>
                    <a:tab pos="3316288" algn="l"/>
                  </a:tabLst>
                </a:pPr>
                <a:r>
                  <a:rPr lang="en-GB" dirty="0"/>
                  <a:t>  —	sum up the terms to calculate the determinant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93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Laplace expansion of the determinant</a:t>
            </a:r>
            <a:br>
              <a:rPr lang="en-GB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516856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516856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952" r="-698077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952" r="-604854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952" r="-499038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952" r="-40388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952" r="-300000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952" r="-20291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952" r="-100962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952" r="-1942" b="-6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100000" r="-698077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100000" r="-604854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0000" r="-499038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100000" r="-40388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100000" r="-300000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100000" r="-20291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100000" r="-100962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100000" r="-1942" b="-58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16327" r="-698077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16327" r="-604854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16327" r="-499038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16327" r="-40388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16327" r="-300000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16327" r="-20291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16327" r="-100962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16327" r="-1942" b="-53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95238" r="-698077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95238" r="-604854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95238" r="-499038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95238" r="-40388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95238" r="-300000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95238" r="-20291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95238" r="-100962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95238" r="-1942" b="-3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395238" r="-698077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395238" r="-604854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395238" r="-499038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395238" r="-40388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395238" r="-300000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395238" r="-20291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395238" r="-100962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395238" r="-1942" b="-2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490566" r="-698077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490566" r="-604854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490566" r="-499038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490566" r="-40388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490566" r="-300000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490566" r="-20291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490566" r="-100962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490566" r="-1942" b="-193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38776" r="-698077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38776" r="-604854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38776" r="-49903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38776" r="-40388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38776" r="-300000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38776" r="-20291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38776" r="-100962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38776" r="-1942" b="-1091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89524" r="-69807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89524" r="-604854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89524" r="-49903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89524" r="-40388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89524" r="-30000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89524" r="-20291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89524" r="-100962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89524" r="-1942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1934" y="1286189"/>
                <a:ext cx="4587153" cy="2954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For a natural number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,  </a:t>
                </a:r>
                <a:br>
                  <a:rPr lang="en-US" sz="2400" dirty="0"/>
                </a:br>
                <a:r>
                  <a:rPr lang="en-US" sz="2400" dirty="0"/>
                  <a:t>let a matrix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 be given.  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Choose </a:t>
                </a:r>
                <a:r>
                  <a:rPr lang="en-GB" sz="2400" dirty="0"/>
                  <a:t>a row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/>
                  <a:t>  or </a:t>
                </a:r>
                <a:br>
                  <a:rPr lang="en-GB" sz="2400" dirty="0"/>
                </a:br>
                <a:r>
                  <a:rPr lang="en-GB" sz="2400" dirty="0"/>
                  <a:t>choose a column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Here, we choose the </a:t>
                </a:r>
                <a:br>
                  <a:rPr lang="en-GB" sz="2400" dirty="0"/>
                </a:br>
                <a:r>
                  <a:rPr lang="en-GB" sz="2400" dirty="0"/>
                  <a:t>row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400" dirty="0"/>
                  <a:t>,  say.</a:t>
                </a:r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4" y="1286189"/>
                <a:ext cx="4587153" cy="2954655"/>
              </a:xfrm>
              <a:prstGeom prst="rect">
                <a:avLst/>
              </a:prstGeom>
              <a:blipFill>
                <a:blip r:embed="rId3"/>
                <a:stretch>
                  <a:fillRect l="-4122" t="-3093" r="-3059" b="-53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39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Laplace expansion of the determinant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618055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∓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oMath>
                            </m:oMathPara>
                          </a14:m>
                          <a:endParaRPr lang="cs-CZ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618055"/>
                  </p:ext>
                </p:extLst>
              </p:nvPr>
            </p:nvGraphicFramePr>
            <p:xfrm>
              <a:off x="5112000" y="1152000"/>
              <a:ext cx="5039880" cy="50387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985">
                      <a:extLst>
                        <a:ext uri="{9D8B030D-6E8A-4147-A177-3AD203B41FA5}">
                          <a16:colId xmlns:a16="http://schemas.microsoft.com/office/drawing/2014/main" val="42459969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68712027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1822265069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45732374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4796407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378376880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913455934"/>
                        </a:ext>
                      </a:extLst>
                    </a:gridCol>
                    <a:gridCol w="629985">
                      <a:extLst>
                        <a:ext uri="{9D8B030D-6E8A-4147-A177-3AD203B41FA5}">
                          <a16:colId xmlns:a16="http://schemas.microsoft.com/office/drawing/2014/main" val="2794929413"/>
                        </a:ext>
                      </a:extLst>
                    </a:gridCol>
                  </a:tblGrid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952" r="-698077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952" r="-604854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952" r="-499038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952" r="-40388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952" r="-300000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952" r="-202913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952" r="-100962" b="-6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952" r="-1942" b="-6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458398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100000" r="-698077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100000" r="-604854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0000" r="-499038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100000" r="-40388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100000" r="-300000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100000" r="-202913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100000" r="-100962" b="-58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100000" r="-1942" b="-583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69495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16327" r="-698077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16327" r="-604854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16327" r="-499038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16327" r="-40388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16327" r="-300000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16327" r="-202913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16327" r="-100962" b="-5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16327" r="-1942" b="-53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822379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2" t="-295238" r="-698077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942" t="-295238" r="-604854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295238" r="-499038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913" t="-295238" r="-40388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295238" r="-300000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295238" r="-202913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295238" r="-100962" b="-3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295238" r="-1942" b="-3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55231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395238" r="-698077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395238" r="-604854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395238" r="-499038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395238" r="-40388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395238" r="-300000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395238" r="-202913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395238" r="-100962" b="-2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395238" r="-1942" b="-29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123223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490566" r="-698077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490566" r="-604854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490566" r="-499038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490566" r="-40388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490566" r="-300000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490566" r="-202913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490566" r="-100962" b="-19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490566" r="-1942" b="-193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005132"/>
                      </a:ext>
                    </a:extLst>
                  </a:tr>
                  <a:tr h="59532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38776" r="-698077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38776" r="-604854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38776" r="-49903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38776" r="-40388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38776" r="-300000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38776" r="-202913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38776" r="-100962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38776" r="-1942" b="-1091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27804"/>
                      </a:ext>
                    </a:extLst>
                  </a:tr>
                  <a:tr h="6413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689524" r="-69807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2" t="-689524" r="-604854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89524" r="-49903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913" t="-689524" r="-40388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038" t="-689524" r="-30000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883" t="-689524" r="-202913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8077" t="-689524" r="-100962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854" t="-689524" r="-1942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1207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1934" y="1286189"/>
                <a:ext cx="3728200" cy="1888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/>
                  <a:t>Assign the sign “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” or “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” </a:t>
                </a:r>
                <a:br>
                  <a:rPr lang="en-GB" sz="2400" dirty="0"/>
                </a:br>
                <a:r>
                  <a:rPr lang="en-GB" sz="2400" dirty="0"/>
                  <a:t>to each entry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400" dirty="0"/>
                  <a:t>  by using </a:t>
                </a:r>
                <a:br>
                  <a:rPr lang="en-GB" sz="2400" dirty="0"/>
                </a:br>
                <a:r>
                  <a:rPr lang="en-GB" sz="2400" dirty="0"/>
                  <a:t>the formula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GB" sz="2400" dirty="0"/>
                  <a:t>  </a:t>
                </a:r>
                <a:br>
                  <a:rPr lang="en-GB" sz="2400" dirty="0"/>
                </a:br>
                <a:r>
                  <a:rPr lang="en-GB" sz="2400" dirty="0"/>
                  <a:t>for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 and </a:t>
                </a:r>
                <a:br>
                  <a:rPr lang="en-GB" sz="2400" dirty="0"/>
                </a:br>
                <a:r>
                  <a:rPr lang="en-GB" sz="2400" dirty="0"/>
                  <a:t>for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4" y="1286189"/>
                <a:ext cx="3728200" cy="1888337"/>
              </a:xfrm>
              <a:prstGeom prst="rect">
                <a:avLst/>
              </a:prstGeom>
              <a:blipFill>
                <a:blip r:embed="rId3"/>
                <a:stretch>
                  <a:fillRect l="-5065" t="-4839" r="-3922" b="-87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480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1216</TotalTime>
  <Words>2283</Words>
  <Application>Microsoft Office PowerPoint</Application>
  <PresentationFormat>Širokoúhlá obrazovka</PresentationFormat>
  <Paragraphs>617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Cambria Math</vt:lpstr>
      <vt:lpstr>Motiv Office</vt:lpstr>
      <vt:lpstr>Quantitative Methods    Lecture 4</vt:lpstr>
      <vt:lpstr>Prezentace aplikace PowerPoint</vt:lpstr>
      <vt:lpstr>The determinant of a square matrix</vt:lpstr>
      <vt:lpstr>The determinant of a square matrix</vt:lpstr>
      <vt:lpstr>The determinant of a square matrix</vt:lpstr>
      <vt:lpstr>The determinant of a square matrix</vt:lpstr>
      <vt:lpstr>Laplace expansion of the determinant</vt:lpstr>
      <vt:lpstr>Laplace expansion of the determinant </vt:lpstr>
      <vt:lpstr>Laplace expansion of the determinant </vt:lpstr>
      <vt:lpstr>Laplace expansion of the determinant </vt:lpstr>
      <vt:lpstr>Laplace expansion of the determinant </vt:lpstr>
      <vt:lpstr>Laplace expansion of the determinant </vt:lpstr>
      <vt:lpstr>Three theorems on the determinant</vt:lpstr>
      <vt:lpstr>The geometrical meaning of the determinant</vt:lpstr>
      <vt:lpstr>The transposed matrix</vt:lpstr>
      <vt:lpstr>Some properties of the determinant</vt:lpstr>
      <vt:lpstr>Some properties of the determinant</vt:lpstr>
      <vt:lpstr>To compute the determinant practically…</vt:lpstr>
      <vt:lpstr>To compute the inverse matrix practically…</vt:lpstr>
      <vt:lpstr>Systems of linear equations</vt:lpstr>
      <vt:lpstr>A system of linear equations</vt:lpstr>
      <vt:lpstr>A system of linear equations</vt:lpstr>
      <vt:lpstr>Frobenius’ Theorem</vt:lpstr>
      <vt:lpstr>A system of linear equations</vt:lpstr>
      <vt:lpstr>A system of linear equations</vt:lpstr>
      <vt:lpstr>To solve a system of linear equations practically…</vt:lpstr>
      <vt:lpstr>To solve a system of linear equations practically…</vt:lpstr>
      <vt:lpstr>Cramer’s Rule</vt:lpstr>
      <vt:lpstr>Cramer’s Rule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Methods  for Economists  Lecture 3</dc:title>
  <dc:creator>bar0245</dc:creator>
  <cp:lastModifiedBy>Radmila Krkošková</cp:lastModifiedBy>
  <cp:revision>78</cp:revision>
  <dcterms:created xsi:type="dcterms:W3CDTF">2019-09-24T20:51:41Z</dcterms:created>
  <dcterms:modified xsi:type="dcterms:W3CDTF">2023-09-09T08:26:53Z</dcterms:modified>
</cp:coreProperties>
</file>