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8" r:id="rId3"/>
    <p:sldId id="289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5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90" r:id="rId26"/>
    <p:sldId id="291" r:id="rId27"/>
    <p:sldId id="284" r:id="rId28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07871"/>
    <a:srgbClr val="58BCB2"/>
    <a:srgbClr val="3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7" autoAdjust="0"/>
    <p:restoredTop sz="94717" autoAdjust="0"/>
  </p:normalViewPr>
  <p:slideViewPr>
    <p:cSldViewPr snapToGrid="0">
      <p:cViewPr varScale="1">
        <p:scale>
          <a:sx n="86" d="100"/>
          <a:sy n="86" d="100"/>
        </p:scale>
        <p:origin x="562" y="7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Relationship Id="rId6" Type="http://schemas.openxmlformats.org/officeDocument/2006/relationships/image" Target="../media/image16.wmf"/><Relationship Id="rId5" Type="http://schemas.openxmlformats.org/officeDocument/2006/relationships/image" Target="../media/image15.wmf"/><Relationship Id="rId4" Type="http://schemas.openxmlformats.org/officeDocument/2006/relationships/image" Target="../media/image14.wmf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/>
          <p:nvPr userDrawn="1"/>
        </p:nvSpPr>
        <p:spPr>
          <a:xfrm>
            <a:off x="335360" y="356659"/>
            <a:ext cx="7488832" cy="6144683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 b="1" noProof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 hasCustomPrompt="1"/>
          </p:nvPr>
        </p:nvSpPr>
        <p:spPr>
          <a:xfrm>
            <a:off x="622800" y="932400"/>
            <a:ext cx="6818400" cy="2880000"/>
          </a:xfrm>
          <a:noFill/>
        </p:spPr>
        <p:txBody>
          <a:bodyPr anchor="t" anchorCtr="0">
            <a:noAutofit/>
          </a:bodyPr>
          <a:lstStyle>
            <a:lvl1pPr algn="l">
              <a:defRPr sz="3600" baseline="0">
                <a:solidFill>
                  <a:schemeClr val="bg1"/>
                </a:solidFill>
              </a:defRPr>
            </a:lvl1pPr>
          </a:lstStyle>
          <a:p>
            <a:r>
              <a:rPr lang="en-GB" noProof="0" dirty="0"/>
              <a:t>Presentation title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 hasCustomPrompt="1"/>
          </p:nvPr>
        </p:nvSpPr>
        <p:spPr>
          <a:xfrm>
            <a:off x="2350800" y="4100400"/>
            <a:ext cx="5184000" cy="1054800"/>
          </a:xfrm>
        </p:spPr>
        <p:txBody>
          <a:bodyPr/>
          <a:lstStyle>
            <a:lvl1pPr marL="0" indent="0" algn="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noProof="0" dirty="0"/>
              <a:t>Presentation subtitle</a:t>
            </a:r>
          </a:p>
        </p:txBody>
      </p:sp>
      <p:pic>
        <p:nvPicPr>
          <p:cNvPr id="8" name="Obrázek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64351" y="752054"/>
            <a:ext cx="2266000" cy="1744775"/>
          </a:xfrm>
          <a:prstGeom prst="rect">
            <a:avLst/>
          </a:prstGeom>
        </p:spPr>
      </p:pic>
      <p:sp>
        <p:nvSpPr>
          <p:cNvPr id="14" name="Zástupný symbol pro text 2"/>
          <p:cNvSpPr>
            <a:spLocks noGrp="1"/>
          </p:cNvSpPr>
          <p:nvPr>
            <p:ph type="body" idx="10" hasCustomPrompt="1"/>
          </p:nvPr>
        </p:nvSpPr>
        <p:spPr>
          <a:xfrm>
            <a:off x="7824192" y="4964142"/>
            <a:ext cx="4140000" cy="1537200"/>
          </a:xfrm>
        </p:spPr>
        <p:txBody>
          <a:bodyPr/>
          <a:lstStyle>
            <a:lvl1pPr marL="0" indent="0" algn="r">
              <a:buNone/>
              <a:defRPr sz="1800" b="0">
                <a:solidFill>
                  <a:srgbClr val="30787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noProof="0" dirty="0"/>
              <a:t>David </a:t>
            </a:r>
            <a:r>
              <a:rPr lang="en-US" noProof="0" dirty="0" err="1"/>
              <a:t>Bartl</a:t>
            </a:r>
            <a:endParaRPr lang="en-US" noProof="0" dirty="0"/>
          </a:p>
          <a:p>
            <a:pPr lvl="0"/>
            <a:r>
              <a:rPr lang="en-US" noProof="0" dirty="0"/>
              <a:t>Subject title</a:t>
            </a:r>
          </a:p>
          <a:p>
            <a:pPr lvl="0"/>
            <a:r>
              <a:rPr lang="en-US" noProof="0" dirty="0"/>
              <a:t>Subject code</a:t>
            </a:r>
          </a:p>
        </p:txBody>
      </p:sp>
    </p:spTree>
    <p:extLst>
      <p:ext uri="{BB962C8B-B14F-4D97-AF65-F5344CB8AC3E}">
        <p14:creationId xmlns:p14="http://schemas.microsoft.com/office/powerpoint/2010/main" val="37798318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ázek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90477" y="266400"/>
            <a:ext cx="1476000" cy="1136491"/>
          </a:xfrm>
          <a:prstGeom prst="rect">
            <a:avLst/>
          </a:prstGeom>
        </p:spPr>
      </p:pic>
      <p:cxnSp>
        <p:nvCxnSpPr>
          <p:cNvPr id="7" name="Přímá spojnice 6"/>
          <p:cNvCxnSpPr/>
          <p:nvPr userDrawn="1"/>
        </p:nvCxnSpPr>
        <p:spPr>
          <a:xfrm>
            <a:off x="252000" y="936000"/>
            <a:ext cx="9972000" cy="0"/>
          </a:xfrm>
          <a:prstGeom prst="line">
            <a:avLst/>
          </a:prstGeom>
          <a:ln w="15875" cap="rnd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Přímá spojnice 7"/>
          <p:cNvCxnSpPr/>
          <p:nvPr userDrawn="1"/>
        </p:nvCxnSpPr>
        <p:spPr>
          <a:xfrm>
            <a:off x="252000" y="6336000"/>
            <a:ext cx="11685600" cy="0"/>
          </a:xfrm>
          <a:prstGeom prst="line">
            <a:avLst/>
          </a:prstGeom>
          <a:ln w="15875" cap="rnd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967904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plně 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298551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utline of the le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90477" y="266400"/>
            <a:ext cx="1476000" cy="1136491"/>
          </a:xfrm>
          <a:prstGeom prst="rect">
            <a:avLst/>
          </a:prstGeom>
        </p:spPr>
      </p:pic>
      <p:cxnSp>
        <p:nvCxnSpPr>
          <p:cNvPr id="10" name="Přímá spojnice 9"/>
          <p:cNvCxnSpPr/>
          <p:nvPr userDrawn="1"/>
        </p:nvCxnSpPr>
        <p:spPr>
          <a:xfrm>
            <a:off x="252000" y="936000"/>
            <a:ext cx="9972000" cy="0"/>
          </a:xfrm>
          <a:prstGeom prst="line">
            <a:avLst/>
          </a:prstGeom>
          <a:ln w="15875" cap="rnd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2000" y="6336000"/>
            <a:ext cx="11685600" cy="0"/>
          </a:xfrm>
          <a:prstGeom prst="line">
            <a:avLst/>
          </a:prstGeom>
          <a:ln w="15875" cap="rnd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65855" y="1294257"/>
            <a:ext cx="11397600" cy="5040000"/>
          </a:xfrm>
        </p:spPr>
        <p:txBody>
          <a:bodyPr/>
          <a:lstStyle/>
          <a:p>
            <a:pPr lvl="0"/>
            <a:r>
              <a:rPr lang="cs-CZ" noProof="0"/>
              <a:t>Upravte styly předlohy textu.</a:t>
            </a:r>
          </a:p>
          <a:p>
            <a:pPr lvl="1"/>
            <a:r>
              <a:rPr lang="cs-CZ" noProof="0"/>
              <a:t>Druhá úroveň</a:t>
            </a:r>
          </a:p>
          <a:p>
            <a:pPr lvl="2"/>
            <a:r>
              <a:rPr lang="cs-CZ" noProof="0"/>
              <a:t>Třetí úroveň</a:t>
            </a:r>
          </a:p>
          <a:p>
            <a:pPr lvl="3"/>
            <a:r>
              <a:rPr lang="cs-CZ" noProof="0"/>
              <a:t>Čtvrtá úroveň</a:t>
            </a:r>
          </a:p>
          <a:p>
            <a:pPr lvl="4"/>
            <a:r>
              <a:rPr lang="cs-CZ" noProof="0"/>
              <a:t>Pátá úroveň</a:t>
            </a:r>
            <a:endParaRPr lang="en-GB" noProof="0" dirty="0"/>
          </a:p>
        </p:txBody>
      </p:sp>
      <p:sp>
        <p:nvSpPr>
          <p:cNvPr id="12" name="Nadpis 6"/>
          <p:cNvSpPr txBox="1">
            <a:spLocks/>
          </p:cNvSpPr>
          <p:nvPr userDrawn="1"/>
        </p:nvSpPr>
        <p:spPr>
          <a:xfrm>
            <a:off x="252000" y="450000"/>
            <a:ext cx="9720000" cy="460800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2800" b="1" kern="1200">
                <a:solidFill>
                  <a:srgbClr val="30787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GB" dirty="0"/>
              <a:t>Outline of the lecture</a:t>
            </a:r>
          </a:p>
        </p:txBody>
      </p:sp>
    </p:spTree>
    <p:extLst>
      <p:ext uri="{BB962C8B-B14F-4D97-AF65-F5344CB8AC3E}">
        <p14:creationId xmlns:p14="http://schemas.microsoft.com/office/powerpoint/2010/main" val="22432330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&amp;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Nadpis 13"/>
          <p:cNvSpPr>
            <a:spLocks noGrp="1"/>
          </p:cNvSpPr>
          <p:nvPr>
            <p:ph type="title"/>
          </p:nvPr>
        </p:nvSpPr>
        <p:spPr>
          <a:xfrm>
            <a:off x="252000" y="450000"/>
            <a:ext cx="9720000" cy="460800"/>
          </a:xfrm>
        </p:spPr>
        <p:txBody>
          <a:bodyPr vert="horz" lIns="91440" tIns="45720" rIns="91440" bIns="45720" rtlCol="0" anchor="t" anchorCtr="0">
            <a:noAutofit/>
          </a:bodyPr>
          <a:lstStyle>
            <a:lvl1pPr>
              <a:defRPr lang="cs-CZ"/>
            </a:lvl1pPr>
          </a:lstStyle>
          <a:p>
            <a:pPr marL="0" lvl="0"/>
            <a:r>
              <a:rPr lang="cs-CZ" noProof="0"/>
              <a:t>Kliknutím lze upravit styl.</a:t>
            </a:r>
            <a:endParaRPr lang="en-GB" noProof="0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 hasCustomPrompt="1"/>
          </p:nvPr>
        </p:nvSpPr>
        <p:spPr>
          <a:xfrm>
            <a:off x="367200" y="1296000"/>
            <a:ext cx="11397600" cy="5040000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noProof="0" dirty="0"/>
              <a:t>Text</a:t>
            </a:r>
          </a:p>
        </p:txBody>
      </p:sp>
      <p:pic>
        <p:nvPicPr>
          <p:cNvPr id="8" name="Obrázek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90477" y="266400"/>
            <a:ext cx="1476000" cy="1136491"/>
          </a:xfrm>
          <a:prstGeom prst="rect">
            <a:avLst/>
          </a:prstGeom>
        </p:spPr>
      </p:pic>
      <p:cxnSp>
        <p:nvCxnSpPr>
          <p:cNvPr id="10" name="Přímá spojnice 9"/>
          <p:cNvCxnSpPr/>
          <p:nvPr userDrawn="1"/>
        </p:nvCxnSpPr>
        <p:spPr>
          <a:xfrm>
            <a:off x="252000" y="936000"/>
            <a:ext cx="9972000" cy="0"/>
          </a:xfrm>
          <a:prstGeom prst="line">
            <a:avLst/>
          </a:prstGeom>
          <a:ln w="15875" cap="rnd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2000" y="6336000"/>
            <a:ext cx="11685600" cy="0"/>
          </a:xfrm>
          <a:prstGeom prst="line">
            <a:avLst/>
          </a:prstGeom>
          <a:ln w="15875" cap="rnd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164006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&amp;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6"/>
          <p:cNvSpPr>
            <a:spLocks noGrp="1"/>
          </p:cNvSpPr>
          <p:nvPr>
            <p:ph type="title"/>
          </p:nvPr>
        </p:nvSpPr>
        <p:spPr>
          <a:xfrm>
            <a:off x="252000" y="450000"/>
            <a:ext cx="9720000" cy="460800"/>
          </a:xfrm>
        </p:spPr>
        <p:txBody>
          <a:bodyPr/>
          <a:lstStyle>
            <a:lvl1pPr>
              <a:defRPr sz="2800">
                <a:solidFill>
                  <a:srgbClr val="307871"/>
                </a:solidFill>
              </a:defRPr>
            </a:lvl1pPr>
          </a:lstStyle>
          <a:p>
            <a:r>
              <a:rPr lang="cs-CZ" noProof="0"/>
              <a:t>Kliknutím lze upravit styl.</a:t>
            </a:r>
            <a:endParaRPr lang="en-GB" noProof="0" dirty="0"/>
          </a:p>
        </p:txBody>
      </p:sp>
      <p:pic>
        <p:nvPicPr>
          <p:cNvPr id="8" name="Obrázek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90477" y="266400"/>
            <a:ext cx="1476000" cy="1136491"/>
          </a:xfrm>
          <a:prstGeom prst="rect">
            <a:avLst/>
          </a:prstGeom>
        </p:spPr>
      </p:pic>
      <p:cxnSp>
        <p:nvCxnSpPr>
          <p:cNvPr id="10" name="Přímá spojnice 9"/>
          <p:cNvCxnSpPr/>
          <p:nvPr userDrawn="1"/>
        </p:nvCxnSpPr>
        <p:spPr>
          <a:xfrm>
            <a:off x="252000" y="936000"/>
            <a:ext cx="9972000" cy="0"/>
          </a:xfrm>
          <a:prstGeom prst="line">
            <a:avLst/>
          </a:prstGeom>
          <a:ln w="15875" cap="rnd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2000" y="6336000"/>
            <a:ext cx="11685600" cy="0"/>
          </a:xfrm>
          <a:prstGeom prst="line">
            <a:avLst/>
          </a:prstGeom>
          <a:ln w="15875" cap="rnd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65855" y="1294257"/>
            <a:ext cx="11397600" cy="5040000"/>
          </a:xfrm>
        </p:spPr>
        <p:txBody>
          <a:bodyPr/>
          <a:lstStyle/>
          <a:p>
            <a:pPr lvl="0"/>
            <a:r>
              <a:rPr lang="cs-CZ" noProof="0"/>
              <a:t>Upravte styly předlohy textu.</a:t>
            </a:r>
          </a:p>
          <a:p>
            <a:pPr lvl="1"/>
            <a:r>
              <a:rPr lang="cs-CZ" noProof="0"/>
              <a:t>Druhá úroveň</a:t>
            </a:r>
          </a:p>
          <a:p>
            <a:pPr lvl="2"/>
            <a:r>
              <a:rPr lang="cs-CZ" noProof="0"/>
              <a:t>Třetí úroveň</a:t>
            </a:r>
          </a:p>
          <a:p>
            <a:pPr lvl="3"/>
            <a:r>
              <a:rPr lang="cs-CZ" noProof="0"/>
              <a:t>Čtvrtá úroveň</a:t>
            </a:r>
          </a:p>
          <a:p>
            <a:pPr lvl="4"/>
            <a:r>
              <a:rPr lang="cs-CZ" noProof="0"/>
              <a:t>Pátá úroveň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3675581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délník 7"/>
          <p:cNvSpPr/>
          <p:nvPr userDrawn="1"/>
        </p:nvSpPr>
        <p:spPr>
          <a:xfrm>
            <a:off x="449092" y="417096"/>
            <a:ext cx="4784758" cy="6063916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1" noProof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>
          <a:xfrm>
            <a:off x="666000" y="720000"/>
            <a:ext cx="4352400" cy="1332000"/>
          </a:xfrm>
        </p:spPr>
        <p:txBody>
          <a:bodyPr anchor="t" anchorCtr="0"/>
          <a:lstStyle>
            <a:lvl1pPr>
              <a:defRPr sz="3600" baseline="0">
                <a:solidFill>
                  <a:schemeClr val="bg1"/>
                </a:solidFill>
              </a:defRPr>
            </a:lvl1pPr>
          </a:lstStyle>
          <a:p>
            <a:r>
              <a:rPr lang="en-GB" noProof="0" dirty="0"/>
              <a:t>Chapter title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684400" y="2628000"/>
            <a:ext cx="5940000" cy="3852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noProof="0"/>
              <a:t>Upravte styly předlohy textu.</a:t>
            </a:r>
          </a:p>
          <a:p>
            <a:pPr lvl="1"/>
            <a:r>
              <a:rPr lang="cs-CZ" noProof="0"/>
              <a:t>Druhá úroveň</a:t>
            </a:r>
          </a:p>
          <a:p>
            <a:pPr lvl="2"/>
            <a:r>
              <a:rPr lang="cs-CZ" noProof="0"/>
              <a:t>Třetí úroveň</a:t>
            </a:r>
          </a:p>
          <a:p>
            <a:pPr lvl="3"/>
            <a:r>
              <a:rPr lang="cs-CZ" noProof="0"/>
              <a:t>Čtvrtá úroveň</a:t>
            </a:r>
          </a:p>
          <a:p>
            <a:pPr lvl="4"/>
            <a:r>
              <a:rPr lang="cs-CZ" noProof="0"/>
              <a:t>Pátá úroveň</a:t>
            </a:r>
            <a:endParaRPr lang="en-GB" noProof="0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 hasCustomPrompt="1"/>
          </p:nvPr>
        </p:nvSpPr>
        <p:spPr>
          <a:xfrm>
            <a:off x="666000" y="2052000"/>
            <a:ext cx="4352400" cy="4176000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 noProof="0" dirty="0"/>
              <a:t>Text</a:t>
            </a:r>
          </a:p>
        </p:txBody>
      </p:sp>
      <p:pic>
        <p:nvPicPr>
          <p:cNvPr id="9" name="Obrázek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90477" y="266400"/>
            <a:ext cx="1476000" cy="11364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81580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936000" y="1620000"/>
            <a:ext cx="5400000" cy="3600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noProof="0"/>
              <a:t>Kliknutím na ikonu přidáte obrázek.</a:t>
            </a:r>
            <a:endParaRPr lang="en-GB" noProof="0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984000" y="1620000"/>
            <a:ext cx="3240000" cy="3600000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noProof="0"/>
              <a:t>Upravte styly předlohy textu.</a:t>
            </a:r>
          </a:p>
        </p:txBody>
      </p:sp>
      <p:pic>
        <p:nvPicPr>
          <p:cNvPr id="13" name="Obrázek 1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90477" y="266400"/>
            <a:ext cx="1476000" cy="1136491"/>
          </a:xfrm>
          <a:prstGeom prst="rect">
            <a:avLst/>
          </a:prstGeom>
        </p:spPr>
      </p:pic>
      <p:cxnSp>
        <p:nvCxnSpPr>
          <p:cNvPr id="14" name="Přímá spojnice 13"/>
          <p:cNvCxnSpPr/>
          <p:nvPr userDrawn="1"/>
        </p:nvCxnSpPr>
        <p:spPr>
          <a:xfrm>
            <a:off x="252000" y="936000"/>
            <a:ext cx="9972000" cy="0"/>
          </a:xfrm>
          <a:prstGeom prst="line">
            <a:avLst/>
          </a:prstGeom>
          <a:ln w="15875" cap="rnd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Přímá spojnice 14"/>
          <p:cNvCxnSpPr/>
          <p:nvPr userDrawn="1"/>
        </p:nvCxnSpPr>
        <p:spPr>
          <a:xfrm>
            <a:off x="252000" y="6336000"/>
            <a:ext cx="11685600" cy="0"/>
          </a:xfrm>
          <a:prstGeom prst="line">
            <a:avLst/>
          </a:prstGeom>
          <a:ln w="15875" cap="rnd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Nadpis 11"/>
          <p:cNvSpPr>
            <a:spLocks noGrp="1"/>
          </p:cNvSpPr>
          <p:nvPr>
            <p:ph type="title"/>
          </p:nvPr>
        </p:nvSpPr>
        <p:spPr>
          <a:xfrm>
            <a:off x="252000" y="450000"/>
            <a:ext cx="9720000" cy="460800"/>
          </a:xfrm>
        </p:spPr>
        <p:txBody>
          <a:bodyPr/>
          <a:lstStyle>
            <a:lvl1pPr>
              <a:defRPr sz="2800">
                <a:solidFill>
                  <a:srgbClr val="307871"/>
                </a:solidFill>
              </a:defRPr>
            </a:lvl1pPr>
          </a:lstStyle>
          <a:p>
            <a:r>
              <a:rPr lang="cs-CZ" noProof="0"/>
              <a:t>Kliknutím lze upravit styl.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6768898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936000" y="1620000"/>
            <a:ext cx="5400000" cy="3600000"/>
          </a:xfrm>
        </p:spPr>
        <p:txBody>
          <a:bodyPr/>
          <a:lstStyle/>
          <a:p>
            <a:pPr lvl="0"/>
            <a:r>
              <a:rPr lang="cs-CZ" noProof="0"/>
              <a:t>Upravte styly předlohy textu.</a:t>
            </a:r>
          </a:p>
          <a:p>
            <a:pPr lvl="1"/>
            <a:r>
              <a:rPr lang="cs-CZ" noProof="0"/>
              <a:t>Druhá úroveň</a:t>
            </a:r>
          </a:p>
          <a:p>
            <a:pPr lvl="2"/>
            <a:r>
              <a:rPr lang="cs-CZ" noProof="0"/>
              <a:t>Třetí úroveň</a:t>
            </a:r>
          </a:p>
          <a:p>
            <a:pPr lvl="3"/>
            <a:r>
              <a:rPr lang="cs-CZ" noProof="0"/>
              <a:t>Čtvrtá úroveň</a:t>
            </a:r>
          </a:p>
          <a:p>
            <a:pPr lvl="4"/>
            <a:r>
              <a:rPr lang="cs-CZ" noProof="0"/>
              <a:t>Pátá úroveň</a:t>
            </a:r>
            <a:endParaRPr lang="en-GB" noProof="0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984000" y="1619998"/>
            <a:ext cx="3240000" cy="3600000"/>
          </a:xfrm>
        </p:spPr>
        <p:txBody>
          <a:bodyPr/>
          <a:lstStyle/>
          <a:p>
            <a:pPr lvl="0"/>
            <a:r>
              <a:rPr lang="cs-CZ" noProof="0"/>
              <a:t>Upravte styly předlohy textu.</a:t>
            </a:r>
          </a:p>
          <a:p>
            <a:pPr lvl="1"/>
            <a:r>
              <a:rPr lang="cs-CZ" noProof="0"/>
              <a:t>Druhá úroveň</a:t>
            </a:r>
          </a:p>
          <a:p>
            <a:pPr lvl="2"/>
            <a:r>
              <a:rPr lang="cs-CZ" noProof="0"/>
              <a:t>Třetí úroveň</a:t>
            </a:r>
          </a:p>
          <a:p>
            <a:pPr lvl="3"/>
            <a:r>
              <a:rPr lang="cs-CZ" noProof="0"/>
              <a:t>Čtvrtá úroveň</a:t>
            </a:r>
          </a:p>
          <a:p>
            <a:pPr lvl="4"/>
            <a:r>
              <a:rPr lang="cs-CZ" noProof="0"/>
              <a:t>Pátá úroveň</a:t>
            </a:r>
            <a:endParaRPr lang="en-GB" noProof="0" dirty="0"/>
          </a:p>
        </p:txBody>
      </p:sp>
      <p:pic>
        <p:nvPicPr>
          <p:cNvPr id="9" name="Obrázek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90477" y="266400"/>
            <a:ext cx="1476000" cy="1136491"/>
          </a:xfrm>
          <a:prstGeom prst="rect">
            <a:avLst/>
          </a:prstGeom>
        </p:spPr>
      </p:pic>
      <p:cxnSp>
        <p:nvCxnSpPr>
          <p:cNvPr id="10" name="Přímá spojnice 9"/>
          <p:cNvCxnSpPr/>
          <p:nvPr userDrawn="1"/>
        </p:nvCxnSpPr>
        <p:spPr>
          <a:xfrm>
            <a:off x="252000" y="936000"/>
            <a:ext cx="9972000" cy="0"/>
          </a:xfrm>
          <a:prstGeom prst="line">
            <a:avLst/>
          </a:prstGeom>
          <a:ln w="15875" cap="rnd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2000" y="6336000"/>
            <a:ext cx="11685600" cy="0"/>
          </a:xfrm>
          <a:prstGeom prst="line">
            <a:avLst/>
          </a:prstGeom>
          <a:ln w="15875" cap="rnd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Nadpis 11"/>
          <p:cNvSpPr>
            <a:spLocks noGrp="1"/>
          </p:cNvSpPr>
          <p:nvPr>
            <p:ph type="title"/>
          </p:nvPr>
        </p:nvSpPr>
        <p:spPr>
          <a:xfrm>
            <a:off x="252000" y="450000"/>
            <a:ext cx="9720000" cy="460800"/>
          </a:xfrm>
        </p:spPr>
        <p:txBody>
          <a:bodyPr/>
          <a:lstStyle>
            <a:lvl1pPr>
              <a:defRPr sz="2800">
                <a:solidFill>
                  <a:srgbClr val="307871"/>
                </a:solidFill>
              </a:defRPr>
            </a:lvl1pPr>
          </a:lstStyle>
          <a:p>
            <a:r>
              <a:rPr lang="cs-CZ" noProof="0"/>
              <a:t>Kliknutím lze upravit styl.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5971053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Zástupný symbol pro obsah 2"/>
          <p:cNvSpPr>
            <a:spLocks noGrp="1"/>
          </p:cNvSpPr>
          <p:nvPr>
            <p:ph sz="half" idx="10"/>
          </p:nvPr>
        </p:nvSpPr>
        <p:spPr>
          <a:xfrm>
            <a:off x="936000" y="1620000"/>
            <a:ext cx="5400000" cy="3600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cs-CZ" noProof="0"/>
              <a:t>Upravte styly předlohy textu.</a:t>
            </a:r>
          </a:p>
          <a:p>
            <a:pPr lvl="1"/>
            <a:r>
              <a:rPr lang="cs-CZ" noProof="0"/>
              <a:t>Druhá úroveň</a:t>
            </a:r>
          </a:p>
          <a:p>
            <a:pPr lvl="2"/>
            <a:r>
              <a:rPr lang="cs-CZ" noProof="0"/>
              <a:t>Třetí úroveň</a:t>
            </a:r>
          </a:p>
          <a:p>
            <a:pPr lvl="3"/>
            <a:r>
              <a:rPr lang="cs-CZ" noProof="0"/>
              <a:t>Čtvrtá úroveň</a:t>
            </a:r>
          </a:p>
          <a:p>
            <a:pPr lvl="4"/>
            <a:r>
              <a:rPr lang="cs-CZ" noProof="0"/>
              <a:t>Pátá úroveň</a:t>
            </a:r>
            <a:endParaRPr lang="en-GB" noProof="0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936000" y="961200"/>
            <a:ext cx="5400000" cy="6588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noProof="0"/>
              <a:t>Upravte styly předlohy textu.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984000" y="961200"/>
            <a:ext cx="3240000" cy="65879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noProof="0"/>
              <a:t>Upravte styly předlohy textu.</a:t>
            </a:r>
          </a:p>
        </p:txBody>
      </p:sp>
      <p:sp>
        <p:nvSpPr>
          <p:cNvPr id="11" name="Zástupný symbol pro obsah 3"/>
          <p:cNvSpPr>
            <a:spLocks noGrp="1"/>
          </p:cNvSpPr>
          <p:nvPr>
            <p:ph sz="half" idx="2"/>
          </p:nvPr>
        </p:nvSpPr>
        <p:spPr>
          <a:xfrm>
            <a:off x="6984000" y="1619998"/>
            <a:ext cx="3240000" cy="3600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cs-CZ" noProof="0"/>
              <a:t>Upravte styly předlohy textu.</a:t>
            </a:r>
          </a:p>
          <a:p>
            <a:pPr lvl="1"/>
            <a:r>
              <a:rPr lang="cs-CZ" noProof="0"/>
              <a:t>Druhá úroveň</a:t>
            </a:r>
          </a:p>
          <a:p>
            <a:pPr lvl="2"/>
            <a:r>
              <a:rPr lang="cs-CZ" noProof="0"/>
              <a:t>Třetí úroveň</a:t>
            </a:r>
          </a:p>
          <a:p>
            <a:pPr lvl="3"/>
            <a:r>
              <a:rPr lang="cs-CZ" noProof="0"/>
              <a:t>Čtvrtá úroveň</a:t>
            </a:r>
          </a:p>
          <a:p>
            <a:pPr lvl="4"/>
            <a:r>
              <a:rPr lang="cs-CZ" noProof="0"/>
              <a:t>Pátá úroveň</a:t>
            </a:r>
            <a:endParaRPr lang="en-GB" noProof="0" dirty="0"/>
          </a:p>
        </p:txBody>
      </p:sp>
      <p:pic>
        <p:nvPicPr>
          <p:cNvPr id="12" name="Obrázek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90477" y="266400"/>
            <a:ext cx="1476000" cy="1136491"/>
          </a:xfrm>
          <a:prstGeom prst="rect">
            <a:avLst/>
          </a:prstGeom>
        </p:spPr>
      </p:pic>
      <p:cxnSp>
        <p:nvCxnSpPr>
          <p:cNvPr id="13" name="Přímá spojnice 12"/>
          <p:cNvCxnSpPr/>
          <p:nvPr userDrawn="1"/>
        </p:nvCxnSpPr>
        <p:spPr>
          <a:xfrm>
            <a:off x="252000" y="936000"/>
            <a:ext cx="9972000" cy="0"/>
          </a:xfrm>
          <a:prstGeom prst="line">
            <a:avLst/>
          </a:prstGeom>
          <a:ln w="15875" cap="rnd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Přímá spojnice 13"/>
          <p:cNvCxnSpPr/>
          <p:nvPr userDrawn="1"/>
        </p:nvCxnSpPr>
        <p:spPr>
          <a:xfrm>
            <a:off x="252000" y="6336000"/>
            <a:ext cx="11685600" cy="0"/>
          </a:xfrm>
          <a:prstGeom prst="line">
            <a:avLst/>
          </a:prstGeom>
          <a:ln w="15875" cap="rnd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Nadpis 11"/>
          <p:cNvSpPr>
            <a:spLocks noGrp="1"/>
          </p:cNvSpPr>
          <p:nvPr>
            <p:ph type="title"/>
          </p:nvPr>
        </p:nvSpPr>
        <p:spPr>
          <a:xfrm>
            <a:off x="252000" y="450000"/>
            <a:ext cx="9720000" cy="460800"/>
          </a:xfrm>
        </p:spPr>
        <p:txBody>
          <a:bodyPr/>
          <a:lstStyle>
            <a:lvl1pPr>
              <a:defRPr sz="2800">
                <a:solidFill>
                  <a:srgbClr val="307871"/>
                </a:solidFill>
              </a:defRPr>
            </a:lvl1pPr>
          </a:lstStyle>
          <a:p>
            <a:r>
              <a:rPr lang="cs-CZ" noProof="0"/>
              <a:t>Kliknutím lze upravit styl.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0816235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6"/>
          <p:cNvSpPr>
            <a:spLocks noGrp="1"/>
          </p:cNvSpPr>
          <p:nvPr>
            <p:ph type="title"/>
          </p:nvPr>
        </p:nvSpPr>
        <p:spPr>
          <a:xfrm>
            <a:off x="252000" y="450000"/>
            <a:ext cx="9720000" cy="460800"/>
          </a:xfrm>
        </p:spPr>
        <p:txBody>
          <a:bodyPr/>
          <a:lstStyle>
            <a:lvl1pPr>
              <a:defRPr sz="2800">
                <a:solidFill>
                  <a:srgbClr val="307871"/>
                </a:solidFill>
              </a:defRPr>
            </a:lvl1pPr>
          </a:lstStyle>
          <a:p>
            <a:r>
              <a:rPr lang="cs-CZ" noProof="0"/>
              <a:t>Kliknutím lze upravit styl.</a:t>
            </a:r>
            <a:endParaRPr lang="en-GB" noProof="0" dirty="0"/>
          </a:p>
        </p:txBody>
      </p:sp>
      <p:pic>
        <p:nvPicPr>
          <p:cNvPr id="7" name="Obrázek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90477" y="266400"/>
            <a:ext cx="1476000" cy="1136491"/>
          </a:xfrm>
          <a:prstGeom prst="rect">
            <a:avLst/>
          </a:prstGeom>
        </p:spPr>
      </p:pic>
      <p:cxnSp>
        <p:nvCxnSpPr>
          <p:cNvPr id="8" name="Přímá spojnice 7"/>
          <p:cNvCxnSpPr/>
          <p:nvPr userDrawn="1"/>
        </p:nvCxnSpPr>
        <p:spPr>
          <a:xfrm>
            <a:off x="252000" y="936000"/>
            <a:ext cx="9972000" cy="0"/>
          </a:xfrm>
          <a:prstGeom prst="line">
            <a:avLst/>
          </a:prstGeom>
          <a:ln w="15875" cap="rnd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Přímá spojnice 8"/>
          <p:cNvCxnSpPr/>
          <p:nvPr userDrawn="1"/>
        </p:nvCxnSpPr>
        <p:spPr>
          <a:xfrm>
            <a:off x="252000" y="6336000"/>
            <a:ext cx="11685600" cy="0"/>
          </a:xfrm>
          <a:prstGeom prst="line">
            <a:avLst/>
          </a:prstGeom>
          <a:ln w="15875" cap="rnd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955891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GB" noProof="0" dirty="0" err="1"/>
              <a:t>Kliknutím</a:t>
            </a:r>
            <a:r>
              <a:rPr lang="en-GB" noProof="0" dirty="0"/>
              <a:t> </a:t>
            </a:r>
            <a:r>
              <a:rPr lang="en-GB" noProof="0" dirty="0" err="1"/>
              <a:t>lze</a:t>
            </a:r>
            <a:r>
              <a:rPr lang="en-GB" noProof="0" dirty="0"/>
              <a:t> </a:t>
            </a:r>
            <a:r>
              <a:rPr lang="en-GB" noProof="0" dirty="0" err="1"/>
              <a:t>upravit</a:t>
            </a:r>
            <a:r>
              <a:rPr lang="en-GB" noProof="0" dirty="0"/>
              <a:t> </a:t>
            </a:r>
            <a:r>
              <a:rPr lang="en-GB" noProof="0" dirty="0" err="1"/>
              <a:t>styl</a:t>
            </a:r>
            <a:r>
              <a:rPr lang="en-GB" noProof="0" dirty="0"/>
              <a:t>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GB" noProof="0" dirty="0" err="1"/>
              <a:t>Upravte</a:t>
            </a:r>
            <a:r>
              <a:rPr lang="en-GB" noProof="0" dirty="0"/>
              <a:t> </a:t>
            </a:r>
            <a:r>
              <a:rPr lang="en-GB" noProof="0" dirty="0" err="1"/>
              <a:t>styly</a:t>
            </a:r>
            <a:r>
              <a:rPr lang="en-GB" noProof="0" dirty="0"/>
              <a:t> </a:t>
            </a:r>
            <a:r>
              <a:rPr lang="en-GB" noProof="0" dirty="0" err="1"/>
              <a:t>předlohy</a:t>
            </a:r>
            <a:r>
              <a:rPr lang="en-GB" noProof="0" dirty="0"/>
              <a:t> </a:t>
            </a:r>
            <a:r>
              <a:rPr lang="en-GB" noProof="0" dirty="0" err="1"/>
              <a:t>textu</a:t>
            </a:r>
            <a:r>
              <a:rPr lang="en-GB" noProof="0" dirty="0"/>
              <a:t>.</a:t>
            </a:r>
          </a:p>
          <a:p>
            <a:pPr lvl="1"/>
            <a:r>
              <a:rPr lang="en-GB" noProof="0" dirty="0" err="1"/>
              <a:t>Druhá</a:t>
            </a:r>
            <a:r>
              <a:rPr lang="en-GB" noProof="0" dirty="0"/>
              <a:t> </a:t>
            </a:r>
            <a:r>
              <a:rPr lang="en-GB" noProof="0" dirty="0" err="1"/>
              <a:t>úroveň</a:t>
            </a:r>
            <a:endParaRPr lang="en-GB" noProof="0" dirty="0"/>
          </a:p>
          <a:p>
            <a:pPr lvl="2"/>
            <a:r>
              <a:rPr lang="en-GB" noProof="0" dirty="0" err="1"/>
              <a:t>Třetí</a:t>
            </a:r>
            <a:r>
              <a:rPr lang="en-GB" noProof="0" dirty="0"/>
              <a:t> </a:t>
            </a:r>
            <a:r>
              <a:rPr lang="en-GB" noProof="0" dirty="0" err="1"/>
              <a:t>úroveň</a:t>
            </a:r>
            <a:endParaRPr lang="en-GB" noProof="0" dirty="0"/>
          </a:p>
          <a:p>
            <a:pPr lvl="3"/>
            <a:r>
              <a:rPr lang="en-GB" noProof="0" dirty="0" err="1"/>
              <a:t>Čtvrtá</a:t>
            </a:r>
            <a:r>
              <a:rPr lang="en-GB" noProof="0" dirty="0"/>
              <a:t> </a:t>
            </a:r>
            <a:r>
              <a:rPr lang="en-GB" noProof="0" dirty="0" err="1"/>
              <a:t>úroveň</a:t>
            </a:r>
            <a:endParaRPr lang="en-GB" noProof="0" dirty="0"/>
          </a:p>
          <a:p>
            <a:pPr lvl="4"/>
            <a:r>
              <a:rPr lang="en-GB" noProof="0" dirty="0" err="1"/>
              <a:t>Pátá</a:t>
            </a:r>
            <a:r>
              <a:rPr lang="en-GB" noProof="0" dirty="0"/>
              <a:t> </a:t>
            </a:r>
            <a:r>
              <a:rPr lang="en-GB" noProof="0" dirty="0" err="1"/>
              <a:t>úroveň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42187660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9" r:id="rId4"/>
    <p:sldLayoutId id="2147483656" r:id="rId5"/>
    <p:sldLayoutId id="2147483657" r:id="rId6"/>
    <p:sldLayoutId id="2147483652" r:id="rId7"/>
    <p:sldLayoutId id="2147483653" r:id="rId8"/>
    <p:sldLayoutId id="2147483654" r:id="rId9"/>
    <p:sldLayoutId id="2147483655" r:id="rId10"/>
    <p:sldLayoutId id="2147483658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b="1" kern="1200">
          <a:solidFill>
            <a:srgbClr val="30787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0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10.xml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13" Type="http://schemas.openxmlformats.org/officeDocument/2006/relationships/oleObject" Target="../embeddings/oleObject6.bin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15.wmf"/><Relationship Id="rId2" Type="http://schemas.openxmlformats.org/officeDocument/2006/relationships/slideLayout" Target="../slideLayouts/slideLayout10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2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0" Type="http://schemas.openxmlformats.org/officeDocument/2006/relationships/image" Target="../media/image14.wmf"/><Relationship Id="rId4" Type="http://schemas.openxmlformats.org/officeDocument/2006/relationships/image" Target="../media/image11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16.w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GB" dirty="0"/>
              <a:t>Quantitative Methods </a:t>
            </a:r>
            <a:br>
              <a:rPr lang="en-GB" dirty="0"/>
            </a:br>
            <a:br>
              <a:rPr lang="en-GB" dirty="0"/>
            </a:br>
            <a:br>
              <a:rPr lang="en-GB" dirty="0"/>
            </a:br>
            <a:r>
              <a:rPr lang="en-GB" dirty="0"/>
              <a:t>Lecture 6</a:t>
            </a:r>
            <a:br>
              <a:rPr lang="en-GB" dirty="0"/>
            </a:br>
            <a:br>
              <a:rPr lang="en-GB" sz="1800" dirty="0"/>
            </a:br>
            <a:endParaRPr lang="cs-CZ" sz="1800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258847" y="4011623"/>
            <a:ext cx="5184000" cy="1054800"/>
          </a:xfrm>
        </p:spPr>
        <p:txBody>
          <a:bodyPr/>
          <a:lstStyle/>
          <a:p>
            <a:pPr algn="ctr"/>
            <a:r>
              <a:rPr lang="en-US" dirty="0"/>
              <a:t>Differential calculus</a:t>
            </a:r>
            <a:endParaRPr lang="cs-CZ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idx="10"/>
          </p:nvPr>
        </p:nvSpPr>
        <p:spPr/>
        <p:txBody>
          <a:bodyPr/>
          <a:lstStyle/>
          <a:p>
            <a:pPr algn="ctr"/>
            <a:r>
              <a:rPr lang="en-GB" dirty="0"/>
              <a:t>BAKV</a:t>
            </a:r>
            <a:r>
              <a:rPr lang="cs-CZ" dirty="0"/>
              <a:t>M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162959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derivative of a function</a:t>
            </a:r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text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pPr>
                  <a:lnSpc>
                    <a:spcPct val="150000"/>
                  </a:lnSpc>
                </a:pPr>
                <a:r>
                  <a:rPr lang="en-US" dirty="0"/>
                  <a:t>Let a function  </a:t>
                </a:r>
                <a14:m>
                  <m:oMath xmlns:m="http://schemas.openxmlformats.org/officeDocument/2006/math">
                    <m:r>
                      <a:rPr lang="en-US" i="1" dirty="0">
                        <a:latin typeface="Cambria Math" panose="02040503050406030204" pitchFamily="18" charset="0"/>
                      </a:rPr>
                      <m:t>𝑓</m:t>
                    </m:r>
                  </m:oMath>
                </a14:m>
                <a:r>
                  <a:rPr lang="en-US" dirty="0"/>
                  <a:t>  and a point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∈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ℝ</m:t>
                    </m:r>
                  </m:oMath>
                </a14:m>
                <a:r>
                  <a:rPr lang="en-US" dirty="0"/>
                  <a:t>  be given.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dirty="0"/>
                  <a:t>Assume that the function  </a:t>
                </a:r>
                <a14:m>
                  <m:oMath xmlns:m="http://schemas.openxmlformats.org/officeDocument/2006/math">
                    <m:r>
                      <a:rPr lang="en-US" i="1" dirty="0">
                        <a:latin typeface="Cambria Math" panose="02040503050406030204" pitchFamily="18" charset="0"/>
                      </a:rPr>
                      <m:t>𝑓</m:t>
                    </m:r>
                  </m:oMath>
                </a14:m>
                <a:r>
                  <a:rPr lang="en-US" dirty="0"/>
                  <a:t>  is defined on the whole interval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i="1" dirty="0" err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 dirty="0" err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i="1" dirty="0" err="1">
                                <a:latin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𝛿</m:t>
                        </m:r>
                        <m:r>
                          <a:rPr lang="en-US" i="1" dirty="0" err="1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 </m:t>
                        </m:r>
                        <m:sSub>
                          <m:sSubPr>
                            <m:ctrlPr>
                              <a:rPr lang="en-US" i="1" dirty="0" err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 dirty="0" err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i="1" dirty="0" err="1">
                                <a:latin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𝛿</m:t>
                        </m:r>
                      </m:e>
                    </m:d>
                  </m:oMath>
                </a14:m>
                <a:r>
                  <a:rPr lang="en-US" dirty="0"/>
                  <a:t>  </a:t>
                </a:r>
                <a:br>
                  <a:rPr lang="en-US" dirty="0"/>
                </a:br>
                <a:r>
                  <a:rPr lang="en-US" dirty="0"/>
                  <a:t>for some 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𝛿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&gt;0</m:t>
                    </m:r>
                  </m:oMath>
                </a14:m>
                <a:r>
                  <a:rPr lang="en-US" dirty="0"/>
                  <a:t>.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dirty="0"/>
                  <a:t>Then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en-US" b="0" i="0" smtClean="0">
                                  <a:latin typeface="Cambria Math" panose="02040503050406030204" pitchFamily="18" charset="0"/>
                                </a:rPr>
                                <m:t>lim</m:t>
                              </m:r>
                            </m:e>
                            <m:lim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→0</m:t>
                              </m:r>
                            </m:lim>
                          </m:limLow>
                        </m:fName>
                        <m:e>
                          <m:f>
                            <m:f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  <m:d>
                                <m:d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0</m:t>
                                      </m:r>
                                    </m:sub>
                                  </m:s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h</m:t>
                                  </m:r>
                                </m:e>
                              </m:d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  <m:d>
                                <m:d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0</m:t>
                                      </m:r>
                                    </m:sub>
                                  </m:sSub>
                                </m:e>
                              </m:d>
                            </m:num>
                            <m:den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</m:den>
                          </m:f>
                        </m:e>
                      </m:func>
                    </m:oMath>
                  </m:oMathPara>
                </a14:m>
                <a:endParaRPr lang="en-US" dirty="0"/>
              </a:p>
              <a:p>
                <a:endParaRPr lang="en-US" dirty="0"/>
              </a:p>
              <a:p>
                <a:pPr>
                  <a:lnSpc>
                    <a:spcPct val="150000"/>
                  </a:lnSpc>
                </a:pPr>
                <a:r>
                  <a:rPr lang="en-US" dirty="0"/>
                  <a:t>is </a:t>
                </a:r>
                <a:r>
                  <a:rPr lang="en-US" b="1" dirty="0"/>
                  <a:t>the first derivative</a:t>
                </a:r>
                <a:r>
                  <a:rPr lang="en-US" dirty="0"/>
                  <a:t> of the function 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𝑓</m:t>
                    </m:r>
                  </m:oMath>
                </a14:m>
                <a:r>
                  <a:rPr lang="en-US" dirty="0"/>
                  <a:t>  at the point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en-US" dirty="0"/>
                  <a:t>  (if the limit exists).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dirty="0"/>
                  <a:t>If the limit does not exist — the function is not differentiable at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en-US" dirty="0"/>
                  <a:t>,  </a:t>
                </a:r>
                <a:br>
                  <a:rPr lang="en-US" dirty="0"/>
                </a:br>
                <a:r>
                  <a:rPr lang="en-US" dirty="0"/>
                  <a:t>i.e. the function has no derivative at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en-US" dirty="0"/>
                  <a:t>.</a:t>
                </a:r>
                <a:endParaRPr lang="cs-CZ" dirty="0"/>
              </a:p>
            </p:txBody>
          </p:sp>
        </mc:Choice>
        <mc:Fallback xmlns="">
          <p:sp>
            <p:nvSpPr>
              <p:cNvPr id="3" name="Zástupný symbol pro text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blipFill>
                <a:blip r:embed="rId2"/>
                <a:stretch>
                  <a:fillRect l="-802" b="-969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20987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derivative of a function</a:t>
            </a:r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text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r>
                  <a:rPr lang="en-US" dirty="0"/>
                  <a:t>If the limit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en-US" b="0" i="0" smtClean="0">
                                  <a:latin typeface="Cambria Math" panose="02040503050406030204" pitchFamily="18" charset="0"/>
                                </a:rPr>
                                <m:t>lim</m:t>
                              </m:r>
                            </m:e>
                            <m:lim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→0</m:t>
                              </m:r>
                            </m:lim>
                          </m:limLow>
                        </m:fName>
                        <m:e>
                          <m:f>
                            <m:f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  <m:d>
                                <m:d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0</m:t>
                                      </m:r>
                                    </m:sub>
                                  </m:s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h</m:t>
                                  </m:r>
                                </m:e>
                              </m:d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  <m:d>
                                <m:d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0</m:t>
                                      </m:r>
                                    </m:sub>
                                  </m:sSub>
                                </m:e>
                              </m:d>
                            </m:num>
                            <m:den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</m:den>
                          </m:f>
                        </m:e>
                      </m:func>
                    </m:oMath>
                  </m:oMathPara>
                </a14:m>
                <a:endParaRPr lang="en-US" dirty="0"/>
              </a:p>
              <a:p>
                <a:endParaRPr lang="en-US" dirty="0"/>
              </a:p>
              <a:p>
                <a:pPr>
                  <a:lnSpc>
                    <a:spcPct val="150000"/>
                  </a:lnSpc>
                </a:pPr>
                <a:r>
                  <a:rPr lang="en-US" dirty="0"/>
                  <a:t>is finite — the derivative is finite.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dirty="0"/>
                  <a:t>If the limit is infinite — then the derivative is infinite.</a:t>
                </a:r>
              </a:p>
              <a:p>
                <a:pPr>
                  <a:lnSpc>
                    <a:spcPct val="150000"/>
                  </a:lnSpc>
                </a:pPr>
                <a:endParaRPr lang="en-US" dirty="0"/>
              </a:p>
              <a:p>
                <a:pPr>
                  <a:lnSpc>
                    <a:spcPct val="150000"/>
                  </a:lnSpc>
                </a:pPr>
                <a:r>
                  <a:rPr lang="en-US" b="1" dirty="0"/>
                  <a:t>Theorem.</a:t>
                </a:r>
                <a:r>
                  <a:rPr lang="en-US" dirty="0"/>
                  <a:t>  </a:t>
                </a:r>
                <a:r>
                  <a:rPr lang="en-US" u="sng" dirty="0"/>
                  <a:t>If</a:t>
                </a:r>
                <a:r>
                  <a:rPr lang="en-US" dirty="0"/>
                  <a:t> the derivative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</m:e>
                    </m:d>
                  </m:oMath>
                </a14:m>
                <a:r>
                  <a:rPr lang="en-US" dirty="0"/>
                  <a:t>  </a:t>
                </a:r>
                <a:r>
                  <a:rPr lang="en-US" u="sng" dirty="0"/>
                  <a:t>exists and is finite</a:t>
                </a:r>
                <a:r>
                  <a:rPr lang="en-US" dirty="0"/>
                  <a:t>, </a:t>
                </a:r>
                <a:br>
                  <a:rPr lang="en-US" dirty="0"/>
                </a:br>
                <a:r>
                  <a:rPr lang="en-US" u="sng" dirty="0"/>
                  <a:t>then</a:t>
                </a:r>
                <a:r>
                  <a:rPr lang="en-US" dirty="0"/>
                  <a:t> the function 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𝑓</m:t>
                    </m:r>
                  </m:oMath>
                </a14:m>
                <a:r>
                  <a:rPr lang="en-US" dirty="0"/>
                  <a:t>  is </a:t>
                </a:r>
                <a:r>
                  <a:rPr lang="en-US" u="sng" dirty="0"/>
                  <a:t>continuous</a:t>
                </a:r>
                <a:r>
                  <a:rPr lang="en-US" dirty="0"/>
                  <a:t> at the point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en-US" dirty="0"/>
                  <a:t>.</a:t>
                </a:r>
              </a:p>
            </p:txBody>
          </p:sp>
        </mc:Choice>
        <mc:Fallback xmlns="">
          <p:sp>
            <p:nvSpPr>
              <p:cNvPr id="3" name="Zástupný symbol pro text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blipFill>
                <a:blip r:embed="rId2"/>
                <a:stretch>
                  <a:fillRect l="-802" t="-847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464397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Rules to calculate the derivative I</a:t>
            </a:r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text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pPr>
                  <a:lnSpc>
                    <a:spcPct val="150000"/>
                  </a:lnSpc>
                </a:pPr>
                <a:r>
                  <a:rPr lang="en-US" dirty="0"/>
                  <a:t>Let 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𝑓</m:t>
                    </m:r>
                  </m:oMath>
                </a14:m>
                <a:r>
                  <a:rPr lang="en-US" dirty="0"/>
                  <a:t>  be a function such that its derivatives at a point 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∈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ℝ</m:t>
                    </m:r>
                  </m:oMath>
                </a14:m>
                <a:r>
                  <a:rPr lang="en-US" dirty="0"/>
                  <a:t>  exists and is finite.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dirty="0"/>
                  <a:t>That is,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</m:oMath>
                </a14:m>
                <a:r>
                  <a:rPr lang="en-US" dirty="0"/>
                  <a:t>  exists and is finite.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dirty="0"/>
                  <a:t>Moreover, let 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𝑐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∈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ℝ</m:t>
                    </m:r>
                  </m:oMath>
                </a14:m>
                <a:r>
                  <a:rPr lang="en-US" dirty="0"/>
                  <a:t>  be any constant.</a:t>
                </a:r>
              </a:p>
              <a:p>
                <a:pPr>
                  <a:lnSpc>
                    <a:spcPct val="200000"/>
                  </a:lnSpc>
                </a:pPr>
                <a:r>
                  <a:rPr lang="en-US" dirty="0"/>
                  <a:t>It then holds:</a:t>
                </a:r>
              </a:p>
              <a:p>
                <a:pPr>
                  <a:lnSpc>
                    <a:spcPct val="20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×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</m:e>
                          </m:d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𝑐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×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</m:oMath>
                  </m:oMathPara>
                </a14:m>
                <a:endParaRPr lang="cs-CZ" dirty="0"/>
              </a:p>
            </p:txBody>
          </p:sp>
        </mc:Choice>
        <mc:Fallback xmlns="">
          <p:sp>
            <p:nvSpPr>
              <p:cNvPr id="3" name="Zástupný symbol pro text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blipFill>
                <a:blip r:embed="rId2"/>
                <a:stretch>
                  <a:fillRect l="-802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3097407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Rules to calculate the derivative II</a:t>
            </a:r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text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pPr>
                  <a:lnSpc>
                    <a:spcPct val="150000"/>
                  </a:lnSpc>
                </a:pPr>
                <a:r>
                  <a:rPr lang="en-US" dirty="0"/>
                  <a:t>Let 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𝑓</m:t>
                    </m:r>
                  </m:oMath>
                </a14:m>
                <a:r>
                  <a:rPr lang="en-US" dirty="0"/>
                  <a:t>  and 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𝑔</m:t>
                    </m:r>
                  </m:oMath>
                </a14:m>
                <a:r>
                  <a:rPr lang="en-US" dirty="0"/>
                  <a:t>  be two functions such that </a:t>
                </a:r>
                <a:br>
                  <a:rPr lang="en-US" dirty="0"/>
                </a:br>
                <a:r>
                  <a:rPr lang="en-US" dirty="0"/>
                  <a:t>their derivatives at a point 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∈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ℝ</m:t>
                    </m:r>
                  </m:oMath>
                </a14:m>
                <a:r>
                  <a:rPr lang="en-US" dirty="0"/>
                  <a:t>  exist and are finite.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dirty="0"/>
                  <a:t>That is,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</m:oMath>
                </a14:m>
                <a:r>
                  <a:rPr lang="en-US" dirty="0"/>
                  <a:t>  and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𝑔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</m:oMath>
                </a14:m>
                <a:r>
                  <a:rPr lang="en-US" dirty="0"/>
                  <a:t>  exist and are finite.</a:t>
                </a:r>
              </a:p>
              <a:p>
                <a:pPr>
                  <a:lnSpc>
                    <a:spcPct val="200000"/>
                  </a:lnSpc>
                </a:pPr>
                <a:r>
                  <a:rPr lang="en-US" dirty="0"/>
                  <a:t>It then holds:</a:t>
                </a:r>
              </a:p>
              <a:p>
                <a:pPr>
                  <a:lnSpc>
                    <a:spcPct val="20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𝑔</m:t>
                              </m:r>
                            </m:e>
                          </m:d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m:rPr>
                          <m:aln/>
                        </m:rP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𝑔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</m:oMath>
                    <m:oMath xmlns:m="http://schemas.openxmlformats.org/officeDocument/2006/math"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𝑔</m:t>
                              </m:r>
                            </m:e>
                          </m:d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m:rPr>
                          <m:aln/>
                        </m:rP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−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𝑔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</m:oMath>
                  </m:oMathPara>
                </a14:m>
                <a:endParaRPr lang="cs-CZ" dirty="0"/>
              </a:p>
            </p:txBody>
          </p:sp>
        </mc:Choice>
        <mc:Fallback xmlns="">
          <p:sp>
            <p:nvSpPr>
              <p:cNvPr id="3" name="Zástupný symbol pro text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blipFill>
                <a:blip r:embed="rId2"/>
                <a:stretch>
                  <a:fillRect l="-802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9788522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Rules to calculate the derivative III</a:t>
            </a:r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text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pPr>
                  <a:lnSpc>
                    <a:spcPct val="150000"/>
                  </a:lnSpc>
                </a:pPr>
                <a:r>
                  <a:rPr lang="en-US" dirty="0"/>
                  <a:t>Let 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𝑓</m:t>
                    </m:r>
                  </m:oMath>
                </a14:m>
                <a:r>
                  <a:rPr lang="en-US" dirty="0"/>
                  <a:t>  and 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𝑔</m:t>
                    </m:r>
                  </m:oMath>
                </a14:m>
                <a:r>
                  <a:rPr lang="en-US" dirty="0"/>
                  <a:t>  be two functions such that </a:t>
                </a:r>
                <a:br>
                  <a:rPr lang="en-US" dirty="0"/>
                </a:br>
                <a:r>
                  <a:rPr lang="en-US" dirty="0"/>
                  <a:t>their derivatives at a point 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∈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ℝ</m:t>
                    </m:r>
                  </m:oMath>
                </a14:m>
                <a:r>
                  <a:rPr lang="en-US" dirty="0"/>
                  <a:t>  exist and are finite.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dirty="0"/>
                  <a:t>That is,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</m:oMath>
                </a14:m>
                <a:r>
                  <a:rPr lang="en-US" dirty="0"/>
                  <a:t>  and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𝑔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</m:oMath>
                </a14:m>
                <a:r>
                  <a:rPr lang="en-US" dirty="0"/>
                  <a:t>  exist and are finite.</a:t>
                </a:r>
              </a:p>
              <a:p>
                <a:pPr>
                  <a:lnSpc>
                    <a:spcPct val="200000"/>
                  </a:lnSpc>
                </a:pPr>
                <a:r>
                  <a:rPr lang="en-US" dirty="0"/>
                  <a:t>It then holds:</a:t>
                </a:r>
              </a:p>
              <a:p>
                <a:pPr>
                  <a:lnSpc>
                    <a:spcPct val="20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×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𝑔</m:t>
                              </m:r>
                            </m:e>
                          </m:d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</m:e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×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𝑔</m:t>
                          </m:r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×</m:t>
                          </m:r>
                          <m:sSup>
                            <m:s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𝑔</m:t>
                              </m:r>
                            </m:e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</m:e>
                      </m:d>
                    </m:oMath>
                  </m:oMathPara>
                </a14:m>
                <a:endParaRPr lang="en-US" dirty="0"/>
              </a:p>
              <a:p>
                <a:endParaRPr lang="en-US" dirty="0"/>
              </a:p>
              <a:p>
                <a:r>
                  <a:rPr lang="en-US" dirty="0"/>
                  <a:t>If 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𝑔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≠0</m:t>
                    </m:r>
                  </m:oMath>
                </a14:m>
                <a:r>
                  <a:rPr lang="en-US" dirty="0"/>
                  <a:t>,  then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cs-CZ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num>
                                <m:den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𝑔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p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′</m:t>
                                  </m:r>
                                </m:sup>
                              </m:sSup>
                              <m:d>
                                <m:d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d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×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𝑔</m:t>
                              </m:r>
                              <m:d>
                                <m:d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d>
                            </m:e>
                          </m:d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  <m:d>
                                <m:d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d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×</m:t>
                              </m:r>
                              <m:sSup>
                                <m:sSup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𝑔</m:t>
                                  </m:r>
                                </m:e>
                                <m:sup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′</m:t>
                                  </m:r>
                                </m:sup>
                              </m:sSup>
                              <m:d>
                                <m:d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d>
                            </m:e>
                          </m:d>
                        </m:num>
                        <m:den>
                          <m:sSup>
                            <m:s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𝑔</m:t>
                              </m:r>
                            </m:e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</m:den>
                      </m:f>
                    </m:oMath>
                  </m:oMathPara>
                </a14:m>
                <a:endParaRPr lang="cs-CZ" dirty="0"/>
              </a:p>
            </p:txBody>
          </p:sp>
        </mc:Choice>
        <mc:Fallback xmlns="">
          <p:sp>
            <p:nvSpPr>
              <p:cNvPr id="3" name="Zástupný symbol pro text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blipFill>
                <a:blip r:embed="rId2"/>
                <a:stretch>
                  <a:fillRect l="-802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3781669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Chain rule</a:t>
            </a:r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text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pPr>
                  <a:lnSpc>
                    <a:spcPct val="150000"/>
                  </a:lnSpc>
                </a:pPr>
                <a:r>
                  <a:rPr lang="en-US" dirty="0"/>
                  <a:t>Let 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𝑔</m:t>
                    </m:r>
                  </m:oMath>
                </a14:m>
                <a:r>
                  <a:rPr lang="en-US" dirty="0"/>
                  <a:t>  be a function such that its derivatives at a point  </a:t>
                </a:r>
                <a14:m>
                  <m:oMath xmlns:m="http://schemas.openxmlformats.org/officeDocument/2006/math">
                    <m:r>
                      <a:rPr lang="en-US" i="1" dirty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∈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ℝ</m:t>
                    </m:r>
                  </m:oMath>
                </a14:m>
                <a:r>
                  <a:rPr lang="en-US" dirty="0"/>
                  <a:t>  exists and is finite.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dirty="0"/>
                  <a:t>Let 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𝑓</m:t>
                    </m:r>
                  </m:oMath>
                </a14:m>
                <a:r>
                  <a:rPr lang="en-US" dirty="0"/>
                  <a:t>  be a function such that its derivatives at the point 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𝑔</m:t>
                    </m:r>
                    <m:d>
                      <m:d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</m:oMath>
                </a14:m>
                <a:r>
                  <a:rPr lang="en-US" dirty="0"/>
                  <a:t>  exists and is finite.</a:t>
                </a:r>
              </a:p>
              <a:p>
                <a:pPr>
                  <a:lnSpc>
                    <a:spcPct val="200000"/>
                  </a:lnSpc>
                </a:pPr>
                <a:r>
                  <a:rPr lang="en-US" dirty="0"/>
                  <a:t>Then:</a:t>
                </a:r>
              </a:p>
              <a:p>
                <a:pPr>
                  <a:lnSpc>
                    <a:spcPct val="20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∘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𝑔</m:t>
                              </m:r>
                            </m:e>
                          </m:d>
                        </m:e>
                        <m:sup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d>
                        <m:d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US" i="1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  <m:sup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d>
                        <m:d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𝑔</m:t>
                          </m:r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×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𝑔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</m:oMath>
                  </m:oMathPara>
                </a14:m>
                <a:endParaRPr lang="cs-CZ" dirty="0"/>
              </a:p>
            </p:txBody>
          </p:sp>
        </mc:Choice>
        <mc:Fallback xmlns="">
          <p:sp>
            <p:nvSpPr>
              <p:cNvPr id="3" name="Zástupný symbol pro text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blipFill>
                <a:blip r:embed="rId2"/>
                <a:stretch>
                  <a:fillRect l="-802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8193847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Examples:  Derivatives of elementary functions I</a:t>
            </a:r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text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pPr>
                  <a:lnSpc>
                    <a:spcPct val="200000"/>
                  </a:lnSpc>
                </a:pPr>
                <a:r>
                  <a:rPr lang="en-US" dirty="0"/>
                  <a:t>Let		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i="1" dirty="0" smtClean="0"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nor/>
                      </m:rPr>
                      <a:rPr lang="en-US" i="0" dirty="0" smtClean="0">
                        <a:latin typeface="Cambria Math" panose="02040503050406030204" pitchFamily="18" charset="0"/>
                      </a:rPr>
                      <m:t>const</m:t>
                    </m:r>
                    <m:r>
                      <m:rPr>
                        <m:nor/>
                      </m:rPr>
                      <a:rPr lang="en-US" i="0" dirty="0" smtClean="0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endParaRPr lang="en-US" dirty="0"/>
              </a:p>
              <a:p>
                <a:pPr>
                  <a:lnSpc>
                    <a:spcPct val="200000"/>
                  </a:lnSpc>
                  <a:tabLst>
                    <a:tab pos="1728000" algn="l"/>
                  </a:tabLst>
                </a:pPr>
                <a:r>
                  <a:rPr lang="en-US" dirty="0"/>
                  <a:t>Then	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=0</m:t>
                    </m:r>
                  </m:oMath>
                </a14:m>
                <a:endParaRPr lang="en-US" dirty="0"/>
              </a:p>
              <a:p>
                <a:pPr>
                  <a:lnSpc>
                    <a:spcPct val="200000"/>
                  </a:lnSpc>
                  <a:tabLst>
                    <a:tab pos="1728000" algn="l"/>
                  </a:tabLst>
                </a:pPr>
                <a:endParaRPr lang="en-US" dirty="0"/>
              </a:p>
              <a:p>
                <a:pPr>
                  <a:lnSpc>
                    <a:spcPct val="200000"/>
                  </a:lnSpc>
                  <a:tabLst>
                    <a:tab pos="1728000" algn="l"/>
                  </a:tabLs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cs-CZ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cs-CZ" i="1" smtClean="0"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cs-CZ" i="0" smtClean="0">
                                  <a:latin typeface="Cambria Math" panose="02040503050406030204" pitchFamily="18" charset="0"/>
                                </a:rPr>
                                <m:t>lim</m:t>
                              </m:r>
                            </m:e>
                            <m:lim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→0</m:t>
                              </m:r>
                            </m:lim>
                          </m:limLow>
                        </m:fName>
                        <m:e>
                          <m:f>
                            <m:fPr>
                              <m:ctrlPr>
                                <a:rPr lang="cs-CZ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  <m:d>
                                <m:d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h</m:t>
                                  </m:r>
                                </m:e>
                              </m:d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  <m:d>
                                <m:d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d>
                            </m:num>
                            <m:den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</m:den>
                          </m:f>
                        </m:e>
                      </m:func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en-US" b="0" i="0" smtClean="0">
                                  <a:latin typeface="Cambria Math" panose="02040503050406030204" pitchFamily="18" charset="0"/>
                                </a:rPr>
                                <m:t>lim</m:t>
                              </m:r>
                            </m:e>
                            <m:lim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→0</m:t>
                              </m:r>
                            </m:lim>
                          </m:limLow>
                        </m:fName>
                        <m:e>
                          <m:f>
                            <m:f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m:rPr>
                                  <m:nor/>
                                </m:rPr>
                                <a:rPr lang="en-US" b="0" i="0" smtClean="0">
                                  <a:latin typeface="Cambria Math" panose="02040503050406030204" pitchFamily="18" charset="0"/>
                                </a:rPr>
                                <m:t>const</m:t>
                              </m:r>
                              <m:r>
                                <m:rPr>
                                  <m:nor/>
                                </m:rPr>
                                <a:rPr lang="en-US" b="0" i="0" smtClean="0">
                                  <a:latin typeface="Cambria Math" panose="02040503050406030204" pitchFamily="18" charset="0"/>
                                </a:rPr>
                                <m:t>.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m:rPr>
                                  <m:nor/>
                                </m:rPr>
                                <a:rPr lang="en-US" b="0" i="0" smtClean="0">
                                  <a:latin typeface="Cambria Math" panose="02040503050406030204" pitchFamily="18" charset="0"/>
                                </a:rPr>
                                <m:t>const</m:t>
                              </m:r>
                              <m:r>
                                <m:rPr>
                                  <m:nor/>
                                </m:rPr>
                                <a:rPr lang="en-US" b="0" i="0" smtClean="0">
                                  <a:latin typeface="Cambria Math" panose="02040503050406030204" pitchFamily="18" charset="0"/>
                                </a:rPr>
                                <m:t>.</m:t>
                              </m:r>
                            </m:num>
                            <m:den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</m:den>
                          </m:f>
                        </m:e>
                      </m:func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en-US" b="0" i="0" smtClean="0">
                                  <a:latin typeface="Cambria Math" panose="02040503050406030204" pitchFamily="18" charset="0"/>
                                </a:rPr>
                                <m:t>lim</m:t>
                              </m:r>
                            </m:e>
                            <m:lim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→0</m:t>
                              </m:r>
                            </m:lim>
                          </m:limLow>
                        </m:fName>
                        <m:e>
                          <m:f>
                            <m:f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num>
                            <m:den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</m:den>
                          </m:f>
                        </m:e>
                      </m:func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en-US" b="0" i="0" smtClean="0">
                                  <a:latin typeface="Cambria Math" panose="02040503050406030204" pitchFamily="18" charset="0"/>
                                </a:rPr>
                                <m:t>lim</m:t>
                              </m:r>
                            </m:e>
                            <m:lim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→0</m:t>
                              </m:r>
                            </m:lim>
                          </m:limLow>
                        </m:fName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e>
                      </m:func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=0</m:t>
                      </m:r>
                    </m:oMath>
                  </m:oMathPara>
                </a14:m>
                <a:endParaRPr lang="cs-CZ" dirty="0"/>
              </a:p>
            </p:txBody>
          </p:sp>
        </mc:Choice>
        <mc:Fallback xmlns="">
          <p:sp>
            <p:nvSpPr>
              <p:cNvPr id="3" name="Zástupný symbol pro text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blipFill>
                <a:blip r:embed="rId2"/>
                <a:stretch>
                  <a:fillRect l="-802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3912929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Examples:  Derivatives of elementary functions II</a:t>
            </a:r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text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pPr>
                  <a:lnSpc>
                    <a:spcPct val="200000"/>
                  </a:lnSpc>
                </a:pPr>
                <a:r>
                  <a:rPr lang="en-US" dirty="0"/>
                  <a:t>Let		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i="1" dirty="0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  </m:t>
                    </m:r>
                    <m:r>
                      <m:rPr>
                        <m:nor/>
                      </m:rPr>
                      <a:rPr lang="en-US" b="0" i="0" dirty="0" smtClean="0">
                        <a:latin typeface="Cambria Math" panose="02040503050406030204" pitchFamily="18" charset="0"/>
                      </a:rPr>
                      <m:t>for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 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=1, 2, 3, </m:t>
                    </m:r>
                    <m:r>
                      <a:rPr lang="en-US" b="0" i="0" dirty="0" smtClean="0">
                        <a:latin typeface="Cambria Math" panose="02040503050406030204" pitchFamily="18" charset="0"/>
                      </a:rPr>
                      <m:t>4, 5,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…</m:t>
                    </m:r>
                  </m:oMath>
                </a14:m>
                <a:endParaRPr lang="en-US" dirty="0"/>
              </a:p>
              <a:p>
                <a:pPr>
                  <a:lnSpc>
                    <a:spcPct val="200000"/>
                  </a:lnSpc>
                  <a:tabLst>
                    <a:tab pos="1728000" algn="l"/>
                  </a:tabLst>
                </a:pPr>
                <a:r>
                  <a:rPr lang="en-US" dirty="0"/>
                  <a:t>Then	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×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sup>
                    </m:sSup>
                  </m:oMath>
                </a14:m>
                <a:endParaRPr lang="en-US" dirty="0"/>
              </a:p>
              <a:p>
                <a:pPr>
                  <a:lnSpc>
                    <a:spcPct val="150000"/>
                  </a:lnSpc>
                  <a:tabLst>
                    <a:tab pos="1728000" algn="l"/>
                  </a:tabLst>
                </a:pPr>
                <a:endParaRPr lang="en-US" dirty="0"/>
              </a:p>
              <a:p>
                <a:pPr>
                  <a:lnSpc>
                    <a:spcPct val="200000"/>
                  </a:lnSpc>
                  <a:tabLst>
                    <a:tab pos="1728000" algn="l"/>
                  </a:tabLs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m:rPr>
                          <m:aln/>
                        </m:rP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cs-CZ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cs-CZ" i="1" smtClean="0"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cs-CZ" i="0" smtClean="0">
                                  <a:latin typeface="Cambria Math" panose="02040503050406030204" pitchFamily="18" charset="0"/>
                                </a:rPr>
                                <m:t>lim</m:t>
                              </m:r>
                            </m:e>
                            <m:lim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→0</m:t>
                              </m:r>
                            </m:lim>
                          </m:limLow>
                        </m:fName>
                        <m:e>
                          <m:f>
                            <m:fPr>
                              <m:ctrlPr>
                                <a:rPr lang="cs-CZ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  <m:d>
                                <m:d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h</m:t>
                                  </m:r>
                                </m:e>
                              </m:d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  <m:d>
                                <m:d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d>
                            </m:num>
                            <m:den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</m:den>
                          </m:f>
                        </m:e>
                      </m:func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en-US" b="0" i="0" smtClean="0">
                                  <a:latin typeface="Cambria Math" panose="02040503050406030204" pitchFamily="18" charset="0"/>
                                </a:rPr>
                                <m:t>lim</m:t>
                              </m:r>
                            </m:e>
                            <m:lim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→0</m:t>
                              </m:r>
                            </m:lim>
                          </m:limLow>
                        </m:fName>
                        <m:e>
                          <m:f>
                            <m:f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+</m:t>
                                      </m:r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h</m:t>
                                      </m:r>
                                    </m:e>
                                  </m:d>
                                </m:e>
                                <m:sup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p>
                              </m:s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p>
                                <m:sSup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p>
                              </m:sSup>
                            </m:num>
                            <m:den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</m:den>
                          </m:f>
                        </m:e>
                      </m:func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  <m:oMath xmlns:m="http://schemas.openxmlformats.org/officeDocument/2006/math">
                      <m:r>
                        <m:rPr>
                          <m:aln/>
                        </m:rP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en-US" b="0" i="0" smtClean="0">
                                  <a:latin typeface="Cambria Math" panose="02040503050406030204" pitchFamily="18" charset="0"/>
                                </a:rPr>
                                <m:t>lim</m:t>
                              </m:r>
                            </m:e>
                            <m:lim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→0</m:t>
                              </m:r>
                            </m:lim>
                          </m:limLow>
                        </m:fName>
                        <m:e>
                          <m:f>
                            <m:f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p>
                              </m:s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d>
                                <m:d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type m:val="noBar"/>
                                      <m:ctrlP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𝑛</m:t>
                                      </m:r>
                                    </m:num>
                                    <m:den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den>
                                  </m:f>
                                </m:e>
                              </m:d>
                              <m:sSup>
                                <m:sSup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−1</m:t>
                                  </m:r>
                                </m:sup>
                              </m:s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d>
                                <m:d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type m:val="noBar"/>
                                      <m:ctrlP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𝑛</m:t>
                                      </m:r>
                                    </m:num>
                                    <m:den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𝑘</m:t>
                                      </m:r>
                                    </m:den>
                                  </m:f>
                                </m:e>
                              </m:d>
                              <m:sSup>
                                <m:sSup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−2</m:t>
                                  </m:r>
                                </m:sup>
                              </m:sSup>
                              <m:sSup>
                                <m:sSup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h</m:t>
                                  </m:r>
                                </m:e>
                                <m:sup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+⋯+</m:t>
                              </m:r>
                              <m:sSup>
                                <m:sSup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h</m:t>
                                  </m:r>
                                </m:e>
                                <m:sup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p>
                              </m:s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p>
                                <m:sSup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p>
                              </m:sSup>
                            </m:num>
                            <m:den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</m:den>
                          </m:f>
                        </m:e>
                      </m:func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𝑛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−1</m:t>
                          </m:r>
                        </m:sup>
                      </m:sSup>
                    </m:oMath>
                  </m:oMathPara>
                </a14:m>
                <a:endParaRPr lang="cs-CZ" dirty="0"/>
              </a:p>
            </p:txBody>
          </p:sp>
        </mc:Choice>
        <mc:Fallback xmlns="">
          <p:sp>
            <p:nvSpPr>
              <p:cNvPr id="3" name="Zástupný symbol pro text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blipFill>
                <a:blip r:embed="rId2"/>
                <a:stretch>
                  <a:fillRect l="-802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3467013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Examples:  Derivatives of elementary functions III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text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pPr>
                  <a:lnSpc>
                    <a:spcPct val="150000"/>
                  </a:lnSpc>
                </a:pPr>
                <a:r>
                  <a:rPr lang="en-GB" dirty="0"/>
                  <a:t>Let		</a:t>
                </a:r>
                <a14:m>
                  <m:oMath xmlns:m="http://schemas.openxmlformats.org/officeDocument/2006/math">
                    <m:r>
                      <a:rPr lang="en-GB" i="1" smtClean="0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GB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GB" i="1" smtClean="0">
                        <a:latin typeface="Cambria Math" panose="02040503050406030204" pitchFamily="18" charset="0"/>
                      </a:rPr>
                      <m:t>=</m:t>
                    </m:r>
                    <m:rad>
                      <m:radPr>
                        <m:ctrlPr>
                          <a:rPr lang="en-GB" i="1" smtClean="0">
                            <a:latin typeface="Cambria Math" panose="02040503050406030204" pitchFamily="18" charset="0"/>
                          </a:rPr>
                        </m:ctrlPr>
                      </m:radPr>
                      <m:deg>
                        <m:r>
                          <m:rPr>
                            <m:brk m:alnAt="7"/>
                          </m:rPr>
                          <a:rPr lang="en-GB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deg>
                      <m:e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rad>
                    <m:r>
                      <a:rPr lang="en-GB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f>
                          <m:fPr>
                            <m:ctrlPr>
                              <a:rPr lang="en-GB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den>
                        </m:f>
                      </m:sup>
                    </m:sSup>
                    <m:r>
                      <a:rPr lang="en-GB" b="0" i="1" smtClean="0">
                        <a:latin typeface="Cambria Math" panose="02040503050406030204" pitchFamily="18" charset="0"/>
                      </a:rPr>
                      <m:t>  </m:t>
                    </m:r>
                    <m:r>
                      <m:rPr>
                        <m:nor/>
                      </m:rPr>
                      <a:rPr lang="en-GB" b="0" i="0" smtClean="0">
                        <a:latin typeface="Cambria Math" panose="02040503050406030204" pitchFamily="18" charset="0"/>
                      </a:rPr>
                      <m:t>for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 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=1, 2, 3, </m:t>
                    </m:r>
                    <m:r>
                      <a:rPr lang="en-GB" b="0" i="0" smtClean="0">
                        <a:latin typeface="Cambria Math" panose="02040503050406030204" pitchFamily="18" charset="0"/>
                      </a:rPr>
                      <m:t>4, 5,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…</m:t>
                    </m:r>
                  </m:oMath>
                </a14:m>
                <a:endParaRPr lang="en-GB" dirty="0"/>
              </a:p>
              <a:p>
                <a:pPr>
                  <a:lnSpc>
                    <a:spcPct val="200000"/>
                  </a:lnSpc>
                  <a:tabLst>
                    <a:tab pos="1728000" algn="l"/>
                  </a:tabLst>
                </a:pPr>
                <a:r>
                  <a:rPr lang="en-GB" dirty="0"/>
                  <a:t>Then	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p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d>
                      <m:d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GB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m:rPr>
                            <m:brk m:alnAt="7"/>
                          </m:rPr>
                          <a:rPr lang="en-GB" b="0" i="1" smtClean="0">
                            <a:latin typeface="Cambria Math" panose="02040503050406030204" pitchFamily="18" charset="0"/>
                          </a:rPr>
                          <m:t>×</m:t>
                        </m:r>
                        <m:rad>
                          <m:radPr>
                            <m:ctrlPr>
                              <a:rPr lang="en-GB" b="0" i="1" smtClean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>
                            <m:r>
                              <m:rPr>
                                <m:brk m:alnAt="7"/>
                              </m:rPr>
                              <a:rPr lang="en-GB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deg>
                          <m:e>
                            <m:sSup>
                              <m:sSupPr>
                                <m:ctrlP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p>
                                <m: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  <m: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  <m:t>−1</m:t>
                                </m:r>
                              </m:sup>
                            </m:sSup>
                          </m:e>
                        </m:rad>
                      </m:den>
                    </m:f>
                    <m:r>
                      <a:rPr lang="en-GB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den>
                    </m:f>
                    <m:r>
                      <a:rPr lang="en-GB" b="0" i="1" smtClean="0">
                        <a:latin typeface="Cambria Math" panose="02040503050406030204" pitchFamily="18" charset="0"/>
                      </a:rPr>
                      <m:t>×</m:t>
                    </m:r>
                    <m:sSup>
                      <m:sSup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f>
                          <m:fPr>
                            <m:ctrlPr>
                              <a:rPr lang="en-GB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den>
                        </m:f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sup>
                    </m:sSup>
                  </m:oMath>
                </a14:m>
                <a:endParaRPr lang="en-GB" dirty="0"/>
              </a:p>
              <a:p>
                <a:pPr>
                  <a:lnSpc>
                    <a:spcPct val="200000"/>
                  </a:lnSpc>
                  <a:tabLst>
                    <a:tab pos="1728000" algn="l"/>
                  </a:tabLst>
                </a:pPr>
                <a:endParaRPr lang="en-GB" dirty="0"/>
              </a:p>
              <a:p>
                <a:pPr>
                  <a:lnSpc>
                    <a:spcPct val="200000"/>
                  </a:lnSpc>
                  <a:tabLst>
                    <a:tab pos="1728000" algn="l"/>
                  </a:tabLst>
                </a:pPr>
                <a:r>
                  <a:rPr lang="en-GB" b="0" dirty="0"/>
                  <a:t>—  calculate the derivative of the function </a:t>
                </a:r>
                <a:r>
                  <a:rPr lang="en-GB" dirty="0"/>
                  <a:t>inverse  (</a:t>
                </a:r>
                <a14:m>
                  <m:oMath xmlns:m="http://schemas.openxmlformats.org/officeDocument/2006/math">
                    <m:rad>
                      <m:radPr>
                        <m:ctrlPr>
                          <a:rPr lang="en-GB" i="1" smtClean="0">
                            <a:latin typeface="Cambria Math" panose="02040503050406030204" pitchFamily="18" charset="0"/>
                          </a:rPr>
                        </m:ctrlPr>
                      </m:radPr>
                      <m:deg>
                        <m:r>
                          <m:rPr>
                            <m:brk m:alnAt="7"/>
                          </m:rPr>
                          <a:rPr lang="en-GB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deg>
                      <m:e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rad>
                  </m:oMath>
                </a14:m>
                <a:r>
                  <a:rPr lang="en-GB" dirty="0"/>
                  <a:t>)  to the function  </a:t>
                </a:r>
                <a14:m>
                  <m:oMath xmlns:m="http://schemas.openxmlformats.org/officeDocument/2006/math">
                    <m:r>
                      <a:rPr lang="en-GB" i="1" smtClean="0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GB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GB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GB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GB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</m:oMath>
                </a14:m>
                <a:endParaRPr lang="en-GB" dirty="0"/>
              </a:p>
            </p:txBody>
          </p:sp>
        </mc:Choice>
        <mc:Fallback xmlns="">
          <p:sp>
            <p:nvSpPr>
              <p:cNvPr id="3" name="Zástupný symbol pro text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blipFill>
                <a:blip r:embed="rId2"/>
                <a:stretch>
                  <a:fillRect l="-802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4699169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Examples:  Derivatives of elementary functions IV</a:t>
            </a:r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text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pPr>
                  <a:lnSpc>
                    <a:spcPct val="150000"/>
                  </a:lnSpc>
                </a:pPr>
                <a:r>
                  <a:rPr lang="en-US" dirty="0"/>
                  <a:t>Let		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i="1" dirty="0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f>
                          <m:fPr>
                            <m:ctrlP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𝑝</m:t>
                            </m:r>
                          </m:num>
                          <m:den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𝑞</m:t>
                            </m:r>
                          </m:den>
                        </m:f>
                      </m:sup>
                    </m:sSup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=</m:t>
                    </m:r>
                    <m:rad>
                      <m:rad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radPr>
                      <m:deg>
                        <m:r>
                          <m:rPr>
                            <m:brk m:alnAt="7"/>
                          </m:rPr>
                          <a:rPr lang="en-US" b="0" i="1" dirty="0" smtClean="0">
                            <a:latin typeface="Cambria Math" panose="02040503050406030204" pitchFamily="18" charset="0"/>
                          </a:rPr>
                          <m:t>𝑞</m:t>
                        </m:r>
                      </m:deg>
                      <m:e>
                        <m:sSup>
                          <m:sSupPr>
                            <m:ctrlP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𝑝</m:t>
                            </m:r>
                          </m:sup>
                        </m:sSup>
                      </m:e>
                    </m:rad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  </m:t>
                    </m:r>
                    <m:r>
                      <m:rPr>
                        <m:nor/>
                      </m:rPr>
                      <a:rPr lang="en-US" b="0" i="0" dirty="0" smtClean="0">
                        <a:latin typeface="Cambria Math" panose="02040503050406030204" pitchFamily="18" charset="0"/>
                      </a:rPr>
                      <m:t>for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 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𝑞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=1, 2, 3, </m:t>
                    </m:r>
                    <m:r>
                      <a:rPr lang="en-US" b="0" i="0" dirty="0" smtClean="0">
                        <a:latin typeface="Cambria Math" panose="02040503050406030204" pitchFamily="18" charset="0"/>
                      </a:rPr>
                      <m:t>4, 5,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…</m:t>
                    </m:r>
                  </m:oMath>
                </a14:m>
                <a:endParaRPr lang="en-US" dirty="0"/>
              </a:p>
              <a:p>
                <a:pPr>
                  <a:lnSpc>
                    <a:spcPct val="200000"/>
                  </a:lnSpc>
                  <a:tabLst>
                    <a:tab pos="1728000" algn="l"/>
                  </a:tabLst>
                </a:pPr>
                <a:r>
                  <a:rPr lang="en-US" dirty="0"/>
                  <a:t>Then	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𝑞</m:t>
                        </m:r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</a:rPr>
                      <m:t>×</m:t>
                    </m:r>
                    <m:rad>
                      <m:ra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radPr>
                      <m:deg>
                        <m:r>
                          <m:rPr>
                            <m:brk m:alnAt="7"/>
                          </m:rPr>
                          <a:rPr lang="en-US" b="0" i="1" smtClean="0">
                            <a:latin typeface="Cambria Math" panose="02040503050406030204" pitchFamily="18" charset="0"/>
                          </a:rPr>
                          <m:t>𝑞</m:t>
                        </m:r>
                      </m:deg>
                      <m:e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𝑝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𝑞</m:t>
                            </m:r>
                          </m:sup>
                        </m:sSup>
                      </m:e>
                    </m:rad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𝑞</m:t>
                        </m:r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</a:rPr>
                      <m:t>×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f>
                          <m:f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𝑝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𝑞</m:t>
                            </m:r>
                          </m:num>
                          <m:den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𝑞</m:t>
                            </m:r>
                          </m:den>
                        </m:f>
                      </m:sup>
                    </m:sSup>
                  </m:oMath>
                </a14:m>
                <a:endParaRPr lang="en-US" dirty="0"/>
              </a:p>
              <a:p>
                <a:pPr>
                  <a:lnSpc>
                    <a:spcPct val="200000"/>
                  </a:lnSpc>
                  <a:tabLst>
                    <a:tab pos="1728000" algn="l"/>
                  </a:tabLst>
                </a:pPr>
                <a:endParaRPr lang="en-US" dirty="0"/>
              </a:p>
              <a:p>
                <a:pPr>
                  <a:lnSpc>
                    <a:spcPct val="200000"/>
                  </a:lnSpc>
                  <a:tabLst>
                    <a:tab pos="1728000" algn="l"/>
                  </a:tabLst>
                </a:pPr>
                <a:r>
                  <a:rPr lang="en-US" b="0" dirty="0"/>
                  <a:t>—  calculate the derivative of the composite function  </a:t>
                </a:r>
                <a:r>
                  <a:rPr lang="en-US" dirty="0"/>
                  <a:t>(</a:t>
                </a:r>
                <a14:m>
                  <m:oMath xmlns:m="http://schemas.openxmlformats.org/officeDocument/2006/math">
                    <m:rad>
                      <m:rad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radPr>
                      <m:deg>
                        <m:r>
                          <m:rPr>
                            <m:brk m:alnAt="7"/>
                          </m:rPr>
                          <a:rPr lang="en-US" b="0" i="1" smtClean="0">
                            <a:latin typeface="Cambria Math" panose="02040503050406030204" pitchFamily="18" charset="0"/>
                          </a:rPr>
                          <m:t>𝑞</m:t>
                        </m:r>
                      </m:deg>
                      <m:e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𝑝</m:t>
                            </m:r>
                          </m:sup>
                        </m:sSup>
                      </m:e>
                    </m:rad>
                  </m:oMath>
                </a14:m>
                <a:r>
                  <a:rPr lang="en-US" dirty="0"/>
                  <a:t>)  – chain rule</a:t>
                </a:r>
              </a:p>
            </p:txBody>
          </p:sp>
        </mc:Choice>
        <mc:Fallback xmlns="">
          <p:sp>
            <p:nvSpPr>
              <p:cNvPr id="3" name="Zástupný symbol pro text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blipFill>
                <a:blip r:embed="rId2"/>
                <a:stretch>
                  <a:fillRect l="-802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455070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dirty="0"/>
              <a:t>The derivative of a function</a:t>
            </a:r>
          </a:p>
          <a:p>
            <a:pPr>
              <a:lnSpc>
                <a:spcPct val="150000"/>
              </a:lnSpc>
            </a:pPr>
            <a:r>
              <a:rPr lang="en-US" dirty="0"/>
              <a:t>Derivatives of elementary functions</a:t>
            </a:r>
          </a:p>
        </p:txBody>
      </p:sp>
    </p:spTree>
    <p:extLst>
      <p:ext uri="{BB962C8B-B14F-4D97-AF65-F5344CB8AC3E}">
        <p14:creationId xmlns:p14="http://schemas.microsoft.com/office/powerpoint/2010/main" val="248248227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Examples:  Derivatives of elementary functions IV</a:t>
            </a:r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text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pPr>
                  <a:lnSpc>
                    <a:spcPct val="150000"/>
                  </a:lnSpc>
                </a:pPr>
                <a:r>
                  <a:rPr lang="en-US" dirty="0"/>
                  <a:t>Let		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i="1" dirty="0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𝜆</m:t>
                        </m:r>
                      </m:sup>
                    </m:sSup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  </m:t>
                    </m:r>
                    <m:r>
                      <m:rPr>
                        <m:nor/>
                      </m:rPr>
                      <a:rPr lang="en-US" b="0" i="0" dirty="0" smtClean="0">
                        <a:latin typeface="Cambria Math" panose="02040503050406030204" pitchFamily="18" charset="0"/>
                      </a:rPr>
                      <m:t>for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 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𝜆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∈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ℝ</m:t>
                    </m:r>
                  </m:oMath>
                </a14:m>
                <a:endParaRPr lang="en-US" dirty="0"/>
              </a:p>
              <a:p>
                <a:pPr>
                  <a:lnSpc>
                    <a:spcPct val="200000"/>
                  </a:lnSpc>
                  <a:tabLst>
                    <a:tab pos="1728000" algn="l"/>
                  </a:tabLst>
                </a:pPr>
                <a:r>
                  <a:rPr lang="en-US" dirty="0"/>
                  <a:t>Then	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𝜆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×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𝜆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sup>
                    </m:sSup>
                  </m:oMath>
                </a14:m>
                <a:endParaRPr lang="en-US" dirty="0"/>
              </a:p>
              <a:p>
                <a:pPr>
                  <a:lnSpc>
                    <a:spcPct val="200000"/>
                  </a:lnSpc>
                  <a:tabLst>
                    <a:tab pos="1728000" algn="l"/>
                  </a:tabLst>
                </a:pPr>
                <a:endParaRPr lang="en-US" b="0" dirty="0"/>
              </a:p>
              <a:p>
                <a:pPr>
                  <a:lnSpc>
                    <a:spcPct val="200000"/>
                  </a:lnSpc>
                  <a:tabLst>
                    <a:tab pos="1728000" algn="l"/>
                  </a:tabLst>
                </a:pPr>
                <a:r>
                  <a:rPr lang="en-US" b="0" dirty="0"/>
                  <a:t>—  consider the limit of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𝜆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sub>
                        </m:sSub>
                      </m:sup>
                    </m:sSup>
                  </m:oMath>
                </a14:m>
                <a:r>
                  <a:rPr lang="en-US" b="0" dirty="0"/>
                  <a:t>  for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𝜆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𝑝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𝑞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sub>
                        </m:sSub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</a:rPr>
                      <m:t>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𝜆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Zástupný symbol pro text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blipFill>
                <a:blip r:embed="rId2"/>
                <a:stretch>
                  <a:fillRect l="-802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6366453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Examples:  Derivatives of elementary functions V</a:t>
            </a:r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text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pPr>
                  <a:lnSpc>
                    <a:spcPct val="150000"/>
                  </a:lnSpc>
                </a:pPr>
                <a:r>
                  <a:rPr lang="en-US" dirty="0"/>
                  <a:t>Let		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i="1" dirty="0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n-US" b="0" i="0" dirty="0" smtClean="0">
                            <a:latin typeface="Cambria Math" panose="02040503050406030204" pitchFamily="18" charset="0"/>
                          </a:rPr>
                          <m:t>e</m:t>
                        </m:r>
                      </m:e>
                      <m:sup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𝑥</m:t>
                        </m:r>
                      </m:sup>
                    </m:sSup>
                  </m:oMath>
                </a14:m>
                <a:endParaRPr lang="en-US" dirty="0"/>
              </a:p>
              <a:p>
                <a:pPr>
                  <a:lnSpc>
                    <a:spcPct val="200000"/>
                  </a:lnSpc>
                  <a:tabLst>
                    <a:tab pos="1728000" algn="l"/>
                  </a:tabLst>
                </a:pPr>
                <a:r>
                  <a:rPr lang="en-US" dirty="0"/>
                  <a:t>Then	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e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sup>
                    </m:sSup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Zástupný symbol pro text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blipFill>
                <a:blip r:embed="rId2"/>
                <a:stretch>
                  <a:fillRect l="-802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7617088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Examples:  Derivatives of elementary functions VI</a:t>
            </a:r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text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pPr>
                  <a:lnSpc>
                    <a:spcPct val="150000"/>
                  </a:lnSpc>
                </a:pPr>
                <a:r>
                  <a:rPr lang="en-US" dirty="0"/>
                  <a:t>Let		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i="1" dirty="0" smtClean="0">
                        <a:latin typeface="Cambria Math" panose="02040503050406030204" pitchFamily="18" charset="0"/>
                      </a:rPr>
                      <m:t>=</m:t>
                    </m:r>
                    <m:func>
                      <m:func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i="0" dirty="0" smtClean="0">
                            <a:latin typeface="Cambria Math" panose="02040503050406030204" pitchFamily="18" charset="0"/>
                          </a:rPr>
                          <m:t>sin</m:t>
                        </m:r>
                      </m:fName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func>
                  </m:oMath>
                </a14:m>
                <a:endParaRPr lang="en-US" dirty="0"/>
              </a:p>
              <a:p>
                <a:pPr>
                  <a:lnSpc>
                    <a:spcPct val="200000"/>
                  </a:lnSpc>
                  <a:tabLst>
                    <a:tab pos="1728000" algn="l"/>
                  </a:tabLst>
                </a:pPr>
                <a:r>
                  <a:rPr lang="en-US" dirty="0"/>
                  <a:t>Then	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func>
                      <m:func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cos</m:t>
                        </m:r>
                      </m:fName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func>
                  </m:oMath>
                </a14:m>
                <a:endParaRPr lang="en-US" dirty="0"/>
              </a:p>
              <a:p>
                <a:pPr>
                  <a:tabLst>
                    <a:tab pos="1728000" algn="l"/>
                  </a:tabLst>
                </a:pPr>
                <a:endParaRPr lang="en-US" dirty="0"/>
              </a:p>
              <a:p>
                <a:pPr>
                  <a:tabLst>
                    <a:tab pos="1728000" algn="l"/>
                  </a:tabLst>
                </a:pPr>
                <a:endParaRPr lang="en-US" dirty="0"/>
              </a:p>
              <a:p>
                <a:pPr>
                  <a:tabLst>
                    <a:tab pos="1728000" algn="l"/>
                  </a:tabLst>
                </a:pPr>
                <a:endParaRPr lang="en-US" dirty="0"/>
              </a:p>
              <a:p>
                <a:pPr>
                  <a:tabLst>
                    <a:tab pos="1728000" algn="l"/>
                  </a:tabLst>
                </a:pPr>
                <a:endParaRPr lang="en-US" dirty="0"/>
              </a:p>
              <a:p>
                <a:pPr>
                  <a:lnSpc>
                    <a:spcPct val="150000"/>
                  </a:lnSpc>
                </a:pPr>
                <a:r>
                  <a:rPr lang="en-US" dirty="0"/>
                  <a:t>Let		</a:t>
                </a:r>
                <a14:m>
                  <m:oMath xmlns:m="http://schemas.openxmlformats.org/officeDocument/2006/math">
                    <m:r>
                      <a:rPr lang="en-US" i="1" dirty="0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i="1" dirty="0">
                        <a:latin typeface="Cambria Math" panose="02040503050406030204" pitchFamily="18" charset="0"/>
                      </a:rPr>
                      <m:t>=</m:t>
                    </m:r>
                    <m:func>
                      <m:func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i="0" dirty="0" smtClean="0">
                            <a:latin typeface="Cambria Math" panose="02040503050406030204" pitchFamily="18" charset="0"/>
                          </a:rPr>
                          <m:t>cos</m:t>
                        </m:r>
                      </m:fName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func>
                  </m:oMath>
                </a14:m>
                <a:endParaRPr lang="en-US" dirty="0"/>
              </a:p>
              <a:p>
                <a:pPr>
                  <a:lnSpc>
                    <a:spcPct val="200000"/>
                  </a:lnSpc>
                  <a:tabLst>
                    <a:tab pos="1728000" algn="l"/>
                  </a:tabLst>
                </a:pPr>
                <a:r>
                  <a:rPr lang="en-US" dirty="0"/>
                  <a:t>Then	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−</m:t>
                    </m:r>
                    <m:func>
                      <m:func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i="0" smtClean="0">
                            <a:latin typeface="Cambria Math" panose="02040503050406030204" pitchFamily="18" charset="0"/>
                          </a:rPr>
                          <m:t>sin</m:t>
                        </m:r>
                      </m:fName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func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Zástupný symbol pro text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blipFill>
                <a:blip r:embed="rId2"/>
                <a:stretch>
                  <a:fillRect l="-802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1027200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Examples:  Derivatives of elementary functions VII</a:t>
            </a:r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text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pPr>
                  <a:lnSpc>
                    <a:spcPct val="150000"/>
                  </a:lnSpc>
                </a:pPr>
                <a:r>
                  <a:rPr lang="en-US" dirty="0"/>
                  <a:t>Let		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i="1" dirty="0" smtClean="0">
                        <a:latin typeface="Cambria Math" panose="02040503050406030204" pitchFamily="18" charset="0"/>
                      </a:rPr>
                      <m:t>=</m:t>
                    </m:r>
                    <m:func>
                      <m:func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i="0" dirty="0" smtClean="0">
                            <a:latin typeface="Cambria Math" panose="02040503050406030204" pitchFamily="18" charset="0"/>
                          </a:rPr>
                          <m:t>tan</m:t>
                        </m:r>
                      </m:fName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func>
                  </m:oMath>
                </a14:m>
                <a:endParaRPr lang="en-US" dirty="0"/>
              </a:p>
              <a:p>
                <a:pPr>
                  <a:lnSpc>
                    <a:spcPct val="200000"/>
                  </a:lnSpc>
                  <a:tabLst>
                    <a:tab pos="1728000" algn="l"/>
                  </a:tabLst>
                </a:pPr>
                <a:r>
                  <a:rPr lang="en-US" dirty="0"/>
                  <a:t>Then	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func>
                          <m:func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sSup>
                              <m:sSup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m:rPr>
                                    <m:sty m:val="p"/>
                                  </m:rPr>
                                  <a:rPr lang="en-US" b="0" i="0" smtClean="0">
                                    <a:latin typeface="Cambria Math" panose="02040503050406030204" pitchFamily="18" charset="0"/>
                                  </a:rPr>
                                  <m:t>cos</m:t>
                                </m:r>
                              </m:e>
                              <m:sup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fName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func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func>
                                  <m:func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</m:rPr>
                                      <a:rPr lang="en-US" b="0" i="0" smtClean="0">
                                        <a:latin typeface="Cambria Math" panose="02040503050406030204" pitchFamily="18" charset="0"/>
                                      </a:rPr>
                                      <m:t>cos</m:t>
                                    </m:r>
                                  </m:fName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</m:func>
                              </m:e>
                            </m:d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endParaRPr lang="en-US" dirty="0"/>
              </a:p>
              <a:p>
                <a:pPr>
                  <a:lnSpc>
                    <a:spcPct val="200000"/>
                  </a:lnSpc>
                  <a:tabLst>
                    <a:tab pos="1728000" algn="l"/>
                  </a:tabLst>
                </a:pPr>
                <a:endParaRPr lang="en-US" dirty="0"/>
              </a:p>
              <a:p>
                <a:pPr>
                  <a:lnSpc>
                    <a:spcPct val="200000"/>
                  </a:lnSpc>
                  <a:tabLst>
                    <a:tab pos="1728000" algn="l"/>
                  </a:tabLs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unc>
                                <m:func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lang="en-US" b="0" i="0" smtClean="0">
                                      <a:latin typeface="Cambria Math" panose="02040503050406030204" pitchFamily="18" charset="0"/>
                                    </a:rPr>
                                    <m:t>tan</m:t>
                                  </m:r>
                                </m:fName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func>
                            </m:e>
                          </m:d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func>
                                    <m:funcPr>
                                      <m:ctrlP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funcPr>
                                    <m:fName>
                                      <m:r>
                                        <m:rPr>
                                          <m:sty m:val="p"/>
                                        </m:rPr>
                                        <a:rPr lang="en-US" b="0" i="0" smtClean="0">
                                          <a:latin typeface="Cambria Math" panose="02040503050406030204" pitchFamily="18" charset="0"/>
                                        </a:rPr>
                                        <m:t>sin</m:t>
                                      </m:r>
                                    </m:fName>
                                    <m:e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</m:func>
                                </m:num>
                                <m:den>
                                  <m:func>
                                    <m:funcPr>
                                      <m:ctrlP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funcPr>
                                    <m:fName>
                                      <m:r>
                                        <m:rPr>
                                          <m:sty m:val="p"/>
                                        </m:rPr>
                                        <a:rPr lang="en-US" b="0" i="0" smtClean="0">
                                          <a:latin typeface="Cambria Math" panose="02040503050406030204" pitchFamily="18" charset="0"/>
                                        </a:rPr>
                                        <m:t>cos</m:t>
                                      </m:r>
                                    </m:fName>
                                    <m:e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</m:func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func>
                            <m:func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b="0" i="0" smtClean="0">
                                  <a:latin typeface="Cambria Math" panose="02040503050406030204" pitchFamily="18" charset="0"/>
                                </a:rPr>
                                <m:t>cos</m:t>
                              </m:r>
                            </m:fNam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func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×</m:t>
                          </m:r>
                          <m:func>
                            <m:func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b="0" i="0" smtClean="0">
                                  <a:latin typeface="Cambria Math" panose="02040503050406030204" pitchFamily="18" charset="0"/>
                                </a:rPr>
                                <m:t>cos</m:t>
                              </m:r>
                            </m:fNam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func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func>
                            <m:func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b="0" i="0" smtClean="0">
                                  <a:latin typeface="Cambria Math" panose="02040503050406030204" pitchFamily="18" charset="0"/>
                                </a:rPr>
                                <m:t>sin</m:t>
                              </m:r>
                            </m:fNam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func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×</m:t>
                          </m:r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func>
                                <m:func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lang="en-US" b="0" i="0" smtClean="0">
                                      <a:latin typeface="Cambria Math" panose="02040503050406030204" pitchFamily="18" charset="0"/>
                                    </a:rPr>
                                    <m:t>sin</m:t>
                                  </m:r>
                                </m:fName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func>
                            </m:e>
                          </m:d>
                        </m:num>
                        <m:den>
                          <m:func>
                            <m:func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sSup>
                                <m:sSup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b="0" i="0" smtClean="0">
                                      <a:latin typeface="Cambria Math" panose="02040503050406030204" pitchFamily="18" charset="0"/>
                                    </a:rPr>
                                    <m:t>cos</m:t>
                                  </m:r>
                                </m:e>
                                <m:sup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fNam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func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func>
                            <m:func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sSup>
                                <m:sSup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b="0" i="0" smtClean="0">
                                      <a:latin typeface="Cambria Math" panose="02040503050406030204" pitchFamily="18" charset="0"/>
                                    </a:rPr>
                                    <m:t>cos</m:t>
                                  </m:r>
                                </m:e>
                                <m:sup>
                                  <m:r>
                                    <a:rPr lang="en-US" b="0" i="0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fNam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func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func>
                            <m:func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sSup>
                                <m:sSup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b="0" i="0" smtClean="0">
                                      <a:latin typeface="Cambria Math" panose="02040503050406030204" pitchFamily="18" charset="0"/>
                                    </a:rPr>
                                    <m:t>sin</m:t>
                                  </m:r>
                                </m:e>
                                <m:sup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fNam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func>
                        </m:num>
                        <m:den>
                          <m:func>
                            <m:func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sSup>
                                <m:sSup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b="0" i="0" smtClean="0">
                                      <a:latin typeface="Cambria Math" panose="02040503050406030204" pitchFamily="18" charset="0"/>
                                    </a:rPr>
                                    <m:t>cos</m:t>
                                  </m:r>
                                </m:e>
                                <m:sup>
                                  <m:r>
                                    <a:rPr lang="en-US" b="0" i="0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fNam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func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func>
                            <m:func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sSup>
                                <m:sSup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b="0" i="0" smtClean="0">
                                      <a:latin typeface="Cambria Math" panose="02040503050406030204" pitchFamily="18" charset="0"/>
                                    </a:rPr>
                                    <m:t>cos</m:t>
                                  </m:r>
                                </m:e>
                                <m:sup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fNam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func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" name="Zástupný symbol pro text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blipFill>
                <a:blip r:embed="rId2"/>
                <a:stretch>
                  <a:fillRect l="-802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3953505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Examples:  Derivatives of elementary functions VIII</a:t>
            </a:r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text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pPr>
                  <a:lnSpc>
                    <a:spcPct val="150000"/>
                  </a:lnSpc>
                </a:pPr>
                <a:r>
                  <a:rPr lang="en-US" dirty="0"/>
                  <a:t>Let		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i="1" dirty="0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𝑥</m:t>
                        </m:r>
                      </m:sup>
                    </m:sSup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     </m:t>
                    </m:r>
                    <m:r>
                      <m:rPr>
                        <m:nor/>
                      </m:rPr>
                      <a:rPr lang="en-US" b="0" i="0" dirty="0" smtClean="0">
                        <a:latin typeface="Cambria Math" panose="02040503050406030204" pitchFamily="18" charset="0"/>
                      </a:rPr>
                      <m:t>for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 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&gt;0</m:t>
                    </m:r>
                  </m:oMath>
                </a14:m>
                <a:endParaRPr lang="en-US" dirty="0"/>
              </a:p>
              <a:p>
                <a:pPr>
                  <a:lnSpc>
                    <a:spcPct val="200000"/>
                  </a:lnSpc>
                  <a:tabLst>
                    <a:tab pos="1728000" algn="l"/>
                  </a:tabLst>
                </a:pPr>
                <a:r>
                  <a:rPr lang="en-US" dirty="0"/>
                  <a:t>Then	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×</m:t>
                    </m:r>
                    <m:func>
                      <m:func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ln</m:t>
                        </m:r>
                      </m:fName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</m:func>
                  </m:oMath>
                </a14:m>
                <a:endParaRPr lang="en-US" dirty="0"/>
              </a:p>
              <a:p>
                <a:pPr>
                  <a:lnSpc>
                    <a:spcPct val="200000"/>
                  </a:lnSpc>
                  <a:tabLst>
                    <a:tab pos="1728000" algn="l"/>
                  </a:tabLst>
                </a:pPr>
                <a:endParaRPr lang="en-US" dirty="0"/>
              </a:p>
              <a:p>
                <a:pPr>
                  <a:lnSpc>
                    <a:spcPct val="200000"/>
                  </a:lnSpc>
                  <a:tabLst>
                    <a:tab pos="1728000" algn="l"/>
                  </a:tabLs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dirty="0" smtClean="0"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en-US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i="1" dirty="0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m:rPr>
                          <m:aln/>
                        </m:rPr>
                        <a:rPr lang="en-US" i="1" dirty="0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i="1" dirty="0" err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i="1" dirty="0" err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p>
                          <m:r>
                            <a:rPr lang="en-US" i="1" dirty="0" err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sup>
                      </m:sSup>
                      <m:r>
                        <a:rPr lang="en-US" b="0" i="1" dirty="0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b="0" i="1" dirty="0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m:rPr>
                              <m:sty m:val="p"/>
                            </m:rPr>
                            <a:rPr lang="en-US" b="0" i="0" dirty="0" smtClean="0">
                              <a:latin typeface="Cambria Math" panose="02040503050406030204" pitchFamily="18" charset="0"/>
                            </a:rPr>
                            <m:t>e</m:t>
                          </m:r>
                        </m:e>
                        <m:sup>
                          <m:func>
                            <m:funcPr>
                              <m:ctrlPr>
                                <a:rPr lang="en-US" b="0" i="1" dirty="0" smtClean="0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b="0" i="0" dirty="0" smtClean="0">
                                  <a:latin typeface="Cambria Math" panose="02040503050406030204" pitchFamily="18" charset="0"/>
                                </a:rPr>
                                <m:t>ln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lang="en-US" b="0" i="1" dirty="0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p>
                                    <m:sSupPr>
                                      <m:ctrlPr>
                                        <a:rPr lang="en-US" b="0" i="1" dirty="0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b="0" i="1" dirty="0" smtClean="0">
                                          <a:latin typeface="Cambria Math" panose="02040503050406030204" pitchFamily="18" charset="0"/>
                                        </a:rPr>
                                        <m:t>𝑎</m:t>
                                      </m:r>
                                    </m:e>
                                    <m:sup>
                                      <m:r>
                                        <a:rPr lang="en-US" b="0" i="1" dirty="0" smtClean="0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sup>
                                  </m:sSup>
                                </m:e>
                              </m:d>
                            </m:e>
                          </m:func>
                        </m:sup>
                      </m:sSup>
                      <m:r>
                        <a:rPr lang="en-US" b="0" i="1" dirty="0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b="0" i="1" dirty="0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m:rPr>
                              <m:sty m:val="p"/>
                            </m:rPr>
                            <a:rPr lang="en-US" b="0" i="0" dirty="0" smtClean="0">
                              <a:latin typeface="Cambria Math" panose="02040503050406030204" pitchFamily="18" charset="0"/>
                            </a:rPr>
                            <m:t>e</m:t>
                          </m:r>
                        </m:e>
                        <m:sup>
                          <m:r>
                            <a:rPr lang="en-US" b="0" i="1" dirty="0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func>
                            <m:funcPr>
                              <m:ctrlPr>
                                <a:rPr lang="en-US" b="0" i="1" dirty="0" smtClean="0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b="0" i="0" dirty="0" smtClean="0">
                                  <a:latin typeface="Cambria Math" panose="02040503050406030204" pitchFamily="18" charset="0"/>
                                </a:rPr>
                                <m:t>ln</m:t>
                              </m:r>
                            </m:fName>
                            <m:e>
                              <m:r>
                                <a:rPr lang="en-US" b="0" i="1" dirty="0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</m:func>
                        </m:sup>
                      </m:sSup>
                    </m:oMath>
                    <m:oMath xmlns:m="http://schemas.openxmlformats.org/officeDocument/2006/math"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m:rPr>
                          <m:aln/>
                        </m:rP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m:rPr>
                              <m:sty m:val="p"/>
                            </m:rPr>
                            <a:rPr lang="en-US" b="0" i="0" smtClean="0">
                              <a:latin typeface="Cambria Math" panose="02040503050406030204" pitchFamily="18" charset="0"/>
                            </a:rPr>
                            <m:t>e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func>
                            <m:func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b="0" i="0" smtClean="0">
                                  <a:latin typeface="Cambria Math" panose="02040503050406030204" pitchFamily="18" charset="0"/>
                                </a:rPr>
                                <m:t>ln</m:t>
                              </m:r>
                            </m:fNam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</m:func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×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1×</m:t>
                          </m:r>
                          <m:func>
                            <m:func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b="0" i="0" smtClean="0">
                                  <a:latin typeface="Cambria Math" panose="02040503050406030204" pitchFamily="18" charset="0"/>
                                </a:rPr>
                                <m:t>ln</m:t>
                              </m:r>
                            </m:fNam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</m:func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×</m:t>
                      </m:r>
                      <m:func>
                        <m:func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b="0" i="0" smtClean="0">
                              <a:latin typeface="Cambria Math" panose="02040503050406030204" pitchFamily="18" charset="0"/>
                            </a:rPr>
                            <m:t>ln</m:t>
                          </m:r>
                        </m:fName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</m:func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" name="Zástupný symbol pro text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blipFill>
                <a:blip r:embed="rId2"/>
                <a:stretch>
                  <a:fillRect l="-802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7700014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extovéPole 8"/>
          <p:cNvSpPr txBox="1">
            <a:spLocks noChangeArrowheads="1"/>
          </p:cNvSpPr>
          <p:nvPr/>
        </p:nvSpPr>
        <p:spPr bwMode="auto">
          <a:xfrm>
            <a:off x="760413" y="279398"/>
            <a:ext cx="8459787" cy="731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 dirty="0" err="1"/>
              <a:t>The</a:t>
            </a:r>
            <a:r>
              <a:rPr lang="cs-CZ" altLang="cs-CZ" sz="2400" b="1" dirty="0"/>
              <a:t> </a:t>
            </a:r>
            <a:r>
              <a:rPr lang="cs-CZ" altLang="cs-CZ" sz="2400" b="1" dirty="0" err="1"/>
              <a:t>rules</a:t>
            </a:r>
            <a:r>
              <a:rPr lang="cs-CZ" altLang="cs-CZ" sz="2400" b="1" dirty="0"/>
              <a:t> </a:t>
            </a:r>
            <a:r>
              <a:rPr lang="cs-CZ" altLang="cs-CZ" sz="2400" b="1" dirty="0" err="1"/>
              <a:t>of</a:t>
            </a:r>
            <a:r>
              <a:rPr lang="cs-CZ" altLang="cs-CZ" sz="2400" b="1" dirty="0"/>
              <a:t> </a:t>
            </a:r>
            <a:r>
              <a:rPr lang="cs-CZ" altLang="cs-CZ" sz="2400" b="1" dirty="0" err="1"/>
              <a:t>differentiation</a:t>
            </a:r>
            <a:r>
              <a:rPr lang="en-GB" altLang="cs-CZ" sz="2400" b="1" dirty="0"/>
              <a:t> </a:t>
            </a:r>
          </a:p>
          <a:p>
            <a:pPr algn="ctr"/>
            <a:endParaRPr lang="en-GB" altLang="cs-CZ" dirty="0"/>
          </a:p>
        </p:txBody>
      </p:sp>
      <p:sp>
        <p:nvSpPr>
          <p:cNvPr id="41987" name="TextovéPole 10"/>
          <p:cNvSpPr txBox="1">
            <a:spLocks noChangeArrowheads="1"/>
          </p:cNvSpPr>
          <p:nvPr/>
        </p:nvSpPr>
        <p:spPr bwMode="auto">
          <a:xfrm>
            <a:off x="1844675" y="1550989"/>
            <a:ext cx="8477250" cy="36933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/>
            <a:r>
              <a:rPr lang="en-GB" altLang="cs-CZ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/>
          </a:p>
          <a:p>
            <a:pPr marL="342900" indent="-342900"/>
            <a:r>
              <a:rPr lang="en-GB" altLang="cs-CZ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/>
          </a:p>
          <a:p>
            <a:pPr marL="342900" indent="-342900"/>
            <a:r>
              <a:rPr lang="en-GB" altLang="cs-CZ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/>
          </a:p>
          <a:p>
            <a:pPr marL="342900" indent="-342900">
              <a:buFont typeface="Calibri" pitchFamily="34" charset="0"/>
              <a:buChar char="•"/>
            </a:pPr>
            <a:endParaRPr lang="en-GB" altLang="cs-CZ"/>
          </a:p>
          <a:p>
            <a:pPr marL="342900" indent="-342900">
              <a:buFont typeface="Calibri" pitchFamily="34" charset="0"/>
              <a:buChar char="•"/>
            </a:pPr>
            <a:endParaRPr lang="en-GB" altLang="cs-CZ"/>
          </a:p>
          <a:p>
            <a:pPr marL="342900" indent="-342900">
              <a:buFont typeface="Calibri" pitchFamily="34" charset="0"/>
              <a:buChar char="•"/>
            </a:pPr>
            <a:endParaRPr lang="en-GB" altLang="cs-CZ"/>
          </a:p>
          <a:p>
            <a:pPr marL="342900" indent="-342900">
              <a:buFont typeface="Calibri" pitchFamily="34" charset="0"/>
              <a:buChar char="•"/>
            </a:pPr>
            <a:endParaRPr lang="en-GB" altLang="cs-CZ"/>
          </a:p>
          <a:p>
            <a:pPr marL="342900" indent="-342900">
              <a:buFont typeface="Calibri" pitchFamily="34" charset="0"/>
              <a:buChar char="•"/>
            </a:pPr>
            <a:endParaRPr lang="en-GB" altLang="cs-CZ"/>
          </a:p>
          <a:p>
            <a:pPr marL="342900" indent="-342900"/>
            <a:r>
              <a:rPr lang="en-GB" altLang="cs-CZ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pic>
        <p:nvPicPr>
          <p:cNvPr id="41988" name="Picture 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00351" y="2755901"/>
            <a:ext cx="6638925" cy="3090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989" name="Text Box 7"/>
          <p:cNvSpPr txBox="1">
            <a:spLocks noChangeArrowheads="1"/>
          </p:cNvSpPr>
          <p:nvPr/>
        </p:nvSpPr>
        <p:spPr bwMode="auto">
          <a:xfrm>
            <a:off x="2803525" y="1625601"/>
            <a:ext cx="6846888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s-CZ"/>
              <a:t>Let f(x) and g(x) be functions with the derivative </a:t>
            </a:r>
          </a:p>
          <a:p>
            <a:r>
              <a:rPr lang="cs-CZ"/>
              <a:t>in the interval               Then:</a:t>
            </a:r>
          </a:p>
        </p:txBody>
      </p:sp>
      <p:pic>
        <p:nvPicPr>
          <p:cNvPr id="41990" name="Picture 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611689" y="2028825"/>
            <a:ext cx="757237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extovéPole 8"/>
          <p:cNvSpPr txBox="1">
            <a:spLocks noChangeArrowheads="1"/>
          </p:cNvSpPr>
          <p:nvPr/>
        </p:nvSpPr>
        <p:spPr bwMode="auto">
          <a:xfrm>
            <a:off x="867840" y="285719"/>
            <a:ext cx="8459787" cy="731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 dirty="0" err="1"/>
              <a:t>Derivatives</a:t>
            </a:r>
            <a:r>
              <a:rPr lang="cs-CZ" altLang="cs-CZ" sz="2400" b="1" dirty="0"/>
              <a:t> </a:t>
            </a:r>
            <a:r>
              <a:rPr lang="cs-CZ" altLang="cs-CZ" sz="2400" b="1" dirty="0" err="1"/>
              <a:t>of</a:t>
            </a:r>
            <a:r>
              <a:rPr lang="cs-CZ" altLang="cs-CZ" sz="2400" b="1" dirty="0"/>
              <a:t> </a:t>
            </a:r>
            <a:r>
              <a:rPr lang="cs-CZ" altLang="cs-CZ" sz="2400" b="1" dirty="0" err="1"/>
              <a:t>elementary</a:t>
            </a:r>
            <a:r>
              <a:rPr lang="cs-CZ" altLang="cs-CZ" sz="2400" b="1" dirty="0"/>
              <a:t> </a:t>
            </a:r>
            <a:r>
              <a:rPr lang="cs-CZ" altLang="cs-CZ" sz="2400" b="1" dirty="0" err="1"/>
              <a:t>functions</a:t>
            </a:r>
            <a:r>
              <a:rPr lang="en-GB" altLang="cs-CZ" sz="2400" b="1" dirty="0"/>
              <a:t> </a:t>
            </a:r>
          </a:p>
          <a:p>
            <a:pPr algn="ctr"/>
            <a:endParaRPr lang="en-GB" altLang="cs-CZ" dirty="0"/>
          </a:p>
        </p:txBody>
      </p:sp>
      <p:sp>
        <p:nvSpPr>
          <p:cNvPr id="35843" name="TextovéPole 10"/>
          <p:cNvSpPr txBox="1">
            <a:spLocks noChangeArrowheads="1"/>
          </p:cNvSpPr>
          <p:nvPr/>
        </p:nvSpPr>
        <p:spPr bwMode="auto">
          <a:xfrm>
            <a:off x="1844675" y="1550989"/>
            <a:ext cx="8477250" cy="36933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/>
            <a:r>
              <a:rPr lang="en-GB" altLang="cs-CZ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/>
          </a:p>
          <a:p>
            <a:pPr marL="342900" indent="-342900"/>
            <a:r>
              <a:rPr lang="en-GB" altLang="cs-CZ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/>
          </a:p>
          <a:p>
            <a:pPr marL="342900" indent="-342900"/>
            <a:r>
              <a:rPr lang="en-GB" altLang="cs-CZ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/>
          </a:p>
          <a:p>
            <a:pPr marL="342900" indent="-342900">
              <a:buFont typeface="Calibri" pitchFamily="34" charset="0"/>
              <a:buChar char="•"/>
            </a:pPr>
            <a:endParaRPr lang="en-GB" altLang="cs-CZ"/>
          </a:p>
          <a:p>
            <a:pPr marL="342900" indent="-342900">
              <a:buFont typeface="Calibri" pitchFamily="34" charset="0"/>
              <a:buChar char="•"/>
            </a:pPr>
            <a:endParaRPr lang="en-GB" altLang="cs-CZ"/>
          </a:p>
          <a:p>
            <a:pPr marL="342900" indent="-342900">
              <a:buFont typeface="Calibri" pitchFamily="34" charset="0"/>
              <a:buChar char="•"/>
            </a:pPr>
            <a:endParaRPr lang="en-GB" altLang="cs-CZ"/>
          </a:p>
          <a:p>
            <a:pPr marL="342900" indent="-342900">
              <a:buFont typeface="Calibri" pitchFamily="34" charset="0"/>
              <a:buChar char="•"/>
            </a:pPr>
            <a:endParaRPr lang="en-GB" altLang="cs-CZ"/>
          </a:p>
          <a:p>
            <a:pPr marL="342900" indent="-342900">
              <a:buFont typeface="Calibri" pitchFamily="34" charset="0"/>
              <a:buChar char="•"/>
            </a:pPr>
            <a:endParaRPr lang="en-GB" altLang="cs-CZ"/>
          </a:p>
          <a:p>
            <a:pPr marL="342900" indent="-342900"/>
            <a:r>
              <a:rPr lang="en-GB" altLang="cs-CZ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pic>
        <p:nvPicPr>
          <p:cNvPr id="35844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01826" y="2490789"/>
            <a:ext cx="4416425" cy="2663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5845" name="Picture 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383339" y="2360613"/>
            <a:ext cx="3730625" cy="2982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36" name="TextovéPole 8"/>
          <p:cNvSpPr txBox="1">
            <a:spLocks noChangeArrowheads="1"/>
          </p:cNvSpPr>
          <p:nvPr/>
        </p:nvSpPr>
        <p:spPr bwMode="auto">
          <a:xfrm>
            <a:off x="912228" y="186531"/>
            <a:ext cx="8459787" cy="731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 dirty="0" err="1"/>
              <a:t>Examples</a:t>
            </a:r>
            <a:r>
              <a:rPr lang="cs-CZ" altLang="cs-CZ" sz="2400" b="1" dirty="0"/>
              <a:t> </a:t>
            </a:r>
            <a:r>
              <a:rPr lang="en-GB" altLang="cs-CZ" sz="2400" b="1" dirty="0"/>
              <a:t> </a:t>
            </a:r>
          </a:p>
          <a:p>
            <a:pPr algn="ctr"/>
            <a:endParaRPr lang="en-GB" altLang="cs-CZ" dirty="0"/>
          </a:p>
        </p:txBody>
      </p:sp>
      <p:sp>
        <p:nvSpPr>
          <p:cNvPr id="27737" name="TextovéPole 10"/>
          <p:cNvSpPr txBox="1">
            <a:spLocks noChangeArrowheads="1"/>
          </p:cNvSpPr>
          <p:nvPr/>
        </p:nvSpPr>
        <p:spPr bwMode="auto">
          <a:xfrm>
            <a:off x="1844675" y="1550989"/>
            <a:ext cx="8477250" cy="36933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/>
            <a:r>
              <a:rPr lang="en-GB" altLang="cs-CZ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/>
          </a:p>
          <a:p>
            <a:pPr marL="342900" indent="-342900"/>
            <a:r>
              <a:rPr lang="en-GB" altLang="cs-CZ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/>
          </a:p>
          <a:p>
            <a:pPr marL="342900" indent="-342900"/>
            <a:r>
              <a:rPr lang="en-GB" altLang="cs-CZ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/>
          </a:p>
          <a:p>
            <a:pPr marL="342900" indent="-342900">
              <a:buFont typeface="Calibri" pitchFamily="34" charset="0"/>
              <a:buChar char="•"/>
            </a:pPr>
            <a:endParaRPr lang="en-GB" altLang="cs-CZ"/>
          </a:p>
          <a:p>
            <a:pPr marL="342900" indent="-342900">
              <a:buFont typeface="Calibri" pitchFamily="34" charset="0"/>
              <a:buChar char="•"/>
            </a:pPr>
            <a:endParaRPr lang="en-GB" altLang="cs-CZ"/>
          </a:p>
          <a:p>
            <a:pPr marL="342900" indent="-342900">
              <a:buFont typeface="Calibri" pitchFamily="34" charset="0"/>
              <a:buChar char="•"/>
            </a:pPr>
            <a:endParaRPr lang="en-GB" altLang="cs-CZ"/>
          </a:p>
          <a:p>
            <a:pPr marL="342900" indent="-342900">
              <a:buFont typeface="Calibri" pitchFamily="34" charset="0"/>
              <a:buChar char="•"/>
            </a:pPr>
            <a:endParaRPr lang="en-GB" altLang="cs-CZ"/>
          </a:p>
          <a:p>
            <a:pPr marL="342900" indent="-342900">
              <a:buFont typeface="Calibri" pitchFamily="34" charset="0"/>
              <a:buChar char="•"/>
            </a:pPr>
            <a:endParaRPr lang="en-GB" altLang="cs-CZ"/>
          </a:p>
          <a:p>
            <a:pPr marL="342900" indent="-342900"/>
            <a:r>
              <a:rPr lang="en-GB" altLang="cs-CZ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graphicFrame>
        <p:nvGraphicFramePr>
          <p:cNvPr id="27729" name="Object 81"/>
          <p:cNvGraphicFramePr>
            <a:graphicFrameLocks noChangeAspect="1"/>
          </p:cNvGraphicFramePr>
          <p:nvPr/>
        </p:nvGraphicFramePr>
        <p:xfrm>
          <a:off x="2611438" y="1550988"/>
          <a:ext cx="2216150" cy="423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2" name="Rovnice" r:id="rId3" imgW="1130040" imgH="215640" progId="Equation.3">
                  <p:embed/>
                </p:oleObj>
              </mc:Choice>
              <mc:Fallback>
                <p:oleObj name="Rovnice" r:id="rId3" imgW="1130040" imgH="215640" progId="Equation.3">
                  <p:embed/>
                  <p:pic>
                    <p:nvPicPr>
                      <p:cNvPr id="27729" name="Object 8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11438" y="1550988"/>
                        <a:ext cx="2216150" cy="4238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730" name="Object 82"/>
          <p:cNvGraphicFramePr>
            <a:graphicFrameLocks noChangeAspect="1"/>
          </p:cNvGraphicFramePr>
          <p:nvPr/>
        </p:nvGraphicFramePr>
        <p:xfrm>
          <a:off x="2655888" y="2084389"/>
          <a:ext cx="3154362" cy="409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3" name="Rovnice" r:id="rId5" imgW="1663560" imgH="215640" progId="Equation.3">
                  <p:embed/>
                </p:oleObj>
              </mc:Choice>
              <mc:Fallback>
                <p:oleObj name="Rovnice" r:id="rId5" imgW="1663560" imgH="215640" progId="Equation.3">
                  <p:embed/>
                  <p:pic>
                    <p:nvPicPr>
                      <p:cNvPr id="27730" name="Object 8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55888" y="2084389"/>
                        <a:ext cx="3154362" cy="4095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731" name="Object 83"/>
          <p:cNvGraphicFramePr>
            <a:graphicFrameLocks noChangeAspect="1"/>
          </p:cNvGraphicFramePr>
          <p:nvPr/>
        </p:nvGraphicFramePr>
        <p:xfrm>
          <a:off x="2676526" y="2533650"/>
          <a:ext cx="2041525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" name="Rovnice" r:id="rId7" imgW="1041120" imgH="355320" progId="Equation.3">
                  <p:embed/>
                </p:oleObj>
              </mc:Choice>
              <mc:Fallback>
                <p:oleObj name="Rovnice" r:id="rId7" imgW="1041120" imgH="355320" progId="Equation.3">
                  <p:embed/>
                  <p:pic>
                    <p:nvPicPr>
                      <p:cNvPr id="27731" name="Object 8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76526" y="2533650"/>
                        <a:ext cx="2041525" cy="698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732" name="Object 84"/>
          <p:cNvGraphicFramePr>
            <a:graphicFrameLocks noChangeAspect="1"/>
          </p:cNvGraphicFramePr>
          <p:nvPr/>
        </p:nvGraphicFramePr>
        <p:xfrm>
          <a:off x="2662239" y="3373439"/>
          <a:ext cx="2041525" cy="388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" name="Rovnice" r:id="rId9" imgW="1130040" imgH="215640" progId="Equation.3">
                  <p:embed/>
                </p:oleObj>
              </mc:Choice>
              <mc:Fallback>
                <p:oleObj name="Rovnice" r:id="rId9" imgW="1130040" imgH="215640" progId="Equation.3">
                  <p:embed/>
                  <p:pic>
                    <p:nvPicPr>
                      <p:cNvPr id="27732" name="Object 8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2239" y="3373439"/>
                        <a:ext cx="2041525" cy="3889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733" name="Object 85"/>
          <p:cNvGraphicFramePr>
            <a:graphicFrameLocks noChangeAspect="1"/>
          </p:cNvGraphicFramePr>
          <p:nvPr/>
        </p:nvGraphicFramePr>
        <p:xfrm>
          <a:off x="2589213" y="3843338"/>
          <a:ext cx="3211512" cy="666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6" name="Rovnice" r:id="rId11" imgW="1714320" imgH="355320" progId="Equation.3">
                  <p:embed/>
                </p:oleObj>
              </mc:Choice>
              <mc:Fallback>
                <p:oleObj name="Rovnice" r:id="rId11" imgW="1714320" imgH="355320" progId="Equation.3">
                  <p:embed/>
                  <p:pic>
                    <p:nvPicPr>
                      <p:cNvPr id="27733" name="Object 8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89213" y="3843338"/>
                        <a:ext cx="3211512" cy="666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734" name="Object 86"/>
          <p:cNvGraphicFramePr>
            <a:graphicFrameLocks noChangeAspect="1"/>
          </p:cNvGraphicFramePr>
          <p:nvPr/>
        </p:nvGraphicFramePr>
        <p:xfrm>
          <a:off x="2616201" y="4578350"/>
          <a:ext cx="3076575" cy="450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7" name="Rovnice" r:id="rId13" imgW="1473120" imgH="215640" progId="Equation.3">
                  <p:embed/>
                </p:oleObj>
              </mc:Choice>
              <mc:Fallback>
                <p:oleObj name="Rovnice" r:id="rId13" imgW="1473120" imgH="215640" progId="Equation.3">
                  <p:embed/>
                  <p:pic>
                    <p:nvPicPr>
                      <p:cNvPr id="27734" name="Object 8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16201" y="4578350"/>
                        <a:ext cx="3076575" cy="450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>
            <a:extLst>
              <a:ext uri="{FF2B5EF4-FFF2-40B4-BE49-F238E27FC236}">
                <a16:creationId xmlns:a16="http://schemas.microsoft.com/office/drawing/2014/main" id="{7412E74C-D36D-4A47-81E6-6F38BDCB39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derivative of a function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dirty="0"/>
              <a:t>Motivation: instantaneous velocity and the line tangent to the graph </a:t>
            </a:r>
            <a:br>
              <a:rPr lang="en-US" dirty="0"/>
            </a:br>
            <a:r>
              <a:rPr lang="en-US" dirty="0"/>
              <a:t>of a function</a:t>
            </a:r>
          </a:p>
          <a:p>
            <a:pPr>
              <a:lnSpc>
                <a:spcPct val="150000"/>
              </a:lnSpc>
            </a:pPr>
            <a:endParaRPr lang="cs-CZ" dirty="0"/>
          </a:p>
          <a:p>
            <a:pPr>
              <a:lnSpc>
                <a:spcPct val="150000"/>
              </a:lnSpc>
            </a:pPr>
            <a:r>
              <a:rPr lang="en-US" dirty="0"/>
              <a:t>Rules to calculate the derivative</a:t>
            </a:r>
          </a:p>
          <a:p>
            <a:pPr>
              <a:lnSpc>
                <a:spcPct val="150000"/>
              </a:lnSpc>
            </a:pPr>
            <a:endParaRPr lang="cs-CZ" dirty="0"/>
          </a:p>
          <a:p>
            <a:pPr>
              <a:lnSpc>
                <a:spcPct val="150000"/>
              </a:lnSpc>
            </a:pPr>
            <a:r>
              <a:rPr lang="en-US" dirty="0"/>
              <a:t>Chain rule</a:t>
            </a:r>
          </a:p>
        </p:txBody>
      </p:sp>
    </p:spTree>
    <p:extLst>
      <p:ext uri="{BB962C8B-B14F-4D97-AF65-F5344CB8AC3E}">
        <p14:creationId xmlns:p14="http://schemas.microsoft.com/office/powerpoint/2010/main" val="12130509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The derivative of a function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text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pPr>
                  <a:lnSpc>
                    <a:spcPct val="150000"/>
                  </a:lnSpc>
                </a:pPr>
                <a:r>
                  <a:rPr lang="en-GB" u="sng" dirty="0"/>
                  <a:t>Example – instantaneous velocity of a mass point:</a:t>
                </a:r>
                <a:endParaRPr lang="en-GB" dirty="0"/>
              </a:p>
              <a:p>
                <a:pPr>
                  <a:lnSpc>
                    <a:spcPct val="150000"/>
                  </a:lnSpc>
                </a:pPr>
                <a:r>
                  <a:rPr lang="en-GB" dirty="0"/>
                  <a:t>Let a mass point move along a line (horizontally, say).</a:t>
                </a:r>
              </a:p>
              <a:p>
                <a:pPr>
                  <a:lnSpc>
                    <a:spcPct val="150000"/>
                  </a:lnSpc>
                </a:pPr>
                <a:r>
                  <a:rPr lang="en-GB" dirty="0"/>
                  <a:t>Let  </a:t>
                </a:r>
                <a14:m>
                  <m:oMath xmlns:m="http://schemas.openxmlformats.org/officeDocument/2006/math">
                    <m:r>
                      <a:rPr lang="en-GB" i="1" smtClean="0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GB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</m:oMath>
                </a14:m>
                <a:r>
                  <a:rPr lang="en-GB" dirty="0"/>
                  <a:t>  denote the distance of the point from the origin at time  </a:t>
                </a:r>
                <a14:m>
                  <m:oMath xmlns:m="http://schemas.openxmlformats.org/officeDocument/2006/math">
                    <m:r>
                      <a:rPr lang="en-GB" i="1" smtClean="0">
                        <a:latin typeface="Cambria Math" panose="02040503050406030204" pitchFamily="18" charset="0"/>
                      </a:rPr>
                      <m:t>𝑡</m:t>
                    </m:r>
                  </m:oMath>
                </a14:m>
                <a:r>
                  <a:rPr lang="en-GB" dirty="0"/>
                  <a:t>.</a:t>
                </a:r>
              </a:p>
              <a:p>
                <a:pPr>
                  <a:lnSpc>
                    <a:spcPct val="150000"/>
                  </a:lnSpc>
                </a:pPr>
                <a:r>
                  <a:rPr lang="en-GB" dirty="0"/>
                  <a:t>Let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GB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GB" dirty="0"/>
                  <a:t>  and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GB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GB" dirty="0"/>
                  <a:t>,  such that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GB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GB" i="1" smtClean="0">
                        <a:latin typeface="Cambria Math" panose="02040503050406030204" pitchFamily="18" charset="0"/>
                      </a:rPr>
                      <m:t>&lt;</m:t>
                    </m:r>
                    <m:sSub>
                      <m:sSubPr>
                        <m:ctrlPr>
                          <a:rPr lang="en-GB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GB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GB" dirty="0"/>
                  <a:t>,  be two times.</a:t>
                </a:r>
              </a:p>
              <a:p>
                <a:pPr>
                  <a:lnSpc>
                    <a:spcPct val="150000"/>
                  </a:lnSpc>
                </a:pPr>
                <a:r>
                  <a:rPr lang="en-GB" dirty="0"/>
                  <a:t>Then the average velocity of the point between the times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GB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GB" dirty="0"/>
                  <a:t>  and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GB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GB" dirty="0"/>
                  <a:t>  is</a:t>
                </a:r>
              </a:p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  <m:d>
                            <m:dPr>
                              <m:ctrlP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e>
                                <m:sub>
                                  <m: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e>
                          </m:d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  <m:d>
                            <m:dPr>
                              <m:ctrlP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e>
                                <m:sub>
                                  <m: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e>
                          </m:d>
                        </m:num>
                        <m:den>
                          <m:sSub>
                            <m:sSubPr>
                              <m:ctrlP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e>
                            <m:sub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e>
                            <m:sub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GB" dirty="0"/>
              </a:p>
              <a:p>
                <a:pPr>
                  <a:lnSpc>
                    <a:spcPct val="150000"/>
                  </a:lnSpc>
                </a:pPr>
                <a:r>
                  <a:rPr lang="en-GB" dirty="0"/>
                  <a:t>Now, what happens if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GB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GB" dirty="0"/>
                  <a:t>  is fixed and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GB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GB" dirty="0"/>
                  <a:t>  tends to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GB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GB" dirty="0"/>
                  <a:t>?</a:t>
                </a:r>
              </a:p>
            </p:txBody>
          </p:sp>
        </mc:Choice>
        <mc:Fallback xmlns="">
          <p:sp>
            <p:nvSpPr>
              <p:cNvPr id="3" name="Zástupný symbol pro text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blipFill>
                <a:blip r:embed="rId2"/>
                <a:stretch>
                  <a:fillRect l="-802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522582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derivative of a function</a:t>
            </a:r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text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pPr>
                  <a:lnSpc>
                    <a:spcPct val="150000"/>
                  </a:lnSpc>
                </a:pPr>
                <a:r>
                  <a:rPr lang="en-US" dirty="0"/>
                  <a:t>The average velocity of the point between the times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dirty="0"/>
                  <a:t>  and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dirty="0"/>
                  <a:t>  is</a:t>
                </a:r>
              </a:p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cs-CZ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e>
                          </m:d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e>
                          </m:d>
                        </m:num>
                        <m:den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dirty="0"/>
              </a:p>
              <a:p>
                <a:pPr>
                  <a:lnSpc>
                    <a:spcPct val="150000"/>
                  </a:lnSpc>
                </a:pPr>
                <a:r>
                  <a:rPr lang="en-US" dirty="0"/>
                  <a:t>What happens if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dirty="0"/>
                  <a:t>  is fixed and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dirty="0"/>
                  <a:t>  tends to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dirty="0"/>
                  <a:t>?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dirty="0"/>
                  <a:t>Considering the shorter and shorter time intervals, we get</a:t>
                </a:r>
              </a:p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cs-CZ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cs-CZ" i="1" smtClean="0"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cs-CZ" i="0" smtClean="0">
                                  <a:latin typeface="Cambria Math" panose="02040503050406030204" pitchFamily="18" charset="0"/>
                                </a:rPr>
                                <m:t>lim</m:t>
                              </m:r>
                            </m:e>
                            <m:lim>
                              <m:sSub>
                                <m:sSub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→</m:t>
                              </m:r>
                              <m:sSub>
                                <m:sSub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lim>
                          </m:limLow>
                        </m:fName>
                        <m:e>
                          <m:f>
                            <m:fPr>
                              <m:ctrlPr>
                                <a:rPr lang="cs-CZ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  <m:d>
                                <m:d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𝑡</m:t>
                                      </m:r>
                                    </m:e>
                                    <m:sub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b>
                                  </m:sSub>
                                </m:e>
                              </m:d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  <m:d>
                                <m:d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𝑡</m:t>
                                      </m:r>
                                    </m:e>
                                    <m:sub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</m:e>
                              </m:d>
                            </m:num>
                            <m:den>
                              <m:sSub>
                                <m:sSub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den>
                          </m:f>
                        </m:e>
                      </m:func>
                    </m:oMath>
                  </m:oMathPara>
                </a14:m>
                <a:endParaRPr lang="en-US" dirty="0"/>
              </a:p>
              <a:p>
                <a:pPr>
                  <a:lnSpc>
                    <a:spcPct val="150000"/>
                  </a:lnSpc>
                </a:pPr>
                <a:r>
                  <a:rPr lang="en-US" dirty="0"/>
                  <a:t>which is </a:t>
                </a:r>
                <a:r>
                  <a:rPr lang="en-US" b="1" dirty="0"/>
                  <a:t>the instantaneous velocity of the mass point</a:t>
                </a:r>
                <a:r>
                  <a:rPr lang="en-US" dirty="0"/>
                  <a:t> at the time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dirty="0"/>
                  <a:t>  </a:t>
                </a:r>
                <a:br>
                  <a:rPr lang="en-US" dirty="0"/>
                </a:br>
                <a:r>
                  <a:rPr lang="en-US" dirty="0"/>
                  <a:t>(</a:t>
                </a:r>
                <a:r>
                  <a:rPr lang="en-US" u="sng" dirty="0"/>
                  <a:t>if the limit exists</a:t>
                </a:r>
                <a:r>
                  <a:rPr lang="en-US" dirty="0"/>
                  <a:t>)</a:t>
                </a:r>
                <a:endParaRPr lang="cs-CZ" dirty="0"/>
              </a:p>
            </p:txBody>
          </p:sp>
        </mc:Choice>
        <mc:Fallback xmlns="">
          <p:sp>
            <p:nvSpPr>
              <p:cNvPr id="3" name="Zástupný symbol pro text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blipFill>
                <a:blip r:embed="rId2"/>
                <a:stretch>
                  <a:fillRect l="-802" b="-3632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677957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derivative of a function</a:t>
            </a:r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text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pPr>
                  <a:lnSpc>
                    <a:spcPct val="150000"/>
                  </a:lnSpc>
                </a:pPr>
                <a:r>
                  <a:rPr lang="en-US" u="sng" dirty="0"/>
                  <a:t>Example – the line tangent to the graph of a function:</a:t>
                </a:r>
                <a:endParaRPr lang="en-US" dirty="0"/>
              </a:p>
              <a:p>
                <a:pPr>
                  <a:lnSpc>
                    <a:spcPct val="150000"/>
                  </a:lnSpc>
                </a:pPr>
                <a:r>
                  <a:rPr lang="en-US" dirty="0"/>
                  <a:t>Let 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𝑓</m:t>
                    </m:r>
                  </m:oMath>
                </a14:m>
                <a:r>
                  <a:rPr lang="en-US" dirty="0"/>
                  <a:t>  be a “smooth” function.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dirty="0"/>
                  <a:t>Choose a point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en-US" dirty="0"/>
                  <a:t>.  Our purpose is to </a:t>
                </a:r>
                <a:br>
                  <a:rPr lang="en-US" dirty="0"/>
                </a:br>
                <a:r>
                  <a:rPr lang="en-US" dirty="0"/>
                  <a:t>find the line tangent to the graph of the function 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𝑓</m:t>
                    </m:r>
                  </m:oMath>
                </a14:m>
                <a:r>
                  <a:rPr lang="en-US" dirty="0"/>
                  <a:t>  at the point 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  <m:d>
                          <m:d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sub>
                            </m:sSub>
                          </m:e>
                        </m:d>
                      </m:e>
                    </m:d>
                  </m:oMath>
                </a14:m>
                <a:r>
                  <a:rPr lang="en-US" dirty="0"/>
                  <a:t>.</a:t>
                </a:r>
              </a:p>
              <a:p>
                <a:endParaRPr lang="en-US" dirty="0"/>
              </a:p>
              <a:p>
                <a:pPr>
                  <a:lnSpc>
                    <a:spcPct val="150000"/>
                  </a:lnSpc>
                </a:pPr>
                <a:r>
                  <a:rPr lang="en-US" dirty="0"/>
                  <a:t>That is, we are seeking for a line</a:t>
                </a:r>
              </a:p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𝑎𝑥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𝑏</m:t>
                      </m:r>
                    </m:oMath>
                  </m:oMathPara>
                </a14:m>
                <a:endParaRPr lang="en-US" dirty="0"/>
              </a:p>
              <a:p>
                <a:pPr>
                  <a:lnSpc>
                    <a:spcPct val="150000"/>
                  </a:lnSpc>
                </a:pPr>
                <a:r>
                  <a:rPr lang="en-US" dirty="0"/>
                  <a:t>that is tangent to the graph of the function 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𝑓</m:t>
                    </m:r>
                  </m:oMath>
                </a14:m>
                <a:r>
                  <a:rPr lang="en-US" dirty="0"/>
                  <a:t>  at the point 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  <m:r>
                          <a:rPr lang="en-US" i="1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𝑓</m:t>
                        </m:r>
                        <m:d>
                          <m:d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sub>
                            </m:sSub>
                          </m:e>
                        </m:d>
                      </m:e>
                    </m:d>
                  </m:oMath>
                </a14:m>
                <a:r>
                  <a:rPr lang="en-US" dirty="0"/>
                  <a:t>.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dirty="0"/>
                  <a:t>First, our task is to find the slope 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r>
                  <a:rPr lang="en-US" dirty="0"/>
                  <a:t>  of the tangent line.</a:t>
                </a:r>
                <a:endParaRPr lang="cs-CZ" dirty="0"/>
              </a:p>
            </p:txBody>
          </p:sp>
        </mc:Choice>
        <mc:Fallback xmlns="">
          <p:sp>
            <p:nvSpPr>
              <p:cNvPr id="3" name="Zástupný symbol pro text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blipFill>
                <a:blip r:embed="rId2"/>
                <a:stretch>
                  <a:fillRect l="-802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016557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derivative of a function</a:t>
            </a:r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text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pPr>
                  <a:lnSpc>
                    <a:spcPct val="150000"/>
                  </a:lnSpc>
                </a:pPr>
                <a:r>
                  <a:rPr lang="en-US" dirty="0"/>
                  <a:t>Let 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h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≠0</m:t>
                    </m:r>
                  </m:oMath>
                </a14:m>
                <a:r>
                  <a:rPr lang="en-US" dirty="0"/>
                  <a:t>  be a </a:t>
                </a:r>
                <a:r>
                  <a:rPr lang="en-US" u="sng" dirty="0"/>
                  <a:t>small</a:t>
                </a:r>
                <a:r>
                  <a:rPr lang="en-US" dirty="0"/>
                  <a:t> non-zero real number.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dirty="0"/>
                  <a:t>Then the ratio</a:t>
                </a:r>
              </a:p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cs-CZ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0</m:t>
                                  </m:r>
                                </m:sub>
                              </m:s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</m:e>
                          </m:d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0</m:t>
                                  </m:r>
                                </m:sub>
                              </m:sSub>
                            </m:e>
                          </m:d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h</m:t>
                          </m:r>
                        </m:den>
                      </m:f>
                    </m:oMath>
                  </m:oMathPara>
                </a14:m>
                <a:endParaRPr lang="en-US" dirty="0"/>
              </a:p>
              <a:p>
                <a:endParaRPr lang="en-US" dirty="0"/>
              </a:p>
              <a:p>
                <a:pPr>
                  <a:lnSpc>
                    <a:spcPct val="150000"/>
                  </a:lnSpc>
                </a:pPr>
                <a:r>
                  <a:rPr lang="en-US" b="1" dirty="0"/>
                  <a:t>is the slope of the secant line</a:t>
                </a:r>
                <a:r>
                  <a:rPr lang="en-US" dirty="0"/>
                  <a:t> </a:t>
                </a:r>
                <a:br>
                  <a:rPr lang="en-US" dirty="0"/>
                </a:br>
                <a:r>
                  <a:rPr lang="en-US" dirty="0"/>
                  <a:t>passing through the points 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i="1" dirty="0" err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 dirty="0" err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i="1" dirty="0" err="1">
                                <a:latin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  <m:r>
                          <a:rPr lang="en-US" i="1" dirty="0" err="1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i="1" dirty="0" err="1">
                            <a:latin typeface="Cambria Math" panose="02040503050406030204" pitchFamily="18" charset="0"/>
                          </a:rPr>
                          <m:t>𝑓</m:t>
                        </m:r>
                        <m:d>
                          <m:dPr>
                            <m:ctrlPr>
                              <a:rPr lang="en-US" i="1" dirty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i="1" dirty="0" err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 dirty="0" err="1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US" i="1" dirty="0" err="1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sub>
                            </m:sSub>
                          </m:e>
                        </m:d>
                      </m:e>
                    </m:d>
                  </m:oMath>
                </a14:m>
                <a:r>
                  <a:rPr lang="en-US" dirty="0"/>
                  <a:t>  and 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i="1" dirty="0" err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 dirty="0" err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i="1" dirty="0" err="1">
                                <a:latin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  <m:r>
                          <a:rPr lang="en-US" i="1" dirty="0" err="1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i="1" dirty="0" err="1">
                            <a:latin typeface="Cambria Math" panose="02040503050406030204" pitchFamily="18" charset="0"/>
                          </a:rPr>
                          <m:t>h</m:t>
                        </m:r>
                        <m:r>
                          <a:rPr lang="en-US" i="1" dirty="0" err="1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i="1" dirty="0" err="1">
                            <a:latin typeface="Cambria Math" panose="02040503050406030204" pitchFamily="18" charset="0"/>
                          </a:rPr>
                          <m:t>𝑓</m:t>
                        </m:r>
                        <m:d>
                          <m:dPr>
                            <m:ctrlPr>
                              <a:rPr lang="en-US" i="1" dirty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i="1" dirty="0" err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 dirty="0" err="1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US" i="1" dirty="0" err="1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sub>
                            </m:sSub>
                            <m:r>
                              <a:rPr lang="en-US" i="1" dirty="0" err="1"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en-US" i="1" dirty="0" err="1">
                                <a:latin typeface="Cambria Math" panose="02040503050406030204" pitchFamily="18" charset="0"/>
                              </a:rPr>
                              <m:t>h</m:t>
                            </m:r>
                          </m:e>
                        </m:d>
                      </m:e>
                    </m:d>
                  </m:oMath>
                </a14:m>
                <a:r>
                  <a:rPr lang="en-US" dirty="0"/>
                  <a:t>.</a:t>
                </a:r>
              </a:p>
              <a:p>
                <a:pPr>
                  <a:lnSpc>
                    <a:spcPct val="150000"/>
                  </a:lnSpc>
                </a:pPr>
                <a:endParaRPr lang="en-US" dirty="0"/>
              </a:p>
              <a:p>
                <a:pPr>
                  <a:lnSpc>
                    <a:spcPct val="150000"/>
                  </a:lnSpc>
                </a:pPr>
                <a:r>
                  <a:rPr lang="en-US" dirty="0"/>
                  <a:t>Now, let 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h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→0</m:t>
                    </m:r>
                  </m:oMath>
                </a14:m>
                <a:r>
                  <a:rPr lang="en-US" dirty="0"/>
                  <a:t>.</a:t>
                </a:r>
                <a:endParaRPr lang="cs-CZ" dirty="0"/>
              </a:p>
            </p:txBody>
          </p:sp>
        </mc:Choice>
        <mc:Fallback xmlns="">
          <p:sp>
            <p:nvSpPr>
              <p:cNvPr id="3" name="Zástupný symbol pro text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blipFill>
                <a:blip r:embed="rId2"/>
                <a:stretch>
                  <a:fillRect l="-802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437895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derivative of a function</a:t>
            </a:r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text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r>
                  <a:rPr lang="en-US" dirty="0"/>
                  <a:t>Then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 panose="02040503050406030204" pitchFamily="18" charset="0"/>
                        </a:rPr>
                        <m:t>𝑎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en-US">
                                  <a:latin typeface="Cambria Math" panose="02040503050406030204" pitchFamily="18" charset="0"/>
                                </a:rPr>
                                <m:t>lim</m:t>
                              </m:r>
                            </m:e>
                            <m:lim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→0</m:t>
                              </m:r>
                            </m:lim>
                          </m:limLow>
                        </m:fName>
                        <m:e>
                          <m:f>
                            <m:f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  <m:d>
                                <m:d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0</m:t>
                                      </m:r>
                                    </m:sub>
                                  </m:sSub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h</m:t>
                                  </m:r>
                                </m:e>
                              </m:d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  <m:d>
                                <m:d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0</m:t>
                                      </m:r>
                                    </m:sub>
                                  </m:sSub>
                                </m:e>
                              </m:d>
                            </m:num>
                            <m:den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</m:den>
                          </m:f>
                        </m:e>
                      </m:func>
                    </m:oMath>
                  </m:oMathPara>
                </a14:m>
                <a:endParaRPr lang="en-US" dirty="0"/>
              </a:p>
              <a:p>
                <a:endParaRPr lang="en-US" dirty="0"/>
              </a:p>
              <a:p>
                <a:pPr>
                  <a:lnSpc>
                    <a:spcPct val="150000"/>
                  </a:lnSpc>
                </a:pPr>
                <a:r>
                  <a:rPr lang="en-US" b="1" dirty="0"/>
                  <a:t>is the slope of the tangent line</a:t>
                </a:r>
                <a:r>
                  <a:rPr lang="en-US" dirty="0"/>
                  <a:t> at the point 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i="1" dirty="0" err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 dirty="0" err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i="1" dirty="0" err="1">
                                <a:latin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  <m:r>
                          <a:rPr lang="en-US" i="1" dirty="0" err="1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i="1" dirty="0" err="1">
                            <a:latin typeface="Cambria Math" panose="02040503050406030204" pitchFamily="18" charset="0"/>
                          </a:rPr>
                          <m:t>𝑓</m:t>
                        </m:r>
                        <m:d>
                          <m:dPr>
                            <m:ctrlPr>
                              <a:rPr lang="en-US" i="1" dirty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i="1" dirty="0" err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 dirty="0" err="1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US" i="1" dirty="0" err="1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sub>
                            </m:sSub>
                          </m:e>
                        </m:d>
                      </m:e>
                    </m:d>
                  </m:oMath>
                </a14:m>
                <a:r>
                  <a:rPr lang="en-US" dirty="0"/>
                  <a:t>  </a:t>
                </a:r>
                <a:br>
                  <a:rPr lang="en-US" dirty="0"/>
                </a:br>
                <a:r>
                  <a:rPr lang="en-US" dirty="0"/>
                  <a:t>(if the limit exists).</a:t>
                </a:r>
              </a:p>
              <a:p>
                <a:pPr>
                  <a:lnSpc>
                    <a:spcPct val="150000"/>
                  </a:lnSpc>
                </a:pPr>
                <a:endParaRPr lang="en-US" dirty="0"/>
              </a:p>
              <a:p>
                <a:pPr>
                  <a:lnSpc>
                    <a:spcPct val="150000"/>
                  </a:lnSpc>
                </a:pPr>
                <a:r>
                  <a:rPr lang="en-US" dirty="0"/>
                  <a:t>It then also holds: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 panose="02040503050406030204" pitchFamily="18" charset="0"/>
                        </a:rPr>
                        <m:t>𝑎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en-US">
                                  <a:latin typeface="Cambria Math" panose="02040503050406030204" pitchFamily="18" charset="0"/>
                                </a:rPr>
                                <m:t>lim</m:t>
                              </m:r>
                            </m:e>
                            <m:lim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→</m:t>
                              </m:r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0</m:t>
                                  </m:r>
                                </m:sub>
                              </m:sSub>
                            </m:lim>
                          </m:limLow>
                        </m:fName>
                        <m:e>
                          <m:f>
                            <m:f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  <m:d>
                                <m:d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d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  <m:d>
                                <m:d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0</m:t>
                                      </m:r>
                                    </m:sub>
                                  </m:sSub>
                                </m:e>
                              </m:d>
                            </m:num>
                            <m:den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0</m:t>
                                  </m:r>
                                </m:sub>
                              </m:sSub>
                            </m:den>
                          </m:f>
                        </m:e>
                      </m:func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" name="Zástupný symbol pro text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blipFill>
                <a:blip r:embed="rId2"/>
                <a:stretch>
                  <a:fillRect l="-802" t="-847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606818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derivative of a function</a:t>
            </a:r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text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pPr>
                  <a:lnSpc>
                    <a:spcPct val="150000"/>
                  </a:lnSpc>
                </a:pPr>
                <a:r>
                  <a:rPr lang="en-US" dirty="0"/>
                  <a:t>To find the constant 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𝑏</m:t>
                    </m:r>
                  </m:oMath>
                </a14:m>
                <a:r>
                  <a:rPr lang="en-US" dirty="0"/>
                  <a:t>  in the equation</a:t>
                </a:r>
              </a:p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𝑎𝑥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𝑏</m:t>
                      </m:r>
                    </m:oMath>
                  </m:oMathPara>
                </a14:m>
                <a:endParaRPr lang="en-US" dirty="0"/>
              </a:p>
              <a:p>
                <a:pPr>
                  <a:lnSpc>
                    <a:spcPct val="150000"/>
                  </a:lnSpc>
                </a:pPr>
                <a:r>
                  <a:rPr lang="en-US" dirty="0"/>
                  <a:t>of the line tangent to the graph of the function  </a:t>
                </a:r>
                <a14:m>
                  <m:oMath xmlns:m="http://schemas.openxmlformats.org/officeDocument/2006/math">
                    <m:r>
                      <a:rPr lang="en-US" i="1" dirty="0">
                        <a:latin typeface="Cambria Math" panose="02040503050406030204" pitchFamily="18" charset="0"/>
                      </a:rPr>
                      <m:t>𝑓</m:t>
                    </m:r>
                  </m:oMath>
                </a14:m>
                <a:r>
                  <a:rPr lang="en-US" dirty="0"/>
                  <a:t>  at the point 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  <m:r>
                          <a:rPr lang="en-US" i="1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𝑓</m:t>
                        </m:r>
                        <m:d>
                          <m:d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sub>
                            </m:sSub>
                          </m:e>
                        </m:d>
                      </m:e>
                    </m:d>
                  </m:oMath>
                </a14:m>
                <a:r>
                  <a:rPr lang="en-US" dirty="0"/>
                  <a:t>,  </a:t>
                </a:r>
                <a:br>
                  <a:rPr lang="en-US" dirty="0"/>
                </a:br>
                <a:r>
                  <a:rPr lang="en-US" dirty="0"/>
                  <a:t>once the coefficient 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r>
                  <a:rPr lang="en-US" dirty="0"/>
                  <a:t>  is known, it suffices to put</a:t>
                </a:r>
              </a:p>
              <a:p>
                <a:pPr>
                  <a:lnSpc>
                    <a:spcPct val="150000"/>
                  </a:lnSpc>
                </a:pPr>
                <a:endParaRPr lang="en-US" dirty="0"/>
              </a:p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</m:e>
                      </m:d>
                      <m:r>
                        <m:rPr>
                          <m:aln/>
                        </m:rP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𝑎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𝑏</m:t>
                      </m:r>
                    </m:oMath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𝑏</m:t>
                      </m:r>
                      <m:r>
                        <m:rPr>
                          <m:aln/>
                        </m:rP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𝑎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" name="Zástupný symbol pro text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blipFill>
                <a:blip r:embed="rId2"/>
                <a:stretch>
                  <a:fillRect l="-802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01132065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zor.potx" id="{03D10032-7B47-4BC7-8D74-6E131F1ED24C}" vid="{FD6A47A2-2BEE-4AE2-8DFB-5A4C359AB07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Vzor</Template>
  <TotalTime>1804</TotalTime>
  <Words>1233</Words>
  <Application>Microsoft Office PowerPoint</Application>
  <PresentationFormat>Širokoúhlá obrazovka</PresentationFormat>
  <Paragraphs>185</Paragraphs>
  <Slides>27</Slides>
  <Notes>0</Notes>
  <HiddenSlides>0</HiddenSlides>
  <MMClips>0</MMClips>
  <ScaleCrop>false</ScaleCrop>
  <HeadingPairs>
    <vt:vector size="8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Vložené servery OLE</vt:lpstr>
      </vt:variant>
      <vt:variant>
        <vt:i4>1</vt:i4>
      </vt:variant>
      <vt:variant>
        <vt:lpstr>Nadpisy snímků</vt:lpstr>
      </vt:variant>
      <vt:variant>
        <vt:i4>27</vt:i4>
      </vt:variant>
    </vt:vector>
  </HeadingPairs>
  <TitlesOfParts>
    <vt:vector size="32" baseType="lpstr">
      <vt:lpstr>Arial</vt:lpstr>
      <vt:lpstr>Calibri</vt:lpstr>
      <vt:lpstr>Cambria Math</vt:lpstr>
      <vt:lpstr>Motiv Office</vt:lpstr>
      <vt:lpstr>Rovnice</vt:lpstr>
      <vt:lpstr>Quantitative Methods    Lecture 6  </vt:lpstr>
      <vt:lpstr>Prezentace aplikace PowerPoint</vt:lpstr>
      <vt:lpstr>The derivative of a function</vt:lpstr>
      <vt:lpstr>The derivative of a function</vt:lpstr>
      <vt:lpstr>The derivative of a function</vt:lpstr>
      <vt:lpstr>The derivative of a function</vt:lpstr>
      <vt:lpstr>The derivative of a function</vt:lpstr>
      <vt:lpstr>The derivative of a function</vt:lpstr>
      <vt:lpstr>The derivative of a function</vt:lpstr>
      <vt:lpstr>The derivative of a function</vt:lpstr>
      <vt:lpstr>The derivative of a function</vt:lpstr>
      <vt:lpstr>Rules to calculate the derivative I</vt:lpstr>
      <vt:lpstr>Rules to calculate the derivative II</vt:lpstr>
      <vt:lpstr>Rules to calculate the derivative III</vt:lpstr>
      <vt:lpstr>Chain rule</vt:lpstr>
      <vt:lpstr>Examples:  Derivatives of elementary functions I</vt:lpstr>
      <vt:lpstr>Examples:  Derivatives of elementary functions II</vt:lpstr>
      <vt:lpstr>Examples:  Derivatives of elementary functions III</vt:lpstr>
      <vt:lpstr>Examples:  Derivatives of elementary functions IV</vt:lpstr>
      <vt:lpstr>Examples:  Derivatives of elementary functions IV</vt:lpstr>
      <vt:lpstr>Examples:  Derivatives of elementary functions V</vt:lpstr>
      <vt:lpstr>Examples:  Derivatives of elementary functions VI</vt:lpstr>
      <vt:lpstr>Examples:  Derivatives of elementary functions VII</vt:lpstr>
      <vt:lpstr>Examples:  Derivatives of elementary functions VIII</vt:lpstr>
      <vt:lpstr>Prezentace aplikace PowerPoint</vt:lpstr>
      <vt:lpstr>Prezentace aplikace PowerPoint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Quantitative Methods  for Economists  Lecture 5</dc:title>
  <dc:creator>bar0245</dc:creator>
  <cp:lastModifiedBy>Radmila Krkošková</cp:lastModifiedBy>
  <cp:revision>43</cp:revision>
  <dcterms:created xsi:type="dcterms:W3CDTF">2019-10-09T14:31:31Z</dcterms:created>
  <dcterms:modified xsi:type="dcterms:W3CDTF">2023-09-09T12:10:07Z</dcterms:modified>
</cp:coreProperties>
</file>