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257" r:id="rId3"/>
    <p:sldId id="258" r:id="rId4"/>
    <p:sldId id="265" r:id="rId5"/>
    <p:sldId id="268" r:id="rId6"/>
    <p:sldId id="269" r:id="rId7"/>
    <p:sldId id="270" r:id="rId8"/>
    <p:sldId id="271" r:id="rId9"/>
    <p:sldId id="272" r:id="rId10"/>
    <p:sldId id="273" r:id="rId11"/>
    <p:sldId id="274" r:id="rId12"/>
    <p:sldId id="276" r:id="rId13"/>
    <p:sldId id="275"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1" r:id="rId28"/>
    <p:sldId id="290" r:id="rId29"/>
    <p:sldId id="292" r:id="rId30"/>
    <p:sldId id="293" r:id="rId31"/>
    <p:sldId id="294" r:id="rId32"/>
    <p:sldId id="295" r:id="rId33"/>
    <p:sldId id="296" r:id="rId34"/>
    <p:sldId id="297" r:id="rId35"/>
    <p:sldId id="298" r:id="rId36"/>
    <p:sldId id="299" r:id="rId37"/>
    <p:sldId id="300" r:id="rId38"/>
    <p:sldId id="301" r:id="rId39"/>
    <p:sldId id="303" r:id="rId40"/>
    <p:sldId id="302" r:id="rId41"/>
    <p:sldId id="304" r:id="rId42"/>
    <p:sldId id="305" r:id="rId43"/>
    <p:sldId id="307" r:id="rId44"/>
    <p:sldId id="306" r:id="rId45"/>
    <p:sldId id="308" r:id="rId46"/>
    <p:sldId id="309" r:id="rId47"/>
    <p:sldId id="310" r:id="rId48"/>
    <p:sldId id="267" r:id="rId49"/>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6B0268-D88B-4639-ADC1-4DA7B504D6BE}" type="datetimeFigureOut">
              <a:rPr lang="cs-CZ" smtClean="0"/>
              <a:t>16.09.2021</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788B45-DE3E-4F9B-9E7F-F2EBD4EA1BB4}" type="slidenum">
              <a:rPr lang="cs-CZ" smtClean="0"/>
              <a:t>‹#›</a:t>
            </a:fld>
            <a:endParaRPr lang="cs-CZ"/>
          </a:p>
        </p:txBody>
      </p:sp>
    </p:spTree>
    <p:extLst>
      <p:ext uri="{BB962C8B-B14F-4D97-AF65-F5344CB8AC3E}">
        <p14:creationId xmlns:p14="http://schemas.microsoft.com/office/powerpoint/2010/main" val="3482050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D4000A-37E1-4D72-B31A-77993FD77D47}"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27468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můžete upravit styl předlohy.</a:t>
            </a:r>
            <a:endParaRPr lang="cs-CZ"/>
          </a:p>
        </p:txBody>
      </p:sp>
      <p:sp>
        <p:nvSpPr>
          <p:cNvPr id="4" name="Zástupný symbol pro datum 3"/>
          <p:cNvSpPr>
            <a:spLocks noGrp="1"/>
          </p:cNvSpPr>
          <p:nvPr>
            <p:ph type="dt" sz="half" idx="10"/>
          </p:nvPr>
        </p:nvSpPr>
        <p:spPr/>
        <p:txBody>
          <a:bodyPr/>
          <a:lstStyle/>
          <a:p>
            <a:fld id="{15375E66-7B87-49D3-A24F-A429FE8AFAF8}" type="datetimeFigureOut">
              <a:rPr lang="cs-CZ" smtClean="0"/>
              <a:t>16.09.2021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2167671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5375E66-7B87-49D3-A24F-A429FE8AFAF8}" type="datetimeFigureOut">
              <a:rPr lang="cs-CZ" smtClean="0"/>
              <a:t>16.09.2021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3058365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5375E66-7B87-49D3-A24F-A429FE8AFAF8}" type="datetimeFigureOut">
              <a:rPr lang="cs-CZ" smtClean="0"/>
              <a:t>16.09.2021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10341183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4301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23411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56273519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07995" y="302585"/>
            <a:ext cx="1274720" cy="994283"/>
          </a:xfrm>
          <a:prstGeom prst="rect">
            <a:avLst/>
          </a:prstGeom>
        </p:spPr>
      </p:pic>
      <p:sp>
        <p:nvSpPr>
          <p:cNvPr id="7" name="Nadpis 1"/>
          <p:cNvSpPr>
            <a:spLocks noGrp="1"/>
          </p:cNvSpPr>
          <p:nvPr>
            <p:ph type="title"/>
          </p:nvPr>
        </p:nvSpPr>
        <p:spPr>
          <a:xfrm>
            <a:off x="335360" y="260649"/>
            <a:ext cx="6048672" cy="676937"/>
          </a:xfrm>
          <a:prstGeom prst="rect">
            <a:avLst/>
          </a:prstGeom>
          <a:noFill/>
          <a:ln>
            <a:noFill/>
          </a:ln>
        </p:spPr>
        <p:txBody>
          <a:bodyPr anchor="t">
            <a:noAutofit/>
          </a:bodyPr>
          <a:lstStyle>
            <a:lvl1pPr algn="l">
              <a:defRPr sz="3200"/>
            </a:lvl1pPr>
          </a:lstStyle>
          <a:p>
            <a:pPr algn="l"/>
            <a:r>
              <a:rPr lang="cs-CZ" sz="3200" dirty="0" smtClean="0">
                <a:solidFill>
                  <a:srgbClr val="981E3A"/>
                </a:solidFill>
                <a:latin typeface="Times New Roman" panose="02020603050405020304" pitchFamily="18" charset="0"/>
                <a:cs typeface="Times New Roman" panose="02020603050405020304" pitchFamily="18" charset="0"/>
              </a:rPr>
              <a:t>Název listu</a:t>
            </a:r>
            <a:endParaRPr lang="cs-CZ" sz="3200" dirty="0">
              <a:solidFill>
                <a:srgbClr val="981E3A"/>
              </a:solidFill>
              <a:latin typeface="Times New Roman" panose="02020603050405020304" pitchFamily="18" charset="0"/>
              <a:cs typeface="Times New Roman" panose="02020603050405020304" pitchFamily="18" charset="0"/>
            </a:endParaRPr>
          </a:p>
        </p:txBody>
      </p:sp>
      <p:cxnSp>
        <p:nvCxnSpPr>
          <p:cNvPr id="9" name="Přímá spojnice 8"/>
          <p:cNvCxnSpPr/>
          <p:nvPr userDrawn="1"/>
        </p:nvCxnSpPr>
        <p:spPr>
          <a:xfrm>
            <a:off x="335360" y="932723"/>
            <a:ext cx="9889099"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335360" y="6309320"/>
            <a:ext cx="11547355"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314987" y="6309320"/>
            <a:ext cx="3860800" cy="365125"/>
          </a:xfrm>
          <a:prstGeom prst="rect">
            <a:avLst/>
          </a:prstGeom>
        </p:spPr>
        <p:txBody>
          <a:bodyPr/>
          <a:lstStyle>
            <a:lvl1pPr algn="l">
              <a:defRPr sz="1067">
                <a:solidFill>
                  <a:srgbClr val="307871"/>
                </a:solidFill>
              </a:defRPr>
            </a:lvl1pPr>
          </a:lstStyle>
          <a:p>
            <a:r>
              <a:rPr lang="cs-CZ" altLang="cs-CZ" smtClean="0">
                <a:cs typeface="Times New Roman" panose="02020603050405020304" pitchFamily="18" charset="0"/>
              </a:rPr>
              <a:t>Prostor pro doplňující informace, poznámky</a:t>
            </a:r>
            <a:endParaRPr lang="cs-CZ" altLang="cs-CZ" dirty="0" smtClean="0">
              <a:cs typeface="Times New Roman" panose="02020603050405020304" pitchFamily="18" charset="0"/>
            </a:endParaRPr>
          </a:p>
        </p:txBody>
      </p:sp>
      <p:sp>
        <p:nvSpPr>
          <p:cNvPr id="20" name="Zástupný symbol pro číslo snímku 19"/>
          <p:cNvSpPr>
            <a:spLocks noGrp="1"/>
          </p:cNvSpPr>
          <p:nvPr>
            <p:ph type="sldNum" sz="quarter" idx="12"/>
          </p:nvPr>
        </p:nvSpPr>
        <p:spPr>
          <a:xfrm>
            <a:off x="10416480" y="6309320"/>
            <a:ext cx="1440160" cy="365125"/>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35595340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114336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5375E66-7B87-49D3-A24F-A429FE8AFAF8}" type="datetimeFigureOut">
              <a:rPr lang="cs-CZ" smtClean="0"/>
              <a:t>16.09.2021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2710326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Upravte styly předlohy textu.</a:t>
            </a:r>
          </a:p>
        </p:txBody>
      </p:sp>
      <p:sp>
        <p:nvSpPr>
          <p:cNvPr id="4" name="Zástupný symbol pro datum 3"/>
          <p:cNvSpPr>
            <a:spLocks noGrp="1"/>
          </p:cNvSpPr>
          <p:nvPr>
            <p:ph type="dt" sz="half" idx="10"/>
          </p:nvPr>
        </p:nvSpPr>
        <p:spPr/>
        <p:txBody>
          <a:bodyPr/>
          <a:lstStyle/>
          <a:p>
            <a:fld id="{15375E66-7B87-49D3-A24F-A429FE8AFAF8}" type="datetimeFigureOut">
              <a:rPr lang="cs-CZ" smtClean="0"/>
              <a:t>16.09.2021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3923555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15375E66-7B87-49D3-A24F-A429FE8AFAF8}" type="datetimeFigureOut">
              <a:rPr lang="cs-CZ" smtClean="0"/>
              <a:t>16.09.2021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2226502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15375E66-7B87-49D3-A24F-A429FE8AFAF8}" type="datetimeFigureOut">
              <a:rPr lang="cs-CZ" smtClean="0"/>
              <a:t>16.09.2021</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2260306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15375E66-7B87-49D3-A24F-A429FE8AFAF8}" type="datetimeFigureOut">
              <a:rPr lang="cs-CZ" smtClean="0"/>
              <a:t>16.09.2021</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2715994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15375E66-7B87-49D3-A24F-A429FE8AFAF8}" type="datetimeFigureOut">
              <a:rPr lang="cs-CZ" smtClean="0"/>
              <a:t>16.09.2021</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3848709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15375E66-7B87-49D3-A24F-A429FE8AFAF8}" type="datetimeFigureOut">
              <a:rPr lang="cs-CZ" smtClean="0"/>
              <a:t>16.09.2021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2756150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15375E66-7B87-49D3-A24F-A429FE8AFAF8}" type="datetimeFigureOut">
              <a:rPr lang="cs-CZ" smtClean="0"/>
              <a:t>16.09.2021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3325492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375E66-7B87-49D3-A24F-A429FE8AFAF8}" type="datetimeFigureOut">
              <a:rPr lang="cs-CZ" smtClean="0"/>
              <a:t>16.09.2021</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B72F2B-C7FD-4D7C-A4C4-469D62AF340F}" type="slidenum">
              <a:rPr lang="cs-CZ" smtClean="0"/>
              <a:t>‹#›</a:t>
            </a:fld>
            <a:endParaRPr lang="cs-CZ"/>
          </a:p>
        </p:txBody>
      </p:sp>
    </p:spTree>
    <p:extLst>
      <p:ext uri="{BB962C8B-B14F-4D97-AF65-F5344CB8AC3E}">
        <p14:creationId xmlns:p14="http://schemas.microsoft.com/office/powerpoint/2010/main" val="24663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 id="2147483664" r:id="rId15"/>
    <p:sldLayoutId id="214748366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5.png"/><Relationship Id="rId1" Type="http://schemas.openxmlformats.org/officeDocument/2006/relationships/slideLayout" Target="../slideLayouts/slideLayout13.xml"/><Relationship Id="rId5" Type="http://schemas.openxmlformats.org/officeDocument/2006/relationships/image" Target="../media/image41.png"/><Relationship Id="rId4" Type="http://schemas.openxmlformats.org/officeDocument/2006/relationships/image" Target="../media/image40.png"/></Relationships>
</file>

<file path=ppt/slides/_rels/slide43.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44.png"/></Relationships>
</file>

<file path=ppt/slides/_rels/slide4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46.png"/></Relationships>
</file>

<file path=ppt/slides/_rels/slide4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2437" y="5253203"/>
            <a:ext cx="1248139" cy="973549"/>
          </a:xfrm>
          <a:prstGeom prst="rect">
            <a:avLst/>
          </a:prstGeom>
        </p:spPr>
      </p:pic>
      <p:sp>
        <p:nvSpPr>
          <p:cNvPr id="7" name="Obdélník 6"/>
          <p:cNvSpPr/>
          <p:nvPr/>
        </p:nvSpPr>
        <p:spPr>
          <a:xfrm>
            <a:off x="527382" y="3154411"/>
            <a:ext cx="8939369" cy="3072341"/>
          </a:xfrm>
          <a:prstGeom prst="rect">
            <a:avLst/>
          </a:prstGeom>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cs-CZ" sz="2400" dirty="0">
                <a:ln w="0"/>
                <a:solidFill>
                  <a:schemeClr val="bg1"/>
                </a:solidFill>
                <a:effectLst>
                  <a:outerShdw blurRad="38100" dist="19050" dir="2700000" algn="tl" rotWithShape="0">
                    <a:schemeClr val="dk1">
                      <a:alpha val="40000"/>
                    </a:schemeClr>
                  </a:outerShdw>
                </a:effectLst>
              </a:rPr>
              <a:t>Prezentace předmětu:</a:t>
            </a:r>
          </a:p>
          <a:p>
            <a:pPr algn="ctr"/>
            <a:r>
              <a:rPr lang="cs-CZ" sz="4000" b="1" dirty="0" smtClean="0">
                <a:ln w="0"/>
                <a:solidFill>
                  <a:schemeClr val="bg1"/>
                </a:solidFill>
                <a:effectLst>
                  <a:outerShdw blurRad="38100" dist="19050" dir="2700000" algn="tl" rotWithShape="0">
                    <a:schemeClr val="dk1">
                      <a:alpha val="40000"/>
                    </a:schemeClr>
                  </a:outerShdw>
                </a:effectLst>
              </a:rPr>
              <a:t>Informatika </a:t>
            </a:r>
          </a:p>
          <a:p>
            <a:pPr algn="ctr"/>
            <a:r>
              <a:rPr lang="cs-CZ" sz="4000" b="1" dirty="0" smtClean="0">
                <a:ln w="0"/>
                <a:solidFill>
                  <a:schemeClr val="bg1"/>
                </a:solidFill>
                <a:effectLst>
                  <a:outerShdw blurRad="38100" dist="19050" dir="2700000" algn="tl" rotWithShape="0">
                    <a:schemeClr val="dk1">
                      <a:alpha val="40000"/>
                    </a:schemeClr>
                  </a:outerShdw>
                </a:effectLst>
              </a:rPr>
              <a:t>pro profesně zaměřené obory</a:t>
            </a:r>
            <a:endParaRPr lang="cs-CZ" sz="4000" b="1" dirty="0">
              <a:ln w="0"/>
              <a:solidFill>
                <a:schemeClr val="bg1"/>
              </a:solidFill>
              <a:effectLst>
                <a:outerShdw blurRad="38100" dist="19050" dir="2700000" algn="tl" rotWithShape="0">
                  <a:schemeClr val="dk1">
                    <a:alpha val="40000"/>
                  </a:schemeClr>
                </a:outerShdw>
              </a:effectLst>
            </a:endParaRPr>
          </a:p>
          <a:p>
            <a:pPr algn="ctr"/>
            <a:endParaRPr lang="cs-CZ" sz="2400" dirty="0">
              <a:ln w="0"/>
              <a:solidFill>
                <a:schemeClr val="bg1"/>
              </a:solidFill>
              <a:effectLst>
                <a:outerShdw blurRad="38100" dist="19050" dir="2700000" algn="tl" rotWithShape="0">
                  <a:schemeClr val="dk1">
                    <a:alpha val="40000"/>
                  </a:schemeClr>
                </a:outerShdw>
              </a:effectLst>
            </a:endParaRPr>
          </a:p>
          <a:p>
            <a:pPr algn="ctr"/>
            <a:r>
              <a:rPr lang="cs-CZ" sz="2400" dirty="0">
                <a:ln w="0"/>
                <a:solidFill>
                  <a:schemeClr val="bg1"/>
                </a:solidFill>
                <a:effectLst>
                  <a:outerShdw blurRad="38100" dist="19050" dir="2700000" algn="tl" rotWithShape="0">
                    <a:schemeClr val="dk1">
                      <a:alpha val="40000"/>
                    </a:schemeClr>
                  </a:outerShdw>
                </a:effectLst>
              </a:rPr>
              <a:t>Vyučující:</a:t>
            </a:r>
          </a:p>
          <a:p>
            <a:pPr algn="ctr"/>
            <a:r>
              <a:rPr lang="cs-CZ" sz="2400" b="1" dirty="0" smtClean="0">
                <a:ln w="0"/>
                <a:solidFill>
                  <a:schemeClr val="bg1"/>
                </a:solidFill>
                <a:effectLst>
                  <a:outerShdw blurRad="38100" dist="19050" dir="2700000" algn="tl" rotWithShape="0">
                    <a:schemeClr val="dk1">
                      <a:alpha val="40000"/>
                    </a:schemeClr>
                  </a:outerShdw>
                </a:effectLst>
              </a:rPr>
              <a:t>Ing. Josef Botlík</a:t>
            </a:r>
          </a:p>
          <a:p>
            <a:pPr algn="ctr"/>
            <a:r>
              <a:rPr lang="cs-CZ" sz="2400" b="1" dirty="0" smtClean="0">
                <a:ln w="0"/>
                <a:solidFill>
                  <a:schemeClr val="bg1"/>
                </a:solidFill>
                <a:effectLst>
                  <a:outerShdw blurRad="38100" dist="19050" dir="2700000" algn="tl" rotWithShape="0">
                    <a:schemeClr val="dk1">
                      <a:alpha val="40000"/>
                    </a:schemeClr>
                  </a:outerShdw>
                </a:effectLst>
              </a:rPr>
              <a:t>doc. Mgr. Petr Suchánek, Ph.D.</a:t>
            </a:r>
            <a:endParaRPr lang="cs-CZ" sz="2400" b="1" dirty="0">
              <a:ln w="0"/>
              <a:solidFill>
                <a:schemeClr val="bg1"/>
              </a:solidFill>
              <a:effectLst>
                <a:outerShdw blurRad="38100" dist="19050" dir="2700000" algn="tl" rotWithShape="0">
                  <a:schemeClr val="dk1">
                    <a:alpha val="40000"/>
                  </a:schemeClr>
                </a:outerShdw>
              </a:effectLst>
            </a:endParaRPr>
          </a:p>
        </p:txBody>
      </p:sp>
      <p:sp>
        <p:nvSpPr>
          <p:cNvPr id="2" name="Nadpis 1"/>
          <p:cNvSpPr>
            <a:spLocks noGrp="1"/>
          </p:cNvSpPr>
          <p:nvPr>
            <p:ph type="ctrTitle" idx="4294967295"/>
          </p:nvPr>
        </p:nvSpPr>
        <p:spPr>
          <a:xfrm>
            <a:off x="0" y="933451"/>
            <a:ext cx="6815667" cy="2878667"/>
          </a:xfrm>
          <a:prstGeom prst="rect">
            <a:avLst/>
          </a:prstGeom>
        </p:spPr>
        <p:txBody>
          <a:bodyPr anchor="t">
            <a:normAutofit/>
          </a:bodyPr>
          <a:lstStyle/>
          <a:p>
            <a:pPr algn="l"/>
            <a:r>
              <a:rPr lang="cs-CZ" sz="5333" b="1" dirty="0">
                <a:solidFill>
                  <a:schemeClr val="bg1"/>
                </a:solidFill>
                <a:latin typeface="Times New Roman" panose="02020603050405020304" pitchFamily="18" charset="0"/>
                <a:cs typeface="Times New Roman" panose="02020603050405020304" pitchFamily="18" charset="0"/>
              </a:rPr>
              <a:t>Název</a:t>
            </a:r>
            <a:br>
              <a:rPr lang="cs-CZ" sz="5333" b="1" dirty="0">
                <a:solidFill>
                  <a:schemeClr val="bg1"/>
                </a:solidFill>
                <a:latin typeface="Times New Roman" panose="02020603050405020304" pitchFamily="18" charset="0"/>
                <a:cs typeface="Times New Roman" panose="02020603050405020304" pitchFamily="18" charset="0"/>
              </a:rPr>
            </a:br>
            <a:r>
              <a:rPr lang="cs-CZ" sz="5333" b="1" dirty="0">
                <a:solidFill>
                  <a:schemeClr val="bg1"/>
                </a:solidFill>
                <a:latin typeface="Times New Roman" panose="02020603050405020304" pitchFamily="18" charset="0"/>
                <a:cs typeface="Times New Roman" panose="02020603050405020304" pitchFamily="18" charset="0"/>
              </a:rPr>
              <a:t>prezentace</a:t>
            </a:r>
          </a:p>
        </p:txBody>
      </p:sp>
      <p:graphicFrame>
        <p:nvGraphicFramePr>
          <p:cNvPr id="4" name="Tabulka 3"/>
          <p:cNvGraphicFramePr>
            <a:graphicFrameLocks noGrp="1"/>
          </p:cNvGraphicFramePr>
          <p:nvPr>
            <p:extLst/>
          </p:nvPr>
        </p:nvGraphicFramePr>
        <p:xfrm>
          <a:off x="719403" y="2085202"/>
          <a:ext cx="8640960" cy="580814"/>
        </p:xfrm>
        <a:graphic>
          <a:graphicData uri="http://schemas.openxmlformats.org/drawingml/2006/table">
            <a:tbl>
              <a:tblPr firstRow="1" firstCol="1" bandRow="1">
                <a:tableStyleId>{5C22544A-7EE6-4342-B048-85BDC9FD1C3A}</a:tableStyleId>
              </a:tblPr>
              <a:tblGrid>
                <a:gridCol w="3022555">
                  <a:extLst>
                    <a:ext uri="{9D8B030D-6E8A-4147-A177-3AD203B41FA5}">
                      <a16:colId xmlns:a16="http://schemas.microsoft.com/office/drawing/2014/main" val="3755197986"/>
                    </a:ext>
                  </a:extLst>
                </a:gridCol>
                <a:gridCol w="5618405">
                  <a:extLst>
                    <a:ext uri="{9D8B030D-6E8A-4147-A177-3AD203B41FA5}">
                      <a16:colId xmlns:a16="http://schemas.microsoft.com/office/drawing/2014/main" val="4011610095"/>
                    </a:ext>
                  </a:extLst>
                </a:gridCol>
              </a:tblGrid>
              <a:tr h="290407">
                <a:tc>
                  <a:txBody>
                    <a:bodyPr/>
                    <a:lstStyle/>
                    <a:p>
                      <a:pPr indent="180340" algn="l">
                        <a:lnSpc>
                          <a:spcPct val="115000"/>
                        </a:lnSpc>
                        <a:spcBef>
                          <a:spcPts val="425"/>
                        </a:spcBef>
                        <a:spcAft>
                          <a:spcPts val="0"/>
                        </a:spcAft>
                      </a:pPr>
                      <a:r>
                        <a:rPr lang="cs-CZ" sz="1600" dirty="0">
                          <a:effectLst/>
                        </a:rPr>
                        <a:t>Název projektu</a:t>
                      </a:r>
                      <a:endParaRPr lang="cs-CZ"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267" marR="59267" marT="0" marB="0">
                    <a:solidFill>
                      <a:schemeClr val="tx1"/>
                    </a:solidFill>
                  </a:tcPr>
                </a:tc>
                <a:tc>
                  <a:txBody>
                    <a:bodyPr/>
                    <a:lstStyle/>
                    <a:p>
                      <a:pPr indent="180340" algn="just">
                        <a:lnSpc>
                          <a:spcPct val="115000"/>
                        </a:lnSpc>
                        <a:spcBef>
                          <a:spcPts val="425"/>
                        </a:spcBef>
                        <a:spcAft>
                          <a:spcPts val="0"/>
                        </a:spcAft>
                      </a:pPr>
                      <a:r>
                        <a:rPr lang="cs-CZ" sz="1600" dirty="0">
                          <a:effectLst/>
                        </a:rPr>
                        <a:t>Rozvoj vzdělávání na Slezské univerzitě v Opavě</a:t>
                      </a:r>
                      <a:endParaRPr lang="cs-CZ"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267" marR="59267" marT="0" marB="0">
                    <a:solidFill>
                      <a:srgbClr val="307871"/>
                    </a:solidFill>
                  </a:tcPr>
                </a:tc>
                <a:extLst>
                  <a:ext uri="{0D108BD9-81ED-4DB2-BD59-A6C34878D82A}">
                    <a16:rowId xmlns:a16="http://schemas.microsoft.com/office/drawing/2014/main" val="2306872320"/>
                  </a:ext>
                </a:extLst>
              </a:tr>
              <a:tr h="290407">
                <a:tc>
                  <a:txBody>
                    <a:bodyPr/>
                    <a:lstStyle/>
                    <a:p>
                      <a:pPr indent="180340" algn="just">
                        <a:lnSpc>
                          <a:spcPct val="115000"/>
                        </a:lnSpc>
                        <a:spcBef>
                          <a:spcPts val="425"/>
                        </a:spcBef>
                        <a:spcAft>
                          <a:spcPts val="0"/>
                        </a:spcAft>
                      </a:pPr>
                      <a:r>
                        <a:rPr lang="cs-CZ" sz="1600" dirty="0">
                          <a:effectLst/>
                        </a:rPr>
                        <a:t>Registrační číslo projektu</a:t>
                      </a:r>
                      <a:endParaRPr lang="cs-CZ"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267" marR="59267" marT="0" marB="0">
                    <a:solidFill>
                      <a:srgbClr val="307871"/>
                    </a:solidFill>
                  </a:tcPr>
                </a:tc>
                <a:tc>
                  <a:txBody>
                    <a:bodyPr/>
                    <a:lstStyle/>
                    <a:p>
                      <a:pPr indent="180340" algn="just">
                        <a:lnSpc>
                          <a:spcPct val="115000"/>
                        </a:lnSpc>
                        <a:spcBef>
                          <a:spcPts val="425"/>
                        </a:spcBef>
                        <a:spcAft>
                          <a:spcPts val="0"/>
                        </a:spcAft>
                      </a:pPr>
                      <a:r>
                        <a:rPr lang="cs-CZ" sz="1600" b="1" dirty="0">
                          <a:solidFill>
                            <a:schemeClr val="bg1"/>
                          </a:solidFill>
                          <a:effectLst/>
                        </a:rPr>
                        <a:t>CZ.02.2.69/0.0./0.0/16_015/0002400</a:t>
                      </a:r>
                      <a:endParaRPr lang="cs-CZ" sz="1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267" marR="59267" marT="0" marB="0">
                    <a:solidFill>
                      <a:srgbClr val="307871"/>
                    </a:solidFill>
                  </a:tcPr>
                </a:tc>
                <a:extLst>
                  <a:ext uri="{0D108BD9-81ED-4DB2-BD59-A6C34878D82A}">
                    <a16:rowId xmlns:a16="http://schemas.microsoft.com/office/drawing/2014/main" val="3822484205"/>
                  </a:ext>
                </a:extLst>
              </a:tr>
            </a:tbl>
          </a:graphicData>
        </a:graphic>
      </p:graphicFrame>
      <p:sp>
        <p:nvSpPr>
          <p:cNvPr id="5" name="Rectangle 2"/>
          <p:cNvSpPr>
            <a:spLocks noChangeArrowheads="1"/>
          </p:cNvSpPr>
          <p:nvPr/>
        </p:nvSpPr>
        <p:spPr bwMode="auto">
          <a:xfrm>
            <a:off x="2504018" y="3769097"/>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cs-CZ" sz="2400"/>
          </a:p>
        </p:txBody>
      </p:sp>
      <p:pic>
        <p:nvPicPr>
          <p:cNvPr id="1025" name="Obrázek 8" descr="Logolink_OP_VVV_hor_barva_c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6765" y="387351"/>
            <a:ext cx="7340600" cy="16256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2504018" y="6076264"/>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cs-CZ" sz="2400"/>
          </a:p>
        </p:txBody>
      </p:sp>
      <p:sp>
        <p:nvSpPr>
          <p:cNvPr id="3"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180975" algn="l" defTabSz="914400" rtl="0" eaLnBrk="0" fontAlgn="base" latinLnBrk="0" hangingPunct="0">
              <a:lnSpc>
                <a:spcPct val="100000"/>
              </a:lnSpc>
              <a:spcBef>
                <a:spcPct val="0"/>
              </a:spcBef>
              <a:spcAft>
                <a:spcPct val="0"/>
              </a:spcAft>
              <a:buClrTx/>
              <a:buSzTx/>
              <a:buFontTx/>
              <a:buNone/>
              <a:tabLst/>
            </a:pPr>
            <a:r>
              <a:rPr kumimoji="0" lang="cs-CZ" altLang="cs-CZ" sz="2800" b="1" i="0" u="none" strike="noStrike" cap="none" normalizeH="0" baseline="0" smtClean="0">
                <a:ln>
                  <a:noFill/>
                </a:ln>
                <a:solidFill>
                  <a:srgbClr val="981E3A"/>
                </a:solidFill>
                <a:effectLst/>
                <a:latin typeface="Arial" panose="020B0604020202020204" pitchFamily="34" charset="0"/>
                <a:ea typeface="Times New Roman" panose="02020603050405020304" pitchFamily="18" charset="0"/>
              </a:rPr>
              <a:t>INFORMATIKA </a:t>
            </a:r>
            <a:endParaRPr kumimoji="0" lang="cs-CZ" altLang="cs-CZ"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endParaRPr>
          </a:p>
          <a:p>
            <a:pPr marL="0" marR="0" lvl="0" indent="180975"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smtClean="0">
              <a:ln>
                <a:noFill/>
              </a:ln>
              <a:solidFill>
                <a:schemeClr val="tx1"/>
              </a:solidFill>
              <a:effectLst/>
              <a:latin typeface="Arial" panose="020B0604020202020204" pitchFamily="34" charset="0"/>
            </a:endParaRPr>
          </a:p>
        </p:txBody>
      </p:sp>
      <p:sp>
        <p:nvSpPr>
          <p:cNvPr id="9" name="Textové pole 10"/>
          <p:cNvSpPr txBox="1">
            <a:spLocks noChangeArrowheads="1"/>
          </p:cNvSpPr>
          <p:nvPr/>
        </p:nvSpPr>
        <p:spPr bwMode="auto">
          <a:xfrm>
            <a:off x="0" y="469900"/>
            <a:ext cx="440055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180975" algn="ctr" defTabSz="914400" rtl="0" eaLnBrk="0" fontAlgn="base" latinLnBrk="0" hangingPunct="0">
              <a:lnSpc>
                <a:spcPct val="100000"/>
              </a:lnSpc>
              <a:spcBef>
                <a:spcPct val="0"/>
              </a:spcBef>
              <a:spcAft>
                <a:spcPct val="0"/>
              </a:spcAft>
              <a:buClrTx/>
              <a:buSzTx/>
              <a:buFontTx/>
              <a:buNone/>
              <a:tabLst/>
            </a:pPr>
            <a:r>
              <a:rPr kumimoji="0" lang="cs-CZ" altLang="cs-CZ" sz="1600" b="1" i="0" u="none" strike="noStrike" cap="none" normalizeH="0" baseline="0" smtClean="0">
                <a:ln>
                  <a:noFill/>
                </a:ln>
                <a:solidFill>
                  <a:srgbClr val="981E3A"/>
                </a:solidFill>
                <a:effectLst/>
                <a:latin typeface="Arial" panose="020B0604020202020204" pitchFamily="34" charset="0"/>
                <a:ea typeface="Times New Roman" panose="02020603050405020304" pitchFamily="18" charset="0"/>
              </a:rPr>
              <a:t>pro profesně zaměřené obory</a:t>
            </a:r>
            <a:endParaRPr kumimoji="0" lang="cs-CZ" altLang="cs-CZ"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623311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smtClean="0">
                <a:solidFill>
                  <a:prstClr val="black"/>
                </a:solidFill>
              </a:rPr>
              <a:t>Základní </a:t>
            </a:r>
            <a:r>
              <a:rPr lang="cs-CZ" sz="3200" dirty="0">
                <a:solidFill>
                  <a:prstClr val="black"/>
                </a:solidFill>
              </a:rPr>
              <a:t>pracovní objekty, vlastnosti, použití, nástroje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cs-CZ" sz="2400" dirty="0" smtClean="0">
                <a:solidFill>
                  <a:srgbClr val="000000"/>
                </a:solidFill>
              </a:rPr>
              <a:t>Textové pole</a:t>
            </a:r>
            <a:endParaRPr lang="cs-CZ" sz="2400" dirty="0">
              <a:solidFill>
                <a:srgbClr val="000000"/>
              </a:solidFill>
            </a:endParaRPr>
          </a:p>
        </p:txBody>
      </p:sp>
      <p:sp>
        <p:nvSpPr>
          <p:cNvPr id="2" name="Obdélník 1"/>
          <p:cNvSpPr/>
          <p:nvPr/>
        </p:nvSpPr>
        <p:spPr>
          <a:xfrm>
            <a:off x="381205" y="1267244"/>
            <a:ext cx="11383106" cy="3426323"/>
          </a:xfrm>
          <a:prstGeom prst="rect">
            <a:avLst/>
          </a:prstGeom>
        </p:spPr>
        <p:txBody>
          <a:bodyPr wrap="square">
            <a:spAutoFit/>
          </a:bodyPr>
          <a:lstStyle/>
          <a:p>
            <a:pPr indent="180340" algn="just">
              <a:spcBef>
                <a:spcPts val="1200"/>
              </a:spcBef>
            </a:pPr>
            <a:r>
              <a:rPr lang="cs-CZ" sz="2000" dirty="0">
                <a:latin typeface="Times New Roman" panose="02020603050405020304" pitchFamily="18" charset="0"/>
                <a:ea typeface="Calibri" panose="020F0502020204030204" pitchFamily="34" charset="0"/>
              </a:rPr>
              <a:t>Pokud byste vybrali obrázek, bude mít podokno „Formát…“ titulek „Formát obrázku“ a obsahovat nabídky (3), (4) a (5) a dále ještě záložku „Obrázek“, umožňující nabídky </a:t>
            </a:r>
            <a:r>
              <a:rPr lang="cs-CZ" sz="2000" b="1" dirty="0">
                <a:latin typeface="Times New Roman" panose="02020603050405020304" pitchFamily="18" charset="0"/>
                <a:ea typeface="Calibri" panose="020F0502020204030204" pitchFamily="34" charset="0"/>
              </a:rPr>
              <a:t>Automatické opravy obrázku</a:t>
            </a:r>
            <a:r>
              <a:rPr lang="cs-CZ" sz="2000" dirty="0">
                <a:latin typeface="Times New Roman" panose="02020603050405020304" pitchFamily="18" charset="0"/>
                <a:ea typeface="Calibri" panose="020F0502020204030204" pitchFamily="34" charset="0"/>
              </a:rPr>
              <a:t>, </a:t>
            </a:r>
            <a:r>
              <a:rPr lang="cs-CZ" sz="2000" b="1" dirty="0">
                <a:latin typeface="Times New Roman" panose="02020603050405020304" pitchFamily="18" charset="0"/>
                <a:ea typeface="Calibri" panose="020F0502020204030204" pitchFamily="34" charset="0"/>
              </a:rPr>
              <a:t>Barva obrázku</a:t>
            </a:r>
            <a:r>
              <a:rPr lang="cs-CZ" sz="2000" dirty="0">
                <a:latin typeface="Times New Roman" panose="02020603050405020304" pitchFamily="18" charset="0"/>
                <a:ea typeface="Calibri" panose="020F0502020204030204" pitchFamily="34" charset="0"/>
              </a:rPr>
              <a:t> a </a:t>
            </a:r>
            <a:r>
              <a:rPr lang="cs-CZ" sz="2000" b="1" dirty="0">
                <a:latin typeface="Times New Roman" panose="02020603050405020304" pitchFamily="18" charset="0"/>
                <a:ea typeface="Calibri" panose="020F0502020204030204" pitchFamily="34" charset="0"/>
              </a:rPr>
              <a:t>Oříznutí</a:t>
            </a:r>
            <a:r>
              <a:rPr lang="cs-CZ" sz="2000" dirty="0">
                <a:latin typeface="Times New Roman" panose="02020603050405020304" pitchFamily="18" charset="0"/>
                <a:ea typeface="Calibri" panose="020F0502020204030204" pitchFamily="34" charset="0"/>
              </a:rPr>
              <a:t>. Pokud budete mít kurzor myši umístěný v textu, pak podokno „Formát…“ bude mít titulek „Formát textových efektů“ a bude obsahovat pouze záložky Výplň a obrys textu“ a „Textové efekty“, což jsou nabídky označené (6) a (7). Pokud obsahuje obrázek textové objekty, je automaticky podokno Formát obrázku“ o nabídku </a:t>
            </a:r>
            <a:r>
              <a:rPr lang="cs-CZ" sz="2000" b="1" dirty="0">
                <a:latin typeface="Times New Roman" panose="02020603050405020304" pitchFamily="18" charset="0"/>
                <a:ea typeface="Calibri" panose="020F0502020204030204" pitchFamily="34" charset="0"/>
              </a:rPr>
              <a:t>Možnosti </a:t>
            </a:r>
            <a:r>
              <a:rPr lang="cs-CZ" sz="2000" b="1" dirty="0" smtClean="0">
                <a:latin typeface="Times New Roman" panose="02020603050405020304" pitchFamily="18" charset="0"/>
                <a:ea typeface="Calibri" panose="020F0502020204030204" pitchFamily="34" charset="0"/>
              </a:rPr>
              <a:t>textu</a:t>
            </a:r>
            <a:r>
              <a:rPr lang="cs-CZ" sz="2000" dirty="0" smtClean="0"/>
              <a:t>.</a:t>
            </a:r>
          </a:p>
          <a:p>
            <a:pPr indent="180340" algn="just">
              <a:spcAft>
                <a:spcPts val="600"/>
              </a:spcAft>
            </a:pPr>
            <a:r>
              <a:rPr lang="cs-CZ" sz="2000" dirty="0">
                <a:latin typeface="Times New Roman" panose="02020603050405020304" pitchFamily="18" charset="0"/>
                <a:ea typeface="Calibri" panose="020F0502020204030204" pitchFamily="34" charset="0"/>
                <a:cs typeface="Times New Roman" panose="02020603050405020304" pitchFamily="18" charset="0"/>
              </a:rPr>
              <a:t>Podokna jsou automaticky modifikována a upravena tak, aby obsahovala pouze nabídky použitelné pro vybraný objekt, se kterým pracujete. Obdobně jsou modifikovány karty </a:t>
            </a:r>
            <a:r>
              <a:rPr lang="cs-CZ" sz="2000" b="1" dirty="0">
                <a:latin typeface="Times New Roman" panose="02020603050405020304" pitchFamily="18" charset="0"/>
                <a:ea typeface="Calibri" panose="020F0502020204030204" pitchFamily="34" charset="0"/>
                <a:cs typeface="Times New Roman" panose="02020603050405020304" pitchFamily="18" charset="0"/>
              </a:rPr>
              <a:t>Formát</a:t>
            </a:r>
            <a:r>
              <a:rPr lang="cs-CZ" sz="2000" dirty="0">
                <a:latin typeface="Times New Roman" panose="02020603050405020304" pitchFamily="18" charset="0"/>
                <a:ea typeface="Calibri" panose="020F0502020204030204" pitchFamily="34" charset="0"/>
                <a:cs typeface="Times New Roman" panose="02020603050405020304" pitchFamily="18" charset="0"/>
              </a:rPr>
              <a:t>, například skupina voleb „Styly…“ může být zobrazena jako </a:t>
            </a:r>
            <a:r>
              <a:rPr lang="cs-CZ" sz="2000" b="1" dirty="0">
                <a:latin typeface="Times New Roman" panose="02020603050405020304" pitchFamily="18" charset="0"/>
                <a:ea typeface="Calibri" panose="020F0502020204030204" pitchFamily="34" charset="0"/>
                <a:cs typeface="Times New Roman" panose="02020603050405020304" pitchFamily="18" charset="0"/>
              </a:rPr>
              <a:t>Styly obrazců</a:t>
            </a:r>
            <a:r>
              <a:rPr lang="cs-CZ" sz="2000" dirty="0">
                <a:latin typeface="Times New Roman" panose="02020603050405020304" pitchFamily="18" charset="0"/>
                <a:ea typeface="Calibri" panose="020F0502020204030204" pitchFamily="34" charset="0"/>
                <a:cs typeface="Times New Roman" panose="02020603050405020304" pitchFamily="18" charset="0"/>
              </a:rPr>
              <a:t> nebo </a:t>
            </a:r>
            <a:r>
              <a:rPr lang="cs-CZ" sz="2000" b="1" dirty="0">
                <a:latin typeface="Times New Roman" panose="02020603050405020304" pitchFamily="18" charset="0"/>
                <a:ea typeface="Calibri" panose="020F0502020204030204" pitchFamily="34" charset="0"/>
                <a:cs typeface="Times New Roman" panose="02020603050405020304" pitchFamily="18" charset="0"/>
              </a:rPr>
              <a:t>Styly obrázků</a:t>
            </a:r>
            <a:r>
              <a:rPr lang="cs-CZ" sz="2000" dirty="0">
                <a:latin typeface="Times New Roman" panose="02020603050405020304" pitchFamily="18" charset="0"/>
                <a:ea typeface="Calibri" panose="020F0502020204030204" pitchFamily="34" charset="0"/>
                <a:cs typeface="Times New Roman" panose="02020603050405020304" pitchFamily="18" charset="0"/>
              </a:rPr>
              <a:t> apod.</a:t>
            </a:r>
          </a:p>
          <a:p>
            <a:pPr indent="180340" algn="just">
              <a:lnSpc>
                <a:spcPct val="115000"/>
              </a:lnSpc>
              <a:spcBef>
                <a:spcPts val="1200"/>
              </a:spcBef>
              <a:spcAft>
                <a:spcPts val="1200"/>
              </a:spcAft>
            </a:pPr>
            <a:endParaRPr lang="cs-CZ" sz="2000" dirty="0"/>
          </a:p>
        </p:txBody>
      </p:sp>
      <p:pic>
        <p:nvPicPr>
          <p:cNvPr id="8" name="Obrázek 7"/>
          <p:cNvPicPr/>
          <p:nvPr/>
        </p:nvPicPr>
        <p:blipFill>
          <a:blip r:embed="rId3">
            <a:extLst>
              <a:ext uri="{28A0092B-C50C-407E-A947-70E740481C1C}">
                <a14:useLocalDpi xmlns:a14="http://schemas.microsoft.com/office/drawing/2010/main" val="0"/>
              </a:ext>
            </a:extLst>
          </a:blip>
          <a:srcRect/>
          <a:stretch>
            <a:fillRect/>
          </a:stretch>
        </p:blipFill>
        <p:spPr bwMode="auto">
          <a:xfrm>
            <a:off x="1519084" y="4126608"/>
            <a:ext cx="9424217" cy="2539663"/>
          </a:xfrm>
          <a:prstGeom prst="rect">
            <a:avLst/>
          </a:prstGeom>
          <a:noFill/>
        </p:spPr>
      </p:pic>
    </p:spTree>
    <p:extLst>
      <p:ext uri="{BB962C8B-B14F-4D97-AF65-F5344CB8AC3E}">
        <p14:creationId xmlns:p14="http://schemas.microsoft.com/office/powerpoint/2010/main" val="42728590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smtClean="0">
                <a:solidFill>
                  <a:prstClr val="black"/>
                </a:solidFill>
              </a:rPr>
              <a:t>Základní </a:t>
            </a:r>
            <a:r>
              <a:rPr lang="cs-CZ" sz="3200" dirty="0">
                <a:solidFill>
                  <a:prstClr val="black"/>
                </a:solidFill>
              </a:rPr>
              <a:t>pracovní objekty, vlastnosti, použití, nástroje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cs-CZ" sz="2400" dirty="0" smtClean="0">
                <a:solidFill>
                  <a:srgbClr val="000000"/>
                </a:solidFill>
              </a:rPr>
              <a:t>Textové pole</a:t>
            </a:r>
            <a:endParaRPr lang="cs-CZ" sz="2400" dirty="0">
              <a:solidFill>
                <a:srgbClr val="000000"/>
              </a:solidFill>
            </a:endParaRPr>
          </a:p>
        </p:txBody>
      </p:sp>
      <p:pic>
        <p:nvPicPr>
          <p:cNvPr id="9" name="Obrázek 8"/>
          <p:cNvPicPr/>
          <p:nvPr/>
        </p:nvPicPr>
        <p:blipFill rotWithShape="1">
          <a:blip r:embed="rId3">
            <a:extLst>
              <a:ext uri="{28A0092B-C50C-407E-A947-70E740481C1C}">
                <a14:useLocalDpi xmlns:a14="http://schemas.microsoft.com/office/drawing/2010/main" val="0"/>
              </a:ext>
            </a:extLst>
          </a:blip>
          <a:srcRect t="28955" r="6856" b="2936"/>
          <a:stretch/>
        </p:blipFill>
        <p:spPr bwMode="auto">
          <a:xfrm>
            <a:off x="1371600" y="1350282"/>
            <a:ext cx="9350477" cy="550771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450255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smtClean="0">
                <a:solidFill>
                  <a:prstClr val="black"/>
                </a:solidFill>
              </a:rPr>
              <a:t>Základní </a:t>
            </a:r>
            <a:r>
              <a:rPr lang="cs-CZ" sz="3200" dirty="0">
                <a:solidFill>
                  <a:prstClr val="black"/>
                </a:solidFill>
              </a:rPr>
              <a:t>pracovní objekty, vlastnosti, použití, nástroje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cs-CZ" sz="2400" dirty="0" smtClean="0">
                <a:solidFill>
                  <a:srgbClr val="000000"/>
                </a:solidFill>
              </a:rPr>
              <a:t>Tabulky</a:t>
            </a:r>
            <a:endParaRPr lang="cs-CZ" sz="2400" dirty="0">
              <a:solidFill>
                <a:srgbClr val="000000"/>
              </a:solidFill>
            </a:endParaRPr>
          </a:p>
        </p:txBody>
      </p:sp>
      <p:sp>
        <p:nvSpPr>
          <p:cNvPr id="2" name="Obdélník 1"/>
          <p:cNvSpPr/>
          <p:nvPr/>
        </p:nvSpPr>
        <p:spPr>
          <a:xfrm>
            <a:off x="115733" y="1255346"/>
            <a:ext cx="11786214" cy="1323439"/>
          </a:xfrm>
          <a:prstGeom prst="rect">
            <a:avLst/>
          </a:prstGeom>
        </p:spPr>
        <p:txBody>
          <a:bodyPr wrap="square">
            <a:spAutoFit/>
          </a:bodyPr>
          <a:lstStyle/>
          <a:p>
            <a:r>
              <a:rPr lang="cs-CZ" sz="2000" dirty="0" smtClean="0">
                <a:latin typeface="Times New Roman" panose="02020603050405020304" pitchFamily="18" charset="0"/>
                <a:ea typeface="Calibri" panose="020F0502020204030204" pitchFamily="34" charset="0"/>
                <a:cs typeface="Times New Roman" panose="02020603050405020304" pitchFamily="18" charset="0"/>
              </a:rPr>
              <a:t>Tabulku lze dále vložit </a:t>
            </a:r>
            <a:r>
              <a:rPr lang="cs-CZ" sz="2000" dirty="0">
                <a:latin typeface="Times New Roman" panose="02020603050405020304" pitchFamily="18" charset="0"/>
                <a:cs typeface="Times New Roman" panose="02020603050405020304" pitchFamily="18" charset="0"/>
              </a:rPr>
              <a:t>pomocí volby </a:t>
            </a:r>
            <a:r>
              <a:rPr lang="cs-CZ" sz="2000" b="1" dirty="0">
                <a:latin typeface="Times New Roman" panose="02020603050405020304" pitchFamily="18" charset="0"/>
                <a:cs typeface="Times New Roman" panose="02020603050405020304" pitchFamily="18" charset="0"/>
              </a:rPr>
              <a:t>Vložit tabulku</a:t>
            </a:r>
            <a:r>
              <a:rPr lang="cs-CZ" sz="2000" dirty="0">
                <a:latin typeface="Times New Roman" panose="02020603050405020304" pitchFamily="18" charset="0"/>
                <a:cs typeface="Times New Roman" panose="02020603050405020304" pitchFamily="18" charset="0"/>
              </a:rPr>
              <a:t> zadáme počet sloupců a řádků (3), nebo tabulku namalujeme pomocí nástroje </a:t>
            </a:r>
            <a:r>
              <a:rPr lang="cs-CZ" sz="2000" b="1" dirty="0">
                <a:latin typeface="Times New Roman" panose="02020603050405020304" pitchFamily="18" charset="0"/>
                <a:cs typeface="Times New Roman" panose="02020603050405020304" pitchFamily="18" charset="0"/>
              </a:rPr>
              <a:t>Navrhnout tabulku </a:t>
            </a:r>
            <a:r>
              <a:rPr lang="cs-CZ" sz="2000" dirty="0">
                <a:latin typeface="Times New Roman" panose="02020603050405020304" pitchFamily="18" charset="0"/>
                <a:cs typeface="Times New Roman" panose="02020603050405020304" pitchFamily="18" charset="0"/>
              </a:rPr>
              <a:t>(4), kdy následně malujeme čáry tvořící tabulku pomocí nástroje Pero. Pro vkládání tabulky lze využít i volbu </a:t>
            </a:r>
            <a:r>
              <a:rPr lang="cs-CZ" sz="2000" b="1" dirty="0">
                <a:latin typeface="Times New Roman" panose="02020603050405020304" pitchFamily="18" charset="0"/>
                <a:cs typeface="Times New Roman" panose="02020603050405020304" pitchFamily="18" charset="0"/>
              </a:rPr>
              <a:t>Rychlé tabulky</a:t>
            </a:r>
            <a:r>
              <a:rPr lang="cs-CZ" sz="2000" dirty="0">
                <a:latin typeface="Times New Roman" panose="02020603050405020304" pitchFamily="18" charset="0"/>
                <a:cs typeface="Times New Roman" panose="02020603050405020304" pitchFamily="18" charset="0"/>
              </a:rPr>
              <a:t> (6), kdy lze vložit tabulku včetně stylu (7)</a:t>
            </a:r>
          </a:p>
          <a:p>
            <a:endParaRPr lang="cs-CZ" sz="20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Obrázek 7"/>
          <p:cNvPicPr/>
          <p:nvPr/>
        </p:nvPicPr>
        <p:blipFill rotWithShape="1">
          <a:blip r:embed="rId3">
            <a:extLst>
              <a:ext uri="{28A0092B-C50C-407E-A947-70E740481C1C}">
                <a14:useLocalDpi xmlns:a14="http://schemas.microsoft.com/office/drawing/2010/main" val="0"/>
              </a:ext>
            </a:extLst>
          </a:blip>
          <a:srcRect b="6568"/>
          <a:stretch/>
        </p:blipFill>
        <p:spPr bwMode="auto">
          <a:xfrm>
            <a:off x="1339850" y="2325913"/>
            <a:ext cx="9957414" cy="3776201"/>
          </a:xfrm>
          <a:prstGeom prst="rect">
            <a:avLst/>
          </a:prstGeom>
          <a:noFill/>
        </p:spPr>
      </p:pic>
      <p:sp>
        <p:nvSpPr>
          <p:cNvPr id="3" name="Obdélník 2"/>
          <p:cNvSpPr/>
          <p:nvPr/>
        </p:nvSpPr>
        <p:spPr>
          <a:xfrm>
            <a:off x="115733" y="6102114"/>
            <a:ext cx="11648577" cy="729430"/>
          </a:xfrm>
          <a:prstGeom prst="rect">
            <a:avLst/>
          </a:prstGeom>
        </p:spPr>
        <p:txBody>
          <a:bodyPr wrap="square">
            <a:spAutoFit/>
          </a:bodyPr>
          <a:lstStyle/>
          <a:p>
            <a:pPr indent="180340" algn="just">
              <a:lnSpc>
                <a:spcPct val="115000"/>
              </a:lnSpc>
              <a:spcBef>
                <a:spcPts val="1200"/>
              </a:spcBef>
              <a:spcAft>
                <a:spcPts val="1200"/>
              </a:spcAft>
            </a:pPr>
            <a:r>
              <a:rPr lang="cs-CZ" dirty="0">
                <a:latin typeface="Times New Roman" panose="02020603050405020304" pitchFamily="18" charset="0"/>
                <a:ea typeface="Calibri" panose="020F0502020204030204" pitchFamily="34" charset="0"/>
                <a:cs typeface="Times New Roman" panose="02020603050405020304" pitchFamily="18" charset="0"/>
              </a:rPr>
              <a:t>Tabulka se vloží na příslušné místo na stránku. Pokud chceme tabulku vymazat, je nutné použít nabídky </a:t>
            </a:r>
            <a:r>
              <a:rPr lang="cs-CZ" b="1" dirty="0" smtClean="0">
                <a:latin typeface="Times New Roman" panose="02020603050405020304" pitchFamily="18" charset="0"/>
                <a:ea typeface="Calibri" panose="020F0502020204030204" pitchFamily="34" charset="0"/>
                <a:cs typeface="Times New Roman" panose="02020603050405020304" pitchFamily="18" charset="0"/>
              </a:rPr>
              <a:t>Nástroje tabulky </a:t>
            </a:r>
            <a:r>
              <a:rPr lang="cs-CZ" dirty="0" smtClean="0">
                <a:latin typeface="Times New Roman" panose="02020603050405020304" pitchFamily="18" charset="0"/>
                <a:ea typeface="Calibri" panose="020F0502020204030204" pitchFamily="34" charset="0"/>
                <a:cs typeface="Times New Roman" panose="02020603050405020304" pitchFamily="18" charset="0"/>
              </a:rPr>
              <a:t>&gt; </a:t>
            </a:r>
            <a:r>
              <a:rPr lang="cs-CZ" b="1" dirty="0" smtClean="0">
                <a:latin typeface="Times New Roman" panose="02020603050405020304" pitchFamily="18" charset="0"/>
                <a:ea typeface="Calibri" panose="020F0502020204030204" pitchFamily="34" charset="0"/>
                <a:cs typeface="Times New Roman" panose="02020603050405020304" pitchFamily="18" charset="0"/>
              </a:rPr>
              <a:t>Rozložení </a:t>
            </a:r>
            <a:r>
              <a:rPr lang="cs-CZ" b="1" dirty="0">
                <a:latin typeface="Times New Roman" panose="02020603050405020304" pitchFamily="18" charset="0"/>
                <a:ea typeface="Calibri" panose="020F0502020204030204" pitchFamily="34" charset="0"/>
                <a:cs typeface="Times New Roman" panose="02020603050405020304" pitchFamily="18" charset="0"/>
              </a:rPr>
              <a:t>&gt; Odstranit</a:t>
            </a:r>
            <a:r>
              <a:rPr lang="cs-CZ" dirty="0">
                <a:latin typeface="Times New Roman" panose="02020603050405020304" pitchFamily="18" charset="0"/>
                <a:ea typeface="Calibri" panose="020F0502020204030204" pitchFamily="34" charset="0"/>
                <a:cs typeface="Times New Roman" panose="02020603050405020304" pitchFamily="18" charset="0"/>
              </a:rPr>
              <a:t> nebo vybrat tabulku včetně řádku nad a pod tabulkou a použít klávesu </a:t>
            </a:r>
            <a:r>
              <a:rPr lang="cs-CZ" dirty="0" err="1">
                <a:latin typeface="Times New Roman" panose="02020603050405020304" pitchFamily="18" charset="0"/>
                <a:ea typeface="Calibri" panose="020F0502020204030204" pitchFamily="34" charset="0"/>
                <a:cs typeface="Times New Roman" panose="02020603050405020304" pitchFamily="18" charset="0"/>
              </a:rPr>
              <a:t>Delete</a:t>
            </a:r>
            <a:r>
              <a:rPr lang="cs-CZ" dirty="0">
                <a:latin typeface="Times New Roman" panose="020206030504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6373513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smtClean="0">
                <a:solidFill>
                  <a:prstClr val="black"/>
                </a:solidFill>
              </a:rPr>
              <a:t>Základní </a:t>
            </a:r>
            <a:r>
              <a:rPr lang="cs-CZ" sz="3200" dirty="0">
                <a:solidFill>
                  <a:prstClr val="black"/>
                </a:solidFill>
              </a:rPr>
              <a:t>pracovní objekty, vlastnosti, použití, nástroje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cs-CZ" sz="2400" dirty="0" smtClean="0">
                <a:solidFill>
                  <a:srgbClr val="000000"/>
                </a:solidFill>
              </a:rPr>
              <a:t>Tabulky</a:t>
            </a:r>
            <a:endParaRPr lang="cs-CZ" sz="2400" dirty="0">
              <a:solidFill>
                <a:srgbClr val="000000"/>
              </a:solidFill>
            </a:endParaRPr>
          </a:p>
        </p:txBody>
      </p:sp>
      <p:sp>
        <p:nvSpPr>
          <p:cNvPr id="2" name="Obdélník 1"/>
          <p:cNvSpPr/>
          <p:nvPr/>
        </p:nvSpPr>
        <p:spPr>
          <a:xfrm>
            <a:off x="115734" y="1332103"/>
            <a:ext cx="11137285" cy="1200329"/>
          </a:xfrm>
          <a:prstGeom prst="rect">
            <a:avLst/>
          </a:prstGeom>
        </p:spPr>
        <p:txBody>
          <a:bodyPr wrap="square">
            <a:spAutoFit/>
          </a:bodyPr>
          <a:lstStyle/>
          <a:p>
            <a:r>
              <a:rPr lang="cs-CZ" sz="2400" dirty="0"/>
              <a:t>Existuje-li tabulka, jsou k dispozici dvě karty </a:t>
            </a:r>
            <a:r>
              <a:rPr lang="cs-CZ" sz="2400" b="1" dirty="0"/>
              <a:t>Nástroje tabulky</a:t>
            </a:r>
            <a:r>
              <a:rPr lang="cs-CZ" sz="2400" dirty="0"/>
              <a:t> a to karta </a:t>
            </a:r>
            <a:r>
              <a:rPr lang="cs-CZ" sz="2400" b="1" dirty="0"/>
              <a:t>Návrh</a:t>
            </a:r>
            <a:r>
              <a:rPr lang="cs-CZ" sz="2400" dirty="0"/>
              <a:t> a </a:t>
            </a:r>
            <a:r>
              <a:rPr lang="cs-CZ" sz="2400" b="1" dirty="0"/>
              <a:t>Rozložení</a:t>
            </a:r>
            <a:r>
              <a:rPr lang="cs-CZ" sz="2400" dirty="0"/>
              <a:t>. Karta </a:t>
            </a:r>
            <a:r>
              <a:rPr lang="cs-CZ" sz="2400" b="1" dirty="0"/>
              <a:t>Návrh</a:t>
            </a:r>
            <a:r>
              <a:rPr lang="cs-CZ" sz="2400" dirty="0"/>
              <a:t> obsahuje nástroje především pro práci se styly a formáty. Pomocí této karty lze upravovat ohraničení, stínování apod</a:t>
            </a:r>
            <a:r>
              <a:rPr lang="cs-CZ" sz="2400" dirty="0" smtClean="0"/>
              <a:t>.</a:t>
            </a:r>
            <a:endParaRPr lang="cs-CZ" sz="2400" dirty="0"/>
          </a:p>
        </p:txBody>
      </p:sp>
      <p:pic>
        <p:nvPicPr>
          <p:cNvPr id="3" name="Obrázek 2"/>
          <p:cNvPicPr>
            <a:picLocks noChangeAspect="1"/>
          </p:cNvPicPr>
          <p:nvPr/>
        </p:nvPicPr>
        <p:blipFill>
          <a:blip r:embed="rId3"/>
          <a:stretch>
            <a:fillRect/>
          </a:stretch>
        </p:blipFill>
        <p:spPr>
          <a:xfrm>
            <a:off x="457200" y="2783976"/>
            <a:ext cx="11307111" cy="1805337"/>
          </a:xfrm>
          <a:prstGeom prst="rect">
            <a:avLst/>
          </a:prstGeom>
        </p:spPr>
      </p:pic>
      <p:pic>
        <p:nvPicPr>
          <p:cNvPr id="5" name="Obrázek 4"/>
          <p:cNvPicPr>
            <a:picLocks noChangeAspect="1"/>
          </p:cNvPicPr>
          <p:nvPr/>
        </p:nvPicPr>
        <p:blipFill>
          <a:blip r:embed="rId4"/>
          <a:stretch>
            <a:fillRect/>
          </a:stretch>
        </p:blipFill>
        <p:spPr>
          <a:xfrm>
            <a:off x="457200" y="4867750"/>
            <a:ext cx="11384550" cy="1887011"/>
          </a:xfrm>
          <a:prstGeom prst="rect">
            <a:avLst/>
          </a:prstGeom>
        </p:spPr>
      </p:pic>
    </p:spTree>
    <p:extLst>
      <p:ext uri="{BB962C8B-B14F-4D97-AF65-F5344CB8AC3E}">
        <p14:creationId xmlns:p14="http://schemas.microsoft.com/office/powerpoint/2010/main" val="41573810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smtClean="0">
                <a:solidFill>
                  <a:prstClr val="black"/>
                </a:solidFill>
              </a:rPr>
              <a:t>Základní </a:t>
            </a:r>
            <a:r>
              <a:rPr lang="cs-CZ" sz="3200" dirty="0">
                <a:solidFill>
                  <a:prstClr val="black"/>
                </a:solidFill>
              </a:rPr>
              <a:t>pracovní objekty, vlastnosti, použití, nástroje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cs-CZ" sz="2400" dirty="0" smtClean="0">
                <a:solidFill>
                  <a:srgbClr val="000000"/>
                </a:solidFill>
              </a:rPr>
              <a:t>Tabulky</a:t>
            </a:r>
            <a:endParaRPr lang="cs-CZ" sz="2400" dirty="0">
              <a:solidFill>
                <a:srgbClr val="000000"/>
              </a:solidFill>
            </a:endParaRPr>
          </a:p>
        </p:txBody>
      </p:sp>
      <p:sp>
        <p:nvSpPr>
          <p:cNvPr id="2" name="Obdélník 1"/>
          <p:cNvSpPr/>
          <p:nvPr/>
        </p:nvSpPr>
        <p:spPr>
          <a:xfrm>
            <a:off x="115734" y="1332103"/>
            <a:ext cx="3925324" cy="5509200"/>
          </a:xfrm>
          <a:prstGeom prst="rect">
            <a:avLst/>
          </a:prstGeom>
        </p:spPr>
        <p:txBody>
          <a:bodyPr wrap="square">
            <a:spAutoFit/>
          </a:bodyPr>
          <a:lstStyle/>
          <a:p>
            <a:r>
              <a:rPr lang="cs-CZ" sz="2200" dirty="0"/>
              <a:t>Další nastavení provádíme pomocí karty </a:t>
            </a:r>
            <a:r>
              <a:rPr lang="cs-CZ" sz="2200" b="1" dirty="0"/>
              <a:t>Rozložení</a:t>
            </a:r>
            <a:r>
              <a:rPr lang="cs-CZ" sz="2200" dirty="0"/>
              <a:t> nebo pomocí kontextového menu (klik pravým tlačítkem myši</a:t>
            </a:r>
            <a:r>
              <a:rPr lang="cs-CZ" sz="2200" dirty="0" smtClean="0"/>
              <a:t>), </a:t>
            </a:r>
            <a:r>
              <a:rPr lang="cs-CZ" sz="2200" dirty="0"/>
              <a:t>Karta Rozložení (2) obsahuje základní nástroje pro návrh a úpravy tabulky (3), dále umožňuje rozdělit či sloučit tabulku a upravovat rozměry řádků a sloupců (4) spravovat zarovnání a směr textu v buňce (5) nebo provádět třízení či výpočty (6). Do buňky lze vkládat funkce umožňující jednoduché výpočty, matematické, statistické a logické funkce.</a:t>
            </a:r>
          </a:p>
        </p:txBody>
      </p:sp>
      <p:pic>
        <p:nvPicPr>
          <p:cNvPr id="8" name="Obrázek 7"/>
          <p:cNvPicPr/>
          <p:nvPr/>
        </p:nvPicPr>
        <p:blipFill rotWithShape="1">
          <a:blip r:embed="rId3">
            <a:extLst>
              <a:ext uri="{28A0092B-C50C-407E-A947-70E740481C1C}">
                <a14:useLocalDpi xmlns:a14="http://schemas.microsoft.com/office/drawing/2010/main" val="0"/>
              </a:ext>
            </a:extLst>
          </a:blip>
          <a:srcRect r="2843" b="4330"/>
          <a:stretch/>
        </p:blipFill>
        <p:spPr bwMode="auto">
          <a:xfrm>
            <a:off x="4041058" y="1473391"/>
            <a:ext cx="8150942" cy="5096617"/>
          </a:xfrm>
          <a:prstGeom prst="rect">
            <a:avLst/>
          </a:prstGeom>
          <a:noFill/>
        </p:spPr>
      </p:pic>
    </p:spTree>
    <p:extLst>
      <p:ext uri="{BB962C8B-B14F-4D97-AF65-F5344CB8AC3E}">
        <p14:creationId xmlns:p14="http://schemas.microsoft.com/office/powerpoint/2010/main" val="6234729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smtClean="0">
                <a:solidFill>
                  <a:prstClr val="black"/>
                </a:solidFill>
              </a:rPr>
              <a:t>Základní </a:t>
            </a:r>
            <a:r>
              <a:rPr lang="cs-CZ" sz="3200" dirty="0">
                <a:solidFill>
                  <a:prstClr val="black"/>
                </a:solidFill>
              </a:rPr>
              <a:t>pracovní objekty, vlastnosti, použití, nástroje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cs-CZ" sz="2400" dirty="0" smtClean="0">
                <a:solidFill>
                  <a:srgbClr val="000000"/>
                </a:solidFill>
              </a:rPr>
              <a:t>Dokument</a:t>
            </a:r>
            <a:endParaRPr lang="cs-CZ" sz="2400" dirty="0">
              <a:solidFill>
                <a:srgbClr val="000000"/>
              </a:solidFill>
            </a:endParaRPr>
          </a:p>
        </p:txBody>
      </p:sp>
      <p:sp>
        <p:nvSpPr>
          <p:cNvPr id="3" name="Obdélník 2"/>
          <p:cNvSpPr/>
          <p:nvPr/>
        </p:nvSpPr>
        <p:spPr>
          <a:xfrm>
            <a:off x="265470" y="1473391"/>
            <a:ext cx="11695472" cy="5189113"/>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Dokument je základní objekt, se kterým program Word pracuje. Je to soubor, ve kterém jsou uloženy objekty a textové informace. O formátech souborů aplikací MS Office, tedy i dokumentů bylo psáno dříve. Dokument Wordu otevřeme poklepáním na ikonu souboru nebo otevřením aplikace Word a nabídkou </a:t>
            </a:r>
            <a:r>
              <a:rPr lang="cs-CZ" sz="2400" b="1" dirty="0">
                <a:latin typeface="Times New Roman" panose="02020603050405020304" pitchFamily="18" charset="0"/>
                <a:ea typeface="Calibri" panose="020F0502020204030204" pitchFamily="34" charset="0"/>
                <a:cs typeface="Times New Roman" panose="02020603050405020304" pitchFamily="18" charset="0"/>
              </a:rPr>
              <a:t>Soubor &gt; Otevřít</a:t>
            </a:r>
            <a:r>
              <a:rPr lang="cs-CZ" sz="2400" dirty="0">
                <a:latin typeface="Times New Roman" panose="02020603050405020304" pitchFamily="18" charset="0"/>
                <a:ea typeface="Calibri" panose="020F0502020204030204" pitchFamily="34" charset="0"/>
                <a:cs typeface="Times New Roman" panose="02020603050405020304" pitchFamily="18" charset="0"/>
              </a:rPr>
              <a:t> a následným vyhledáním příslušného dokumentu. Pokud vytváříme nový dokument, použijeme </a:t>
            </a:r>
            <a:r>
              <a:rPr lang="cs-CZ" sz="2400" b="1" dirty="0">
                <a:latin typeface="Times New Roman" panose="02020603050405020304" pitchFamily="18" charset="0"/>
                <a:ea typeface="Calibri" panose="020F0502020204030204" pitchFamily="34" charset="0"/>
                <a:cs typeface="Times New Roman" panose="02020603050405020304" pitchFamily="18" charset="0"/>
              </a:rPr>
              <a:t>Soubor &gt; Nový</a:t>
            </a:r>
            <a:r>
              <a:rPr lang="cs-CZ" sz="2400" dirty="0">
                <a:latin typeface="Times New Roman" panose="02020603050405020304" pitchFamily="18" charset="0"/>
                <a:ea typeface="Calibri" panose="020F0502020204030204" pitchFamily="34" charset="0"/>
                <a:cs typeface="Times New Roman" panose="02020603050405020304" pitchFamily="18" charset="0"/>
              </a:rPr>
              <a:t> a případně vybereme šablonu. Většina nastavení pro dokument je v nabídce </a:t>
            </a:r>
            <a:r>
              <a:rPr lang="cs-CZ" sz="2400" b="1" dirty="0">
                <a:latin typeface="Times New Roman" panose="02020603050405020304" pitchFamily="18" charset="0"/>
                <a:ea typeface="Calibri" panose="020F0502020204030204" pitchFamily="34" charset="0"/>
                <a:cs typeface="Times New Roman" panose="02020603050405020304" pitchFamily="18" charset="0"/>
              </a:rPr>
              <a:t>Soubor &gt; Možnosti.</a:t>
            </a:r>
            <a:r>
              <a:rPr lang="cs-CZ" sz="2400" dirty="0">
                <a:latin typeface="Times New Roman" panose="02020603050405020304" pitchFamily="18" charset="0"/>
                <a:ea typeface="Calibri" panose="020F0502020204030204" pitchFamily="34" charset="0"/>
                <a:cs typeface="Times New Roman" panose="02020603050405020304" pitchFamily="18" charset="0"/>
              </a:rPr>
              <a:t> Rovněž některé karty jsou zaměřeny na dokument, např. karta </a:t>
            </a:r>
            <a:r>
              <a:rPr lang="cs-CZ" sz="2400" b="1" dirty="0">
                <a:latin typeface="Times New Roman" panose="02020603050405020304" pitchFamily="18" charset="0"/>
                <a:ea typeface="Calibri" panose="020F0502020204030204" pitchFamily="34" charset="0"/>
                <a:cs typeface="Times New Roman" panose="02020603050405020304" pitchFamily="18" charset="0"/>
              </a:rPr>
              <a:t>Zobrazení</a:t>
            </a:r>
            <a:r>
              <a:rPr lang="cs-CZ" sz="2400" dirty="0">
                <a:latin typeface="Times New Roman" panose="02020603050405020304" pitchFamily="18" charset="0"/>
                <a:ea typeface="Calibri" panose="020F0502020204030204" pitchFamily="34" charset="0"/>
                <a:cs typeface="Times New Roman" panose="02020603050405020304" pitchFamily="18" charset="0"/>
              </a:rPr>
              <a:t>. Vlastnosti dokumentu jsou takové vlastnosti, které jsou společné pro celý dokument. Například Pravítko nelze zobrazit pouze na některé stránce, použitá úroveň přiblížení (zoom na stavovém řádku) nastavuje zoom pro všechny stránky apod. Mezi klíčové prvky složitého dokumentu patří záhlaví a zápatí, čísla stránek, citace, rovnice, bibliografie, obsah nebo rejstřík. Některé z těchto prvků lze použít k vytvoření šablony dokumentu, která umožňuje opakované používání dokumentu.</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897517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smtClean="0">
                <a:solidFill>
                  <a:prstClr val="black"/>
                </a:solidFill>
              </a:rPr>
              <a:t>Základní </a:t>
            </a:r>
            <a:r>
              <a:rPr lang="cs-CZ" sz="3200" dirty="0">
                <a:solidFill>
                  <a:prstClr val="black"/>
                </a:solidFill>
              </a:rPr>
              <a:t>pracovní objekty, vlastnosti, použití, nástroje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cs-CZ" sz="2400" dirty="0" smtClean="0">
                <a:solidFill>
                  <a:srgbClr val="000000"/>
                </a:solidFill>
              </a:rPr>
              <a:t>Dokument</a:t>
            </a:r>
            <a:endParaRPr lang="cs-CZ" sz="2400" dirty="0">
              <a:solidFill>
                <a:srgbClr val="000000"/>
              </a:solidFill>
            </a:endParaRPr>
          </a:p>
        </p:txBody>
      </p:sp>
      <p:sp>
        <p:nvSpPr>
          <p:cNvPr id="3" name="Obdélník 2"/>
          <p:cNvSpPr/>
          <p:nvPr/>
        </p:nvSpPr>
        <p:spPr>
          <a:xfrm>
            <a:off x="265470" y="1473391"/>
            <a:ext cx="4218040" cy="5326907"/>
          </a:xfrm>
          <a:prstGeom prst="rect">
            <a:avLst/>
          </a:prstGeom>
        </p:spPr>
        <p:txBody>
          <a:bodyPr wrap="square">
            <a:spAutoFit/>
          </a:bodyPr>
          <a:lstStyle/>
          <a:p>
            <a:pPr indent="180340" algn="just">
              <a:lnSpc>
                <a:spcPct val="115000"/>
              </a:lnSpc>
              <a:spcBef>
                <a:spcPts val="1200"/>
              </a:spcBef>
              <a:spcAft>
                <a:spcPts val="1200"/>
              </a:spcAft>
            </a:pPr>
            <a:r>
              <a:rPr lang="cs-CZ" sz="2000" dirty="0">
                <a:latin typeface="Times New Roman" panose="02020603050405020304" pitchFamily="18" charset="0"/>
                <a:ea typeface="Calibri" panose="020F0502020204030204" pitchFamily="34" charset="0"/>
                <a:cs typeface="Times New Roman" panose="02020603050405020304" pitchFamily="18" charset="0"/>
              </a:rPr>
              <a:t>Některé vlastnosti mohou být definovány pro celý dokument nebo pro část (nejčastěji pro oddíl nebo „Od tohoto místa dále…“, například orientace stránky. Někdy může být identifikace vlastnosti dokumentu problematická, například volby jazyka. Jazyky musí být dostupné (instalované) pro celý dokument, lze je však aplikovat na část textu</a:t>
            </a:r>
            <a:r>
              <a:rPr lang="cs-CZ" sz="2000" dirty="0" smtClean="0">
                <a:latin typeface="Times New Roman" panose="02020603050405020304" pitchFamily="18" charset="0"/>
                <a:ea typeface="Calibri" panose="020F0502020204030204" pitchFamily="34" charset="0"/>
                <a:cs typeface="Times New Roman" panose="02020603050405020304" pitchFamily="18" charset="0"/>
              </a:rPr>
              <a:t>. </a:t>
            </a:r>
          </a:p>
          <a:p>
            <a:pPr indent="180340" algn="just">
              <a:lnSpc>
                <a:spcPct val="115000"/>
              </a:lnSpc>
              <a:spcBef>
                <a:spcPts val="1200"/>
              </a:spcBef>
              <a:spcAft>
                <a:spcPts val="1200"/>
              </a:spcAft>
            </a:pPr>
            <a:r>
              <a:rPr lang="cs-CZ" sz="2000" dirty="0">
                <a:latin typeface="Times New Roman" panose="02020603050405020304" pitchFamily="18" charset="0"/>
                <a:ea typeface="Calibri" panose="020F0502020204030204" pitchFamily="34" charset="0"/>
              </a:rPr>
              <a:t>Pokud chceme vytvořit dokument od začátku, zvolíme po spuštění aplikace </a:t>
            </a:r>
            <a:r>
              <a:rPr lang="cs-CZ" sz="2000" b="1" dirty="0">
                <a:latin typeface="Times New Roman" panose="02020603050405020304" pitchFamily="18" charset="0"/>
                <a:ea typeface="Calibri" panose="020F0502020204030204" pitchFamily="34" charset="0"/>
              </a:rPr>
              <a:t>Prázdný</a:t>
            </a:r>
            <a:r>
              <a:rPr lang="cs-CZ" sz="2000" dirty="0">
                <a:latin typeface="Times New Roman" panose="02020603050405020304" pitchFamily="18" charset="0"/>
                <a:ea typeface="Calibri" panose="020F0502020204030204" pitchFamily="34" charset="0"/>
              </a:rPr>
              <a:t> </a:t>
            </a:r>
            <a:r>
              <a:rPr lang="cs-CZ" sz="2000" b="1" dirty="0">
                <a:latin typeface="Times New Roman" panose="02020603050405020304" pitchFamily="18" charset="0"/>
                <a:ea typeface="Calibri" panose="020F0502020204030204" pitchFamily="34" charset="0"/>
              </a:rPr>
              <a:t>dokument</a:t>
            </a:r>
            <a:r>
              <a:rPr lang="cs-CZ" sz="2000" dirty="0">
                <a:latin typeface="Times New Roman" panose="02020603050405020304" pitchFamily="18" charset="0"/>
                <a:ea typeface="Calibri" panose="020F0502020204030204" pitchFamily="34" charset="0"/>
              </a:rPr>
              <a:t>, dále můžeme zvolit některou ze šablon. </a:t>
            </a:r>
            <a:endParaRPr lang="cs-CZ"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Obrázek 7"/>
          <p:cNvPicPr/>
          <p:nvPr/>
        </p:nvPicPr>
        <p:blipFill>
          <a:blip r:embed="rId3">
            <a:extLst>
              <a:ext uri="{28A0092B-C50C-407E-A947-70E740481C1C}">
                <a14:useLocalDpi xmlns:a14="http://schemas.microsoft.com/office/drawing/2010/main" val="0"/>
              </a:ext>
            </a:extLst>
          </a:blip>
          <a:srcRect/>
          <a:stretch>
            <a:fillRect/>
          </a:stretch>
        </p:blipFill>
        <p:spPr bwMode="auto">
          <a:xfrm>
            <a:off x="4747854" y="1650370"/>
            <a:ext cx="7016457" cy="4779925"/>
          </a:xfrm>
          <a:prstGeom prst="rect">
            <a:avLst/>
          </a:prstGeom>
          <a:noFill/>
        </p:spPr>
      </p:pic>
    </p:spTree>
    <p:extLst>
      <p:ext uri="{BB962C8B-B14F-4D97-AF65-F5344CB8AC3E}">
        <p14:creationId xmlns:p14="http://schemas.microsoft.com/office/powerpoint/2010/main" val="3054798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smtClean="0">
                <a:solidFill>
                  <a:prstClr val="black"/>
                </a:solidFill>
              </a:rPr>
              <a:t>Základní </a:t>
            </a:r>
            <a:r>
              <a:rPr lang="cs-CZ" sz="3200" dirty="0">
                <a:solidFill>
                  <a:prstClr val="black"/>
                </a:solidFill>
              </a:rPr>
              <a:t>pracovní objekty, vlastnosti, použití, nástroje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cs-CZ" sz="2400" dirty="0" smtClean="0">
                <a:solidFill>
                  <a:srgbClr val="000000"/>
                </a:solidFill>
              </a:rPr>
              <a:t>Dokument</a:t>
            </a:r>
            <a:endParaRPr lang="cs-CZ" sz="2400" dirty="0">
              <a:solidFill>
                <a:srgbClr val="000000"/>
              </a:solidFill>
            </a:endParaRPr>
          </a:p>
        </p:txBody>
      </p:sp>
      <p:sp>
        <p:nvSpPr>
          <p:cNvPr id="3" name="Obdélník 2"/>
          <p:cNvSpPr/>
          <p:nvPr/>
        </p:nvSpPr>
        <p:spPr>
          <a:xfrm>
            <a:off x="265470" y="1473391"/>
            <a:ext cx="3952569" cy="5170646"/>
          </a:xfrm>
          <a:prstGeom prst="rect">
            <a:avLst/>
          </a:prstGeom>
        </p:spPr>
        <p:txBody>
          <a:bodyPr wrap="square">
            <a:spAutoFit/>
          </a:bodyPr>
          <a:lstStyle/>
          <a:p>
            <a:r>
              <a:rPr lang="cs-CZ" sz="2200" dirty="0"/>
              <a:t>Vzhledem k nástrojům, kterými MS Office disponuje v rovině spolupráce a sdílení dokumentů, lze dokumenty ukládat do </a:t>
            </a:r>
            <a:r>
              <a:rPr lang="cs-CZ" sz="2200" dirty="0" err="1"/>
              <a:t>cloudového</a:t>
            </a:r>
            <a:r>
              <a:rPr lang="cs-CZ" sz="2200" dirty="0"/>
              <a:t> prostoru, např. na </a:t>
            </a:r>
            <a:r>
              <a:rPr lang="cs-CZ" sz="2200" dirty="0" err="1"/>
              <a:t>OneDrive</a:t>
            </a:r>
            <a:r>
              <a:rPr lang="cs-CZ" sz="2200" dirty="0"/>
              <a:t>. </a:t>
            </a:r>
          </a:p>
          <a:p>
            <a:r>
              <a:rPr lang="cs-CZ" sz="2200" dirty="0"/>
              <a:t>Pokud soubory uložíme do </a:t>
            </a:r>
            <a:r>
              <a:rPr lang="cs-CZ" sz="2200" dirty="0" err="1"/>
              <a:t>cloudu</a:t>
            </a:r>
            <a:r>
              <a:rPr lang="cs-CZ" sz="2200" dirty="0"/>
              <a:t>, můžeme je sdílet s ostatními a společně na nich pracovat. Uložení provedeme nabídkou </a:t>
            </a:r>
            <a:r>
              <a:rPr lang="cs-CZ" sz="2200" b="1" dirty="0"/>
              <a:t>Soubor</a:t>
            </a:r>
            <a:r>
              <a:rPr lang="cs-CZ" sz="2200" dirty="0"/>
              <a:t> &gt; </a:t>
            </a:r>
            <a:r>
              <a:rPr lang="cs-CZ" sz="2200" b="1" dirty="0"/>
              <a:t>Uložit</a:t>
            </a:r>
            <a:r>
              <a:rPr lang="cs-CZ" sz="2200" dirty="0"/>
              <a:t> </a:t>
            </a:r>
            <a:r>
              <a:rPr lang="cs-CZ" sz="2200" b="1" dirty="0"/>
              <a:t>jako</a:t>
            </a:r>
            <a:r>
              <a:rPr lang="cs-CZ" sz="2200" dirty="0"/>
              <a:t>, vybereme </a:t>
            </a:r>
            <a:r>
              <a:rPr lang="cs-CZ" sz="2200" dirty="0" err="1"/>
              <a:t>OneDrive</a:t>
            </a:r>
            <a:r>
              <a:rPr lang="cs-CZ" sz="2200" dirty="0"/>
              <a:t>. </a:t>
            </a:r>
          </a:p>
          <a:p>
            <a:r>
              <a:rPr lang="cs-CZ" sz="2200" dirty="0"/>
              <a:t>Ukládat lze také do jiného umístění v seznamu nebo lze Přidat místo.</a:t>
            </a:r>
          </a:p>
        </p:txBody>
      </p:sp>
      <p:pic>
        <p:nvPicPr>
          <p:cNvPr id="9" name="Obrázek 8"/>
          <p:cNvPicPr/>
          <p:nvPr/>
        </p:nvPicPr>
        <p:blipFill>
          <a:blip r:embed="rId3">
            <a:extLst>
              <a:ext uri="{28A0092B-C50C-407E-A947-70E740481C1C}">
                <a14:useLocalDpi xmlns:a14="http://schemas.microsoft.com/office/drawing/2010/main" val="0"/>
              </a:ext>
            </a:extLst>
          </a:blip>
          <a:srcRect/>
          <a:stretch>
            <a:fillRect/>
          </a:stretch>
        </p:blipFill>
        <p:spPr bwMode="auto">
          <a:xfrm>
            <a:off x="4218039" y="1864060"/>
            <a:ext cx="7813225" cy="4321277"/>
          </a:xfrm>
          <a:prstGeom prst="rect">
            <a:avLst/>
          </a:prstGeom>
          <a:noFill/>
        </p:spPr>
      </p:pic>
    </p:spTree>
    <p:extLst>
      <p:ext uri="{BB962C8B-B14F-4D97-AF65-F5344CB8AC3E}">
        <p14:creationId xmlns:p14="http://schemas.microsoft.com/office/powerpoint/2010/main" val="6995090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smtClean="0">
                <a:solidFill>
                  <a:prstClr val="black"/>
                </a:solidFill>
              </a:rPr>
              <a:t>Základní </a:t>
            </a:r>
            <a:r>
              <a:rPr lang="cs-CZ" sz="3200" dirty="0">
                <a:solidFill>
                  <a:prstClr val="black"/>
                </a:solidFill>
              </a:rPr>
              <a:t>pracovní objekty, vlastnosti, použití, nástroje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cs-CZ" sz="2400" dirty="0" smtClean="0">
                <a:solidFill>
                  <a:srgbClr val="000000"/>
                </a:solidFill>
              </a:rPr>
              <a:t>Stránka</a:t>
            </a:r>
            <a:endParaRPr lang="cs-CZ" sz="2400" dirty="0">
              <a:solidFill>
                <a:srgbClr val="000000"/>
              </a:solidFill>
            </a:endParaRPr>
          </a:p>
        </p:txBody>
      </p:sp>
      <p:pic>
        <p:nvPicPr>
          <p:cNvPr id="2" name="Obrázek 1"/>
          <p:cNvPicPr>
            <a:picLocks noChangeAspect="1"/>
          </p:cNvPicPr>
          <p:nvPr/>
        </p:nvPicPr>
        <p:blipFill>
          <a:blip r:embed="rId3"/>
          <a:stretch>
            <a:fillRect/>
          </a:stretch>
        </p:blipFill>
        <p:spPr>
          <a:xfrm>
            <a:off x="504518" y="1529813"/>
            <a:ext cx="11341512" cy="1110148"/>
          </a:xfrm>
          <a:prstGeom prst="rect">
            <a:avLst/>
          </a:prstGeom>
        </p:spPr>
      </p:pic>
      <p:pic>
        <p:nvPicPr>
          <p:cNvPr id="8" name="Obrázek 7"/>
          <p:cNvPicPr/>
          <p:nvPr/>
        </p:nvPicPr>
        <p:blipFill rotWithShape="1">
          <a:blip r:embed="rId4">
            <a:extLst>
              <a:ext uri="{28A0092B-C50C-407E-A947-70E740481C1C}">
                <a14:useLocalDpi xmlns:a14="http://schemas.microsoft.com/office/drawing/2010/main" val="0"/>
              </a:ext>
            </a:extLst>
          </a:blip>
          <a:srcRect l="-1" r="58468" b="57448"/>
          <a:stretch/>
        </p:blipFill>
        <p:spPr bwMode="auto">
          <a:xfrm>
            <a:off x="381205" y="2639961"/>
            <a:ext cx="3482872" cy="4114800"/>
          </a:xfrm>
          <a:prstGeom prst="rect">
            <a:avLst/>
          </a:prstGeom>
          <a:noFill/>
          <a:ln>
            <a:noFill/>
          </a:ln>
          <a:extLst>
            <a:ext uri="{53640926-AAD7-44D8-BBD7-CCE9431645EC}">
              <a14:shadowObscured xmlns:a14="http://schemas.microsoft.com/office/drawing/2010/main"/>
            </a:ext>
          </a:extLst>
        </p:spPr>
      </p:pic>
      <p:pic>
        <p:nvPicPr>
          <p:cNvPr id="11" name="Obrázek 10"/>
          <p:cNvPicPr/>
          <p:nvPr/>
        </p:nvPicPr>
        <p:blipFill rotWithShape="1">
          <a:blip r:embed="rId4">
            <a:extLst>
              <a:ext uri="{28A0092B-C50C-407E-A947-70E740481C1C}">
                <a14:useLocalDpi xmlns:a14="http://schemas.microsoft.com/office/drawing/2010/main" val="0"/>
              </a:ext>
            </a:extLst>
          </a:blip>
          <a:srcRect l="40977" t="-457" r="17490" b="57905"/>
          <a:stretch/>
        </p:blipFill>
        <p:spPr bwMode="auto">
          <a:xfrm>
            <a:off x="4127296" y="2639961"/>
            <a:ext cx="3482872" cy="4114800"/>
          </a:xfrm>
          <a:prstGeom prst="rect">
            <a:avLst/>
          </a:prstGeom>
          <a:noFill/>
          <a:ln>
            <a:noFill/>
          </a:ln>
          <a:extLst>
            <a:ext uri="{53640926-AAD7-44D8-BBD7-CCE9431645EC}">
              <a14:shadowObscured xmlns:a14="http://schemas.microsoft.com/office/drawing/2010/main"/>
            </a:ext>
          </a:extLst>
        </p:spPr>
      </p:pic>
      <p:pic>
        <p:nvPicPr>
          <p:cNvPr id="12" name="Obrázek 11"/>
          <p:cNvPicPr/>
          <p:nvPr/>
        </p:nvPicPr>
        <p:blipFill rotWithShape="1">
          <a:blip r:embed="rId4">
            <a:extLst>
              <a:ext uri="{28A0092B-C50C-407E-A947-70E740481C1C}">
                <a14:useLocalDpi xmlns:a14="http://schemas.microsoft.com/office/drawing/2010/main" val="0"/>
              </a:ext>
            </a:extLst>
          </a:blip>
          <a:srcRect l="175" t="42553" r="58292" b="14895"/>
          <a:stretch/>
        </p:blipFill>
        <p:spPr bwMode="auto">
          <a:xfrm>
            <a:off x="7859559" y="2639961"/>
            <a:ext cx="3482872" cy="41148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600462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smtClean="0">
                <a:solidFill>
                  <a:prstClr val="black"/>
                </a:solidFill>
              </a:rPr>
              <a:t>Základní </a:t>
            </a:r>
            <a:r>
              <a:rPr lang="cs-CZ" sz="3200" dirty="0">
                <a:solidFill>
                  <a:prstClr val="black"/>
                </a:solidFill>
              </a:rPr>
              <a:t>pracovní objekty, vlastnosti, použití, nástroje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cs-CZ" sz="2400" dirty="0" smtClean="0">
                <a:solidFill>
                  <a:srgbClr val="000000"/>
                </a:solidFill>
              </a:rPr>
              <a:t>Stránka</a:t>
            </a:r>
            <a:endParaRPr lang="cs-CZ" sz="2400" dirty="0">
              <a:solidFill>
                <a:srgbClr val="000000"/>
              </a:solidFill>
            </a:endParaRPr>
          </a:p>
        </p:txBody>
      </p:sp>
      <p:pic>
        <p:nvPicPr>
          <p:cNvPr id="2" name="Obrázek 1"/>
          <p:cNvPicPr>
            <a:picLocks noChangeAspect="1"/>
          </p:cNvPicPr>
          <p:nvPr/>
        </p:nvPicPr>
        <p:blipFill>
          <a:blip r:embed="rId3"/>
          <a:stretch>
            <a:fillRect/>
          </a:stretch>
        </p:blipFill>
        <p:spPr>
          <a:xfrm>
            <a:off x="504518" y="1529813"/>
            <a:ext cx="11341512" cy="1110148"/>
          </a:xfrm>
          <a:prstGeom prst="rect">
            <a:avLst/>
          </a:prstGeom>
        </p:spPr>
      </p:pic>
      <p:pic>
        <p:nvPicPr>
          <p:cNvPr id="8" name="Obrázek 7"/>
          <p:cNvPicPr/>
          <p:nvPr/>
        </p:nvPicPr>
        <p:blipFill rotWithShape="1">
          <a:blip r:embed="rId4">
            <a:extLst>
              <a:ext uri="{28A0092B-C50C-407E-A947-70E740481C1C}">
                <a14:useLocalDpi xmlns:a14="http://schemas.microsoft.com/office/drawing/2010/main" val="0"/>
              </a:ext>
            </a:extLst>
          </a:blip>
          <a:srcRect l="-1" r="58468" b="57448"/>
          <a:stretch/>
        </p:blipFill>
        <p:spPr bwMode="auto">
          <a:xfrm>
            <a:off x="381205" y="2639961"/>
            <a:ext cx="3482872" cy="4114800"/>
          </a:xfrm>
          <a:prstGeom prst="rect">
            <a:avLst/>
          </a:prstGeom>
          <a:noFill/>
          <a:ln>
            <a:noFill/>
          </a:ln>
          <a:extLst>
            <a:ext uri="{53640926-AAD7-44D8-BBD7-CCE9431645EC}">
              <a14:shadowObscured xmlns:a14="http://schemas.microsoft.com/office/drawing/2010/main"/>
            </a:ext>
          </a:extLst>
        </p:spPr>
      </p:pic>
      <p:pic>
        <p:nvPicPr>
          <p:cNvPr id="11" name="Obrázek 10"/>
          <p:cNvPicPr/>
          <p:nvPr/>
        </p:nvPicPr>
        <p:blipFill rotWithShape="1">
          <a:blip r:embed="rId4">
            <a:extLst>
              <a:ext uri="{28A0092B-C50C-407E-A947-70E740481C1C}">
                <a14:useLocalDpi xmlns:a14="http://schemas.microsoft.com/office/drawing/2010/main" val="0"/>
              </a:ext>
            </a:extLst>
          </a:blip>
          <a:srcRect l="40977" t="-457" r="17490" b="57905"/>
          <a:stretch/>
        </p:blipFill>
        <p:spPr bwMode="auto">
          <a:xfrm>
            <a:off x="4127296" y="2639961"/>
            <a:ext cx="3482872" cy="4114800"/>
          </a:xfrm>
          <a:prstGeom prst="rect">
            <a:avLst/>
          </a:prstGeom>
          <a:noFill/>
          <a:ln>
            <a:noFill/>
          </a:ln>
          <a:extLst>
            <a:ext uri="{53640926-AAD7-44D8-BBD7-CCE9431645EC}">
              <a14:shadowObscured xmlns:a14="http://schemas.microsoft.com/office/drawing/2010/main"/>
            </a:ext>
          </a:extLst>
        </p:spPr>
      </p:pic>
      <p:pic>
        <p:nvPicPr>
          <p:cNvPr id="12" name="Obrázek 11"/>
          <p:cNvPicPr/>
          <p:nvPr/>
        </p:nvPicPr>
        <p:blipFill rotWithShape="1">
          <a:blip r:embed="rId4">
            <a:extLst>
              <a:ext uri="{28A0092B-C50C-407E-A947-70E740481C1C}">
                <a14:useLocalDpi xmlns:a14="http://schemas.microsoft.com/office/drawing/2010/main" val="0"/>
              </a:ext>
            </a:extLst>
          </a:blip>
          <a:srcRect l="175" t="42553" r="58292" b="14895"/>
          <a:stretch/>
        </p:blipFill>
        <p:spPr bwMode="auto">
          <a:xfrm>
            <a:off x="7859559" y="2639961"/>
            <a:ext cx="3482872" cy="41148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634324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7"/>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14377"/>
            <a:endParaRPr lang="cs-CZ" dirty="0">
              <a:solidFill>
                <a:prstClr val="black"/>
              </a:solidFill>
              <a:latin typeface="Calibri Light" panose="020F0302020204030204"/>
            </a:endParaRPr>
          </a:p>
        </p:txBody>
      </p:sp>
      <p:sp>
        <p:nvSpPr>
          <p:cNvPr id="6" name="Obdélník 5"/>
          <p:cNvSpPr/>
          <p:nvPr/>
        </p:nvSpPr>
        <p:spPr>
          <a:xfrm>
            <a:off x="449093" y="417097"/>
            <a:ext cx="4784759" cy="6063916"/>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b="1" dirty="0">
              <a:ln w="12700">
                <a:solidFill>
                  <a:srgbClr val="44546A">
                    <a:satMod val="155000"/>
                  </a:srgbClr>
                </a:solidFill>
                <a:prstDash val="solid"/>
              </a:ln>
              <a:solidFill>
                <a:srgbClr val="FF0000"/>
              </a:solidFill>
              <a:effectLst>
                <a:outerShdw blurRad="41275" dist="20320" dir="1800000" algn="tl" rotWithShape="0">
                  <a:srgbClr val="000000">
                    <a:alpha val="40000"/>
                  </a:srgbClr>
                </a:outerShdw>
              </a:effectLst>
              <a:latin typeface="Calibri" panose="020F0502020204030204"/>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4" y="274188"/>
            <a:ext cx="1464833" cy="1127893"/>
          </a:xfrm>
          <a:prstGeom prst="rect">
            <a:avLst/>
          </a:prstGeom>
        </p:spPr>
      </p:pic>
      <p:sp>
        <p:nvSpPr>
          <p:cNvPr id="9" name="Nadpis 1"/>
          <p:cNvSpPr txBox="1">
            <a:spLocks/>
          </p:cNvSpPr>
          <p:nvPr/>
        </p:nvSpPr>
        <p:spPr>
          <a:xfrm>
            <a:off x="666807" y="720605"/>
            <a:ext cx="4297080" cy="3394195"/>
          </a:xfrm>
          <a:prstGeom prst="rect">
            <a:avLst/>
          </a:prstGeom>
        </p:spPr>
        <p:txBody>
          <a:bodyPr vert="horz" lIns="91440" tIns="45720" rIns="91440" bIns="45720" rtlCol="0" anchor="t">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914377"/>
            <a:endParaRPr lang="cs-CZ" sz="4000" b="1" dirty="0">
              <a:solidFill>
                <a:prstClr val="black"/>
              </a:solidFill>
              <a:latin typeface="Calibri Light" panose="020F0302020204030204"/>
            </a:endParaRPr>
          </a:p>
          <a:p>
            <a:pPr algn="l" defTabSz="914377"/>
            <a:endParaRPr lang="cs-CZ" sz="4000" b="1" dirty="0">
              <a:solidFill>
                <a:prstClr val="black"/>
              </a:solidFill>
              <a:latin typeface="Calibri Light" panose="020F0302020204030204"/>
            </a:endParaRPr>
          </a:p>
          <a:p>
            <a:pPr defTabSz="914377"/>
            <a:endParaRPr lang="cs-CZ" sz="4000" b="1" cap="all" dirty="0">
              <a:solidFill>
                <a:prstClr val="black"/>
              </a:solidFill>
              <a:latin typeface="Calibri Light" panose="020F0302020204030204"/>
            </a:endParaRPr>
          </a:p>
          <a:p>
            <a:pPr defTabSz="914377"/>
            <a:endParaRPr lang="cs-CZ" sz="4000" b="1" cap="all" dirty="0">
              <a:solidFill>
                <a:prstClr val="black"/>
              </a:solidFill>
              <a:latin typeface="Calibri Light" panose="020F0302020204030204"/>
            </a:endParaRPr>
          </a:p>
          <a:p>
            <a:pPr marL="0" lvl="1" indent="0" algn="ctr">
              <a:spcBef>
                <a:spcPts val="0"/>
              </a:spcBef>
              <a:buNone/>
            </a:pPr>
            <a:r>
              <a:rPr lang="en-US" sz="3600" dirty="0">
                <a:solidFill>
                  <a:prstClr val="black"/>
                </a:solidFill>
              </a:rPr>
              <a:t>PRÁCE S TEXTEM</a:t>
            </a:r>
            <a:r>
              <a:rPr lang="en-US" sz="3600" dirty="0" smtClean="0">
                <a:solidFill>
                  <a:prstClr val="black"/>
                </a:solidFill>
              </a:rPr>
              <a:t>,</a:t>
            </a:r>
            <a:endParaRPr lang="cs-CZ" sz="3600" dirty="0" smtClean="0">
              <a:solidFill>
                <a:prstClr val="black"/>
              </a:solidFill>
            </a:endParaRPr>
          </a:p>
          <a:p>
            <a:pPr marL="0" lvl="1" indent="0" algn="ctr">
              <a:spcBef>
                <a:spcPts val="0"/>
              </a:spcBef>
              <a:buNone/>
            </a:pPr>
            <a:r>
              <a:rPr lang="en-US" sz="3600" dirty="0" smtClean="0">
                <a:solidFill>
                  <a:prstClr val="black"/>
                </a:solidFill>
              </a:rPr>
              <a:t> </a:t>
            </a:r>
            <a:r>
              <a:rPr lang="en-US" sz="3600" dirty="0">
                <a:solidFill>
                  <a:prstClr val="black"/>
                </a:solidFill>
              </a:rPr>
              <a:t>MS </a:t>
            </a:r>
            <a:r>
              <a:rPr lang="en-US" sz="3600" dirty="0" smtClean="0">
                <a:solidFill>
                  <a:prstClr val="black"/>
                </a:solidFill>
              </a:rPr>
              <a:t>WORD</a:t>
            </a:r>
            <a:endParaRPr lang="cs-CZ" sz="3600" dirty="0" smtClean="0">
              <a:solidFill>
                <a:prstClr val="black"/>
              </a:solidFill>
            </a:endParaRPr>
          </a:p>
          <a:p>
            <a:pPr marL="0" lvl="1" indent="0" algn="ctr">
              <a:spcBef>
                <a:spcPts val="0"/>
              </a:spcBef>
              <a:buNone/>
            </a:pPr>
            <a:r>
              <a:rPr lang="cs-CZ" sz="3600" dirty="0" smtClean="0">
                <a:solidFill>
                  <a:prstClr val="black"/>
                </a:solidFill>
              </a:rPr>
              <a:t>Objekty aplikací MS Office</a:t>
            </a:r>
            <a:endParaRPr lang="cs-CZ" sz="3600" dirty="0">
              <a:solidFill>
                <a:prstClr val="black"/>
              </a:solidFill>
            </a:endParaRPr>
          </a:p>
        </p:txBody>
      </p:sp>
      <p:sp>
        <p:nvSpPr>
          <p:cNvPr id="10" name="Zástupný symbol pro obsah 2"/>
          <p:cNvSpPr txBox="1">
            <a:spLocks/>
          </p:cNvSpPr>
          <p:nvPr/>
        </p:nvSpPr>
        <p:spPr>
          <a:xfrm>
            <a:off x="396843" y="2976894"/>
            <a:ext cx="4837008" cy="2884351"/>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914377">
              <a:buNone/>
            </a:pPr>
            <a:endParaRPr lang="cs-CZ" sz="2400" b="1" i="1" dirty="0">
              <a:solidFill>
                <a:srgbClr val="002060"/>
              </a:solidFill>
              <a:latin typeface="Calibri" panose="020F0502020204030204"/>
            </a:endParaRPr>
          </a:p>
          <a:p>
            <a:pPr marL="0" indent="0" defTabSz="914377">
              <a:buNone/>
            </a:pPr>
            <a:r>
              <a:rPr lang="en-GB" sz="1200" dirty="0">
                <a:solidFill>
                  <a:prstClr val="white"/>
                </a:solidFill>
                <a:latin typeface="Times New Roman" panose="02020603050405020304" pitchFamily="18" charset="0"/>
                <a:cs typeface="Times New Roman" panose="02020603050405020304" pitchFamily="18" charset="0"/>
              </a:rPr>
              <a:t>. </a:t>
            </a:r>
          </a:p>
        </p:txBody>
      </p:sp>
      <p:sp>
        <p:nvSpPr>
          <p:cNvPr id="11" name="Zástupný symbol pro obsah 2"/>
          <p:cNvSpPr txBox="1">
            <a:spLocks/>
          </p:cNvSpPr>
          <p:nvPr/>
        </p:nvSpPr>
        <p:spPr>
          <a:xfrm>
            <a:off x="5812787" y="720605"/>
            <a:ext cx="4806091" cy="5635950"/>
          </a:xfrm>
          <a:prstGeom prst="rect">
            <a:avLst/>
          </a:prstGeom>
          <a:solidFill>
            <a:schemeClr val="accent6">
              <a:lumMod val="40000"/>
              <a:lumOff val="6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377">
              <a:buNone/>
            </a:pPr>
            <a:r>
              <a:rPr lang="cs-CZ" sz="2400" b="1" i="1" dirty="0">
                <a:solidFill>
                  <a:srgbClr val="002060"/>
                </a:solidFill>
                <a:latin typeface="Calibri" panose="020F0502020204030204"/>
              </a:rPr>
              <a:t>Cílem </a:t>
            </a:r>
            <a:r>
              <a:rPr lang="cs-CZ" sz="2400" b="1" i="1" dirty="0" smtClean="0">
                <a:solidFill>
                  <a:srgbClr val="002060"/>
                </a:solidFill>
                <a:latin typeface="Calibri" panose="020F0502020204030204"/>
              </a:rPr>
              <a:t>přednášky </a:t>
            </a:r>
            <a:r>
              <a:rPr lang="cs-CZ" sz="2400" b="1" i="1" dirty="0">
                <a:solidFill>
                  <a:srgbClr val="002060"/>
                </a:solidFill>
                <a:latin typeface="Calibri" panose="020F0502020204030204"/>
              </a:rPr>
              <a:t>je prohloubit znalostí studentů v oblasti </a:t>
            </a:r>
            <a:r>
              <a:rPr lang="cs-CZ" sz="2400" b="1" i="1" dirty="0" smtClean="0">
                <a:solidFill>
                  <a:srgbClr val="002060"/>
                </a:solidFill>
                <a:latin typeface="Calibri" panose="020F0502020204030204"/>
              </a:rPr>
              <a:t>aplikace Word. Na základě znalostí prostředí a nástrojů aplikace z minulého tutoriálu budou objasněny a vysvětleny základní pracovní objekty aplikací MS Office, jejich používání a nástroje pro práci s těmito objekty. Vzhledem k faktu, že většina nástrojů je obsažena na kartách, které byly součástí minulého tutoriálu, budou zmíněny především základní textové a grafické objekty.</a:t>
            </a:r>
          </a:p>
          <a:p>
            <a:pPr marL="0" indent="0" algn="just" defTabSz="914377">
              <a:buNone/>
            </a:pPr>
            <a:r>
              <a:rPr lang="cs-CZ" sz="2400" b="1" i="1" dirty="0" smtClean="0">
                <a:solidFill>
                  <a:srgbClr val="002060"/>
                </a:solidFill>
                <a:latin typeface="Calibri" panose="020F0502020204030204"/>
              </a:rPr>
              <a:t>Druhá část tutoriálu bude věnována aplikaci PowerPoint</a:t>
            </a:r>
            <a:endParaRPr lang="cs-CZ" sz="2400" b="1" i="1" dirty="0">
              <a:solidFill>
                <a:srgbClr val="002060"/>
              </a:solidFill>
              <a:latin typeface="Calibri" panose="020F0502020204030204"/>
            </a:endParaRPr>
          </a:p>
          <a:p>
            <a:pPr marL="0" indent="0" algn="just" defTabSz="914377">
              <a:buNone/>
            </a:pPr>
            <a:r>
              <a:rPr lang="cs-CZ" sz="2400" b="1" i="1" dirty="0">
                <a:solidFill>
                  <a:srgbClr val="002060"/>
                </a:solidFill>
                <a:latin typeface="Calibri" panose="020F0502020204030204"/>
              </a:rPr>
              <a:t> </a:t>
            </a:r>
            <a:endParaRPr lang="en-GB" sz="2400" dirty="0">
              <a:solidFill>
                <a:prstClr val="white"/>
              </a:solidFill>
              <a:latin typeface="Calibri" panose="020F0502020204030204"/>
              <a:cs typeface="Times New Roman" panose="02020603050405020304" pitchFamily="18" charset="0"/>
            </a:endParaRPr>
          </a:p>
        </p:txBody>
      </p:sp>
      <p:sp>
        <p:nvSpPr>
          <p:cNvPr id="8" name="Podnadpis 2"/>
          <p:cNvSpPr txBox="1">
            <a:spLocks/>
          </p:cNvSpPr>
          <p:nvPr/>
        </p:nvSpPr>
        <p:spPr>
          <a:xfrm>
            <a:off x="9274729" y="6054436"/>
            <a:ext cx="2688299" cy="446907"/>
          </a:xfrm>
          <a:prstGeom prst="rect">
            <a:avLst/>
          </a:prstGeom>
        </p:spPr>
        <p:txBody>
          <a:bodyPr vert="horz" lIns="121920" tIns="60960" rIns="121920" bIns="6096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defTabSz="914377"/>
            <a:r>
              <a:rPr lang="cs-CZ" altLang="cs-CZ" sz="1200" b="1" dirty="0" smtClean="0">
                <a:solidFill>
                  <a:srgbClr val="307871"/>
                </a:solidFill>
                <a:latin typeface="Times New Roman" panose="02020603050405020304" pitchFamily="18" charset="0"/>
                <a:cs typeface="Times New Roman" panose="02020603050405020304" pitchFamily="18" charset="0"/>
              </a:rPr>
              <a:t>Ing. Josef Botlík</a:t>
            </a:r>
            <a:endParaRPr lang="en-GB" altLang="cs-CZ" sz="12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55082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smtClean="0">
                <a:solidFill>
                  <a:prstClr val="black"/>
                </a:solidFill>
              </a:rPr>
              <a:t>Základní </a:t>
            </a:r>
            <a:r>
              <a:rPr lang="cs-CZ" sz="3200" dirty="0">
                <a:solidFill>
                  <a:prstClr val="black"/>
                </a:solidFill>
              </a:rPr>
              <a:t>pracovní objekty, vlastnosti, použití, nástroje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cs-CZ" sz="2400" dirty="0" smtClean="0">
                <a:solidFill>
                  <a:srgbClr val="000000"/>
                </a:solidFill>
              </a:rPr>
              <a:t>Stránka</a:t>
            </a:r>
            <a:endParaRPr lang="cs-CZ" sz="2400" dirty="0">
              <a:solidFill>
                <a:srgbClr val="000000"/>
              </a:solidFill>
            </a:endParaRPr>
          </a:p>
        </p:txBody>
      </p:sp>
      <p:sp>
        <p:nvSpPr>
          <p:cNvPr id="3" name="Obdélník 2"/>
          <p:cNvSpPr/>
          <p:nvPr/>
        </p:nvSpPr>
        <p:spPr>
          <a:xfrm>
            <a:off x="530942" y="1729149"/>
            <a:ext cx="10840064" cy="3416320"/>
          </a:xfrm>
          <a:prstGeom prst="rect">
            <a:avLst/>
          </a:prstGeom>
        </p:spPr>
        <p:txBody>
          <a:bodyPr wrap="square">
            <a:spAutoFit/>
          </a:bodyPr>
          <a:lstStyle/>
          <a:p>
            <a:r>
              <a:rPr lang="cs-CZ" sz="2400" dirty="0">
                <a:latin typeface="Times New Roman" panose="02020603050405020304" pitchFamily="18" charset="0"/>
                <a:ea typeface="Calibri" panose="020F0502020204030204" pitchFamily="34" charset="0"/>
              </a:rPr>
              <a:t>Každá stránka má pevně definované oblasti. Základem stránky je aktivní plocha, kolem které jsou okraje. Text lze psát pouze do aktivní oblasti, grafické objekty, pokud jsou vloženy před nebo za textem, lze umístit i do oblasti okrajů. Okraje lze definovat pro každý okraj stránky a lze definovat speciální nastavení okrajů, například pro tisk brožury apod. Okraje jde zvětšit o tzv. hřbet stránky, neboli oblast, která je určena pro svázání </a:t>
            </a:r>
            <a:r>
              <a:rPr lang="cs-CZ" sz="2400" dirty="0" smtClean="0">
                <a:latin typeface="Times New Roman" panose="02020603050405020304" pitchFamily="18" charset="0"/>
                <a:ea typeface="Calibri" panose="020F0502020204030204" pitchFamily="34" charset="0"/>
              </a:rPr>
              <a:t>dokumentu.</a:t>
            </a:r>
          </a:p>
          <a:p>
            <a:r>
              <a:rPr lang="cs-CZ" sz="2400" dirty="0">
                <a:latin typeface="Times New Roman" panose="02020603050405020304" pitchFamily="18" charset="0"/>
                <a:ea typeface="Calibri" panose="020F0502020204030204" pitchFamily="34" charset="0"/>
              </a:rPr>
              <a:t>Jak bylo zmíněno, nastavení lze měnit na aktivní </a:t>
            </a:r>
            <a:r>
              <a:rPr lang="cs-CZ" sz="2400" dirty="0" smtClean="0">
                <a:latin typeface="Times New Roman" panose="02020603050405020304" pitchFamily="18" charset="0"/>
                <a:ea typeface="Calibri" panose="020F0502020204030204" pitchFamily="34" charset="0"/>
              </a:rPr>
              <a:t>oddíl, </a:t>
            </a:r>
            <a:r>
              <a:rPr lang="cs-CZ" sz="2400" dirty="0">
                <a:latin typeface="Times New Roman" panose="02020603050405020304" pitchFamily="18" charset="0"/>
                <a:ea typeface="Calibri" panose="020F0502020204030204" pitchFamily="34" charset="0"/>
              </a:rPr>
              <a:t>od zvoleného místa </a:t>
            </a:r>
            <a:r>
              <a:rPr lang="cs-CZ" sz="2400" dirty="0" smtClean="0">
                <a:latin typeface="Times New Roman" panose="02020603050405020304" pitchFamily="18" charset="0"/>
                <a:ea typeface="Calibri" panose="020F0502020204030204" pitchFamily="34" charset="0"/>
              </a:rPr>
              <a:t>dále, </a:t>
            </a:r>
            <a:r>
              <a:rPr lang="cs-CZ" sz="2400" dirty="0">
                <a:latin typeface="Times New Roman" panose="02020603050405020304" pitchFamily="18" charset="0"/>
                <a:ea typeface="Calibri" panose="020F0502020204030204" pitchFamily="34" charset="0"/>
              </a:rPr>
              <a:t>na vybrané oddíly </a:t>
            </a:r>
            <a:r>
              <a:rPr lang="cs-CZ" sz="2400" dirty="0" smtClean="0">
                <a:latin typeface="Times New Roman" panose="02020603050405020304" pitchFamily="18" charset="0"/>
                <a:ea typeface="Calibri" panose="020F0502020204030204" pitchFamily="34" charset="0"/>
              </a:rPr>
              <a:t>nebo </a:t>
            </a:r>
            <a:r>
              <a:rPr lang="cs-CZ" sz="2400" dirty="0">
                <a:latin typeface="Times New Roman" panose="02020603050405020304" pitchFamily="18" charset="0"/>
                <a:ea typeface="Calibri" panose="020F0502020204030204" pitchFamily="34" charset="0"/>
              </a:rPr>
              <a:t>na celý </a:t>
            </a:r>
            <a:r>
              <a:rPr lang="cs-CZ" sz="2400" dirty="0" smtClean="0">
                <a:latin typeface="Times New Roman" panose="02020603050405020304" pitchFamily="18" charset="0"/>
                <a:ea typeface="Calibri" panose="020F0502020204030204" pitchFamily="34" charset="0"/>
              </a:rPr>
              <a:t>dokument. </a:t>
            </a:r>
            <a:r>
              <a:rPr lang="cs-CZ" sz="2400" dirty="0">
                <a:latin typeface="Times New Roman" panose="02020603050405020304" pitchFamily="18" charset="0"/>
                <a:ea typeface="Calibri" panose="020F0502020204030204" pitchFamily="34" charset="0"/>
              </a:rPr>
              <a:t>Mezi další možnosti nastavení patří např. </a:t>
            </a:r>
            <a:r>
              <a:rPr lang="cs-CZ" sz="2400" b="1" dirty="0">
                <a:latin typeface="Times New Roman" panose="02020603050405020304" pitchFamily="18" charset="0"/>
                <a:ea typeface="Calibri" panose="020F0502020204030204" pitchFamily="34" charset="0"/>
              </a:rPr>
              <a:t>Ohraničení</a:t>
            </a:r>
            <a:r>
              <a:rPr lang="cs-CZ" sz="2400" dirty="0">
                <a:latin typeface="Times New Roman" panose="02020603050405020304" pitchFamily="18" charset="0"/>
                <a:ea typeface="Calibri" panose="020F0502020204030204" pitchFamily="34" charset="0"/>
              </a:rPr>
              <a:t>, kdy můžeme nastavit ohraničení či stínování stránky </a:t>
            </a:r>
            <a:r>
              <a:rPr lang="cs-CZ" sz="2400" dirty="0" smtClean="0">
                <a:latin typeface="Times New Roman" panose="02020603050405020304" pitchFamily="18" charset="0"/>
                <a:ea typeface="Calibri" panose="020F0502020204030204" pitchFamily="34" charset="0"/>
              </a:rPr>
              <a:t> </a:t>
            </a:r>
            <a:endParaRPr lang="cs-CZ" sz="2400" dirty="0"/>
          </a:p>
        </p:txBody>
      </p:sp>
    </p:spTree>
    <p:extLst>
      <p:ext uri="{BB962C8B-B14F-4D97-AF65-F5344CB8AC3E}">
        <p14:creationId xmlns:p14="http://schemas.microsoft.com/office/powerpoint/2010/main" val="2108525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smtClean="0">
                <a:solidFill>
                  <a:prstClr val="black"/>
                </a:solidFill>
              </a:rPr>
              <a:t>Základní </a:t>
            </a:r>
            <a:r>
              <a:rPr lang="cs-CZ" sz="3200" dirty="0">
                <a:solidFill>
                  <a:prstClr val="black"/>
                </a:solidFill>
              </a:rPr>
              <a:t>pracovní objekty, vlastnosti, použití, nástroje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cs-CZ" sz="2400" dirty="0" smtClean="0">
                <a:solidFill>
                  <a:srgbClr val="000000"/>
                </a:solidFill>
              </a:rPr>
              <a:t>Stránka</a:t>
            </a:r>
            <a:endParaRPr lang="cs-CZ" sz="2400" dirty="0">
              <a:solidFill>
                <a:srgbClr val="000000"/>
              </a:solidFill>
            </a:endParaRPr>
          </a:p>
        </p:txBody>
      </p:sp>
      <p:sp>
        <p:nvSpPr>
          <p:cNvPr id="3" name="Obdélník 2"/>
          <p:cNvSpPr/>
          <p:nvPr/>
        </p:nvSpPr>
        <p:spPr>
          <a:xfrm>
            <a:off x="530942" y="1729149"/>
            <a:ext cx="10840064" cy="2606676"/>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V horní a spodní části stránky je dále záhlaví a zápatí stránky. Záhlaví a zápatí nepatří do aktivní oblasti stránky, pokud pracujme s aktivní oblastí, nelze pracovat se záhlavím a zápatím a opačně. Záhlaví a zápatí je oblast definovaná do určité vzdálenosti od hrany stránky a překrývá se s okraji (13). Pokud je aktivní záhlaví nebo zápatí, aktivuje se karta </a:t>
            </a:r>
            <a:r>
              <a:rPr lang="cs-CZ" sz="2400" b="1" dirty="0">
                <a:latin typeface="Times New Roman" panose="02020603050405020304" pitchFamily="18" charset="0"/>
                <a:ea typeface="Calibri" panose="020F0502020204030204" pitchFamily="34" charset="0"/>
                <a:cs typeface="Times New Roman" panose="02020603050405020304" pitchFamily="18" charset="0"/>
              </a:rPr>
              <a:t>Návrh, Nástroje záhlaví a zápatí </a:t>
            </a:r>
            <a:r>
              <a:rPr lang="cs-CZ" sz="2400" dirty="0">
                <a:latin typeface="Times New Roman" panose="02020603050405020304" pitchFamily="18" charset="0"/>
                <a:ea typeface="Calibri" panose="020F0502020204030204" pitchFamily="34" charset="0"/>
                <a:cs typeface="Times New Roman" panose="02020603050405020304" pitchFamily="18" charset="0"/>
              </a:rPr>
              <a:t>(14). Záhlaví a zápatí může být rozdílné pro sudé a liché stránky (10).</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Obrázek 1"/>
          <p:cNvPicPr>
            <a:picLocks noChangeAspect="1"/>
          </p:cNvPicPr>
          <p:nvPr/>
        </p:nvPicPr>
        <p:blipFill>
          <a:blip r:embed="rId3"/>
          <a:stretch>
            <a:fillRect/>
          </a:stretch>
        </p:blipFill>
        <p:spPr>
          <a:xfrm>
            <a:off x="599716" y="4475840"/>
            <a:ext cx="10816962" cy="1688986"/>
          </a:xfrm>
          <a:prstGeom prst="rect">
            <a:avLst/>
          </a:prstGeom>
        </p:spPr>
      </p:pic>
    </p:spTree>
    <p:extLst>
      <p:ext uri="{BB962C8B-B14F-4D97-AF65-F5344CB8AC3E}">
        <p14:creationId xmlns:p14="http://schemas.microsoft.com/office/powerpoint/2010/main" val="22285497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smtClean="0">
                <a:solidFill>
                  <a:prstClr val="black"/>
                </a:solidFill>
              </a:rPr>
              <a:t>Základní </a:t>
            </a:r>
            <a:r>
              <a:rPr lang="cs-CZ" sz="3200" dirty="0">
                <a:solidFill>
                  <a:prstClr val="black"/>
                </a:solidFill>
              </a:rPr>
              <a:t>pracovní objekty, vlastnosti, použití, nástroje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cs-CZ" sz="2400" dirty="0" smtClean="0">
                <a:solidFill>
                  <a:srgbClr val="000000"/>
                </a:solidFill>
              </a:rPr>
              <a:t>Oddíl</a:t>
            </a:r>
            <a:endParaRPr lang="cs-CZ" sz="2400" dirty="0">
              <a:solidFill>
                <a:srgbClr val="000000"/>
              </a:solidFill>
            </a:endParaRPr>
          </a:p>
        </p:txBody>
      </p:sp>
      <p:pic>
        <p:nvPicPr>
          <p:cNvPr id="5" name="Obrázek 4"/>
          <p:cNvPicPr>
            <a:picLocks noChangeAspect="1"/>
          </p:cNvPicPr>
          <p:nvPr/>
        </p:nvPicPr>
        <p:blipFill>
          <a:blip r:embed="rId3"/>
          <a:stretch>
            <a:fillRect/>
          </a:stretch>
        </p:blipFill>
        <p:spPr>
          <a:xfrm>
            <a:off x="61431" y="1651204"/>
            <a:ext cx="12118389" cy="4100667"/>
          </a:xfrm>
          <a:prstGeom prst="rect">
            <a:avLst/>
          </a:prstGeom>
        </p:spPr>
      </p:pic>
    </p:spTree>
    <p:extLst>
      <p:ext uri="{BB962C8B-B14F-4D97-AF65-F5344CB8AC3E}">
        <p14:creationId xmlns:p14="http://schemas.microsoft.com/office/powerpoint/2010/main" val="30381491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smtClean="0">
                <a:solidFill>
                  <a:prstClr val="black"/>
                </a:solidFill>
              </a:rPr>
              <a:t>Základní </a:t>
            </a:r>
            <a:r>
              <a:rPr lang="cs-CZ" sz="3200" dirty="0">
                <a:solidFill>
                  <a:prstClr val="black"/>
                </a:solidFill>
              </a:rPr>
              <a:t>pracovní objekty, vlastnosti, použití, nástroje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cs-CZ" sz="2400" dirty="0" smtClean="0">
                <a:solidFill>
                  <a:srgbClr val="000000"/>
                </a:solidFill>
              </a:rPr>
              <a:t>Oddíl</a:t>
            </a:r>
            <a:endParaRPr lang="cs-CZ" sz="2400" dirty="0">
              <a:solidFill>
                <a:srgbClr val="000000"/>
              </a:solidFill>
            </a:endParaRPr>
          </a:p>
        </p:txBody>
      </p:sp>
      <p:sp>
        <p:nvSpPr>
          <p:cNvPr id="2" name="Obdélník 1"/>
          <p:cNvSpPr/>
          <p:nvPr/>
        </p:nvSpPr>
        <p:spPr>
          <a:xfrm>
            <a:off x="172065" y="1350281"/>
            <a:ext cx="3293806" cy="5401479"/>
          </a:xfrm>
          <a:prstGeom prst="rect">
            <a:avLst/>
          </a:prstGeom>
        </p:spPr>
        <p:txBody>
          <a:bodyPr wrap="square">
            <a:spAutoFit/>
          </a:bodyPr>
          <a:lstStyle/>
          <a:p>
            <a:pPr indent="180340" algn="just">
              <a:lnSpc>
                <a:spcPct val="115000"/>
              </a:lnSpc>
              <a:spcBef>
                <a:spcPts val="1200"/>
              </a:spcBef>
              <a:spcAft>
                <a:spcPts val="1200"/>
              </a:spcAft>
            </a:pPr>
            <a:r>
              <a:rPr lang="cs-CZ" sz="2000" dirty="0">
                <a:latin typeface="Times New Roman" panose="02020603050405020304" pitchFamily="18" charset="0"/>
                <a:ea typeface="Calibri" panose="020F0502020204030204" pitchFamily="34" charset="0"/>
                <a:cs typeface="Times New Roman" panose="02020603050405020304" pitchFamily="18" charset="0"/>
              </a:rPr>
              <a:t>Práce s oddílem je záležitost vztahující se k rozložení textu a stránky. Vložení začátků a konců oddílů je proto na kartě </a:t>
            </a:r>
            <a:r>
              <a:rPr lang="cs-CZ" sz="2000" b="1" dirty="0">
                <a:latin typeface="Times New Roman" panose="02020603050405020304" pitchFamily="18" charset="0"/>
                <a:ea typeface="Calibri" panose="020F0502020204030204" pitchFamily="34" charset="0"/>
                <a:cs typeface="Times New Roman" panose="02020603050405020304" pitchFamily="18" charset="0"/>
              </a:rPr>
              <a:t>Rozložení</a:t>
            </a:r>
            <a:r>
              <a:rPr lang="cs-CZ" sz="2000" dirty="0">
                <a:latin typeface="Times New Roman" panose="02020603050405020304" pitchFamily="18" charset="0"/>
                <a:ea typeface="Calibri" panose="020F0502020204030204" pitchFamily="34" charset="0"/>
                <a:cs typeface="Times New Roman" panose="02020603050405020304" pitchFamily="18" charset="0"/>
              </a:rPr>
              <a:t>, v nabídce </a:t>
            </a:r>
            <a:r>
              <a:rPr lang="cs-CZ" sz="2000" b="1" dirty="0">
                <a:latin typeface="Times New Roman" panose="02020603050405020304" pitchFamily="18" charset="0"/>
                <a:ea typeface="Calibri" panose="020F0502020204030204" pitchFamily="34" charset="0"/>
                <a:cs typeface="Times New Roman" panose="02020603050405020304" pitchFamily="18" charset="0"/>
              </a:rPr>
              <a:t>Konce</a:t>
            </a:r>
            <a:r>
              <a:rPr lang="cs-CZ" sz="2000" dirty="0">
                <a:latin typeface="Times New Roman" panose="02020603050405020304" pitchFamily="18" charset="0"/>
                <a:ea typeface="Calibri" panose="020F0502020204030204" pitchFamily="34" charset="0"/>
                <a:cs typeface="Times New Roman" panose="02020603050405020304" pitchFamily="18" charset="0"/>
              </a:rPr>
              <a:t> (ve skupině voleb </a:t>
            </a:r>
            <a:r>
              <a:rPr lang="cs-CZ" sz="2000" b="1" dirty="0">
                <a:latin typeface="Times New Roman" panose="02020603050405020304" pitchFamily="18" charset="0"/>
                <a:ea typeface="Calibri" panose="020F0502020204030204" pitchFamily="34" charset="0"/>
                <a:cs typeface="Times New Roman" panose="02020603050405020304" pitchFamily="18" charset="0"/>
              </a:rPr>
              <a:t>Vzhled</a:t>
            </a:r>
            <a:r>
              <a:rPr lang="cs-CZ" sz="2000" dirty="0">
                <a:latin typeface="Times New Roman" panose="02020603050405020304" pitchFamily="18" charset="0"/>
                <a:ea typeface="Calibri" panose="020F0502020204030204" pitchFamily="34" charset="0"/>
                <a:cs typeface="Times New Roman" panose="02020603050405020304" pitchFamily="18" charset="0"/>
              </a:rPr>
              <a:t> </a:t>
            </a:r>
            <a:r>
              <a:rPr lang="cs-CZ" sz="2000" b="1" dirty="0">
                <a:latin typeface="Times New Roman" panose="02020603050405020304" pitchFamily="18" charset="0"/>
                <a:ea typeface="Calibri" panose="020F0502020204030204" pitchFamily="34" charset="0"/>
                <a:cs typeface="Times New Roman" panose="02020603050405020304" pitchFamily="18" charset="0"/>
              </a:rPr>
              <a:t>stránky</a:t>
            </a:r>
            <a:r>
              <a:rPr lang="cs-CZ" sz="2000" dirty="0">
                <a:latin typeface="Times New Roman" panose="02020603050405020304" pitchFamily="18" charset="0"/>
                <a:ea typeface="Calibri" panose="020F0502020204030204" pitchFamily="34" charset="0"/>
                <a:cs typeface="Times New Roman" panose="02020603050405020304" pitchFamily="18" charset="0"/>
              </a:rPr>
              <a:t>). Oddíly lze dále vytvářet pomocí aktivace záhlaví a zápatí, kdy lze pomocí záložky </a:t>
            </a:r>
            <a:r>
              <a:rPr lang="cs-CZ" sz="2000" b="1" dirty="0">
                <a:latin typeface="Times New Roman" panose="02020603050405020304" pitchFamily="18" charset="0"/>
                <a:ea typeface="Calibri" panose="020F0502020204030204" pitchFamily="34" charset="0"/>
                <a:cs typeface="Times New Roman" panose="02020603050405020304" pitchFamily="18" charset="0"/>
              </a:rPr>
              <a:t>Návrh</a:t>
            </a:r>
            <a:r>
              <a:rPr lang="cs-CZ" sz="2000" dirty="0">
                <a:latin typeface="Times New Roman" panose="02020603050405020304" pitchFamily="18" charset="0"/>
                <a:ea typeface="Calibri" panose="020F0502020204030204" pitchFamily="34" charset="0"/>
                <a:cs typeface="Times New Roman" panose="02020603050405020304" pitchFamily="18" charset="0"/>
              </a:rPr>
              <a:t> v „nastavení záhlaví a zápatí“ ve skupině voleb </a:t>
            </a:r>
            <a:r>
              <a:rPr lang="cs-CZ" sz="2000" b="1" dirty="0">
                <a:latin typeface="Times New Roman" panose="02020603050405020304" pitchFamily="18" charset="0"/>
                <a:ea typeface="Calibri" panose="020F0502020204030204" pitchFamily="34" charset="0"/>
                <a:cs typeface="Times New Roman" panose="02020603050405020304" pitchFamily="18" charset="0"/>
              </a:rPr>
              <a:t>Navigace</a:t>
            </a:r>
            <a:r>
              <a:rPr lang="cs-CZ" sz="2000" dirty="0">
                <a:latin typeface="Times New Roman" panose="02020603050405020304" pitchFamily="18" charset="0"/>
                <a:ea typeface="Calibri" panose="020F0502020204030204" pitchFamily="34" charset="0"/>
                <a:cs typeface="Times New Roman" panose="02020603050405020304" pitchFamily="18" charset="0"/>
              </a:rPr>
              <a:t> propojit oddíly. Pokud oddíly neexistují, vytvoří se automaticky</a:t>
            </a:r>
            <a:r>
              <a:rPr lang="cs-CZ" sz="2000" dirty="0" smtClean="0">
                <a:latin typeface="Times New Roman" panose="02020603050405020304" pitchFamily="18" charset="0"/>
                <a:ea typeface="Calibri" panose="020F0502020204030204" pitchFamily="34" charset="0"/>
                <a:cs typeface="Times New Roman" panose="02020603050405020304" pitchFamily="18" charset="0"/>
              </a:rPr>
              <a:t>. </a:t>
            </a:r>
          </a:p>
        </p:txBody>
      </p:sp>
      <p:pic>
        <p:nvPicPr>
          <p:cNvPr id="8" name="Obrázek 7"/>
          <p:cNvPicPr/>
          <p:nvPr/>
        </p:nvPicPr>
        <p:blipFill>
          <a:blip r:embed="rId3">
            <a:extLst>
              <a:ext uri="{28A0092B-C50C-407E-A947-70E740481C1C}">
                <a14:useLocalDpi xmlns:a14="http://schemas.microsoft.com/office/drawing/2010/main" val="0"/>
              </a:ext>
            </a:extLst>
          </a:blip>
          <a:srcRect/>
          <a:stretch>
            <a:fillRect/>
          </a:stretch>
        </p:blipFill>
        <p:spPr bwMode="auto">
          <a:xfrm>
            <a:off x="3560957" y="1473391"/>
            <a:ext cx="8517972" cy="3570557"/>
          </a:xfrm>
          <a:prstGeom prst="rect">
            <a:avLst/>
          </a:prstGeom>
          <a:noFill/>
        </p:spPr>
      </p:pic>
      <p:sp>
        <p:nvSpPr>
          <p:cNvPr id="3" name="Obdélník 2"/>
          <p:cNvSpPr/>
          <p:nvPr/>
        </p:nvSpPr>
        <p:spPr>
          <a:xfrm>
            <a:off x="4144754" y="5304085"/>
            <a:ext cx="7350377" cy="1154162"/>
          </a:xfrm>
          <a:prstGeom prst="rect">
            <a:avLst/>
          </a:prstGeom>
        </p:spPr>
        <p:txBody>
          <a:bodyPr wrap="square">
            <a:spAutoFit/>
          </a:bodyPr>
          <a:lstStyle/>
          <a:p>
            <a:pPr indent="180340" algn="just">
              <a:lnSpc>
                <a:spcPct val="115000"/>
              </a:lnSpc>
              <a:spcBef>
                <a:spcPts val="1200"/>
              </a:spcBef>
              <a:spcAft>
                <a:spcPts val="1200"/>
              </a:spcAft>
            </a:pPr>
            <a:r>
              <a:rPr lang="cs-CZ" sz="2000" dirty="0">
                <a:latin typeface="Times New Roman" panose="02020603050405020304" pitchFamily="18" charset="0"/>
                <a:cs typeface="Times New Roman" panose="02020603050405020304" pitchFamily="18" charset="0"/>
              </a:rPr>
              <a:t>V rámci oddílů můžeme propojovat i záhlaví a zápatí, vybereme-li oblast záhlaví/zápatí, pak pomocí nabídky </a:t>
            </a:r>
            <a:r>
              <a:rPr lang="cs-CZ" sz="2000" b="1" dirty="0">
                <a:latin typeface="Times New Roman" panose="02020603050405020304" pitchFamily="18" charset="0"/>
                <a:cs typeface="Times New Roman" panose="02020603050405020304" pitchFamily="18" charset="0"/>
              </a:rPr>
              <a:t>Návrh &gt; Navigace &gt; Propojit s předchozím</a:t>
            </a:r>
            <a:r>
              <a:rPr lang="cs-CZ" sz="2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4776690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smtClean="0">
                <a:solidFill>
                  <a:prstClr val="black"/>
                </a:solidFill>
              </a:rPr>
              <a:t>Základní </a:t>
            </a:r>
            <a:r>
              <a:rPr lang="cs-CZ" sz="3200" dirty="0">
                <a:solidFill>
                  <a:prstClr val="black"/>
                </a:solidFill>
              </a:rPr>
              <a:t>pracovní objekty, vlastnosti, použití, nástroje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cs-CZ" sz="2400" dirty="0" smtClean="0">
                <a:solidFill>
                  <a:srgbClr val="000000"/>
                </a:solidFill>
              </a:rPr>
              <a:t>Oddíl</a:t>
            </a:r>
            <a:endParaRPr lang="cs-CZ" sz="2400" dirty="0">
              <a:solidFill>
                <a:srgbClr val="000000"/>
              </a:solidFill>
            </a:endParaRPr>
          </a:p>
        </p:txBody>
      </p:sp>
      <p:sp>
        <p:nvSpPr>
          <p:cNvPr id="2" name="Obdélník 1"/>
          <p:cNvSpPr/>
          <p:nvPr/>
        </p:nvSpPr>
        <p:spPr>
          <a:xfrm>
            <a:off x="172065" y="1491926"/>
            <a:ext cx="11592246" cy="830997"/>
          </a:xfrm>
          <a:prstGeom prst="rect">
            <a:avLst/>
          </a:prstGeom>
        </p:spPr>
        <p:txBody>
          <a:bodyPr wrap="square">
            <a:spAutoFit/>
          </a:bodyPr>
          <a:lstStyle/>
          <a:p>
            <a:r>
              <a:rPr lang="cs-CZ" sz="2400" dirty="0" smtClean="0"/>
              <a:t>Většina voleb vztahující se k formátu a nastavení textu lze pak realizovat na vybraný oddíl, na stránku nebo na zbytek dokumentu, příkladem může být nastavení vzhledu stránky. </a:t>
            </a:r>
            <a:endParaRPr lang="cs-CZ" sz="2400" dirty="0"/>
          </a:p>
        </p:txBody>
      </p:sp>
      <p:pic>
        <p:nvPicPr>
          <p:cNvPr id="9" name="Obrázek 8"/>
          <p:cNvPicPr/>
          <p:nvPr/>
        </p:nvPicPr>
        <p:blipFill>
          <a:blip r:embed="rId3">
            <a:extLst>
              <a:ext uri="{28A0092B-C50C-407E-A947-70E740481C1C}">
                <a14:useLocalDpi xmlns:a14="http://schemas.microsoft.com/office/drawing/2010/main" val="0"/>
              </a:ext>
            </a:extLst>
          </a:blip>
          <a:srcRect/>
          <a:stretch>
            <a:fillRect/>
          </a:stretch>
        </p:blipFill>
        <p:spPr bwMode="auto">
          <a:xfrm>
            <a:off x="381205" y="2777550"/>
            <a:ext cx="11196279" cy="3180798"/>
          </a:xfrm>
          <a:prstGeom prst="rect">
            <a:avLst/>
          </a:prstGeom>
          <a:noFill/>
        </p:spPr>
      </p:pic>
    </p:spTree>
    <p:extLst>
      <p:ext uri="{BB962C8B-B14F-4D97-AF65-F5344CB8AC3E}">
        <p14:creationId xmlns:p14="http://schemas.microsoft.com/office/powerpoint/2010/main" val="4458749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smtClean="0">
                <a:solidFill>
                  <a:prstClr val="black"/>
                </a:solidFill>
              </a:rPr>
              <a:t>Základní </a:t>
            </a:r>
            <a:r>
              <a:rPr lang="cs-CZ" sz="3200" dirty="0">
                <a:solidFill>
                  <a:prstClr val="black"/>
                </a:solidFill>
              </a:rPr>
              <a:t>pracovní objekty, vlastnosti, použití, nástroje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cs-CZ" sz="2400" dirty="0" smtClean="0">
                <a:solidFill>
                  <a:srgbClr val="000000"/>
                </a:solidFill>
              </a:rPr>
              <a:t>Sledování změn</a:t>
            </a:r>
            <a:endParaRPr lang="cs-CZ" sz="2400" dirty="0">
              <a:solidFill>
                <a:srgbClr val="000000"/>
              </a:solidFill>
            </a:endParaRPr>
          </a:p>
        </p:txBody>
      </p:sp>
      <p:sp>
        <p:nvSpPr>
          <p:cNvPr id="2" name="Obdélník 1"/>
          <p:cNvSpPr/>
          <p:nvPr/>
        </p:nvSpPr>
        <p:spPr>
          <a:xfrm>
            <a:off x="172064" y="1491926"/>
            <a:ext cx="3087330" cy="4893647"/>
          </a:xfrm>
          <a:prstGeom prst="rect">
            <a:avLst/>
          </a:prstGeom>
        </p:spPr>
        <p:txBody>
          <a:bodyPr wrap="square">
            <a:spAutoFit/>
          </a:bodyPr>
          <a:lstStyle/>
          <a:p>
            <a:r>
              <a:rPr lang="cs-CZ" sz="2400" dirty="0"/>
              <a:t>Vzhledem k tomu, že v současnosti umožňuje kancelářský balík MS Office sdílení dokumentů a současnou editaci souboru více osobami, existují v aplikacích silné nástroje pro sledování prováděných změn. Základy práce byly popsány v části popisující kartu </a:t>
            </a:r>
            <a:r>
              <a:rPr lang="cs-CZ" sz="2400" b="1" dirty="0"/>
              <a:t>Revize</a:t>
            </a:r>
            <a:r>
              <a:rPr lang="cs-CZ" sz="2400" dirty="0"/>
              <a:t>. </a:t>
            </a:r>
          </a:p>
        </p:txBody>
      </p:sp>
      <p:pic>
        <p:nvPicPr>
          <p:cNvPr id="3" name="Obrázek 2"/>
          <p:cNvPicPr>
            <a:picLocks noChangeAspect="1"/>
          </p:cNvPicPr>
          <p:nvPr/>
        </p:nvPicPr>
        <p:blipFill rotWithShape="1">
          <a:blip r:embed="rId3"/>
          <a:srcRect b="34847"/>
          <a:stretch/>
        </p:blipFill>
        <p:spPr>
          <a:xfrm>
            <a:off x="3184525" y="1332103"/>
            <a:ext cx="8956350" cy="3153816"/>
          </a:xfrm>
          <a:prstGeom prst="rect">
            <a:avLst/>
          </a:prstGeom>
        </p:spPr>
      </p:pic>
      <p:sp>
        <p:nvSpPr>
          <p:cNvPr id="5" name="Obdélník 4"/>
          <p:cNvSpPr/>
          <p:nvPr/>
        </p:nvSpPr>
        <p:spPr>
          <a:xfrm>
            <a:off x="3410241" y="4789414"/>
            <a:ext cx="8504917" cy="707886"/>
          </a:xfrm>
          <a:prstGeom prst="rect">
            <a:avLst/>
          </a:prstGeom>
        </p:spPr>
        <p:txBody>
          <a:bodyPr wrap="square">
            <a:spAutoFit/>
          </a:bodyPr>
          <a:lstStyle/>
          <a:p>
            <a:r>
              <a:rPr lang="cs-CZ" sz="2000" dirty="0"/>
              <a:t>Sledování změn probíhá ve třech krocích. Aktivuje/deaktivuje se sledování změn. Změny se zobrazí/skryjí. Změny se skryjí/odmítnou.</a:t>
            </a:r>
          </a:p>
        </p:txBody>
      </p:sp>
    </p:spTree>
    <p:extLst>
      <p:ext uri="{BB962C8B-B14F-4D97-AF65-F5344CB8AC3E}">
        <p14:creationId xmlns:p14="http://schemas.microsoft.com/office/powerpoint/2010/main" val="15969778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smtClean="0">
                <a:solidFill>
                  <a:prstClr val="black"/>
                </a:solidFill>
              </a:rPr>
              <a:t>Základní </a:t>
            </a:r>
            <a:r>
              <a:rPr lang="cs-CZ" sz="3200" dirty="0">
                <a:solidFill>
                  <a:prstClr val="black"/>
                </a:solidFill>
              </a:rPr>
              <a:t>pracovní objekty, vlastnosti, použití, nástroje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cs-CZ" sz="2400" dirty="0" smtClean="0">
                <a:solidFill>
                  <a:srgbClr val="000000"/>
                </a:solidFill>
              </a:rPr>
              <a:t>Sledování změn - komentář</a:t>
            </a:r>
            <a:endParaRPr lang="cs-CZ" sz="2400" dirty="0">
              <a:solidFill>
                <a:srgbClr val="000000"/>
              </a:solidFill>
            </a:endParaRPr>
          </a:p>
        </p:txBody>
      </p:sp>
      <p:sp>
        <p:nvSpPr>
          <p:cNvPr id="2" name="Obdélník 1"/>
          <p:cNvSpPr/>
          <p:nvPr/>
        </p:nvSpPr>
        <p:spPr>
          <a:xfrm>
            <a:off x="172064" y="1363982"/>
            <a:ext cx="11592247" cy="3471720"/>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Mimo těchto revizí lze dále sledovat změny pomocí komentářů, tato volba není podmíněna aktivací sledování změn. Komentář vložíme k vybranému textu pomocí </a:t>
            </a:r>
            <a:r>
              <a:rPr lang="cs-CZ" sz="2400" b="1" dirty="0">
                <a:latin typeface="Times New Roman" panose="02020603050405020304" pitchFamily="18" charset="0"/>
                <a:ea typeface="Calibri" panose="020F0502020204030204" pitchFamily="34" charset="0"/>
                <a:cs typeface="Times New Roman" panose="02020603050405020304" pitchFamily="18" charset="0"/>
              </a:rPr>
              <a:t>Revize</a:t>
            </a:r>
            <a:r>
              <a:rPr lang="cs-CZ" sz="2400" dirty="0">
                <a:latin typeface="Times New Roman" panose="02020603050405020304" pitchFamily="18" charset="0"/>
                <a:ea typeface="Calibri" panose="020F0502020204030204" pitchFamily="34" charset="0"/>
                <a:cs typeface="Times New Roman" panose="02020603050405020304" pitchFamily="18" charset="0"/>
              </a:rPr>
              <a:t> &gt; </a:t>
            </a:r>
            <a:r>
              <a:rPr lang="cs-CZ" sz="2400" b="1" dirty="0">
                <a:latin typeface="Times New Roman" panose="02020603050405020304" pitchFamily="18" charset="0"/>
                <a:ea typeface="Calibri" panose="020F0502020204030204" pitchFamily="34" charset="0"/>
                <a:cs typeface="Times New Roman" panose="02020603050405020304" pitchFamily="18" charset="0"/>
              </a:rPr>
              <a:t>Nový komentář</a:t>
            </a:r>
            <a:r>
              <a:rPr lang="cs-CZ" sz="2400" dirty="0">
                <a:latin typeface="Times New Roman" panose="02020603050405020304" pitchFamily="18" charset="0"/>
                <a:ea typeface="Calibri" panose="020F0502020204030204" pitchFamily="34" charset="0"/>
                <a:cs typeface="Times New Roman" panose="02020603050405020304" pitchFamily="18" charset="0"/>
              </a:rPr>
              <a:t> nebo pomocí kontextového menu (pravým tlačítkem myši na text) a nabídkou </a:t>
            </a:r>
            <a:r>
              <a:rPr lang="cs-CZ" sz="2400" b="1" dirty="0">
                <a:latin typeface="Times New Roman" panose="02020603050405020304" pitchFamily="18" charset="0"/>
                <a:ea typeface="Calibri" panose="020F0502020204030204" pitchFamily="34" charset="0"/>
                <a:cs typeface="Times New Roman" panose="02020603050405020304" pitchFamily="18" charset="0"/>
              </a:rPr>
              <a:t>Nový komentář</a:t>
            </a:r>
            <a:r>
              <a:rPr lang="cs-CZ" sz="2400" dirty="0">
                <a:latin typeface="Times New Roman" panose="02020603050405020304" pitchFamily="18" charset="0"/>
                <a:ea typeface="Calibri" panose="020F0502020204030204" pitchFamily="34" charset="0"/>
                <a:cs typeface="Times New Roman" panose="02020603050405020304" pitchFamily="18" charset="0"/>
              </a:rPr>
              <a:t>. Další možností je volby </a:t>
            </a:r>
            <a:r>
              <a:rPr lang="cs-CZ" sz="2400" b="1" dirty="0">
                <a:latin typeface="Times New Roman" panose="02020603050405020304" pitchFamily="18" charset="0"/>
                <a:ea typeface="Calibri" panose="020F0502020204030204" pitchFamily="34" charset="0"/>
                <a:cs typeface="Times New Roman" panose="02020603050405020304" pitchFamily="18" charset="0"/>
              </a:rPr>
              <a:t>Vložení &gt; </a:t>
            </a:r>
            <a:r>
              <a:rPr lang="cs-CZ" sz="2400" b="1" dirty="0" err="1">
                <a:latin typeface="Times New Roman" panose="02020603050405020304" pitchFamily="18" charset="0"/>
                <a:ea typeface="Calibri" panose="020F0502020204030204" pitchFamily="34" charset="0"/>
                <a:cs typeface="Times New Roman" panose="02020603050405020304" pitchFamily="18" charset="0"/>
              </a:rPr>
              <a:t>Komenář</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p>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Komentář (4</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 je </a:t>
            </a:r>
            <a:r>
              <a:rPr lang="cs-CZ" sz="2400" dirty="0">
                <a:latin typeface="Times New Roman" panose="02020603050405020304" pitchFamily="18" charset="0"/>
                <a:ea typeface="Calibri" panose="020F0502020204030204" pitchFamily="34" charset="0"/>
                <a:cs typeface="Times New Roman" panose="02020603050405020304" pitchFamily="18" charset="0"/>
              </a:rPr>
              <a:t>indikován zvýrazněním textu (5), případně je indikován bublinou na okraji stránky (6). Komentář lze skrýt, obdobně jako další prvky revize. </a:t>
            </a:r>
          </a:p>
          <a:p>
            <a:r>
              <a:rPr lang="cs-CZ" sz="2400" dirty="0" smtClean="0"/>
              <a:t> </a:t>
            </a:r>
            <a:endParaRPr lang="cs-CZ" sz="2400" dirty="0"/>
          </a:p>
        </p:txBody>
      </p:sp>
      <p:pic>
        <p:nvPicPr>
          <p:cNvPr id="3" name="Obrázek 2"/>
          <p:cNvPicPr>
            <a:picLocks noChangeAspect="1"/>
          </p:cNvPicPr>
          <p:nvPr/>
        </p:nvPicPr>
        <p:blipFill rotWithShape="1">
          <a:blip r:embed="rId3"/>
          <a:srcRect t="64799" b="-1715"/>
          <a:stretch/>
        </p:blipFill>
        <p:spPr>
          <a:xfrm>
            <a:off x="644645" y="4571245"/>
            <a:ext cx="10534632" cy="2101862"/>
          </a:xfrm>
          <a:prstGeom prst="rect">
            <a:avLst/>
          </a:prstGeom>
        </p:spPr>
      </p:pic>
    </p:spTree>
    <p:extLst>
      <p:ext uri="{BB962C8B-B14F-4D97-AF65-F5344CB8AC3E}">
        <p14:creationId xmlns:p14="http://schemas.microsoft.com/office/powerpoint/2010/main" val="13970664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smtClean="0">
                <a:solidFill>
                  <a:prstClr val="black"/>
                </a:solidFill>
              </a:rPr>
              <a:t>Základní </a:t>
            </a:r>
            <a:r>
              <a:rPr lang="cs-CZ" sz="3200" dirty="0">
                <a:solidFill>
                  <a:prstClr val="black"/>
                </a:solidFill>
              </a:rPr>
              <a:t>pracovní objekty, vlastnosti, použití, nástroje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cs-CZ" sz="2400" dirty="0" smtClean="0">
                <a:solidFill>
                  <a:srgbClr val="000000"/>
                </a:solidFill>
              </a:rPr>
              <a:t>Slučování dokumentů</a:t>
            </a:r>
            <a:endParaRPr lang="cs-CZ" sz="2400" dirty="0">
              <a:solidFill>
                <a:srgbClr val="000000"/>
              </a:solidFill>
            </a:endParaRPr>
          </a:p>
        </p:txBody>
      </p:sp>
      <p:sp>
        <p:nvSpPr>
          <p:cNvPr id="2" name="Obdélník 1"/>
          <p:cNvSpPr/>
          <p:nvPr/>
        </p:nvSpPr>
        <p:spPr>
          <a:xfrm>
            <a:off x="172064" y="1363982"/>
            <a:ext cx="11592247" cy="1791260"/>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rPr>
              <a:t>Word umožňuje sloučení více dokumentů do jednoho souboru, lze zkopírovat a vložit obsah více dokumentů do jednoho souboru. To lze například volbou </a:t>
            </a:r>
            <a:r>
              <a:rPr lang="cs-CZ" sz="2400" b="1" dirty="0">
                <a:latin typeface="Times New Roman" panose="02020603050405020304" pitchFamily="18" charset="0"/>
                <a:ea typeface="Calibri" panose="020F0502020204030204" pitchFamily="34" charset="0"/>
              </a:rPr>
              <a:t>Vložit</a:t>
            </a:r>
            <a:r>
              <a:rPr lang="cs-CZ" sz="2400" dirty="0">
                <a:latin typeface="Times New Roman" panose="02020603050405020304" pitchFamily="18" charset="0"/>
                <a:ea typeface="Calibri" panose="020F0502020204030204" pitchFamily="34" charset="0"/>
              </a:rPr>
              <a:t> &gt; </a:t>
            </a:r>
            <a:r>
              <a:rPr lang="cs-CZ" sz="2400" b="1" dirty="0">
                <a:latin typeface="Times New Roman" panose="02020603050405020304" pitchFamily="18" charset="0"/>
                <a:ea typeface="Calibri" panose="020F0502020204030204" pitchFamily="34" charset="0"/>
              </a:rPr>
              <a:t>Objekt</a:t>
            </a:r>
            <a:r>
              <a:rPr lang="cs-CZ" sz="2400" dirty="0">
                <a:latin typeface="Times New Roman" panose="02020603050405020304" pitchFamily="18" charset="0"/>
                <a:ea typeface="Calibri" panose="020F0502020204030204" pitchFamily="34" charset="0"/>
              </a:rPr>
              <a:t> &gt; </a:t>
            </a:r>
            <a:r>
              <a:rPr lang="cs-CZ" sz="2400" b="1" dirty="0">
                <a:latin typeface="Times New Roman" panose="02020603050405020304" pitchFamily="18" charset="0"/>
                <a:ea typeface="Calibri" panose="020F0502020204030204" pitchFamily="34" charset="0"/>
              </a:rPr>
              <a:t>Text ze souboru,</a:t>
            </a:r>
            <a:r>
              <a:rPr lang="cs-CZ" sz="2400" dirty="0">
                <a:latin typeface="Times New Roman" panose="02020603050405020304" pitchFamily="18" charset="0"/>
                <a:ea typeface="Calibri" panose="020F0502020204030204" pitchFamily="34" charset="0"/>
              </a:rPr>
              <a:t> otevřeme první dokument, následně přejdeme k dokumentům, které chceme přidat, vybereme je a potom klikneme na </a:t>
            </a:r>
            <a:r>
              <a:rPr lang="cs-CZ" sz="2400" b="1" dirty="0">
                <a:latin typeface="Times New Roman" panose="02020603050405020304" pitchFamily="18" charset="0"/>
                <a:ea typeface="Calibri" panose="020F0502020204030204" pitchFamily="34" charset="0"/>
              </a:rPr>
              <a:t>Vložit </a:t>
            </a:r>
            <a:r>
              <a:rPr lang="cs-CZ" sz="2400" dirty="0" smtClean="0"/>
              <a:t> </a:t>
            </a:r>
            <a:endParaRPr lang="cs-CZ" sz="2400" dirty="0"/>
          </a:p>
        </p:txBody>
      </p:sp>
      <p:grpSp>
        <p:nvGrpSpPr>
          <p:cNvPr id="8" name="Skupina 7"/>
          <p:cNvGrpSpPr/>
          <p:nvPr/>
        </p:nvGrpSpPr>
        <p:grpSpPr>
          <a:xfrm>
            <a:off x="763996" y="3577790"/>
            <a:ext cx="10518519" cy="2572365"/>
            <a:chOff x="0" y="0"/>
            <a:chExt cx="3737716" cy="904875"/>
          </a:xfrm>
        </p:grpSpPr>
        <p:pic>
          <p:nvPicPr>
            <p:cNvPr id="9" name="Obráze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7591" y="0"/>
              <a:ext cx="1000125" cy="904875"/>
            </a:xfrm>
            <a:prstGeom prst="rect">
              <a:avLst/>
            </a:prstGeom>
          </p:spPr>
        </p:pic>
        <p:pic>
          <p:nvPicPr>
            <p:cNvPr id="10" name="Obrázek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3659"/>
              <a:ext cx="2181225" cy="695325"/>
            </a:xfrm>
            <a:prstGeom prst="rect">
              <a:avLst/>
            </a:prstGeom>
          </p:spPr>
        </p:pic>
        <p:sp>
          <p:nvSpPr>
            <p:cNvPr id="11" name="Zaoblený obdélník 10"/>
            <p:cNvSpPr/>
            <p:nvPr/>
          </p:nvSpPr>
          <p:spPr>
            <a:xfrm>
              <a:off x="1301478" y="353419"/>
              <a:ext cx="811970" cy="204699"/>
            </a:xfrm>
            <a:prstGeom prst="roundRect">
              <a:avLst>
                <a:gd name="adj" fmla="val 15565"/>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180340" algn="ctr">
                <a:lnSpc>
                  <a:spcPct val="115000"/>
                </a:lnSpc>
                <a:spcBef>
                  <a:spcPts val="425"/>
                </a:spcBef>
                <a:spcAft>
                  <a:spcPts val="1000"/>
                </a:spcAft>
              </a:pPr>
              <a:r>
                <a:rPr lang="cs-CZ" sz="1200">
                  <a:effectLst/>
                  <a:latin typeface="Times New Roman" panose="02020603050405020304" pitchFamily="18" charset="0"/>
                  <a:ea typeface="Calibri" panose="020F0502020204030204" pitchFamily="34" charset="0"/>
                  <a:cs typeface="Times New Roman" panose="02020603050405020304" pitchFamily="18" charset="0"/>
                </a:rPr>
                <a:t>C</a:t>
              </a:r>
            </a:p>
          </p:txBody>
        </p:sp>
        <p:sp>
          <p:nvSpPr>
            <p:cNvPr id="12" name="Zaoblený obdélník 11"/>
            <p:cNvSpPr/>
            <p:nvPr/>
          </p:nvSpPr>
          <p:spPr>
            <a:xfrm>
              <a:off x="2788079" y="633909"/>
              <a:ext cx="898497" cy="204699"/>
            </a:xfrm>
            <a:prstGeom prst="roundRect">
              <a:avLst>
                <a:gd name="adj" fmla="val 15565"/>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180340" algn="ctr">
                <a:lnSpc>
                  <a:spcPct val="115000"/>
                </a:lnSpc>
                <a:spcBef>
                  <a:spcPts val="425"/>
                </a:spcBef>
                <a:spcAft>
                  <a:spcPts val="1000"/>
                </a:spcAft>
              </a:pPr>
              <a:r>
                <a:rPr lang="cs-CZ" sz="1200">
                  <a:effectLst/>
                  <a:latin typeface="Times New Roman" panose="02020603050405020304" pitchFamily="18" charset="0"/>
                  <a:ea typeface="Calibri" panose="020F0502020204030204" pitchFamily="34" charset="0"/>
                  <a:cs typeface="Times New Roman" panose="02020603050405020304" pitchFamily="18" charset="0"/>
                </a:rPr>
                <a:t>C</a:t>
              </a:r>
            </a:p>
          </p:txBody>
        </p:sp>
        <p:cxnSp>
          <p:nvCxnSpPr>
            <p:cNvPr id="13" name="Přímá spojnice se šipkou 12"/>
            <p:cNvCxnSpPr/>
            <p:nvPr/>
          </p:nvCxnSpPr>
          <p:spPr>
            <a:xfrm>
              <a:off x="2148560" y="493664"/>
              <a:ext cx="596078" cy="187325"/>
            </a:xfrm>
            <a:prstGeom prst="straightConnector1">
              <a:avLst/>
            </a:prstGeom>
            <a:ln w="19050">
              <a:solidFill>
                <a:srgbClr val="FF0000"/>
              </a:solidFill>
              <a:tailEnd type="triangle"/>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1191451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smtClean="0">
                <a:solidFill>
                  <a:prstClr val="black"/>
                </a:solidFill>
              </a:rPr>
              <a:t>Základní </a:t>
            </a:r>
            <a:r>
              <a:rPr lang="cs-CZ" sz="3200" dirty="0">
                <a:solidFill>
                  <a:prstClr val="black"/>
                </a:solidFill>
              </a:rPr>
              <a:t>pracovní objekty, vlastnosti, použití, nástroje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cs-CZ" sz="2400" dirty="0" smtClean="0">
                <a:solidFill>
                  <a:srgbClr val="000000"/>
                </a:solidFill>
              </a:rPr>
              <a:t>Slučování dokumentů</a:t>
            </a:r>
            <a:r>
              <a:rPr lang="cs-CZ" sz="2400" dirty="0">
                <a:solidFill>
                  <a:srgbClr val="000000"/>
                </a:solidFill>
              </a:rPr>
              <a:t> – hromadná korespondence</a:t>
            </a:r>
          </a:p>
        </p:txBody>
      </p:sp>
      <p:sp>
        <p:nvSpPr>
          <p:cNvPr id="2" name="Obdélník 1"/>
          <p:cNvSpPr/>
          <p:nvPr/>
        </p:nvSpPr>
        <p:spPr>
          <a:xfrm>
            <a:off x="172064" y="1363982"/>
            <a:ext cx="4296697" cy="5324535"/>
          </a:xfrm>
          <a:prstGeom prst="rect">
            <a:avLst/>
          </a:prstGeom>
        </p:spPr>
        <p:txBody>
          <a:bodyPr wrap="square">
            <a:spAutoFit/>
          </a:bodyPr>
          <a:lstStyle/>
          <a:p>
            <a:pPr indent="180340" algn="just">
              <a:spcBef>
                <a:spcPts val="1200"/>
              </a:spcBef>
            </a:pPr>
            <a:r>
              <a:rPr lang="cs-CZ" sz="2000" dirty="0">
                <a:latin typeface="Times New Roman" panose="02020603050405020304" pitchFamily="18" charset="0"/>
                <a:ea typeface="Calibri" panose="020F0502020204030204" pitchFamily="34" charset="0"/>
                <a:cs typeface="Times New Roman" panose="02020603050405020304" pitchFamily="18" charset="0"/>
              </a:rPr>
              <a:t>Dalším případem slučování dokumentů je hromadná korespondence. V tomto případě dochází ke sloučení datového souboru a dokumentu Wordu pomocí slučovacích polí</a:t>
            </a:r>
            <a:r>
              <a:rPr lang="cs-CZ" sz="2000" dirty="0" smtClean="0">
                <a:latin typeface="Times New Roman" panose="02020603050405020304" pitchFamily="18" charset="0"/>
                <a:ea typeface="Calibri" panose="020F0502020204030204" pitchFamily="34" charset="0"/>
                <a:cs typeface="Times New Roman" panose="02020603050405020304" pitchFamily="18" charset="0"/>
              </a:rPr>
              <a:t>.</a:t>
            </a:r>
          </a:p>
          <a:p>
            <a:pPr indent="180340" algn="just">
              <a:spcAft>
                <a:spcPts val="1200"/>
              </a:spcAft>
            </a:pPr>
            <a:r>
              <a:rPr lang="cs-CZ" sz="2000" dirty="0">
                <a:latin typeface="Times New Roman" panose="02020603050405020304" pitchFamily="18" charset="0"/>
                <a:ea typeface="Calibri" panose="020F0502020204030204" pitchFamily="34" charset="0"/>
              </a:rPr>
              <a:t>Slučovací pole dostupné při hromadné korespondenci je typem polí, který byl zmíněn dříve (při popisu karty Korespondence). Tento typ polí je propojený s daty. Lze použít hlavičky z importovaných dat (1) nebo přiřadit existující množinu polí (tzv. Pole adresy) importovaným datům (2). Data propojíme pomocí tlačítka Shoda polí (3) a přiřadíme předdefinovanému poli hodnotu importovaného pole (4).</a:t>
            </a:r>
            <a:endParaRPr lang="cs-CZ"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4" name="Obrázek 13"/>
          <p:cNvPicPr>
            <a:picLocks noChangeAspect="1"/>
          </p:cNvPicPr>
          <p:nvPr/>
        </p:nvPicPr>
        <p:blipFill>
          <a:blip r:embed="rId3"/>
          <a:stretch>
            <a:fillRect/>
          </a:stretch>
        </p:blipFill>
        <p:spPr>
          <a:xfrm>
            <a:off x="4495149" y="1723103"/>
            <a:ext cx="7439025" cy="4267200"/>
          </a:xfrm>
          <a:prstGeom prst="rect">
            <a:avLst/>
          </a:prstGeom>
        </p:spPr>
      </p:pic>
    </p:spTree>
    <p:extLst>
      <p:ext uri="{BB962C8B-B14F-4D97-AF65-F5344CB8AC3E}">
        <p14:creationId xmlns:p14="http://schemas.microsoft.com/office/powerpoint/2010/main" val="9216742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smtClean="0">
                <a:solidFill>
                  <a:prstClr val="black"/>
                </a:solidFill>
              </a:rPr>
              <a:t>Základní </a:t>
            </a:r>
            <a:r>
              <a:rPr lang="cs-CZ" sz="3200" dirty="0">
                <a:solidFill>
                  <a:prstClr val="black"/>
                </a:solidFill>
              </a:rPr>
              <a:t>pracovní objekty, vlastnosti, použití, nástroje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cs-CZ" sz="2400" dirty="0" smtClean="0">
                <a:solidFill>
                  <a:srgbClr val="000000"/>
                </a:solidFill>
              </a:rPr>
              <a:t>Slučování dokumentů</a:t>
            </a:r>
            <a:r>
              <a:rPr lang="cs-CZ" sz="2400" dirty="0">
                <a:solidFill>
                  <a:srgbClr val="000000"/>
                </a:solidFill>
              </a:rPr>
              <a:t> – hromadná korespondence</a:t>
            </a:r>
          </a:p>
        </p:txBody>
      </p:sp>
      <p:sp>
        <p:nvSpPr>
          <p:cNvPr id="2" name="Obdélník 1"/>
          <p:cNvSpPr/>
          <p:nvPr/>
        </p:nvSpPr>
        <p:spPr>
          <a:xfrm>
            <a:off x="231059" y="1692624"/>
            <a:ext cx="3102078" cy="4339650"/>
          </a:xfrm>
          <a:prstGeom prst="rect">
            <a:avLst/>
          </a:prstGeom>
        </p:spPr>
        <p:txBody>
          <a:bodyPr wrap="square">
            <a:spAutoFit/>
          </a:bodyPr>
          <a:lstStyle/>
          <a:p>
            <a:pPr indent="180340" algn="just">
              <a:lnSpc>
                <a:spcPct val="115000"/>
              </a:lnSpc>
              <a:spcBef>
                <a:spcPts val="1200"/>
              </a:spcBef>
              <a:spcAft>
                <a:spcPts val="1200"/>
              </a:spcAft>
            </a:pPr>
            <a:r>
              <a:rPr lang="cs-CZ" sz="2000" dirty="0">
                <a:latin typeface="Times New Roman" panose="02020603050405020304" pitchFamily="18" charset="0"/>
                <a:ea typeface="Calibri" panose="020F0502020204030204" pitchFamily="34" charset="0"/>
                <a:cs typeface="Times New Roman" panose="02020603050405020304" pitchFamily="18" charset="0"/>
              </a:rPr>
              <a:t>Pro zobrazování dat v polích lze využívat množinu nástrojů dostupných v nabídce </a:t>
            </a:r>
            <a:r>
              <a:rPr lang="cs-CZ" sz="2000" b="1" dirty="0">
                <a:latin typeface="Times New Roman" panose="02020603050405020304" pitchFamily="18" charset="0"/>
                <a:ea typeface="Calibri" panose="020F0502020204030204" pitchFamily="34" charset="0"/>
                <a:cs typeface="Times New Roman" panose="02020603050405020304" pitchFamily="18" charset="0"/>
              </a:rPr>
              <a:t>Korespondence &gt; Pravidla</a:t>
            </a:r>
            <a:r>
              <a:rPr lang="cs-CZ" sz="2000" dirty="0">
                <a:latin typeface="Times New Roman" panose="02020603050405020304" pitchFamily="18" charset="0"/>
                <a:ea typeface="Calibri" panose="020F0502020204030204" pitchFamily="34" charset="0"/>
                <a:cs typeface="Times New Roman" panose="02020603050405020304" pitchFamily="18" charset="0"/>
              </a:rPr>
              <a:t> (5), například lze použít podmínky pro kombinaci hodnoty pole s textem (6). Na příkladu je ukázka vložení rozdílného textu (7) pro podmínku, že hodnota pole bude „Karviná“. </a:t>
            </a:r>
            <a:endParaRPr lang="cs-CZ"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Obrázek 2"/>
          <p:cNvPicPr>
            <a:picLocks noChangeAspect="1"/>
          </p:cNvPicPr>
          <p:nvPr/>
        </p:nvPicPr>
        <p:blipFill>
          <a:blip r:embed="rId3"/>
          <a:stretch>
            <a:fillRect/>
          </a:stretch>
        </p:blipFill>
        <p:spPr>
          <a:xfrm>
            <a:off x="3657600" y="1381487"/>
            <a:ext cx="7782539" cy="4978387"/>
          </a:xfrm>
          <a:prstGeom prst="rect">
            <a:avLst/>
          </a:prstGeom>
        </p:spPr>
      </p:pic>
    </p:spTree>
    <p:extLst>
      <p:ext uri="{BB962C8B-B14F-4D97-AF65-F5344CB8AC3E}">
        <p14:creationId xmlns:p14="http://schemas.microsoft.com/office/powerpoint/2010/main" val="10523679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7"/>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14377"/>
            <a:endParaRPr lang="cs-CZ" dirty="0">
              <a:solidFill>
                <a:prstClr val="black"/>
              </a:solidFill>
              <a:latin typeface="Calibri Light" panose="020F0302020204030204"/>
            </a:endParaRPr>
          </a:p>
        </p:txBody>
      </p:sp>
      <p:sp>
        <p:nvSpPr>
          <p:cNvPr id="6" name="Obdélník 5"/>
          <p:cNvSpPr/>
          <p:nvPr/>
        </p:nvSpPr>
        <p:spPr>
          <a:xfrm>
            <a:off x="525178" y="488097"/>
            <a:ext cx="4784759" cy="6063916"/>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b="1" dirty="0">
              <a:ln w="12700">
                <a:solidFill>
                  <a:srgbClr val="44546A">
                    <a:satMod val="155000"/>
                  </a:srgbClr>
                </a:solidFill>
                <a:prstDash val="solid"/>
              </a:ln>
              <a:solidFill>
                <a:srgbClr val="FF0000"/>
              </a:solidFill>
              <a:effectLst>
                <a:outerShdw blurRad="41275" dist="20320" dir="1800000" algn="tl" rotWithShape="0">
                  <a:srgbClr val="000000">
                    <a:alpha val="40000"/>
                  </a:srgbClr>
                </a:outerShdw>
              </a:effectLst>
              <a:latin typeface="Calibri" panose="020F0502020204030204"/>
            </a:endParaRPr>
          </a:p>
        </p:txBody>
      </p:sp>
      <p:sp>
        <p:nvSpPr>
          <p:cNvPr id="9" name="Nadpis 1"/>
          <p:cNvSpPr txBox="1">
            <a:spLocks/>
          </p:cNvSpPr>
          <p:nvPr/>
        </p:nvSpPr>
        <p:spPr>
          <a:xfrm>
            <a:off x="666807" y="1165204"/>
            <a:ext cx="4297080" cy="2283851"/>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914377"/>
            <a:endParaRPr lang="cs-CZ" sz="3600" b="1" dirty="0">
              <a:solidFill>
                <a:prstClr val="black"/>
              </a:solidFill>
              <a:latin typeface="Calibri Light" panose="020F0302020204030204"/>
            </a:endParaRPr>
          </a:p>
          <a:p>
            <a:pPr defTabSz="914377"/>
            <a:endParaRPr lang="cs-CZ" sz="3600" b="1" dirty="0">
              <a:solidFill>
                <a:prstClr val="black"/>
              </a:solidFill>
              <a:latin typeface="Calibri Light" panose="020F0302020204030204"/>
            </a:endParaRPr>
          </a:p>
          <a:p>
            <a:pPr marL="0" lvl="1" indent="0" algn="ctr">
              <a:spcBef>
                <a:spcPts val="0"/>
              </a:spcBef>
              <a:buNone/>
            </a:pPr>
            <a:r>
              <a:rPr lang="en-US" sz="3600" dirty="0">
                <a:solidFill>
                  <a:prstClr val="black"/>
                </a:solidFill>
              </a:rPr>
              <a:t>PRÁCE S TEXTEM, MS </a:t>
            </a:r>
            <a:r>
              <a:rPr lang="en-US" sz="3600" dirty="0" smtClean="0">
                <a:solidFill>
                  <a:prstClr val="black"/>
                </a:solidFill>
              </a:rPr>
              <a:t>WORD</a:t>
            </a:r>
            <a:endParaRPr lang="cs-CZ" sz="3600" dirty="0" smtClean="0">
              <a:solidFill>
                <a:prstClr val="black"/>
              </a:solidFill>
            </a:endParaRPr>
          </a:p>
          <a:p>
            <a:pPr marL="0" lvl="1" indent="0" algn="ctr">
              <a:spcBef>
                <a:spcPts val="0"/>
              </a:spcBef>
              <a:buNone/>
            </a:pPr>
            <a:r>
              <a:rPr lang="cs-CZ" sz="2400" dirty="0"/>
              <a:t>Základní pracovní objekty, vlastnosti, použití, nástroje</a:t>
            </a:r>
            <a:endParaRPr lang="cs-CZ" sz="2400" dirty="0">
              <a:solidFill>
                <a:prstClr val="black"/>
              </a:solidFill>
            </a:endParaRPr>
          </a:p>
        </p:txBody>
      </p:sp>
      <p:sp>
        <p:nvSpPr>
          <p:cNvPr id="10" name="Zástupný symbol pro obsah 2"/>
          <p:cNvSpPr txBox="1">
            <a:spLocks/>
          </p:cNvSpPr>
          <p:nvPr/>
        </p:nvSpPr>
        <p:spPr>
          <a:xfrm>
            <a:off x="396843" y="2976894"/>
            <a:ext cx="4837008" cy="2884351"/>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914377">
              <a:buNone/>
            </a:pPr>
            <a:endParaRPr lang="cs-CZ" sz="2400" b="1" i="1" dirty="0">
              <a:solidFill>
                <a:srgbClr val="002060"/>
              </a:solidFill>
              <a:latin typeface="Calibri" panose="020F0502020204030204"/>
            </a:endParaRPr>
          </a:p>
          <a:p>
            <a:pPr marL="0" indent="0" defTabSz="914377">
              <a:buNone/>
            </a:pPr>
            <a:r>
              <a:rPr lang="en-GB" sz="1200" dirty="0">
                <a:solidFill>
                  <a:prstClr val="white"/>
                </a:solidFill>
                <a:latin typeface="Times New Roman" panose="02020603050405020304" pitchFamily="18" charset="0"/>
                <a:cs typeface="Times New Roman" panose="02020603050405020304" pitchFamily="18" charset="0"/>
              </a:rPr>
              <a:t>. </a:t>
            </a:r>
          </a:p>
        </p:txBody>
      </p:sp>
      <p:sp>
        <p:nvSpPr>
          <p:cNvPr id="11" name="Zástupný symbol pro obsah 2"/>
          <p:cNvSpPr txBox="1">
            <a:spLocks/>
          </p:cNvSpPr>
          <p:nvPr/>
        </p:nvSpPr>
        <p:spPr>
          <a:xfrm>
            <a:off x="5507509" y="1856509"/>
            <a:ext cx="5674299" cy="4695504"/>
          </a:xfrm>
          <a:prstGeom prst="rect">
            <a:avLst/>
          </a:prstGeom>
          <a:solidFill>
            <a:schemeClr val="accent6">
              <a:lumMod val="40000"/>
              <a:lumOff val="6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lgn="just">
              <a:spcBef>
                <a:spcPts val="0"/>
              </a:spcBef>
              <a:buNone/>
            </a:pPr>
            <a:r>
              <a:rPr lang="cs-CZ" sz="2400" dirty="0" smtClean="0">
                <a:solidFill>
                  <a:prstClr val="black"/>
                </a:solidFill>
              </a:rPr>
              <a:t>PRÁCE </a:t>
            </a:r>
            <a:r>
              <a:rPr lang="cs-CZ" sz="2400" dirty="0">
                <a:solidFill>
                  <a:prstClr val="black"/>
                </a:solidFill>
              </a:rPr>
              <a:t>S TEXTEM, MS WORD</a:t>
            </a:r>
          </a:p>
          <a:p>
            <a:pPr marL="0" lvl="1" indent="0" algn="just">
              <a:spcBef>
                <a:spcPts val="0"/>
              </a:spcBef>
              <a:buNone/>
            </a:pPr>
            <a:r>
              <a:rPr lang="cs-CZ" sz="2400" dirty="0">
                <a:solidFill>
                  <a:prstClr val="black"/>
                </a:solidFill>
              </a:rPr>
              <a:t>3.4	Základní pracovní objekty, vlastnosti, použití, nástroje</a:t>
            </a:r>
          </a:p>
          <a:p>
            <a:pPr marL="0" lvl="1" indent="0" algn="just">
              <a:spcBef>
                <a:spcPts val="0"/>
              </a:spcBef>
              <a:buNone/>
            </a:pPr>
            <a:r>
              <a:rPr lang="cs-CZ" sz="2400" dirty="0">
                <a:solidFill>
                  <a:prstClr val="black"/>
                </a:solidFill>
              </a:rPr>
              <a:t>3.4.1	Textové objekty, znak, slovo, řádek, odstavec, Textové pole, tabulka	</a:t>
            </a:r>
          </a:p>
          <a:p>
            <a:pPr marL="0" lvl="1" indent="0" algn="just">
              <a:spcBef>
                <a:spcPts val="0"/>
              </a:spcBef>
              <a:buNone/>
            </a:pPr>
            <a:r>
              <a:rPr lang="cs-CZ" sz="2400" dirty="0">
                <a:solidFill>
                  <a:prstClr val="black"/>
                </a:solidFill>
              </a:rPr>
              <a:t>3.4.2	Oddíl, stránka, dokument	</a:t>
            </a:r>
          </a:p>
          <a:p>
            <a:pPr marL="0" lvl="1" indent="0" algn="just">
              <a:spcBef>
                <a:spcPts val="0"/>
              </a:spcBef>
              <a:buNone/>
            </a:pPr>
            <a:r>
              <a:rPr lang="cs-CZ" sz="2400" dirty="0">
                <a:solidFill>
                  <a:prstClr val="black"/>
                </a:solidFill>
              </a:rPr>
              <a:t>3.4.3	Sledování změn, slučování dokumentů, hromadná korespondence, pole,	</a:t>
            </a:r>
          </a:p>
          <a:p>
            <a:pPr marL="0" lvl="1" indent="0" algn="just">
              <a:spcBef>
                <a:spcPts val="0"/>
              </a:spcBef>
              <a:buNone/>
            </a:pPr>
            <a:r>
              <a:rPr lang="cs-CZ" sz="2400" dirty="0">
                <a:solidFill>
                  <a:prstClr val="black"/>
                </a:solidFill>
              </a:rPr>
              <a:t>3.4.4	Grafické objekty, grafy	</a:t>
            </a:r>
          </a:p>
          <a:p>
            <a:pPr marL="0" lvl="1" indent="0" algn="just">
              <a:spcBef>
                <a:spcPts val="0"/>
              </a:spcBef>
              <a:buNone/>
            </a:pPr>
            <a:r>
              <a:rPr lang="cs-CZ" sz="2400" dirty="0">
                <a:solidFill>
                  <a:prstClr val="black"/>
                </a:solidFill>
              </a:rPr>
              <a:t>3.5	Rozšířené možnosti	</a:t>
            </a:r>
            <a:endParaRPr lang="cs-CZ" sz="1867" b="1" dirty="0"/>
          </a:p>
        </p:txBody>
      </p:sp>
      <p:sp>
        <p:nvSpPr>
          <p:cNvPr id="3" name="TextovéPole 2"/>
          <p:cNvSpPr txBox="1"/>
          <p:nvPr/>
        </p:nvSpPr>
        <p:spPr>
          <a:xfrm>
            <a:off x="904858" y="4403767"/>
            <a:ext cx="3603812" cy="502766"/>
          </a:xfrm>
          <a:prstGeom prst="rect">
            <a:avLst/>
          </a:prstGeom>
          <a:noFill/>
        </p:spPr>
        <p:txBody>
          <a:bodyPr wrap="square" rtlCol="0">
            <a:spAutoFit/>
          </a:bodyPr>
          <a:lstStyle/>
          <a:p>
            <a:pPr marL="457189" lvl="1" algn="ctr" defTabSz="914377"/>
            <a:r>
              <a:rPr lang="cs-CZ" sz="2667" b="1" dirty="0">
                <a:solidFill>
                  <a:schemeClr val="bg1"/>
                </a:solidFill>
                <a:latin typeface="Calibri" panose="020F0502020204030204"/>
              </a:rPr>
              <a:t>Struktura přednášky </a:t>
            </a:r>
            <a:r>
              <a:rPr lang="cs-CZ" sz="2667" b="1" dirty="0" smtClean="0">
                <a:solidFill>
                  <a:schemeClr val="bg1"/>
                </a:solidFill>
                <a:latin typeface="Calibri" panose="020F0502020204030204"/>
              </a:rPr>
              <a:t> </a:t>
            </a:r>
            <a:endParaRPr lang="cs-CZ" sz="2667" b="1" dirty="0">
              <a:solidFill>
                <a:schemeClr val="bg1"/>
              </a:solidFill>
              <a:latin typeface="Calibri" panose="020F0502020204030204"/>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6963" y="37311"/>
            <a:ext cx="1464833" cy="1127893"/>
          </a:xfrm>
          <a:prstGeom prst="rect">
            <a:avLst/>
          </a:prstGeom>
        </p:spPr>
      </p:pic>
    </p:spTree>
    <p:extLst>
      <p:ext uri="{BB962C8B-B14F-4D97-AF65-F5344CB8AC3E}">
        <p14:creationId xmlns:p14="http://schemas.microsoft.com/office/powerpoint/2010/main" val="24590824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smtClean="0">
                <a:solidFill>
                  <a:prstClr val="black"/>
                </a:solidFill>
              </a:rPr>
              <a:t>Základní </a:t>
            </a:r>
            <a:r>
              <a:rPr lang="cs-CZ" sz="3200" dirty="0">
                <a:solidFill>
                  <a:prstClr val="black"/>
                </a:solidFill>
              </a:rPr>
              <a:t>pracovní objekty, vlastnosti, použití, nástroje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cs-CZ" sz="2400" dirty="0" smtClean="0">
                <a:solidFill>
                  <a:srgbClr val="000000"/>
                </a:solidFill>
              </a:rPr>
              <a:t>Rychlé části, Pole</a:t>
            </a:r>
            <a:endParaRPr lang="cs-CZ" sz="2400" dirty="0">
              <a:solidFill>
                <a:srgbClr val="000000"/>
              </a:solidFill>
            </a:endParaRPr>
          </a:p>
        </p:txBody>
      </p:sp>
      <p:sp>
        <p:nvSpPr>
          <p:cNvPr id="2" name="Obdélník 1"/>
          <p:cNvSpPr/>
          <p:nvPr/>
        </p:nvSpPr>
        <p:spPr>
          <a:xfrm>
            <a:off x="231059" y="1864060"/>
            <a:ext cx="11390670" cy="3456139"/>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Speciálními textovými objekty jsou </a:t>
            </a:r>
            <a:r>
              <a:rPr lang="cs-CZ" sz="2400" b="1" dirty="0">
                <a:latin typeface="Times New Roman" panose="02020603050405020304" pitchFamily="18" charset="0"/>
                <a:ea typeface="Calibri" panose="020F0502020204030204" pitchFamily="34" charset="0"/>
                <a:cs typeface="Times New Roman" panose="02020603050405020304" pitchFamily="18" charset="0"/>
              </a:rPr>
              <a:t>Rychlé části</a:t>
            </a:r>
            <a:r>
              <a:rPr lang="cs-CZ" sz="2400" dirty="0">
                <a:latin typeface="Times New Roman" panose="02020603050405020304" pitchFamily="18" charset="0"/>
                <a:ea typeface="Calibri" panose="020F0502020204030204" pitchFamily="34" charset="0"/>
                <a:cs typeface="Times New Roman" panose="02020603050405020304" pitchFamily="18" charset="0"/>
              </a:rPr>
              <a:t>, zejména pole (vložit lze např. </a:t>
            </a:r>
            <a:r>
              <a:rPr lang="cs-CZ" sz="2400" b="1" dirty="0">
                <a:latin typeface="Times New Roman" panose="02020603050405020304" pitchFamily="18" charset="0"/>
                <a:ea typeface="Calibri" panose="020F0502020204030204" pitchFamily="34" charset="0"/>
                <a:cs typeface="Times New Roman" panose="02020603050405020304" pitchFamily="18" charset="0"/>
              </a:rPr>
              <a:t>Vložení</a:t>
            </a:r>
            <a:r>
              <a:rPr lang="cs-CZ" sz="2400" dirty="0">
                <a:latin typeface="Times New Roman" panose="02020603050405020304" pitchFamily="18" charset="0"/>
                <a:ea typeface="Calibri" panose="020F0502020204030204" pitchFamily="34" charset="0"/>
                <a:cs typeface="Times New Roman" panose="02020603050405020304" pitchFamily="18" charset="0"/>
              </a:rPr>
              <a:t> &gt; </a:t>
            </a:r>
            <a:r>
              <a:rPr lang="cs-CZ" sz="2400" b="1" dirty="0">
                <a:latin typeface="Times New Roman" panose="02020603050405020304" pitchFamily="18" charset="0"/>
                <a:ea typeface="Calibri" panose="020F0502020204030204" pitchFamily="34" charset="0"/>
                <a:cs typeface="Times New Roman" panose="02020603050405020304" pitchFamily="18" charset="0"/>
              </a:rPr>
              <a:t>Text</a:t>
            </a:r>
            <a:r>
              <a:rPr lang="cs-CZ" sz="2400" dirty="0">
                <a:latin typeface="Times New Roman" panose="02020603050405020304" pitchFamily="18" charset="0"/>
                <a:ea typeface="Calibri" panose="020F0502020204030204" pitchFamily="34" charset="0"/>
                <a:cs typeface="Times New Roman" panose="02020603050405020304" pitchFamily="18" charset="0"/>
              </a:rPr>
              <a:t>&gt;</a:t>
            </a:r>
            <a:r>
              <a:rPr lang="cs-CZ" sz="2400" b="1" dirty="0">
                <a:latin typeface="Times New Roman" panose="02020603050405020304" pitchFamily="18" charset="0"/>
                <a:ea typeface="Calibri" panose="020F0502020204030204" pitchFamily="34" charset="0"/>
                <a:cs typeface="Times New Roman" panose="02020603050405020304" pitchFamily="18" charset="0"/>
              </a:rPr>
              <a:t>Rychlé</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b="1" dirty="0">
                <a:latin typeface="Times New Roman" panose="02020603050405020304" pitchFamily="18" charset="0"/>
                <a:ea typeface="Calibri" panose="020F0502020204030204" pitchFamily="34" charset="0"/>
                <a:cs typeface="Times New Roman" panose="02020603050405020304" pitchFamily="18" charset="0"/>
              </a:rPr>
              <a:t>části</a:t>
            </a:r>
            <a:r>
              <a:rPr lang="cs-CZ" sz="2400" dirty="0">
                <a:latin typeface="Times New Roman" panose="02020603050405020304" pitchFamily="18" charset="0"/>
                <a:ea typeface="Calibri" panose="020F0502020204030204" pitchFamily="34" charset="0"/>
                <a:cs typeface="Times New Roman" panose="02020603050405020304" pitchFamily="18" charset="0"/>
              </a:rPr>
              <a:t> &gt; </a:t>
            </a:r>
            <a:r>
              <a:rPr lang="cs-CZ" sz="2400" b="1" dirty="0">
                <a:latin typeface="Times New Roman" panose="02020603050405020304" pitchFamily="18" charset="0"/>
                <a:ea typeface="Calibri" panose="020F0502020204030204" pitchFamily="34" charset="0"/>
                <a:cs typeface="Times New Roman" panose="02020603050405020304" pitchFamily="18" charset="0"/>
              </a:rPr>
              <a:t>Pole), </a:t>
            </a:r>
            <a:r>
              <a:rPr lang="cs-CZ" sz="2400" dirty="0">
                <a:latin typeface="Times New Roman" panose="02020603050405020304" pitchFamily="18" charset="0"/>
                <a:ea typeface="Calibri" panose="020F0502020204030204" pitchFamily="34" charset="0"/>
                <a:cs typeface="Times New Roman" panose="02020603050405020304" pitchFamily="18" charset="0"/>
              </a:rPr>
              <a:t>nejedná se o Textové pole (</a:t>
            </a:r>
            <a:r>
              <a:rPr lang="cs-CZ" sz="2400" b="1" dirty="0">
                <a:latin typeface="Times New Roman" panose="02020603050405020304" pitchFamily="18" charset="0"/>
                <a:ea typeface="Calibri" panose="020F0502020204030204" pitchFamily="34" charset="0"/>
                <a:cs typeface="Times New Roman" panose="02020603050405020304" pitchFamily="18" charset="0"/>
              </a:rPr>
              <a:t>Vložení</a:t>
            </a:r>
            <a:r>
              <a:rPr lang="cs-CZ" sz="2400" dirty="0">
                <a:latin typeface="Times New Roman" panose="02020603050405020304" pitchFamily="18" charset="0"/>
                <a:ea typeface="Calibri" panose="020F0502020204030204" pitchFamily="34" charset="0"/>
                <a:cs typeface="Times New Roman" panose="02020603050405020304" pitchFamily="18" charset="0"/>
              </a:rPr>
              <a:t> &gt; </a:t>
            </a:r>
            <a:r>
              <a:rPr lang="cs-CZ" sz="2400" b="1" dirty="0">
                <a:latin typeface="Times New Roman" panose="02020603050405020304" pitchFamily="18" charset="0"/>
                <a:ea typeface="Calibri" panose="020F0502020204030204" pitchFamily="34" charset="0"/>
                <a:cs typeface="Times New Roman" panose="02020603050405020304" pitchFamily="18" charset="0"/>
              </a:rPr>
              <a:t>Text</a:t>
            </a:r>
            <a:r>
              <a:rPr lang="cs-CZ" sz="2400" dirty="0">
                <a:latin typeface="Times New Roman" panose="02020603050405020304" pitchFamily="18" charset="0"/>
                <a:ea typeface="Calibri" panose="020F0502020204030204" pitchFamily="34" charset="0"/>
                <a:cs typeface="Times New Roman" panose="02020603050405020304" pitchFamily="18" charset="0"/>
              </a:rPr>
              <a:t>&gt;</a:t>
            </a:r>
            <a:r>
              <a:rPr lang="cs-CZ" sz="2400" b="1" dirty="0">
                <a:latin typeface="Times New Roman" panose="02020603050405020304" pitchFamily="18" charset="0"/>
                <a:ea typeface="Calibri" panose="020F0502020204030204" pitchFamily="34" charset="0"/>
                <a:cs typeface="Times New Roman" panose="02020603050405020304" pitchFamily="18" charset="0"/>
              </a:rPr>
              <a:t>Textové pole).</a:t>
            </a:r>
            <a:r>
              <a:rPr lang="cs-CZ" sz="2400" dirty="0">
                <a:latin typeface="Times New Roman" panose="02020603050405020304" pitchFamily="18" charset="0"/>
                <a:ea typeface="Calibri" panose="020F0502020204030204" pitchFamily="34" charset="0"/>
                <a:cs typeface="Times New Roman" panose="02020603050405020304" pitchFamily="18" charset="0"/>
              </a:rPr>
              <a:t> Pole je charakteristické tím, že jeho obsah zpravidla doplňuje aplikace. Používá se tedy pro automaticky vyplňované hodnoty, mezi něž patří např. číslování stránek, titulky obrázků, ale taky např. automaticky generovaný obsah. Chceme-li pracovat s polem, hledáme vlastnosti objektu ve vztahu k vlastnostem pole. Například obsah je generován pomocí odkazů na nadpisy, je to tedy vyhledávání referencí v textu, proto práci s obsahem najdeme na kartě </a:t>
            </a:r>
            <a:r>
              <a:rPr lang="cs-CZ" sz="2400" b="1" dirty="0">
                <a:latin typeface="Times New Roman" panose="02020603050405020304" pitchFamily="18" charset="0"/>
                <a:ea typeface="Calibri" panose="020F0502020204030204" pitchFamily="34" charset="0"/>
                <a:cs typeface="Times New Roman" panose="02020603050405020304" pitchFamily="18" charset="0"/>
              </a:rPr>
              <a:t>Reference</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81896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smtClean="0">
                <a:solidFill>
                  <a:prstClr val="black"/>
                </a:solidFill>
              </a:rPr>
              <a:t>Základní </a:t>
            </a:r>
            <a:r>
              <a:rPr lang="cs-CZ" sz="3200" dirty="0">
                <a:solidFill>
                  <a:prstClr val="black"/>
                </a:solidFill>
              </a:rPr>
              <a:t>pracovní objekty, vlastnosti, použití, nástroje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cs-CZ" sz="2400" dirty="0" smtClean="0">
                <a:solidFill>
                  <a:srgbClr val="000000"/>
                </a:solidFill>
              </a:rPr>
              <a:t>Rychlé části, Pole</a:t>
            </a:r>
            <a:endParaRPr lang="cs-CZ" sz="2400" dirty="0">
              <a:solidFill>
                <a:srgbClr val="000000"/>
              </a:solidFill>
            </a:endParaRPr>
          </a:p>
        </p:txBody>
      </p:sp>
      <p:sp>
        <p:nvSpPr>
          <p:cNvPr id="2" name="Obdélník 1"/>
          <p:cNvSpPr/>
          <p:nvPr/>
        </p:nvSpPr>
        <p:spPr>
          <a:xfrm>
            <a:off x="216311" y="1473391"/>
            <a:ext cx="11390670" cy="1332481"/>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rPr>
              <a:t>První příklad je pole Datum. Obrázek ukazuje standardní zobrazení vloženého pole, dále pole včetně ovládacího prvku obsahu a ve tvaru po přepnutí zobrazení polí (pomocí dialogového okna nabídky, otevřeného kliknutím pravého tlačítka myši na objekt (7)).</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Obrázek 7"/>
          <p:cNvPicPr/>
          <p:nvPr/>
        </p:nvPicPr>
        <p:blipFill rotWithShape="1">
          <a:blip r:embed="rId3" cstate="print">
            <a:extLst>
              <a:ext uri="{28A0092B-C50C-407E-A947-70E740481C1C}">
                <a14:useLocalDpi xmlns:a14="http://schemas.microsoft.com/office/drawing/2010/main" val="0"/>
              </a:ext>
            </a:extLst>
          </a:blip>
          <a:srcRect r="26245" b="76040"/>
          <a:stretch/>
        </p:blipFill>
        <p:spPr bwMode="auto">
          <a:xfrm>
            <a:off x="381205" y="3693803"/>
            <a:ext cx="7207635" cy="1379641"/>
          </a:xfrm>
          <a:prstGeom prst="rect">
            <a:avLst/>
          </a:prstGeom>
          <a:noFill/>
          <a:ln>
            <a:noFill/>
          </a:ln>
        </p:spPr>
      </p:pic>
      <p:pic>
        <p:nvPicPr>
          <p:cNvPr id="9" name="Obrázek 8"/>
          <p:cNvPicPr/>
          <p:nvPr/>
        </p:nvPicPr>
        <p:blipFill rotWithShape="1">
          <a:blip r:embed="rId3" cstate="print">
            <a:extLst>
              <a:ext uri="{28A0092B-C50C-407E-A947-70E740481C1C}">
                <a14:useLocalDpi xmlns:a14="http://schemas.microsoft.com/office/drawing/2010/main" val="0"/>
              </a:ext>
            </a:extLst>
          </a:blip>
          <a:srcRect l="70261" t="36169" r="3968" b="6713"/>
          <a:stretch/>
        </p:blipFill>
        <p:spPr bwMode="auto">
          <a:xfrm>
            <a:off x="8257337" y="2947160"/>
            <a:ext cx="2687315" cy="3288890"/>
          </a:xfrm>
          <a:prstGeom prst="rect">
            <a:avLst/>
          </a:prstGeom>
          <a:noFill/>
          <a:ln>
            <a:noFill/>
          </a:ln>
        </p:spPr>
      </p:pic>
    </p:spTree>
    <p:extLst>
      <p:ext uri="{BB962C8B-B14F-4D97-AF65-F5344CB8AC3E}">
        <p14:creationId xmlns:p14="http://schemas.microsoft.com/office/powerpoint/2010/main" val="9497264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smtClean="0">
                <a:solidFill>
                  <a:prstClr val="black"/>
                </a:solidFill>
              </a:rPr>
              <a:t>Základní </a:t>
            </a:r>
            <a:r>
              <a:rPr lang="cs-CZ" sz="3200" dirty="0">
                <a:solidFill>
                  <a:prstClr val="black"/>
                </a:solidFill>
              </a:rPr>
              <a:t>pracovní objekty, vlastnosti, použití, nástroje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cs-CZ" sz="2400" dirty="0" smtClean="0">
                <a:solidFill>
                  <a:srgbClr val="000000"/>
                </a:solidFill>
              </a:rPr>
              <a:t>Rychlé části, Pole</a:t>
            </a:r>
            <a:endParaRPr lang="cs-CZ" sz="2400" dirty="0">
              <a:solidFill>
                <a:srgbClr val="000000"/>
              </a:solidFill>
            </a:endParaRPr>
          </a:p>
        </p:txBody>
      </p:sp>
      <p:sp>
        <p:nvSpPr>
          <p:cNvPr id="2" name="Obdélník 1"/>
          <p:cNvSpPr/>
          <p:nvPr/>
        </p:nvSpPr>
        <p:spPr>
          <a:xfrm>
            <a:off x="57868" y="1473391"/>
            <a:ext cx="11829332" cy="1569660"/>
          </a:xfrm>
          <a:prstGeom prst="rect">
            <a:avLst/>
          </a:prstGeom>
        </p:spPr>
        <p:txBody>
          <a:bodyPr wrap="square">
            <a:spAutoFit/>
          </a:bodyPr>
          <a:lstStyle/>
          <a:p>
            <a:r>
              <a:rPr lang="cs-CZ" sz="2400" dirty="0"/>
              <a:t>Druhý příklad je pole, které slouží k číslování objektů v titulku, konkrétně se jedná o číslování obrázku. Opět je ukázáno standardní zobrazení a přepnuté zobrazení polí</a:t>
            </a:r>
            <a:r>
              <a:rPr lang="cs-CZ" sz="2400" dirty="0" smtClean="0"/>
              <a:t>. </a:t>
            </a:r>
            <a:r>
              <a:rPr lang="cs-CZ" sz="2400" dirty="0"/>
              <a:t>Třetí příklad není klasické pole ale pole z nabídky </a:t>
            </a:r>
            <a:r>
              <a:rPr lang="cs-CZ" sz="2400" b="1" dirty="0"/>
              <a:t>Vložení &gt; Text &gt; Rychlé části &gt; Vlastnosti dokumentu &gt; Rychlé části &gt; Datum publikování</a:t>
            </a:r>
            <a:r>
              <a:rPr lang="cs-CZ" sz="2400" dirty="0"/>
              <a:t>.</a:t>
            </a:r>
            <a:r>
              <a:rPr lang="cs-CZ" sz="2400" dirty="0" smtClean="0"/>
              <a:t> </a:t>
            </a:r>
            <a:endParaRPr lang="cs-CZ" sz="2400" dirty="0"/>
          </a:p>
        </p:txBody>
      </p:sp>
      <p:pic>
        <p:nvPicPr>
          <p:cNvPr id="8" name="Obrázek 7"/>
          <p:cNvPicPr/>
          <p:nvPr/>
        </p:nvPicPr>
        <p:blipFill rotWithShape="1">
          <a:blip r:embed="rId3" cstate="print">
            <a:extLst>
              <a:ext uri="{28A0092B-C50C-407E-A947-70E740481C1C}">
                <a14:useLocalDpi xmlns:a14="http://schemas.microsoft.com/office/drawing/2010/main" val="0"/>
              </a:ext>
            </a:extLst>
          </a:blip>
          <a:srcRect l="1" t="21831" r="30101" b="5684"/>
          <a:stretch/>
        </p:blipFill>
        <p:spPr bwMode="auto">
          <a:xfrm>
            <a:off x="4991100" y="2753840"/>
            <a:ext cx="6773211" cy="4104160"/>
          </a:xfrm>
          <a:prstGeom prst="rect">
            <a:avLst/>
          </a:prstGeom>
          <a:noFill/>
          <a:ln>
            <a:noFill/>
          </a:ln>
        </p:spPr>
      </p:pic>
      <p:sp>
        <p:nvSpPr>
          <p:cNvPr id="3" name="Obdélník 2"/>
          <p:cNvSpPr/>
          <p:nvPr/>
        </p:nvSpPr>
        <p:spPr>
          <a:xfrm>
            <a:off x="57868" y="3018437"/>
            <a:ext cx="4724399" cy="4154984"/>
          </a:xfrm>
          <a:prstGeom prst="rect">
            <a:avLst/>
          </a:prstGeom>
        </p:spPr>
        <p:txBody>
          <a:bodyPr wrap="square">
            <a:spAutoFit/>
          </a:bodyPr>
          <a:lstStyle/>
          <a:p>
            <a:r>
              <a:rPr lang="cs-CZ" sz="2400" dirty="0" smtClean="0"/>
              <a:t>Po </a:t>
            </a:r>
            <a:r>
              <a:rPr lang="cs-CZ" sz="2400" dirty="0"/>
              <a:t>kliknutí pravým tlačítkem myši se zobrazí nabídka (6), objektu lze odebrat ovládací prvek obsahu, nelze však aktualizovat či přepnout zobrazení polí</a:t>
            </a:r>
            <a:r>
              <a:rPr lang="cs-CZ" sz="2400" dirty="0" smtClean="0"/>
              <a:t>.</a:t>
            </a:r>
          </a:p>
          <a:p>
            <a:pPr indent="180340" algn="just"/>
            <a:r>
              <a:rPr lang="cs-CZ" sz="2400" dirty="0"/>
              <a:t>Čtvrtý příklad ukazuje pole, které je vloženo jako Reference &gt; Titulky &gt; Vložit seznam obrázků. V přepnutém zobrazení polí je vidět, že se jedná o hypertextový odkaz.</a:t>
            </a:r>
          </a:p>
          <a:p>
            <a:endParaRPr lang="cs-CZ" sz="2400" dirty="0"/>
          </a:p>
        </p:txBody>
      </p:sp>
    </p:spTree>
    <p:extLst>
      <p:ext uri="{BB962C8B-B14F-4D97-AF65-F5344CB8AC3E}">
        <p14:creationId xmlns:p14="http://schemas.microsoft.com/office/powerpoint/2010/main" val="13881908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smtClean="0">
                <a:solidFill>
                  <a:prstClr val="black"/>
                </a:solidFill>
              </a:rPr>
              <a:t>Základní </a:t>
            </a:r>
            <a:r>
              <a:rPr lang="cs-CZ" sz="3200" dirty="0">
                <a:solidFill>
                  <a:prstClr val="black"/>
                </a:solidFill>
              </a:rPr>
              <a:t>pracovní objekty, vlastnosti, použití, nástroje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cs-CZ" sz="2400" dirty="0" smtClean="0">
                <a:solidFill>
                  <a:srgbClr val="000000"/>
                </a:solidFill>
              </a:rPr>
              <a:t>Grafické objekty</a:t>
            </a:r>
            <a:endParaRPr lang="cs-CZ" sz="2400" dirty="0">
              <a:solidFill>
                <a:srgbClr val="000000"/>
              </a:solidFill>
            </a:endParaRPr>
          </a:p>
        </p:txBody>
      </p:sp>
      <p:sp>
        <p:nvSpPr>
          <p:cNvPr id="3" name="Obdélník 2"/>
          <p:cNvSpPr/>
          <p:nvPr/>
        </p:nvSpPr>
        <p:spPr>
          <a:xfrm>
            <a:off x="164475" y="1473391"/>
            <a:ext cx="10973926" cy="6635663"/>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Do dokumentu Wordu 2016 lze rovněž vkládat Ilustrace, mezi které patří zejména Obrázky, Obrazce, Grafy a </a:t>
            </a:r>
            <a:r>
              <a:rPr lang="cs-CZ" sz="2400" dirty="0" err="1">
                <a:latin typeface="Times New Roman" panose="02020603050405020304" pitchFamily="18" charset="0"/>
                <a:ea typeface="Calibri" panose="020F0502020204030204" pitchFamily="34" charset="0"/>
                <a:cs typeface="Times New Roman" panose="02020603050405020304" pitchFamily="18" charset="0"/>
              </a:rPr>
              <a:t>SmartArt</a:t>
            </a:r>
            <a:r>
              <a:rPr lang="cs-CZ" sz="2400" dirty="0">
                <a:latin typeface="Times New Roman" panose="02020603050405020304" pitchFamily="18" charset="0"/>
                <a:ea typeface="Calibri" panose="020F0502020204030204" pitchFamily="34" charset="0"/>
                <a:cs typeface="Times New Roman" panose="02020603050405020304" pitchFamily="18" charset="0"/>
              </a:rPr>
              <a:t> objekty. Při vkládání objektů a při práci s nimi je nutné důkladně sledovat vlastnosti objektů, které se mohou při práci měnit. </a:t>
            </a:r>
          </a:p>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Shodný obrázek se bude chovat odlišně, bude-li vložen do dokumentu přetažením nebo pomocí nabídky </a:t>
            </a:r>
            <a:r>
              <a:rPr lang="cs-CZ" sz="2400" b="1" dirty="0">
                <a:latin typeface="Times New Roman" panose="02020603050405020304" pitchFamily="18" charset="0"/>
                <a:ea typeface="Calibri" panose="020F0502020204030204" pitchFamily="34" charset="0"/>
                <a:cs typeface="Times New Roman" panose="02020603050405020304" pitchFamily="18" charset="0"/>
              </a:rPr>
              <a:t>Vložení</a:t>
            </a:r>
            <a:r>
              <a:rPr lang="cs-CZ" sz="2400" dirty="0">
                <a:latin typeface="Times New Roman" panose="02020603050405020304" pitchFamily="18" charset="0"/>
                <a:ea typeface="Calibri" panose="020F0502020204030204" pitchFamily="34" charset="0"/>
                <a:cs typeface="Times New Roman" panose="02020603050405020304" pitchFamily="18" charset="0"/>
              </a:rPr>
              <a:t> &gt; </a:t>
            </a:r>
            <a:r>
              <a:rPr lang="cs-CZ" sz="2400" b="1" dirty="0">
                <a:latin typeface="Times New Roman" panose="02020603050405020304" pitchFamily="18" charset="0"/>
                <a:ea typeface="Calibri" panose="020F0502020204030204" pitchFamily="34" charset="0"/>
                <a:cs typeface="Times New Roman" panose="02020603050405020304" pitchFamily="18" charset="0"/>
              </a:rPr>
              <a:t>Obrázky</a:t>
            </a:r>
            <a:r>
              <a:rPr lang="cs-CZ" sz="2400" dirty="0">
                <a:latin typeface="Times New Roman" panose="02020603050405020304" pitchFamily="18" charset="0"/>
                <a:ea typeface="Calibri" panose="020F0502020204030204" pitchFamily="34" charset="0"/>
                <a:cs typeface="Times New Roman" panose="02020603050405020304" pitchFamily="18" charset="0"/>
              </a:rPr>
              <a:t>. Dokonce může dojít ke změně vlastností pouhým vytvořením kopie obrázku. Vlastnosti se mohou dále měnit na základě pozice objektu v textu, záleží na tom, zda je textem obtékán nebo zda je před (za) textem</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a:t>
            </a:r>
          </a:p>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Při práci Ilustracemi jsou k dispozici různá rozložení karet Formát, odlišnost se týkají zejména stínů, průhlednosti, práce s barvou a 3D efektů. S grafickými objekty můžeme pracovat pomocí karty Formát nebo pomocí dialogového okna Formát. Podle formátu pak lze nebo nelze objekty seskupovat.</a:t>
            </a:r>
          </a:p>
          <a:p>
            <a:pPr indent="180340" algn="just">
              <a:lnSpc>
                <a:spcPct val="115000"/>
              </a:lnSpc>
              <a:spcBef>
                <a:spcPts val="1200"/>
              </a:spcBef>
              <a:spcAft>
                <a:spcPts val="1200"/>
              </a:spcAft>
            </a:pPr>
            <a:r>
              <a:rPr lang="cs-CZ" sz="2400" dirty="0" smtClean="0">
                <a:latin typeface="Times New Roman" panose="02020603050405020304" pitchFamily="18" charset="0"/>
                <a:ea typeface="Calibri" panose="020F0502020204030204" pitchFamily="34" charset="0"/>
                <a:cs typeface="Times New Roman" panose="02020603050405020304" pitchFamily="18" charset="0"/>
              </a:rPr>
              <a:t> </a:t>
            </a:r>
            <a:endParaRPr lang="cs-CZ" sz="2400" dirty="0">
              <a:latin typeface="Times New Roman" panose="02020603050405020304" pitchFamily="18" charset="0"/>
              <a:ea typeface="Calibri" panose="020F0502020204030204" pitchFamily="34" charset="0"/>
              <a:cs typeface="Times New Roman" panose="02020603050405020304" pitchFamily="18" charset="0"/>
            </a:endParaRPr>
          </a:p>
          <a:p>
            <a:endParaRPr lang="cs-CZ" sz="2400" dirty="0"/>
          </a:p>
        </p:txBody>
      </p:sp>
    </p:spTree>
    <p:extLst>
      <p:ext uri="{BB962C8B-B14F-4D97-AF65-F5344CB8AC3E}">
        <p14:creationId xmlns:p14="http://schemas.microsoft.com/office/powerpoint/2010/main" val="24911968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smtClean="0">
                <a:solidFill>
                  <a:prstClr val="black"/>
                </a:solidFill>
              </a:rPr>
              <a:t>Základní </a:t>
            </a:r>
            <a:r>
              <a:rPr lang="cs-CZ" sz="3200" dirty="0">
                <a:solidFill>
                  <a:prstClr val="black"/>
                </a:solidFill>
              </a:rPr>
              <a:t>pracovní objekty, vlastnosti, použití, nástroje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cs-CZ" sz="2400" dirty="0" smtClean="0">
                <a:solidFill>
                  <a:srgbClr val="000000"/>
                </a:solidFill>
              </a:rPr>
              <a:t>Grafické objekty</a:t>
            </a:r>
            <a:endParaRPr lang="cs-CZ" sz="2400" dirty="0">
              <a:solidFill>
                <a:srgbClr val="000000"/>
              </a:solidFill>
            </a:endParaRPr>
          </a:p>
        </p:txBody>
      </p:sp>
      <p:sp>
        <p:nvSpPr>
          <p:cNvPr id="3" name="Obdélník 2"/>
          <p:cNvSpPr/>
          <p:nvPr/>
        </p:nvSpPr>
        <p:spPr>
          <a:xfrm>
            <a:off x="164475" y="1473391"/>
            <a:ext cx="11599836" cy="2187587"/>
          </a:xfrm>
          <a:prstGeom prst="rect">
            <a:avLst/>
          </a:prstGeom>
        </p:spPr>
        <p:txBody>
          <a:bodyPr wrap="square">
            <a:spAutoFit/>
          </a:bodyPr>
          <a:lstStyle/>
          <a:p>
            <a:pPr indent="180340" algn="just">
              <a:lnSpc>
                <a:spcPct val="115000"/>
              </a:lnSpc>
              <a:spcBef>
                <a:spcPts val="1200"/>
              </a:spcBef>
              <a:spcAft>
                <a:spcPts val="1200"/>
              </a:spcAft>
            </a:pPr>
            <a:r>
              <a:rPr lang="cs-CZ" sz="2000" dirty="0">
                <a:latin typeface="Times New Roman" panose="02020603050405020304" pitchFamily="18" charset="0"/>
                <a:ea typeface="Calibri" panose="020F0502020204030204" pitchFamily="34" charset="0"/>
                <a:cs typeface="Times New Roman" panose="02020603050405020304" pitchFamily="18" charset="0"/>
              </a:rPr>
              <a:t>Na obrázku je patrné, že pro grafické objekty existuje volba </a:t>
            </a:r>
            <a:r>
              <a:rPr lang="cs-CZ" sz="2000" b="1" dirty="0">
                <a:latin typeface="Times New Roman" panose="02020603050405020304" pitchFamily="18" charset="0"/>
                <a:ea typeface="Calibri" panose="020F0502020204030204" pitchFamily="34" charset="0"/>
                <a:cs typeface="Times New Roman" panose="02020603050405020304" pitchFamily="18" charset="0"/>
              </a:rPr>
              <a:t>Formát</a:t>
            </a:r>
            <a:r>
              <a:rPr lang="cs-CZ" sz="2000" dirty="0">
                <a:latin typeface="Times New Roman" panose="02020603050405020304" pitchFamily="18" charset="0"/>
                <a:ea typeface="Calibri" panose="020F0502020204030204" pitchFamily="34" charset="0"/>
                <a:cs typeface="Times New Roman" panose="02020603050405020304" pitchFamily="18" charset="0"/>
              </a:rPr>
              <a:t> pro Nástroje kreslení a </a:t>
            </a:r>
            <a:r>
              <a:rPr lang="cs-CZ" sz="2000" b="1" dirty="0">
                <a:latin typeface="Times New Roman" panose="02020603050405020304" pitchFamily="18" charset="0"/>
                <a:ea typeface="Calibri" panose="020F0502020204030204" pitchFamily="34" charset="0"/>
                <a:cs typeface="Times New Roman" panose="02020603050405020304" pitchFamily="18" charset="0"/>
              </a:rPr>
              <a:t>Formát</a:t>
            </a:r>
            <a:r>
              <a:rPr lang="cs-CZ" sz="2000" dirty="0">
                <a:latin typeface="Times New Roman" panose="02020603050405020304" pitchFamily="18" charset="0"/>
                <a:ea typeface="Calibri" panose="020F0502020204030204" pitchFamily="34" charset="0"/>
                <a:cs typeface="Times New Roman" panose="02020603050405020304" pitchFamily="18" charset="0"/>
              </a:rPr>
              <a:t> pro Nástroje obrázku. Ve spodní části obrázku lze vidět příklady, jak se může měnit dialogové okno Formát podle způsobu vložení obrázku. Z obrázku je dále zřejmé, že množina základních úkonů zůstává shodná, lze pracovat se stínem, odrazem, září, okraji či prostorovým efektem. Poněkud matoucí je fakt, že v některých případech se v dialogovém okně objeví nabídka </a:t>
            </a:r>
            <a:r>
              <a:rPr lang="cs-CZ" sz="2000" b="1" dirty="0">
                <a:latin typeface="Times New Roman" panose="02020603050405020304" pitchFamily="18" charset="0"/>
                <a:ea typeface="Calibri" panose="020F0502020204030204" pitchFamily="34" charset="0"/>
                <a:cs typeface="Times New Roman" panose="02020603050405020304" pitchFamily="18" charset="0"/>
              </a:rPr>
              <a:t>Formát</a:t>
            </a:r>
            <a:r>
              <a:rPr lang="cs-CZ" sz="2000" dirty="0">
                <a:latin typeface="Times New Roman" panose="02020603050405020304" pitchFamily="18" charset="0"/>
                <a:ea typeface="Calibri" panose="020F0502020204030204" pitchFamily="34" charset="0"/>
                <a:cs typeface="Times New Roman" panose="02020603050405020304" pitchFamily="18" charset="0"/>
              </a:rPr>
              <a:t> </a:t>
            </a:r>
            <a:r>
              <a:rPr lang="cs-CZ" sz="2000" b="1" dirty="0">
                <a:latin typeface="Times New Roman" panose="02020603050405020304" pitchFamily="18" charset="0"/>
                <a:ea typeface="Calibri" panose="020F0502020204030204" pitchFamily="34" charset="0"/>
                <a:cs typeface="Times New Roman" panose="02020603050405020304" pitchFamily="18" charset="0"/>
              </a:rPr>
              <a:t>textových</a:t>
            </a:r>
            <a:r>
              <a:rPr lang="cs-CZ" sz="2000" dirty="0">
                <a:latin typeface="Times New Roman" panose="02020603050405020304" pitchFamily="18" charset="0"/>
                <a:ea typeface="Calibri" panose="020F0502020204030204" pitchFamily="34" charset="0"/>
                <a:cs typeface="Times New Roman" panose="02020603050405020304" pitchFamily="18" charset="0"/>
              </a:rPr>
              <a:t>… i přesto, že se jedná o obrázek. To je způsobeno tím, že obrázek je uložený v textu s obtékáním a chová se jako znak</a:t>
            </a:r>
            <a:r>
              <a:rPr lang="cs-CZ" sz="2000" dirty="0" smtClean="0">
                <a:latin typeface="Times New Roman" panose="02020603050405020304" pitchFamily="18" charset="0"/>
                <a:ea typeface="Calibri" panose="020F0502020204030204" pitchFamily="34" charset="0"/>
                <a:cs typeface="Times New Roman" panose="02020603050405020304" pitchFamily="18" charset="0"/>
              </a:rPr>
              <a:t>.</a:t>
            </a:r>
            <a:endParaRPr lang="cs-CZ" sz="20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Obrázek 7"/>
          <p:cNvPicPr/>
          <p:nvPr/>
        </p:nvPicPr>
        <p:blipFill>
          <a:blip r:embed="rId3">
            <a:extLst>
              <a:ext uri="{28A0092B-C50C-407E-A947-70E740481C1C}">
                <a14:useLocalDpi xmlns:a14="http://schemas.microsoft.com/office/drawing/2010/main" val="0"/>
              </a:ext>
            </a:extLst>
          </a:blip>
          <a:srcRect/>
          <a:stretch>
            <a:fillRect/>
          </a:stretch>
        </p:blipFill>
        <p:spPr bwMode="auto">
          <a:xfrm>
            <a:off x="973010" y="3660978"/>
            <a:ext cx="9539481" cy="2916803"/>
          </a:xfrm>
          <a:prstGeom prst="rect">
            <a:avLst/>
          </a:prstGeom>
          <a:noFill/>
        </p:spPr>
      </p:pic>
    </p:spTree>
    <p:extLst>
      <p:ext uri="{BB962C8B-B14F-4D97-AF65-F5344CB8AC3E}">
        <p14:creationId xmlns:p14="http://schemas.microsoft.com/office/powerpoint/2010/main" val="17383416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smtClean="0">
                <a:solidFill>
                  <a:prstClr val="black"/>
                </a:solidFill>
              </a:rPr>
              <a:t>Základní </a:t>
            </a:r>
            <a:r>
              <a:rPr lang="cs-CZ" sz="3200" dirty="0">
                <a:solidFill>
                  <a:prstClr val="black"/>
                </a:solidFill>
              </a:rPr>
              <a:t>pracovní objekty, vlastnosti, použití, nástroje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cs-CZ" sz="2400" dirty="0" smtClean="0">
                <a:solidFill>
                  <a:srgbClr val="000000"/>
                </a:solidFill>
              </a:rPr>
              <a:t>Pozice objektu na stránce</a:t>
            </a:r>
            <a:endParaRPr lang="cs-CZ" sz="2400" dirty="0">
              <a:solidFill>
                <a:srgbClr val="000000"/>
              </a:solidFill>
            </a:endParaRPr>
          </a:p>
        </p:txBody>
      </p:sp>
      <p:sp>
        <p:nvSpPr>
          <p:cNvPr id="3" name="Obdélník 2"/>
          <p:cNvSpPr/>
          <p:nvPr/>
        </p:nvSpPr>
        <p:spPr>
          <a:xfrm>
            <a:off x="164475" y="1473391"/>
            <a:ext cx="11599836" cy="3031407"/>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Objekt může mít pozici na stránce a může být vložený v textu, před ním nebo za ním. Nástroje pro práci s pozicí textu jsou na kartě </a:t>
            </a:r>
            <a:r>
              <a:rPr lang="cs-CZ" sz="2400" b="1" dirty="0">
                <a:latin typeface="Times New Roman" panose="02020603050405020304" pitchFamily="18" charset="0"/>
                <a:ea typeface="Calibri" panose="020F0502020204030204" pitchFamily="34" charset="0"/>
                <a:cs typeface="Times New Roman" panose="02020603050405020304" pitchFamily="18" charset="0"/>
              </a:rPr>
              <a:t>Formát</a:t>
            </a:r>
            <a:r>
              <a:rPr lang="cs-CZ" sz="2400" dirty="0">
                <a:latin typeface="Times New Roman" panose="02020603050405020304" pitchFamily="18" charset="0"/>
                <a:ea typeface="Calibri" panose="020F0502020204030204" pitchFamily="34" charset="0"/>
                <a:cs typeface="Times New Roman" panose="02020603050405020304" pitchFamily="18" charset="0"/>
              </a:rPr>
              <a:t>… příslušného typu objektu, popřípadě v kontextovém menu. Na obrázku je vidět část karty </a:t>
            </a:r>
            <a:r>
              <a:rPr lang="cs-CZ" sz="2400" b="1" dirty="0">
                <a:latin typeface="Times New Roman" panose="02020603050405020304" pitchFamily="18" charset="0"/>
                <a:ea typeface="Calibri" panose="020F0502020204030204" pitchFamily="34" charset="0"/>
                <a:cs typeface="Times New Roman" panose="02020603050405020304" pitchFamily="18" charset="0"/>
              </a:rPr>
              <a:t>Rozložení</a:t>
            </a:r>
            <a:r>
              <a:rPr lang="cs-CZ" sz="2400" dirty="0">
                <a:latin typeface="Times New Roman" panose="02020603050405020304" pitchFamily="18" charset="0"/>
                <a:ea typeface="Calibri" panose="020F0502020204030204" pitchFamily="34" charset="0"/>
                <a:cs typeface="Times New Roman" panose="02020603050405020304" pitchFamily="18" charset="0"/>
              </a:rPr>
              <a:t>, s část karty </a:t>
            </a:r>
            <a:r>
              <a:rPr lang="cs-CZ" sz="2400" b="1" dirty="0">
                <a:latin typeface="Times New Roman" panose="02020603050405020304" pitchFamily="18" charset="0"/>
                <a:ea typeface="Calibri" panose="020F0502020204030204" pitchFamily="34" charset="0"/>
                <a:cs typeface="Times New Roman" panose="02020603050405020304" pitchFamily="18" charset="0"/>
              </a:rPr>
              <a:t>Formát</a:t>
            </a:r>
            <a:r>
              <a:rPr lang="cs-CZ" sz="2400" dirty="0">
                <a:latin typeface="Times New Roman" panose="02020603050405020304" pitchFamily="18" charset="0"/>
                <a:ea typeface="Calibri" panose="020F0502020204030204" pitchFamily="34" charset="0"/>
                <a:cs typeface="Times New Roman" panose="02020603050405020304" pitchFamily="18" charset="0"/>
              </a:rPr>
              <a:t>… Pro volbu pozice slouží především volby </a:t>
            </a:r>
            <a:r>
              <a:rPr lang="cs-CZ" sz="2400" b="1" dirty="0">
                <a:latin typeface="Times New Roman" panose="02020603050405020304" pitchFamily="18" charset="0"/>
                <a:ea typeface="Calibri" panose="020F0502020204030204" pitchFamily="34" charset="0"/>
                <a:cs typeface="Times New Roman" panose="02020603050405020304" pitchFamily="18" charset="0"/>
              </a:rPr>
              <a:t>Pozice</a:t>
            </a:r>
            <a:r>
              <a:rPr lang="cs-CZ" sz="2400" dirty="0">
                <a:latin typeface="Times New Roman" panose="02020603050405020304" pitchFamily="18" charset="0"/>
                <a:ea typeface="Calibri" panose="020F0502020204030204" pitchFamily="34" charset="0"/>
                <a:cs typeface="Times New Roman" panose="02020603050405020304" pitchFamily="18" charset="0"/>
              </a:rPr>
              <a:t> a </a:t>
            </a:r>
            <a:r>
              <a:rPr lang="cs-CZ" sz="2400" b="1" dirty="0">
                <a:latin typeface="Times New Roman" panose="02020603050405020304" pitchFamily="18" charset="0"/>
                <a:ea typeface="Calibri" panose="020F0502020204030204" pitchFamily="34" charset="0"/>
                <a:cs typeface="Times New Roman" panose="02020603050405020304" pitchFamily="18" charset="0"/>
              </a:rPr>
              <a:t>Zalamovat text</a:t>
            </a:r>
            <a:r>
              <a:rPr lang="cs-CZ" sz="2400" dirty="0">
                <a:latin typeface="Times New Roman" panose="02020603050405020304" pitchFamily="18" charset="0"/>
                <a:ea typeface="Calibri" panose="020F0502020204030204" pitchFamily="34" charset="0"/>
                <a:cs typeface="Times New Roman" panose="02020603050405020304" pitchFamily="18" charset="0"/>
              </a:rPr>
              <a:t>. Volba </a:t>
            </a:r>
            <a:r>
              <a:rPr lang="cs-CZ" sz="2400" b="1" dirty="0">
                <a:latin typeface="Times New Roman" panose="02020603050405020304" pitchFamily="18" charset="0"/>
                <a:ea typeface="Calibri" panose="020F0502020204030204" pitchFamily="34" charset="0"/>
                <a:cs typeface="Times New Roman" panose="02020603050405020304" pitchFamily="18" charset="0"/>
              </a:rPr>
              <a:t>Pozice</a:t>
            </a:r>
            <a:r>
              <a:rPr lang="cs-CZ" sz="2400" dirty="0">
                <a:latin typeface="Times New Roman" panose="02020603050405020304" pitchFamily="18" charset="0"/>
                <a:ea typeface="Calibri" panose="020F0502020204030204" pitchFamily="34" charset="0"/>
                <a:cs typeface="Times New Roman" panose="02020603050405020304" pitchFamily="18" charset="0"/>
              </a:rPr>
              <a:t> umožňuje přímo zvolit pozici na stránce včetně obtékání textu. Volba </a:t>
            </a:r>
            <a:r>
              <a:rPr lang="cs-CZ" sz="2400" b="1" dirty="0">
                <a:latin typeface="Times New Roman" panose="02020603050405020304" pitchFamily="18" charset="0"/>
                <a:ea typeface="Calibri" panose="020F0502020204030204" pitchFamily="34" charset="0"/>
                <a:cs typeface="Times New Roman" panose="02020603050405020304" pitchFamily="18" charset="0"/>
              </a:rPr>
              <a:t>Zalamovat text</a:t>
            </a:r>
            <a:r>
              <a:rPr lang="cs-CZ" sz="2400" dirty="0">
                <a:latin typeface="Times New Roman" panose="02020603050405020304" pitchFamily="18" charset="0"/>
                <a:ea typeface="Calibri" panose="020F0502020204030204" pitchFamily="34" charset="0"/>
                <a:cs typeface="Times New Roman" panose="02020603050405020304" pitchFamily="18" charset="0"/>
              </a:rPr>
              <a:t> umožňuje zvolit obtékání textu, pozici před a za textem. Obě nabídky obsahují volbu </a:t>
            </a:r>
            <a:r>
              <a:rPr lang="cs-CZ" sz="2400" b="1" dirty="0">
                <a:latin typeface="Times New Roman" panose="02020603050405020304" pitchFamily="18" charset="0"/>
                <a:ea typeface="Calibri" panose="020F0502020204030204" pitchFamily="34" charset="0"/>
                <a:cs typeface="Times New Roman" panose="02020603050405020304" pitchFamily="18" charset="0"/>
              </a:rPr>
              <a:t>Další možnosti rozložení…</a:t>
            </a:r>
            <a:r>
              <a:rPr lang="cs-CZ" sz="2400" dirty="0">
                <a:latin typeface="Times New Roman" panose="02020603050405020304" pitchFamily="18" charset="0"/>
                <a:ea typeface="Calibri" panose="020F0502020204030204" pitchFamily="34" charset="0"/>
                <a:cs typeface="Times New Roman" panose="02020603050405020304" pitchFamily="18" charset="0"/>
              </a:rPr>
              <a:t>pomocí které lze otevřít dialogové okno </a:t>
            </a:r>
            <a:r>
              <a:rPr lang="cs-CZ" sz="2400" b="1" dirty="0">
                <a:latin typeface="Times New Roman" panose="02020603050405020304" pitchFamily="18" charset="0"/>
                <a:ea typeface="Calibri" panose="020F0502020204030204" pitchFamily="34" charset="0"/>
                <a:cs typeface="Times New Roman" panose="02020603050405020304" pitchFamily="18" charset="0"/>
              </a:rPr>
              <a:t>Rozložení</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Obrázek 1"/>
          <p:cNvPicPr>
            <a:picLocks noChangeAspect="1"/>
          </p:cNvPicPr>
          <p:nvPr/>
        </p:nvPicPr>
        <p:blipFill>
          <a:blip r:embed="rId3"/>
          <a:stretch>
            <a:fillRect/>
          </a:stretch>
        </p:blipFill>
        <p:spPr>
          <a:xfrm>
            <a:off x="381205" y="4491974"/>
            <a:ext cx="11090343" cy="2100555"/>
          </a:xfrm>
          <a:prstGeom prst="rect">
            <a:avLst/>
          </a:prstGeom>
        </p:spPr>
      </p:pic>
    </p:spTree>
    <p:extLst>
      <p:ext uri="{BB962C8B-B14F-4D97-AF65-F5344CB8AC3E}">
        <p14:creationId xmlns:p14="http://schemas.microsoft.com/office/powerpoint/2010/main" val="14700184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smtClean="0">
                <a:solidFill>
                  <a:prstClr val="black"/>
                </a:solidFill>
              </a:rPr>
              <a:t>Základní </a:t>
            </a:r>
            <a:r>
              <a:rPr lang="cs-CZ" sz="3200" dirty="0">
                <a:solidFill>
                  <a:prstClr val="black"/>
                </a:solidFill>
              </a:rPr>
              <a:t>pracovní objekty, vlastnosti, použití, nástroje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cs-CZ" sz="2400" dirty="0" smtClean="0">
                <a:solidFill>
                  <a:srgbClr val="000000"/>
                </a:solidFill>
              </a:rPr>
              <a:t>Pozice objektu na stránce</a:t>
            </a:r>
            <a:endParaRPr lang="cs-CZ" sz="2400" dirty="0">
              <a:solidFill>
                <a:srgbClr val="000000"/>
              </a:solidFill>
            </a:endParaRPr>
          </a:p>
        </p:txBody>
      </p:sp>
      <p:sp>
        <p:nvSpPr>
          <p:cNvPr id="3" name="Obdélník 2"/>
          <p:cNvSpPr/>
          <p:nvPr/>
        </p:nvSpPr>
        <p:spPr>
          <a:xfrm>
            <a:off x="164475" y="1389649"/>
            <a:ext cx="11599836" cy="2495363"/>
          </a:xfrm>
          <a:prstGeom prst="rect">
            <a:avLst/>
          </a:prstGeom>
        </p:spPr>
        <p:txBody>
          <a:bodyPr wrap="square">
            <a:spAutoFit/>
          </a:bodyPr>
          <a:lstStyle/>
          <a:p>
            <a:pPr indent="180340" algn="just">
              <a:lnSpc>
                <a:spcPct val="115000"/>
              </a:lnSpc>
              <a:spcBef>
                <a:spcPts val="1200"/>
              </a:spcBef>
              <a:spcAft>
                <a:spcPts val="1200"/>
              </a:spcAft>
            </a:pPr>
            <a:r>
              <a:rPr lang="cs-CZ" sz="20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Okno </a:t>
            </a:r>
            <a:r>
              <a:rPr lang="cs-CZ" sz="20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Rozložení </a:t>
            </a:r>
            <a:r>
              <a:rPr lang="cs-CZ" sz="20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obsahuje </a:t>
            </a:r>
            <a:r>
              <a:rPr lang="cs-CZ"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tři záložky. Na záložce </a:t>
            </a:r>
            <a:r>
              <a:rPr lang="cs-CZ" sz="2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Pozice</a:t>
            </a:r>
            <a:r>
              <a:rPr lang="cs-CZ"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lze nastavit relativní nebo absolutní pozici objektu zarovnání vzhledem k částem stránky, jako je okraj, sloupec apod. </a:t>
            </a:r>
            <a:r>
              <a:rPr lang="cs-CZ" sz="2000" dirty="0">
                <a:latin typeface="Times New Roman" panose="02020603050405020304" pitchFamily="18" charset="0"/>
                <a:ea typeface="Calibri" panose="020F0502020204030204" pitchFamily="34" charset="0"/>
                <a:cs typeface="Times New Roman" panose="02020603050405020304" pitchFamily="18" charset="0"/>
              </a:rPr>
              <a:t>Záložka </a:t>
            </a:r>
            <a:r>
              <a:rPr lang="cs-CZ" sz="2000" b="1" dirty="0">
                <a:latin typeface="Times New Roman" panose="02020603050405020304" pitchFamily="18" charset="0"/>
                <a:ea typeface="Calibri" panose="020F0502020204030204" pitchFamily="34" charset="0"/>
                <a:cs typeface="Times New Roman" panose="02020603050405020304" pitchFamily="18" charset="0"/>
              </a:rPr>
              <a:t>Obtékání textu</a:t>
            </a:r>
            <a:r>
              <a:rPr lang="cs-CZ" sz="2000" dirty="0">
                <a:latin typeface="Times New Roman" panose="02020603050405020304" pitchFamily="18" charset="0"/>
                <a:ea typeface="Calibri" panose="020F0502020204030204" pitchFamily="34" charset="0"/>
                <a:cs typeface="Times New Roman" panose="02020603050405020304" pitchFamily="18" charset="0"/>
              </a:rPr>
              <a:t> umožňuje upřesnit obtékání textu kolem objektu. Záložka </a:t>
            </a:r>
            <a:r>
              <a:rPr lang="cs-CZ" sz="2000" b="1" dirty="0">
                <a:latin typeface="Times New Roman" panose="02020603050405020304" pitchFamily="18" charset="0"/>
                <a:ea typeface="Calibri" panose="020F0502020204030204" pitchFamily="34" charset="0"/>
                <a:cs typeface="Times New Roman" panose="02020603050405020304" pitchFamily="18" charset="0"/>
              </a:rPr>
              <a:t>Velikost</a:t>
            </a:r>
            <a:r>
              <a:rPr lang="cs-CZ" sz="2000" dirty="0">
                <a:latin typeface="Times New Roman" panose="02020603050405020304" pitchFamily="18" charset="0"/>
                <a:ea typeface="Calibri" panose="020F0502020204030204" pitchFamily="34" charset="0"/>
                <a:cs typeface="Times New Roman" panose="02020603050405020304" pitchFamily="18" charset="0"/>
              </a:rPr>
              <a:t> pak umožňuje zvolit absolutní velikost nebo velikost relativní, vzhledem k jiným objektům, například ke stránce. Dále je v této záložce možno aktivovat zachovávání poměru stran při změně velikosti či volit otočení objektu. Většina voleb je dostupná přímo na kartách </a:t>
            </a:r>
            <a:r>
              <a:rPr lang="cs-CZ" sz="2000" b="1" dirty="0">
                <a:latin typeface="Times New Roman" panose="02020603050405020304" pitchFamily="18" charset="0"/>
                <a:ea typeface="Calibri" panose="020F0502020204030204" pitchFamily="34" charset="0"/>
                <a:cs typeface="Times New Roman" panose="02020603050405020304" pitchFamily="18" charset="0"/>
              </a:rPr>
              <a:t>Formát</a:t>
            </a:r>
            <a:r>
              <a:rPr lang="cs-CZ" sz="2000" dirty="0">
                <a:latin typeface="Times New Roman" panose="02020603050405020304" pitchFamily="18" charset="0"/>
                <a:ea typeface="Calibri" panose="020F0502020204030204" pitchFamily="34" charset="0"/>
                <a:cs typeface="Times New Roman" panose="02020603050405020304" pitchFamily="18" charset="0"/>
              </a:rPr>
              <a:t>…</a:t>
            </a:r>
          </a:p>
          <a:p>
            <a:pPr lvl="0" indent="180340" algn="just">
              <a:lnSpc>
                <a:spcPct val="115000"/>
              </a:lnSpc>
              <a:spcBef>
                <a:spcPts val="1200"/>
              </a:spcBef>
              <a:spcAft>
                <a:spcPts val="1200"/>
              </a:spcAft>
            </a:pPr>
            <a:endParaRPr lang="cs-CZ"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Obrázek 4"/>
          <p:cNvPicPr>
            <a:picLocks noChangeAspect="1"/>
          </p:cNvPicPr>
          <p:nvPr/>
        </p:nvPicPr>
        <p:blipFill>
          <a:blip r:embed="rId3"/>
          <a:stretch>
            <a:fillRect/>
          </a:stretch>
        </p:blipFill>
        <p:spPr>
          <a:xfrm>
            <a:off x="2241755" y="3301043"/>
            <a:ext cx="8270736" cy="3556957"/>
          </a:xfrm>
          <a:prstGeom prst="rect">
            <a:avLst/>
          </a:prstGeom>
        </p:spPr>
      </p:pic>
    </p:spTree>
    <p:extLst>
      <p:ext uri="{BB962C8B-B14F-4D97-AF65-F5344CB8AC3E}">
        <p14:creationId xmlns:p14="http://schemas.microsoft.com/office/powerpoint/2010/main" val="7947005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smtClean="0">
                <a:solidFill>
                  <a:prstClr val="black"/>
                </a:solidFill>
              </a:rPr>
              <a:t>Základní </a:t>
            </a:r>
            <a:r>
              <a:rPr lang="cs-CZ" sz="3200" dirty="0">
                <a:solidFill>
                  <a:prstClr val="black"/>
                </a:solidFill>
              </a:rPr>
              <a:t>pracovní objekty, vlastnosti, použití, nástroje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cs-CZ" sz="2400" dirty="0" smtClean="0">
                <a:solidFill>
                  <a:srgbClr val="000000"/>
                </a:solidFill>
              </a:rPr>
              <a:t>Pozice objektu na stránce</a:t>
            </a:r>
            <a:endParaRPr lang="cs-CZ" sz="2400" dirty="0">
              <a:solidFill>
                <a:srgbClr val="000000"/>
              </a:solidFill>
            </a:endParaRPr>
          </a:p>
        </p:txBody>
      </p:sp>
      <p:pic>
        <p:nvPicPr>
          <p:cNvPr id="8" name="Obrázek 7"/>
          <p:cNvPicPr/>
          <p:nvPr/>
        </p:nvPicPr>
        <p:blipFill rotWithShape="1">
          <a:blip r:embed="rId3">
            <a:extLst>
              <a:ext uri="{28A0092B-C50C-407E-A947-70E740481C1C}">
                <a14:useLocalDpi xmlns:a14="http://schemas.microsoft.com/office/drawing/2010/main" val="0"/>
              </a:ext>
            </a:extLst>
          </a:blip>
          <a:srcRect r="12915" b="36300"/>
          <a:stretch/>
        </p:blipFill>
        <p:spPr bwMode="auto">
          <a:xfrm>
            <a:off x="1268361" y="1473390"/>
            <a:ext cx="8332634" cy="508964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0949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smtClean="0">
                <a:solidFill>
                  <a:prstClr val="black"/>
                </a:solidFill>
              </a:rPr>
              <a:t>Základní </a:t>
            </a:r>
            <a:r>
              <a:rPr lang="cs-CZ" sz="3200" dirty="0">
                <a:solidFill>
                  <a:prstClr val="black"/>
                </a:solidFill>
              </a:rPr>
              <a:t>pracovní objekty, vlastnosti, použití, nástroje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cs-CZ" sz="2400" dirty="0" smtClean="0">
                <a:solidFill>
                  <a:srgbClr val="000000"/>
                </a:solidFill>
              </a:rPr>
              <a:t>Graf</a:t>
            </a:r>
            <a:endParaRPr lang="cs-CZ" sz="2400" dirty="0">
              <a:solidFill>
                <a:srgbClr val="000000"/>
              </a:solidFill>
            </a:endParaRPr>
          </a:p>
        </p:txBody>
      </p:sp>
      <p:sp>
        <p:nvSpPr>
          <p:cNvPr id="5" name="Obdélník 4"/>
          <p:cNvSpPr/>
          <p:nvPr/>
        </p:nvSpPr>
        <p:spPr>
          <a:xfrm>
            <a:off x="381205" y="1332103"/>
            <a:ext cx="11491247" cy="2403735"/>
          </a:xfrm>
          <a:prstGeom prst="rect">
            <a:avLst/>
          </a:prstGeom>
        </p:spPr>
        <p:txBody>
          <a:bodyPr wrap="square">
            <a:spAutoFit/>
          </a:bodyPr>
          <a:lstStyle/>
          <a:p>
            <a:pPr indent="180340" algn="just">
              <a:lnSpc>
                <a:spcPct val="115000"/>
              </a:lnSpc>
              <a:spcBef>
                <a:spcPts val="1200"/>
              </a:spcBef>
              <a:spcAft>
                <a:spcPts val="1200"/>
              </a:spcAft>
            </a:pPr>
            <a:r>
              <a:rPr lang="cs-CZ" sz="2200" dirty="0">
                <a:latin typeface="Times New Roman" panose="02020603050405020304" pitchFamily="18" charset="0"/>
                <a:ea typeface="Calibri" panose="020F0502020204030204" pitchFamily="34" charset="0"/>
                <a:cs typeface="Times New Roman" panose="02020603050405020304" pitchFamily="18" charset="0"/>
              </a:rPr>
              <a:t>Vkládání objektu Graf je v prostředí aplikace Word problematické, je dobré mít základní znalosti s grafy v Excelu. Pro vytvoření grafu je nutné mít nejdříve data, která jsou organizována v tabulce. Data lze organizovat řádkově nebo sloupcově. Před tvorbou grafu je vhodné zkopírovat data do paměti pomocí CTRL+C. Následně je nutné vybrat místo, kde chceme graf umístit a pomocí nabídky </a:t>
            </a:r>
            <a:r>
              <a:rPr lang="cs-CZ" sz="2200" b="1" dirty="0">
                <a:latin typeface="Times New Roman" panose="02020603050405020304" pitchFamily="18" charset="0"/>
                <a:ea typeface="Calibri" panose="020F0502020204030204" pitchFamily="34" charset="0"/>
                <a:cs typeface="Times New Roman" panose="02020603050405020304" pitchFamily="18" charset="0"/>
              </a:rPr>
              <a:t>Vložení &gt; Graf</a:t>
            </a:r>
            <a:r>
              <a:rPr lang="cs-CZ" sz="2200" dirty="0">
                <a:latin typeface="Times New Roman" panose="02020603050405020304" pitchFamily="18" charset="0"/>
                <a:ea typeface="Calibri" panose="020F0502020204030204" pitchFamily="34" charset="0"/>
                <a:cs typeface="Times New Roman" panose="02020603050405020304" pitchFamily="18" charset="0"/>
              </a:rPr>
              <a:t> a pomocí dialogového okna vybrat příslušný typ grafu. </a:t>
            </a:r>
            <a:r>
              <a:rPr lang="cs-CZ" sz="2200" dirty="0" smtClean="0">
                <a:latin typeface="Times New Roman" panose="02020603050405020304" pitchFamily="18" charset="0"/>
                <a:ea typeface="Calibri" panose="020F0502020204030204" pitchFamily="34" charset="0"/>
              </a:rPr>
              <a:t>V</a:t>
            </a:r>
            <a:r>
              <a:rPr lang="cs-CZ" sz="2200" dirty="0">
                <a:latin typeface="Times New Roman" panose="02020603050405020304" pitchFamily="18" charset="0"/>
                <a:ea typeface="Calibri" panose="020F0502020204030204" pitchFamily="34" charset="0"/>
              </a:rPr>
              <a:t> dalším kroku se otevře list Excelu, umožňující vložit data pro graf</a:t>
            </a:r>
            <a:endParaRPr lang="cs-CZ" sz="2200" dirty="0"/>
          </a:p>
        </p:txBody>
      </p:sp>
      <p:pic>
        <p:nvPicPr>
          <p:cNvPr id="9" name="Obrázek 8"/>
          <p:cNvPicPr/>
          <p:nvPr/>
        </p:nvPicPr>
        <p:blipFill>
          <a:blip r:embed="rId3"/>
          <a:stretch>
            <a:fillRect/>
          </a:stretch>
        </p:blipFill>
        <p:spPr>
          <a:xfrm>
            <a:off x="1209946" y="3735838"/>
            <a:ext cx="9302545" cy="2915685"/>
          </a:xfrm>
          <a:prstGeom prst="rect">
            <a:avLst/>
          </a:prstGeom>
        </p:spPr>
      </p:pic>
    </p:spTree>
    <p:extLst>
      <p:ext uri="{BB962C8B-B14F-4D97-AF65-F5344CB8AC3E}">
        <p14:creationId xmlns:p14="http://schemas.microsoft.com/office/powerpoint/2010/main" val="1623433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smtClean="0">
                <a:solidFill>
                  <a:prstClr val="black"/>
                </a:solidFill>
              </a:rPr>
              <a:t>Základní </a:t>
            </a:r>
            <a:r>
              <a:rPr lang="cs-CZ" sz="3200" dirty="0">
                <a:solidFill>
                  <a:prstClr val="black"/>
                </a:solidFill>
              </a:rPr>
              <a:t>pracovní objekty, vlastnosti, použití, nástroje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cs-CZ" sz="2400" dirty="0" smtClean="0">
                <a:solidFill>
                  <a:srgbClr val="000000"/>
                </a:solidFill>
              </a:rPr>
              <a:t>Graf</a:t>
            </a:r>
            <a:endParaRPr lang="cs-CZ" sz="2400" dirty="0">
              <a:solidFill>
                <a:srgbClr val="000000"/>
              </a:solidFill>
            </a:endParaRPr>
          </a:p>
        </p:txBody>
      </p:sp>
      <p:sp>
        <p:nvSpPr>
          <p:cNvPr id="5" name="Obdélník 4"/>
          <p:cNvSpPr/>
          <p:nvPr/>
        </p:nvSpPr>
        <p:spPr>
          <a:xfrm>
            <a:off x="381205" y="1332103"/>
            <a:ext cx="11491247" cy="4838248"/>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Po vložení dat, například pomocí schránky, je nutné zvolit oblast pro a případné popisky os (červené, fialové</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a:t>
            </a:r>
          </a:p>
          <a:p>
            <a:pPr indent="180340" algn="just">
              <a:lnSpc>
                <a:spcPct val="115000"/>
              </a:lnSpc>
              <a:spcBef>
                <a:spcPts val="1200"/>
              </a:spcBef>
              <a:spcAft>
                <a:spcPts val="1200"/>
              </a:spcAft>
            </a:pPr>
            <a:endParaRPr lang="cs-CZ" sz="2400" dirty="0">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15000"/>
              </a:lnSpc>
              <a:spcBef>
                <a:spcPts val="1200"/>
              </a:spcBef>
              <a:spcAft>
                <a:spcPts val="1200"/>
              </a:spcAft>
            </a:pPr>
            <a:endParaRPr lang="cs-CZ" sz="2400" dirty="0">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15000"/>
              </a:lnSpc>
              <a:spcBef>
                <a:spcPts val="1200"/>
              </a:spcBef>
              <a:spcAft>
                <a:spcPts val="1200"/>
              </a:spcAft>
            </a:pPr>
            <a:r>
              <a:rPr lang="cs-CZ"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cs-CZ" sz="2400" dirty="0">
                <a:latin typeface="Times New Roman" panose="02020603050405020304" pitchFamily="18" charset="0"/>
                <a:ea typeface="Calibri" panose="020F0502020204030204" pitchFamily="34" charset="0"/>
                <a:cs typeface="Times New Roman" panose="02020603050405020304" pitchFamily="18" charset="0"/>
              </a:rPr>
              <a:t>Vybraný graf se vloží na místo kurzoru a lze ho dále modifikovat pomocí pásu karet </a:t>
            </a:r>
            <a:r>
              <a:rPr lang="cs-CZ" sz="2400" b="1" dirty="0">
                <a:latin typeface="Times New Roman" panose="02020603050405020304" pitchFamily="18" charset="0"/>
                <a:ea typeface="Calibri" panose="020F0502020204030204" pitchFamily="34" charset="0"/>
                <a:cs typeface="Times New Roman" panose="02020603050405020304" pitchFamily="18" charset="0"/>
              </a:rPr>
              <a:t>Návrh</a:t>
            </a:r>
            <a:r>
              <a:rPr lang="cs-CZ" sz="2400" dirty="0">
                <a:latin typeface="Times New Roman" panose="02020603050405020304" pitchFamily="18" charset="0"/>
                <a:ea typeface="Calibri" panose="020F0502020204030204" pitchFamily="34" charset="0"/>
                <a:cs typeface="Times New Roman" panose="02020603050405020304" pitchFamily="18" charset="0"/>
              </a:rPr>
              <a:t> a </a:t>
            </a:r>
            <a:r>
              <a:rPr lang="cs-CZ" sz="2400" b="1" dirty="0">
                <a:latin typeface="Times New Roman" panose="02020603050405020304" pitchFamily="18" charset="0"/>
                <a:ea typeface="Calibri" panose="020F0502020204030204" pitchFamily="34" charset="0"/>
                <a:cs typeface="Times New Roman" panose="02020603050405020304" pitchFamily="18" charset="0"/>
              </a:rPr>
              <a:t>Formát</a:t>
            </a:r>
            <a:r>
              <a:rPr lang="cs-CZ" sz="2400" dirty="0">
                <a:latin typeface="Times New Roman" panose="02020603050405020304" pitchFamily="18" charset="0"/>
                <a:ea typeface="Calibri" panose="020F0502020204030204" pitchFamily="34" charset="0"/>
                <a:cs typeface="Times New Roman" panose="02020603050405020304" pitchFamily="18" charset="0"/>
              </a:rPr>
              <a:t> z </a:t>
            </a:r>
            <a:r>
              <a:rPr lang="cs-CZ" sz="2400" b="1" dirty="0">
                <a:latin typeface="Times New Roman" panose="02020603050405020304" pitchFamily="18" charset="0"/>
                <a:ea typeface="Calibri" panose="020F0502020204030204" pitchFamily="34" charset="0"/>
                <a:cs typeface="Times New Roman" panose="02020603050405020304" pitchFamily="18" charset="0"/>
              </a:rPr>
              <a:t>Nástrojů</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b="1" dirty="0">
                <a:latin typeface="Times New Roman" panose="02020603050405020304" pitchFamily="18" charset="0"/>
                <a:ea typeface="Calibri" panose="020F0502020204030204" pitchFamily="34" charset="0"/>
                <a:cs typeface="Times New Roman" panose="02020603050405020304" pitchFamily="18" charset="0"/>
              </a:rPr>
              <a:t>grafu. </a:t>
            </a:r>
            <a:r>
              <a:rPr lang="cs-CZ" sz="2400" dirty="0">
                <a:latin typeface="Times New Roman" panose="02020603050405020304" pitchFamily="18" charset="0"/>
                <a:ea typeface="Calibri" panose="020F0502020204030204" pitchFamily="34" charset="0"/>
                <a:cs typeface="Times New Roman" panose="02020603050405020304" pitchFamily="18" charset="0"/>
              </a:rPr>
              <a:t>Při práci s grafem je potřeba zvolit příslušnou kartu, podle toho, chceme-li upravovat graf (popisky, osy, datové řady apod.) nebo vizuální podobu. Graf je typickým objektem, který vyvolává více pásů karet a je nutné při výběru zvážit, co chceme udělat</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a:t>
            </a:r>
            <a:endParaRPr lang="cs-CZ" sz="24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Obrázek 8"/>
          <p:cNvPicPr/>
          <p:nvPr/>
        </p:nvPicPr>
        <p:blipFill rotWithShape="1">
          <a:blip r:embed="rId3"/>
          <a:srcRect l="3799" t="23620" r="54981" b="26969"/>
          <a:stretch/>
        </p:blipFill>
        <p:spPr>
          <a:xfrm>
            <a:off x="3583859" y="1882238"/>
            <a:ext cx="4380270" cy="1849104"/>
          </a:xfrm>
          <a:prstGeom prst="rect">
            <a:avLst/>
          </a:prstGeom>
        </p:spPr>
      </p:pic>
    </p:spTree>
    <p:extLst>
      <p:ext uri="{BB962C8B-B14F-4D97-AF65-F5344CB8AC3E}">
        <p14:creationId xmlns:p14="http://schemas.microsoft.com/office/powerpoint/2010/main" val="17005989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smtClean="0">
                <a:solidFill>
                  <a:prstClr val="black"/>
                </a:solidFill>
              </a:rPr>
              <a:t>Základní </a:t>
            </a:r>
            <a:r>
              <a:rPr lang="cs-CZ" sz="3200" dirty="0">
                <a:solidFill>
                  <a:prstClr val="black"/>
                </a:solidFill>
              </a:rPr>
              <a:t>pracovní objekty, vlastnosti, použití, nástroje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cs-CZ" sz="2400" dirty="0" smtClean="0">
                <a:solidFill>
                  <a:srgbClr val="000000"/>
                </a:solidFill>
              </a:rPr>
              <a:t>Textové objekty, znak, slovo, řádek, odstavec, textové pole, tabulka</a:t>
            </a:r>
            <a:endParaRPr lang="cs-CZ" sz="2400" dirty="0">
              <a:solidFill>
                <a:srgbClr val="000000"/>
              </a:solidFill>
            </a:endParaRPr>
          </a:p>
        </p:txBody>
      </p:sp>
      <p:sp>
        <p:nvSpPr>
          <p:cNvPr id="2" name="Obdélník 1"/>
          <p:cNvSpPr/>
          <p:nvPr/>
        </p:nvSpPr>
        <p:spPr>
          <a:xfrm>
            <a:off x="381205" y="1727033"/>
            <a:ext cx="11383106" cy="3847207"/>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Objekty, se kterými se setkáme ve všech aplikacích, jsou textové objekty. Základní objekt je znak. Mezi jeho vlastnosti patří především font (např. </a:t>
            </a:r>
            <a:r>
              <a:rPr lang="cs-CZ" sz="2400" dirty="0" err="1">
                <a:latin typeface="Times New Roman" panose="02020603050405020304" pitchFamily="18" charset="0"/>
                <a:ea typeface="Calibri" panose="020F0502020204030204" pitchFamily="34" charset="0"/>
                <a:cs typeface="Times New Roman" panose="02020603050405020304" pitchFamily="18" charset="0"/>
              </a:rPr>
              <a:t>Times</a:t>
            </a:r>
            <a:r>
              <a:rPr lang="cs-CZ" sz="2400" dirty="0">
                <a:latin typeface="Times New Roman" panose="02020603050405020304" pitchFamily="18" charset="0"/>
                <a:ea typeface="Calibri" panose="020F0502020204030204" pitchFamily="34" charset="0"/>
                <a:cs typeface="Times New Roman" panose="02020603050405020304" pitchFamily="18" charset="0"/>
              </a:rPr>
              <a:t> New Roman), velikost (zpravidla udávaná v bodech, např. 12), barva a řez (tučné, skloněné…). Vlastnosti jednotlivých znaků jsou standardně uváděné v nabídce </a:t>
            </a:r>
            <a:r>
              <a:rPr lang="cs-CZ" sz="2400" b="1" dirty="0">
                <a:latin typeface="Times New Roman" panose="02020603050405020304" pitchFamily="18" charset="0"/>
                <a:ea typeface="Calibri" panose="020F0502020204030204" pitchFamily="34" charset="0"/>
                <a:cs typeface="Times New Roman" panose="02020603050405020304" pitchFamily="18" charset="0"/>
              </a:rPr>
              <a:t>Domů</a:t>
            </a:r>
            <a:r>
              <a:rPr lang="cs-CZ" sz="2400" dirty="0">
                <a:latin typeface="Times New Roman" panose="02020603050405020304" pitchFamily="18" charset="0"/>
                <a:ea typeface="Calibri" panose="020F0502020204030204" pitchFamily="34" charset="0"/>
                <a:cs typeface="Times New Roman" panose="02020603050405020304" pitchFamily="18" charset="0"/>
              </a:rPr>
              <a:t> &gt; </a:t>
            </a:r>
            <a:r>
              <a:rPr lang="cs-CZ" sz="2400" b="1" dirty="0">
                <a:latin typeface="Times New Roman" panose="02020603050405020304" pitchFamily="18" charset="0"/>
                <a:ea typeface="Calibri" panose="020F0502020204030204" pitchFamily="34" charset="0"/>
                <a:cs typeface="Times New Roman" panose="02020603050405020304" pitchFamily="18" charset="0"/>
              </a:rPr>
              <a:t>Písmo </a:t>
            </a:r>
            <a:r>
              <a:rPr lang="cs-CZ" sz="2400" dirty="0">
                <a:latin typeface="Times New Roman" panose="02020603050405020304" pitchFamily="18" charset="0"/>
                <a:ea typeface="Calibri" panose="020F0502020204030204" pitchFamily="34" charset="0"/>
                <a:cs typeface="Times New Roman" panose="02020603050405020304" pitchFamily="18" charset="0"/>
              </a:rPr>
              <a:t>(u Accessu </a:t>
            </a:r>
            <a:r>
              <a:rPr lang="cs-CZ" sz="2400" b="1" dirty="0">
                <a:latin typeface="Times New Roman" panose="02020603050405020304" pitchFamily="18" charset="0"/>
                <a:ea typeface="Calibri" panose="020F0502020204030204" pitchFamily="34" charset="0"/>
                <a:cs typeface="Times New Roman" panose="02020603050405020304" pitchFamily="18" charset="0"/>
              </a:rPr>
              <a:t>Domů</a:t>
            </a:r>
            <a:r>
              <a:rPr lang="cs-CZ" sz="2400" dirty="0">
                <a:latin typeface="Times New Roman" panose="02020603050405020304" pitchFamily="18" charset="0"/>
                <a:ea typeface="Calibri" panose="020F0502020204030204" pitchFamily="34" charset="0"/>
                <a:cs typeface="Times New Roman" panose="02020603050405020304" pitchFamily="18" charset="0"/>
              </a:rPr>
              <a:t> &gt; </a:t>
            </a:r>
            <a:r>
              <a:rPr lang="cs-CZ" sz="2400" b="1" dirty="0">
                <a:latin typeface="Times New Roman" panose="02020603050405020304" pitchFamily="18" charset="0"/>
                <a:ea typeface="Calibri" panose="020F0502020204030204" pitchFamily="34" charset="0"/>
                <a:cs typeface="Times New Roman" panose="02020603050405020304" pitchFamily="18" charset="0"/>
              </a:rPr>
              <a:t>Formátování</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b="1" dirty="0">
                <a:latin typeface="Times New Roman" panose="02020603050405020304" pitchFamily="18" charset="0"/>
                <a:ea typeface="Calibri" panose="020F0502020204030204" pitchFamily="34" charset="0"/>
                <a:cs typeface="Times New Roman" panose="02020603050405020304" pitchFamily="18" charset="0"/>
              </a:rPr>
              <a:t>textu</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p>
          <a:p>
            <a:r>
              <a:rPr lang="cs-CZ" sz="2400" dirty="0">
                <a:latin typeface="Times New Roman" panose="02020603050405020304" pitchFamily="18" charset="0"/>
                <a:ea typeface="Calibri" panose="020F0502020204030204" pitchFamily="34" charset="0"/>
              </a:rPr>
              <a:t>Pokud chceme vložit do dokumentu text a následně ho formátovat, lze využít nástrojů, které jsou k dispozici, pro formátování. Umístíme kurzor na požadované místo a vložíme libovolný text. Word nabízí nástroje pro evidenci textu, stavový řádek v dolní části dokumentu zobrazuje stránku a počet slov </a:t>
            </a:r>
            <a:endParaRPr lang="cs-CZ"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Obrázek 7" descr="Office 365 – počet slov a stránek"/>
          <p:cNvPicPr/>
          <p:nvPr/>
        </p:nvPicPr>
        <p:blipFill>
          <a:blip r:embed="rId3">
            <a:extLst>
              <a:ext uri="{28A0092B-C50C-407E-A947-70E740481C1C}">
                <a14:useLocalDpi xmlns:a14="http://schemas.microsoft.com/office/drawing/2010/main" val="0"/>
              </a:ext>
            </a:extLst>
          </a:blip>
          <a:srcRect/>
          <a:stretch>
            <a:fillRect/>
          </a:stretch>
        </p:blipFill>
        <p:spPr bwMode="auto">
          <a:xfrm>
            <a:off x="607019" y="5709691"/>
            <a:ext cx="10808233" cy="650147"/>
          </a:xfrm>
          <a:prstGeom prst="rect">
            <a:avLst/>
          </a:prstGeom>
          <a:noFill/>
          <a:ln>
            <a:noFill/>
          </a:ln>
        </p:spPr>
      </p:pic>
    </p:spTree>
    <p:extLst>
      <p:ext uri="{BB962C8B-B14F-4D97-AF65-F5344CB8AC3E}">
        <p14:creationId xmlns:p14="http://schemas.microsoft.com/office/powerpoint/2010/main" val="29313063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smtClean="0">
                <a:solidFill>
                  <a:prstClr val="black"/>
                </a:solidFill>
              </a:rPr>
              <a:t>Základní </a:t>
            </a:r>
            <a:r>
              <a:rPr lang="cs-CZ" sz="3200" dirty="0">
                <a:solidFill>
                  <a:prstClr val="black"/>
                </a:solidFill>
              </a:rPr>
              <a:t>pracovní objekty, vlastnosti, použití, nástroje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cs-CZ" sz="2400" dirty="0" smtClean="0">
                <a:solidFill>
                  <a:srgbClr val="000000"/>
                </a:solidFill>
              </a:rPr>
              <a:t>Graf</a:t>
            </a:r>
            <a:endParaRPr lang="cs-CZ" sz="2400" dirty="0">
              <a:solidFill>
                <a:srgbClr val="000000"/>
              </a:solidFill>
            </a:endParaRPr>
          </a:p>
        </p:txBody>
      </p:sp>
      <p:sp>
        <p:nvSpPr>
          <p:cNvPr id="5" name="Obdélník 4"/>
          <p:cNvSpPr/>
          <p:nvPr/>
        </p:nvSpPr>
        <p:spPr>
          <a:xfrm>
            <a:off x="381206" y="1332103"/>
            <a:ext cx="3497620" cy="4524315"/>
          </a:xfrm>
          <a:prstGeom prst="rect">
            <a:avLst/>
          </a:prstGeom>
        </p:spPr>
        <p:txBody>
          <a:bodyPr wrap="square">
            <a:spAutoFit/>
          </a:bodyPr>
          <a:lstStyle/>
          <a:p>
            <a:r>
              <a:rPr lang="cs-CZ" sz="2400" dirty="0" smtClean="0">
                <a:latin typeface="Times New Roman" panose="02020603050405020304" pitchFamily="18" charset="0"/>
                <a:ea typeface="Calibri" panose="020F0502020204030204" pitchFamily="34" charset="0"/>
              </a:rPr>
              <a:t>Existuje </a:t>
            </a:r>
            <a:r>
              <a:rPr lang="cs-CZ" sz="2400" dirty="0">
                <a:latin typeface="Times New Roman" panose="02020603050405020304" pitchFamily="18" charset="0"/>
                <a:ea typeface="Calibri" panose="020F0502020204030204" pitchFamily="34" charset="0"/>
              </a:rPr>
              <a:t>poměrně široká škála grafů, které lze do Wordu vkládat. Výběr grafu je prvním krokem při vkládání grafu, lze jej vždy později změnit pomocí karty </a:t>
            </a:r>
            <a:r>
              <a:rPr lang="cs-CZ" sz="2400" b="1" dirty="0">
                <a:latin typeface="Times New Roman" panose="02020603050405020304" pitchFamily="18" charset="0"/>
                <a:ea typeface="Calibri" panose="020F0502020204030204" pitchFamily="34" charset="0"/>
              </a:rPr>
              <a:t>Nástroje grafu &gt; Návrh &gt; Změnit typ grafu</a:t>
            </a:r>
            <a:r>
              <a:rPr lang="cs-CZ" sz="2400" dirty="0" smtClean="0">
                <a:latin typeface="Times New Roman" panose="02020603050405020304" pitchFamily="18" charset="0"/>
                <a:ea typeface="Calibri" panose="020F0502020204030204" pitchFamily="34" charset="0"/>
              </a:rPr>
              <a:t>.</a:t>
            </a:r>
          </a:p>
          <a:p>
            <a:r>
              <a:rPr lang="cs-CZ" sz="2400" dirty="0">
                <a:latin typeface="Times New Roman" panose="02020603050405020304" pitchFamily="18" charset="0"/>
                <a:ea typeface="Calibri" panose="020F0502020204030204" pitchFamily="34" charset="0"/>
              </a:rPr>
              <a:t>Na obrázku </a:t>
            </a:r>
            <a:r>
              <a:rPr lang="cs-CZ" sz="2400" dirty="0" smtClean="0">
                <a:latin typeface="Times New Roman" panose="02020603050405020304" pitchFamily="18" charset="0"/>
                <a:ea typeface="Calibri" panose="020F0502020204030204" pitchFamily="34" charset="0"/>
              </a:rPr>
              <a:t>e </a:t>
            </a:r>
            <a:r>
              <a:rPr lang="cs-CZ" sz="2400" dirty="0">
                <a:latin typeface="Times New Roman" panose="02020603050405020304" pitchFamily="18" charset="0"/>
                <a:ea typeface="Calibri" panose="020F0502020204030204" pitchFamily="34" charset="0"/>
              </a:rPr>
              <a:t>příklad a ukázky možných typů grafů</a:t>
            </a:r>
            <a:endParaRPr lang="cs-CZ" sz="2200" dirty="0"/>
          </a:p>
        </p:txBody>
      </p:sp>
      <p:pic>
        <p:nvPicPr>
          <p:cNvPr id="8" name="Obrázek 7"/>
          <p:cNvPicPr/>
          <p:nvPr/>
        </p:nvPicPr>
        <p:blipFill>
          <a:blip r:embed="rId3">
            <a:extLst>
              <a:ext uri="{28A0092B-C50C-407E-A947-70E740481C1C}">
                <a14:useLocalDpi xmlns:a14="http://schemas.microsoft.com/office/drawing/2010/main" val="0"/>
              </a:ext>
            </a:extLst>
          </a:blip>
          <a:srcRect/>
          <a:stretch>
            <a:fillRect/>
          </a:stretch>
        </p:blipFill>
        <p:spPr bwMode="auto">
          <a:xfrm>
            <a:off x="4213137" y="1350281"/>
            <a:ext cx="7551174" cy="4868397"/>
          </a:xfrm>
          <a:prstGeom prst="rect">
            <a:avLst/>
          </a:prstGeom>
          <a:noFill/>
        </p:spPr>
      </p:pic>
    </p:spTree>
    <p:extLst>
      <p:ext uri="{BB962C8B-B14F-4D97-AF65-F5344CB8AC3E}">
        <p14:creationId xmlns:p14="http://schemas.microsoft.com/office/powerpoint/2010/main" val="14943147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smtClean="0">
                <a:solidFill>
                  <a:prstClr val="black"/>
                </a:solidFill>
              </a:rPr>
              <a:t>Základní </a:t>
            </a:r>
            <a:r>
              <a:rPr lang="cs-CZ" sz="3200" dirty="0">
                <a:solidFill>
                  <a:prstClr val="black"/>
                </a:solidFill>
              </a:rPr>
              <a:t>pracovní objekty, vlastnosti, použití, nástroje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cs-CZ" sz="2400" dirty="0" smtClean="0">
                <a:solidFill>
                  <a:srgbClr val="000000"/>
                </a:solidFill>
              </a:rPr>
              <a:t>Graf</a:t>
            </a:r>
            <a:endParaRPr lang="cs-CZ" sz="2400" dirty="0">
              <a:solidFill>
                <a:srgbClr val="000000"/>
              </a:solidFill>
            </a:endParaRPr>
          </a:p>
        </p:txBody>
      </p:sp>
      <p:sp>
        <p:nvSpPr>
          <p:cNvPr id="5" name="Obdélník 4"/>
          <p:cNvSpPr/>
          <p:nvPr/>
        </p:nvSpPr>
        <p:spPr>
          <a:xfrm>
            <a:off x="0" y="1263895"/>
            <a:ext cx="11975690" cy="2531462"/>
          </a:xfrm>
          <a:prstGeom prst="rect">
            <a:avLst/>
          </a:prstGeom>
        </p:spPr>
        <p:txBody>
          <a:bodyPr wrap="square">
            <a:spAutoFit/>
          </a:bodyPr>
          <a:lstStyle/>
          <a:p>
            <a:pPr indent="180340">
              <a:lnSpc>
                <a:spcPct val="115000"/>
              </a:lnSpc>
              <a:spcBef>
                <a:spcPts val="1200"/>
              </a:spcBef>
              <a:spcAft>
                <a:spcPts val="1200"/>
              </a:spcAft>
            </a:pPr>
            <a:r>
              <a:rPr lang="cs-CZ" sz="2200" dirty="0">
                <a:latin typeface="Times New Roman" panose="02020603050405020304" pitchFamily="18" charset="0"/>
                <a:ea typeface="Calibri" panose="020F0502020204030204" pitchFamily="34" charset="0"/>
              </a:rPr>
              <a:t>Vybereme-li graf, aktivuje se nám panel nabídek, pomocí kterých lze měnit rozložení grafu na stránce, zobrazovat/skrývat prvky grafu, měnit styly grafu a upravovat </a:t>
            </a:r>
            <a:r>
              <a:rPr lang="cs-CZ" sz="2200" dirty="0" smtClean="0">
                <a:latin typeface="Times New Roman" panose="02020603050405020304" pitchFamily="18" charset="0"/>
                <a:ea typeface="Calibri" panose="020F0502020204030204" pitchFamily="34" charset="0"/>
              </a:rPr>
              <a:t>kategorie </a:t>
            </a:r>
            <a:r>
              <a:rPr lang="cs-CZ" sz="2200" dirty="0">
                <a:latin typeface="Times New Roman" panose="02020603050405020304" pitchFamily="18" charset="0"/>
                <a:ea typeface="Calibri" panose="020F0502020204030204" pitchFamily="34" charset="0"/>
              </a:rPr>
              <a:t>a </a:t>
            </a:r>
            <a:r>
              <a:rPr lang="cs-CZ" sz="2200" dirty="0" smtClean="0">
                <a:latin typeface="Times New Roman" panose="02020603050405020304" pitchFamily="18" charset="0"/>
                <a:ea typeface="Calibri" panose="020F0502020204030204" pitchFamily="34" charset="0"/>
              </a:rPr>
              <a:t>řady. </a:t>
            </a:r>
            <a:r>
              <a:rPr lang="cs-CZ" sz="2200" dirty="0">
                <a:latin typeface="Times New Roman" panose="02020603050405020304" pitchFamily="18" charset="0"/>
                <a:ea typeface="Calibri" panose="020F0502020204030204" pitchFamily="34" charset="0"/>
                <a:cs typeface="Times New Roman" panose="02020603050405020304" pitchFamily="18" charset="0"/>
              </a:rPr>
              <a:t> </a:t>
            </a:r>
            <a:r>
              <a:rPr lang="cs-CZ" sz="2200" dirty="0" smtClean="0">
                <a:latin typeface="Times New Roman" panose="02020603050405020304" pitchFamily="18" charset="0"/>
                <a:ea typeface="Calibri" panose="020F0502020204030204" pitchFamily="34" charset="0"/>
                <a:cs typeface="Times New Roman" panose="02020603050405020304" pitchFamily="18" charset="0"/>
              </a:rPr>
              <a:t>Celý </a:t>
            </a:r>
            <a:r>
              <a:rPr lang="cs-CZ" sz="2200" dirty="0">
                <a:latin typeface="Times New Roman" panose="02020603050405020304" pitchFamily="18" charset="0"/>
                <a:ea typeface="Calibri" panose="020F0502020204030204" pitchFamily="34" charset="0"/>
                <a:cs typeface="Times New Roman" panose="02020603050405020304" pitchFamily="18" charset="0"/>
              </a:rPr>
              <a:t>graf je organizovaný do datových řad, které se vynáší (ve většině typů grafů) na osy a lze popsat legendou. Každý prvek grafu je samostatný objekt, osy, popisky os, datové řady, název grafu apod. a lze jej samostatně editovat. </a:t>
            </a:r>
          </a:p>
          <a:p>
            <a:endParaRPr lang="cs-CZ" sz="2200" dirty="0"/>
          </a:p>
        </p:txBody>
      </p:sp>
      <p:pic>
        <p:nvPicPr>
          <p:cNvPr id="9" name="Obrázek 8"/>
          <p:cNvPicPr/>
          <p:nvPr/>
        </p:nvPicPr>
        <p:blipFill rotWithShape="1">
          <a:blip r:embed="rId3">
            <a:extLst>
              <a:ext uri="{28A0092B-C50C-407E-A947-70E740481C1C}">
                <a14:useLocalDpi xmlns:a14="http://schemas.microsoft.com/office/drawing/2010/main" val="0"/>
              </a:ext>
            </a:extLst>
          </a:blip>
          <a:srcRect r="4910"/>
          <a:stretch/>
        </p:blipFill>
        <p:spPr bwMode="auto">
          <a:xfrm>
            <a:off x="2603397" y="2937469"/>
            <a:ext cx="9588603" cy="392053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721393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smtClean="0">
                <a:solidFill>
                  <a:prstClr val="black"/>
                </a:solidFill>
              </a:rPr>
              <a:t>Základní </a:t>
            </a:r>
            <a:r>
              <a:rPr lang="cs-CZ" sz="3200" dirty="0">
                <a:solidFill>
                  <a:prstClr val="black"/>
                </a:solidFill>
              </a:rPr>
              <a:t>pracovní objekty, vlastnosti, použití, nástroje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cs-CZ" sz="2400" dirty="0" smtClean="0">
                <a:solidFill>
                  <a:srgbClr val="000000"/>
                </a:solidFill>
              </a:rPr>
              <a:t>Graf</a:t>
            </a:r>
            <a:endParaRPr lang="cs-CZ" sz="2400" dirty="0">
              <a:solidFill>
                <a:srgbClr val="000000"/>
              </a:solidFill>
            </a:endParaRPr>
          </a:p>
        </p:txBody>
      </p:sp>
      <p:sp>
        <p:nvSpPr>
          <p:cNvPr id="5" name="Obdélník 4"/>
          <p:cNvSpPr/>
          <p:nvPr/>
        </p:nvSpPr>
        <p:spPr>
          <a:xfrm>
            <a:off x="0" y="1263895"/>
            <a:ext cx="11975690" cy="914930"/>
          </a:xfrm>
          <a:prstGeom prst="rect">
            <a:avLst/>
          </a:prstGeom>
        </p:spPr>
        <p:txBody>
          <a:bodyPr wrap="square">
            <a:spAutoFit/>
          </a:bodyPr>
          <a:lstStyle/>
          <a:p>
            <a:pPr indent="180340">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rPr>
              <a:t>Graf lze upravovat pomocí karty </a:t>
            </a:r>
            <a:r>
              <a:rPr lang="cs-CZ" sz="2400" b="1" dirty="0">
                <a:latin typeface="Times New Roman" panose="02020603050405020304" pitchFamily="18" charset="0"/>
                <a:ea typeface="Calibri" panose="020F0502020204030204" pitchFamily="34" charset="0"/>
              </a:rPr>
              <a:t>Návrh</a:t>
            </a:r>
            <a:r>
              <a:rPr lang="cs-CZ" sz="2400" dirty="0">
                <a:latin typeface="Times New Roman" panose="02020603050405020304" pitchFamily="18" charset="0"/>
                <a:ea typeface="Calibri" panose="020F0502020204030204" pitchFamily="34" charset="0"/>
              </a:rPr>
              <a:t>. Obrázek ukazuje graf, možnosti karty </a:t>
            </a:r>
            <a:r>
              <a:rPr lang="cs-CZ" sz="2400" b="1" dirty="0">
                <a:latin typeface="Times New Roman" panose="02020603050405020304" pitchFamily="18" charset="0"/>
                <a:ea typeface="Calibri" panose="020F0502020204030204" pitchFamily="34" charset="0"/>
              </a:rPr>
              <a:t>Návrh</a:t>
            </a:r>
            <a:r>
              <a:rPr lang="cs-CZ" sz="2400" dirty="0">
                <a:latin typeface="Times New Roman" panose="02020603050405020304" pitchFamily="18" charset="0"/>
                <a:ea typeface="Calibri" panose="020F0502020204030204" pitchFamily="34" charset="0"/>
              </a:rPr>
              <a:t> a dodatečné možnosti úpravy dat pomocí nabídky </a:t>
            </a:r>
            <a:r>
              <a:rPr lang="cs-CZ" sz="2400" b="1" dirty="0">
                <a:latin typeface="Times New Roman" panose="02020603050405020304" pitchFamily="18" charset="0"/>
                <a:ea typeface="Calibri" panose="020F0502020204030204" pitchFamily="34" charset="0"/>
              </a:rPr>
              <a:t>Vybrat data</a:t>
            </a:r>
            <a:r>
              <a:rPr lang="cs-CZ" sz="2400" dirty="0">
                <a:latin typeface="Times New Roman" panose="02020603050405020304" pitchFamily="18" charset="0"/>
                <a:ea typeface="Calibri" panose="020F0502020204030204" pitchFamily="34" charset="0"/>
              </a:rPr>
              <a:t>.</a:t>
            </a:r>
            <a:endParaRPr lang="cs-CZ" sz="2200" dirty="0"/>
          </a:p>
        </p:txBody>
      </p:sp>
      <p:grpSp>
        <p:nvGrpSpPr>
          <p:cNvPr id="8" name="Skupina 7"/>
          <p:cNvGrpSpPr/>
          <p:nvPr/>
        </p:nvGrpSpPr>
        <p:grpSpPr>
          <a:xfrm>
            <a:off x="705669" y="2501286"/>
            <a:ext cx="10340872" cy="4269126"/>
            <a:chOff x="0" y="0"/>
            <a:chExt cx="5504815" cy="2329536"/>
          </a:xfrm>
        </p:grpSpPr>
        <p:pic>
          <p:nvPicPr>
            <p:cNvPr id="10" name="Obrázek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91994" y="687629"/>
              <a:ext cx="2792095" cy="1641475"/>
            </a:xfrm>
            <a:prstGeom prst="rect">
              <a:avLst/>
            </a:prstGeom>
            <a:noFill/>
          </p:spPr>
        </p:pic>
        <p:pic>
          <p:nvPicPr>
            <p:cNvPr id="11" name="Obrázek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5504815" cy="716280"/>
            </a:xfrm>
            <a:prstGeom prst="rect">
              <a:avLst/>
            </a:prstGeom>
          </p:spPr>
        </p:pic>
        <p:pic>
          <p:nvPicPr>
            <p:cNvPr id="12" name="Obrázek 11"/>
            <p:cNvPicPr>
              <a:picLocks noChangeAspect="1"/>
            </p:cNvPicPr>
            <p:nvPr/>
          </p:nvPicPr>
          <p:blipFill rotWithShape="1">
            <a:blip r:embed="rId5">
              <a:extLst>
                <a:ext uri="{28A0092B-C50C-407E-A947-70E740481C1C}">
                  <a14:useLocalDpi xmlns:a14="http://schemas.microsoft.com/office/drawing/2010/main" val="0"/>
                </a:ext>
              </a:extLst>
            </a:blip>
            <a:srcRect r="10664"/>
            <a:stretch/>
          </p:blipFill>
          <p:spPr bwMode="auto">
            <a:xfrm>
              <a:off x="14631" y="753466"/>
              <a:ext cx="2691765" cy="1576070"/>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3131610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smtClean="0">
                <a:solidFill>
                  <a:prstClr val="black"/>
                </a:solidFill>
              </a:rPr>
              <a:t>Základní </a:t>
            </a:r>
            <a:r>
              <a:rPr lang="cs-CZ" sz="3200" dirty="0">
                <a:solidFill>
                  <a:prstClr val="black"/>
                </a:solidFill>
              </a:rPr>
              <a:t>pracovní objekty, vlastnosti, použití, nástroje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cs-CZ" sz="2400" dirty="0" smtClean="0">
                <a:solidFill>
                  <a:srgbClr val="000000"/>
                </a:solidFill>
              </a:rPr>
              <a:t>Graf</a:t>
            </a:r>
            <a:endParaRPr lang="cs-CZ" sz="2400" dirty="0">
              <a:solidFill>
                <a:srgbClr val="000000"/>
              </a:solidFill>
            </a:endParaRPr>
          </a:p>
        </p:txBody>
      </p:sp>
      <p:sp>
        <p:nvSpPr>
          <p:cNvPr id="5" name="Obdélník 4"/>
          <p:cNvSpPr/>
          <p:nvPr/>
        </p:nvSpPr>
        <p:spPr>
          <a:xfrm>
            <a:off x="0" y="1384526"/>
            <a:ext cx="11975690" cy="1976760"/>
          </a:xfrm>
          <a:prstGeom prst="rect">
            <a:avLst/>
          </a:prstGeom>
        </p:spPr>
        <p:txBody>
          <a:bodyPr wrap="square">
            <a:spAutoFit/>
          </a:bodyPr>
          <a:lstStyle/>
          <a:p>
            <a:pPr indent="180340">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rPr>
              <a:t>Office 2016 nabízí nové typy grafů, Proporční graf nabízí hierarchické zobrazení dat, umožňuje porovnávat různé úrovně kategorizace. Proporční graf zobrazuje barevné kategorie a umožňuje snadné zobrazení velkého množství dat (1).</a:t>
            </a:r>
            <a:r>
              <a:rPr lang="cs-CZ" sz="3600" dirty="0">
                <a:solidFill>
                  <a:srgbClr val="363636"/>
                </a:solidFill>
                <a:latin typeface="Segoe UI" panose="020B0502040204020203" pitchFamily="34" charset="0"/>
                <a:ea typeface="Calibri" panose="020F0502020204030204" pitchFamily="34" charset="0"/>
              </a:rPr>
              <a:t> </a:t>
            </a:r>
            <a:r>
              <a:rPr lang="cs-CZ" sz="2400" dirty="0">
                <a:latin typeface="Times New Roman" panose="02020603050405020304" pitchFamily="18" charset="0"/>
                <a:ea typeface="Calibri" panose="020F0502020204030204" pitchFamily="34" charset="0"/>
              </a:rPr>
              <a:t>Vícevrstvý prstencový graf s více úrovněmi kategorií zobrazuje vztahy datových řad interpretovanými jednotlivými prstenci (2). </a:t>
            </a:r>
            <a:endParaRPr lang="cs-CZ" sz="2200" dirty="0"/>
          </a:p>
        </p:txBody>
      </p:sp>
      <p:pic>
        <p:nvPicPr>
          <p:cNvPr id="2" name="Obrázek 1"/>
          <p:cNvPicPr>
            <a:picLocks noChangeAspect="1"/>
          </p:cNvPicPr>
          <p:nvPr/>
        </p:nvPicPr>
        <p:blipFill rotWithShape="1">
          <a:blip r:embed="rId3"/>
          <a:srcRect r="56657"/>
          <a:stretch/>
        </p:blipFill>
        <p:spPr>
          <a:xfrm>
            <a:off x="3311593" y="3696346"/>
            <a:ext cx="5566936" cy="2937143"/>
          </a:xfrm>
          <a:prstGeom prst="rect">
            <a:avLst/>
          </a:prstGeom>
        </p:spPr>
      </p:pic>
    </p:spTree>
    <p:extLst>
      <p:ext uri="{BB962C8B-B14F-4D97-AF65-F5344CB8AC3E}">
        <p14:creationId xmlns:p14="http://schemas.microsoft.com/office/powerpoint/2010/main" val="216989966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smtClean="0">
                <a:solidFill>
                  <a:prstClr val="black"/>
                </a:solidFill>
              </a:rPr>
              <a:t>Základní </a:t>
            </a:r>
            <a:r>
              <a:rPr lang="cs-CZ" sz="3200" dirty="0">
                <a:solidFill>
                  <a:prstClr val="black"/>
                </a:solidFill>
              </a:rPr>
              <a:t>pracovní objekty, vlastnosti, použití, nástroje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cs-CZ" sz="2400" dirty="0" smtClean="0">
                <a:solidFill>
                  <a:srgbClr val="000000"/>
                </a:solidFill>
              </a:rPr>
              <a:t>Graf</a:t>
            </a:r>
            <a:endParaRPr lang="cs-CZ" sz="2400" dirty="0">
              <a:solidFill>
                <a:srgbClr val="000000"/>
              </a:solidFill>
            </a:endParaRPr>
          </a:p>
        </p:txBody>
      </p:sp>
      <p:sp>
        <p:nvSpPr>
          <p:cNvPr id="5" name="Obdélník 4"/>
          <p:cNvSpPr/>
          <p:nvPr/>
        </p:nvSpPr>
        <p:spPr>
          <a:xfrm>
            <a:off x="0" y="1390599"/>
            <a:ext cx="11975690" cy="2189125"/>
          </a:xfrm>
          <a:prstGeom prst="rect">
            <a:avLst/>
          </a:prstGeom>
        </p:spPr>
        <p:txBody>
          <a:bodyPr wrap="square">
            <a:spAutoFit/>
          </a:bodyPr>
          <a:lstStyle/>
          <a:p>
            <a:pPr indent="180340">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rPr>
              <a:t>Dalším typem jsou Histogramy, ukazují frekvenci v rámci distribuce dat. Každý sloupec grafu představuje interval (který se dá měnit), pro podrobnější analýzy (3). Jeden z typů Histogramu je </a:t>
            </a:r>
            <a:r>
              <a:rPr lang="cs-CZ" sz="2400" dirty="0" err="1">
                <a:latin typeface="Times New Roman" panose="02020603050405020304" pitchFamily="18" charset="0"/>
                <a:ea typeface="Calibri" panose="020F0502020204030204" pitchFamily="34" charset="0"/>
              </a:rPr>
              <a:t>Paretův</a:t>
            </a:r>
            <a:r>
              <a:rPr lang="cs-CZ" sz="2400" dirty="0">
                <a:latin typeface="Times New Roman" panose="02020603050405020304" pitchFamily="18" charset="0"/>
                <a:ea typeface="Calibri" panose="020F0502020204030204" pitchFamily="34" charset="0"/>
              </a:rPr>
              <a:t> graf, který obsahuje sloupce řazené sestupně a zároveň ukazuje křivku představující kumulativní celkovou procentuální hodnotu. Další novou kategorií jsou Krabicové grafy zobrazující distribuci dat do QUARTIL, zvýrazněnou střední hodnotu a odlehlé hodnoty (4).</a:t>
            </a:r>
            <a:endParaRPr lang="cs-CZ" sz="2200" dirty="0"/>
          </a:p>
        </p:txBody>
      </p:sp>
      <p:pic>
        <p:nvPicPr>
          <p:cNvPr id="2" name="Obrázek 1"/>
          <p:cNvPicPr>
            <a:picLocks noChangeAspect="1"/>
          </p:cNvPicPr>
          <p:nvPr/>
        </p:nvPicPr>
        <p:blipFill rotWithShape="1">
          <a:blip r:embed="rId3"/>
          <a:srcRect l="42948"/>
          <a:stretch/>
        </p:blipFill>
        <p:spPr>
          <a:xfrm>
            <a:off x="2421186" y="4028889"/>
            <a:ext cx="7648853" cy="3065857"/>
          </a:xfrm>
          <a:prstGeom prst="rect">
            <a:avLst/>
          </a:prstGeom>
        </p:spPr>
      </p:pic>
    </p:spTree>
    <p:extLst>
      <p:ext uri="{BB962C8B-B14F-4D97-AF65-F5344CB8AC3E}">
        <p14:creationId xmlns:p14="http://schemas.microsoft.com/office/powerpoint/2010/main" val="273188110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smtClean="0">
                <a:solidFill>
                  <a:prstClr val="black"/>
                </a:solidFill>
              </a:rPr>
              <a:t>Rozšířené </a:t>
            </a:r>
            <a:r>
              <a:rPr lang="cs-CZ" sz="3200" dirty="0">
                <a:solidFill>
                  <a:prstClr val="black"/>
                </a:solidFill>
              </a:rPr>
              <a:t>možnosti</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smtClean="0">
                <a:solidFill>
                  <a:srgbClr val="000000"/>
                </a:solidFill>
              </a:rPr>
              <a:t>Kontrola pravopisu, gramatiky </a:t>
            </a:r>
            <a:r>
              <a:rPr lang="pl-PL" sz="2400" dirty="0">
                <a:solidFill>
                  <a:srgbClr val="000000"/>
                </a:solidFill>
              </a:rPr>
              <a:t>a</a:t>
            </a:r>
            <a:r>
              <a:rPr lang="pl-PL" sz="2400" dirty="0" smtClean="0">
                <a:solidFill>
                  <a:srgbClr val="000000"/>
                </a:solidFill>
              </a:rPr>
              <a:t> stylu </a:t>
            </a:r>
            <a:r>
              <a:rPr lang="pl-PL" sz="2400" dirty="0">
                <a:solidFill>
                  <a:srgbClr val="000000"/>
                </a:solidFill>
              </a:rPr>
              <a:t>p</a:t>
            </a:r>
            <a:r>
              <a:rPr lang="pl-PL" sz="2400" dirty="0" smtClean="0">
                <a:solidFill>
                  <a:srgbClr val="000000"/>
                </a:solidFill>
              </a:rPr>
              <a:t>omocí </a:t>
            </a:r>
            <a:r>
              <a:rPr lang="pl-PL" sz="2400" dirty="0">
                <a:solidFill>
                  <a:srgbClr val="000000"/>
                </a:solidFill>
              </a:rPr>
              <a:t>e</a:t>
            </a:r>
            <a:r>
              <a:rPr lang="pl-PL" sz="2400" dirty="0" smtClean="0">
                <a:solidFill>
                  <a:srgbClr val="000000"/>
                </a:solidFill>
              </a:rPr>
              <a:t>ditoru </a:t>
            </a:r>
            <a:endParaRPr lang="cs-CZ" sz="2400" dirty="0">
              <a:solidFill>
                <a:srgbClr val="000000"/>
              </a:solidFill>
            </a:endParaRPr>
          </a:p>
        </p:txBody>
      </p:sp>
      <p:sp>
        <p:nvSpPr>
          <p:cNvPr id="5" name="Obdélník 4"/>
          <p:cNvSpPr/>
          <p:nvPr/>
        </p:nvSpPr>
        <p:spPr>
          <a:xfrm>
            <a:off x="176980" y="1390599"/>
            <a:ext cx="11798709" cy="2007857"/>
          </a:xfrm>
          <a:prstGeom prst="rect">
            <a:avLst/>
          </a:prstGeom>
        </p:spPr>
        <p:txBody>
          <a:bodyPr wrap="square">
            <a:spAutoFit/>
          </a:bodyPr>
          <a:lstStyle/>
          <a:p>
            <a:pPr indent="180340" algn="just">
              <a:lnSpc>
                <a:spcPct val="115000"/>
              </a:lnSpc>
              <a:spcBef>
                <a:spcPts val="1200"/>
              </a:spcBef>
              <a:spcAft>
                <a:spcPts val="1200"/>
              </a:spcAft>
            </a:pPr>
            <a:r>
              <a:rPr lang="cs-CZ" sz="2200" dirty="0">
                <a:latin typeface="Times New Roman" panose="02020603050405020304" pitchFamily="18" charset="0"/>
                <a:ea typeface="Calibri" panose="020F0502020204030204" pitchFamily="34" charset="0"/>
                <a:cs typeface="Times New Roman" panose="02020603050405020304" pitchFamily="18" charset="0"/>
              </a:rPr>
              <a:t>Word automaticky kontroluje pravopis a gramatiku a dává návrhy pro úpravy. Chybně napsaná slova označí podtržením červenou vlnovkou, gramatické chyby označí modrým dvojitým podržením a návrhy stylu žlutým tečkováním</a:t>
            </a:r>
            <a:r>
              <a:rPr lang="cs-CZ" sz="2200" dirty="0" smtClean="0">
                <a:latin typeface="Times New Roman" panose="02020603050405020304" pitchFamily="18" charset="0"/>
                <a:ea typeface="Calibri" panose="020F0502020204030204" pitchFamily="34" charset="0"/>
                <a:cs typeface="Times New Roman" panose="02020603050405020304" pitchFamily="18" charset="0"/>
              </a:rPr>
              <a:t>. Word </a:t>
            </a:r>
            <a:r>
              <a:rPr lang="cs-CZ" sz="2200" dirty="0">
                <a:latin typeface="Times New Roman" panose="02020603050405020304" pitchFamily="18" charset="0"/>
                <a:ea typeface="Calibri" panose="020F0502020204030204" pitchFamily="34" charset="0"/>
                <a:cs typeface="Times New Roman" panose="02020603050405020304" pitchFamily="18" charset="0"/>
              </a:rPr>
              <a:t>obsahuje poměrně silný nástroj pro zkoumání obsahu webu, tzv. </a:t>
            </a:r>
            <a:r>
              <a:rPr lang="cs-CZ" sz="2200" dirty="0" err="1">
                <a:latin typeface="Times New Roman" panose="02020603050405020304" pitchFamily="18" charset="0"/>
                <a:ea typeface="Calibri" panose="020F0502020204030204" pitchFamily="34" charset="0"/>
                <a:cs typeface="Times New Roman" panose="02020603050405020304" pitchFamily="18" charset="0"/>
              </a:rPr>
              <a:t>Researcher</a:t>
            </a:r>
            <a:r>
              <a:rPr lang="cs-CZ" sz="2200" dirty="0">
                <a:latin typeface="Times New Roman" panose="02020603050405020304" pitchFamily="18" charset="0"/>
                <a:ea typeface="Calibri" panose="020F0502020204030204" pitchFamily="34" charset="0"/>
                <a:cs typeface="Times New Roman" panose="02020603050405020304" pitchFamily="18" charset="0"/>
              </a:rPr>
              <a:t>, pomocí kterého lze prozkoumat témata na webu, vyhledat důvěryhodné články nebo vložit obsah a obrázky přímo v dokumentu Word. </a:t>
            </a:r>
            <a:endParaRPr lang="cs-CZ"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8" name="Skupina 7"/>
          <p:cNvGrpSpPr/>
          <p:nvPr/>
        </p:nvGrpSpPr>
        <p:grpSpPr>
          <a:xfrm>
            <a:off x="3575291" y="3386066"/>
            <a:ext cx="8189020" cy="3059288"/>
            <a:chOff x="0" y="0"/>
            <a:chExt cx="5762768" cy="2129155"/>
          </a:xfrm>
        </p:grpSpPr>
        <p:pic>
          <p:nvPicPr>
            <p:cNvPr id="9" name="Obrázek 8" descr="Word_Researcher_UI"/>
            <p:cNvPicPr>
              <a:picLocks noChangeAspect="1"/>
            </p:cNvPicPr>
            <p:nvPr/>
          </p:nvPicPr>
          <p:blipFill rotWithShape="1">
            <a:blip r:embed="rId3">
              <a:extLst>
                <a:ext uri="{28A0092B-C50C-407E-A947-70E740481C1C}">
                  <a14:useLocalDpi xmlns:a14="http://schemas.microsoft.com/office/drawing/2010/main" val="0"/>
                </a:ext>
              </a:extLst>
            </a:blip>
            <a:srcRect l="12440"/>
            <a:stretch/>
          </p:blipFill>
          <p:spPr bwMode="auto">
            <a:xfrm>
              <a:off x="0" y="491706"/>
              <a:ext cx="4097020" cy="1051560"/>
            </a:xfrm>
            <a:prstGeom prst="rect">
              <a:avLst/>
            </a:prstGeom>
            <a:noFill/>
            <a:ln>
              <a:noFill/>
            </a:ln>
            <a:extLst>
              <a:ext uri="{53640926-AAD7-44D8-BBD7-CCE9431645EC}">
                <a14:shadowObscured xmlns:a14="http://schemas.microsoft.com/office/drawing/2010/main"/>
              </a:ext>
            </a:extLst>
          </p:spPr>
        </p:pic>
        <p:pic>
          <p:nvPicPr>
            <p:cNvPr id="10" name="Obrázek 9" descr="Word_Researcher_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85403" y="0"/>
              <a:ext cx="1777365" cy="2129155"/>
            </a:xfrm>
            <a:prstGeom prst="rect">
              <a:avLst/>
            </a:prstGeom>
            <a:noFill/>
            <a:ln>
              <a:noFill/>
            </a:ln>
          </p:spPr>
        </p:pic>
      </p:grpSp>
      <p:sp>
        <p:nvSpPr>
          <p:cNvPr id="3" name="Obdélník 2"/>
          <p:cNvSpPr/>
          <p:nvPr/>
        </p:nvSpPr>
        <p:spPr>
          <a:xfrm>
            <a:off x="310964" y="3536910"/>
            <a:ext cx="2874688" cy="2800767"/>
          </a:xfrm>
          <a:prstGeom prst="rect">
            <a:avLst/>
          </a:prstGeom>
        </p:spPr>
        <p:txBody>
          <a:bodyPr wrap="square">
            <a:spAutoFit/>
          </a:bodyPr>
          <a:lstStyle/>
          <a:p>
            <a:r>
              <a:rPr lang="cs-CZ" sz="2200" dirty="0">
                <a:latin typeface="Times New Roman" panose="02020603050405020304" pitchFamily="18" charset="0"/>
                <a:ea typeface="Calibri" panose="020F0502020204030204" pitchFamily="34" charset="0"/>
              </a:rPr>
              <a:t>Tyto činnosti provedeme volbou karty </a:t>
            </a:r>
            <a:r>
              <a:rPr lang="cs-CZ" sz="2200" b="1" dirty="0">
                <a:latin typeface="Times New Roman" panose="02020603050405020304" pitchFamily="18" charset="0"/>
                <a:ea typeface="Calibri" panose="020F0502020204030204" pitchFamily="34" charset="0"/>
              </a:rPr>
              <a:t>Reference</a:t>
            </a:r>
            <a:r>
              <a:rPr lang="cs-CZ" sz="2200" dirty="0">
                <a:latin typeface="Times New Roman" panose="02020603050405020304" pitchFamily="18" charset="0"/>
                <a:ea typeface="Calibri" panose="020F0502020204030204" pitchFamily="34" charset="0"/>
              </a:rPr>
              <a:t>  &gt; </a:t>
            </a:r>
            <a:r>
              <a:rPr lang="cs-CZ" sz="2200" b="1" dirty="0" err="1">
                <a:latin typeface="Times New Roman" panose="02020603050405020304" pitchFamily="18" charset="0"/>
                <a:ea typeface="Calibri" panose="020F0502020204030204" pitchFamily="34" charset="0"/>
              </a:rPr>
              <a:t>Researcher</a:t>
            </a:r>
            <a:r>
              <a:rPr lang="cs-CZ" sz="2200" dirty="0">
                <a:latin typeface="Times New Roman" panose="02020603050405020304" pitchFamily="18" charset="0"/>
                <a:ea typeface="Calibri" panose="020F0502020204030204" pitchFamily="34" charset="0"/>
              </a:rPr>
              <a:t> (dostupná pouze ve verzi Office 365), následně do pole hledání vložíme téma a potvrdíme. </a:t>
            </a:r>
            <a:endParaRPr lang="cs-CZ" sz="2200" dirty="0"/>
          </a:p>
        </p:txBody>
      </p:sp>
    </p:spTree>
    <p:extLst>
      <p:ext uri="{BB962C8B-B14F-4D97-AF65-F5344CB8AC3E}">
        <p14:creationId xmlns:p14="http://schemas.microsoft.com/office/powerpoint/2010/main" val="365460684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smtClean="0">
                <a:solidFill>
                  <a:prstClr val="black"/>
                </a:solidFill>
              </a:rPr>
              <a:t>Rozšířené </a:t>
            </a:r>
            <a:r>
              <a:rPr lang="cs-CZ" sz="3200" dirty="0">
                <a:solidFill>
                  <a:prstClr val="black"/>
                </a:solidFill>
              </a:rPr>
              <a:t>možnosti</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smtClean="0">
                <a:solidFill>
                  <a:srgbClr val="000000"/>
                </a:solidFill>
              </a:rPr>
              <a:t>Kontrola pravopisu, gramatiky </a:t>
            </a:r>
            <a:r>
              <a:rPr lang="pl-PL" sz="2400" dirty="0">
                <a:solidFill>
                  <a:srgbClr val="000000"/>
                </a:solidFill>
              </a:rPr>
              <a:t>a</a:t>
            </a:r>
            <a:r>
              <a:rPr lang="pl-PL" sz="2400" dirty="0" smtClean="0">
                <a:solidFill>
                  <a:srgbClr val="000000"/>
                </a:solidFill>
              </a:rPr>
              <a:t> stylu </a:t>
            </a:r>
            <a:r>
              <a:rPr lang="pl-PL" sz="2400" dirty="0">
                <a:solidFill>
                  <a:srgbClr val="000000"/>
                </a:solidFill>
              </a:rPr>
              <a:t>p</a:t>
            </a:r>
            <a:r>
              <a:rPr lang="pl-PL" sz="2400" dirty="0" smtClean="0">
                <a:solidFill>
                  <a:srgbClr val="000000"/>
                </a:solidFill>
              </a:rPr>
              <a:t>omocí </a:t>
            </a:r>
            <a:r>
              <a:rPr lang="pl-PL" sz="2400" dirty="0">
                <a:solidFill>
                  <a:srgbClr val="000000"/>
                </a:solidFill>
              </a:rPr>
              <a:t>e</a:t>
            </a:r>
            <a:r>
              <a:rPr lang="pl-PL" sz="2400" dirty="0" smtClean="0">
                <a:solidFill>
                  <a:srgbClr val="000000"/>
                </a:solidFill>
              </a:rPr>
              <a:t>ditoru </a:t>
            </a:r>
            <a:endParaRPr lang="cs-CZ" sz="2400" dirty="0">
              <a:solidFill>
                <a:srgbClr val="000000"/>
              </a:solidFill>
            </a:endParaRPr>
          </a:p>
        </p:txBody>
      </p:sp>
      <p:sp>
        <p:nvSpPr>
          <p:cNvPr id="5" name="Obdélník 4"/>
          <p:cNvSpPr/>
          <p:nvPr/>
        </p:nvSpPr>
        <p:spPr>
          <a:xfrm>
            <a:off x="176980" y="1390599"/>
            <a:ext cx="11798709" cy="1834348"/>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Styly lze ve Wordu použít pro nadpisy, odstavce a další části dokumentu, abychom zachovali konzistentní písmo, velikost písma, barvu písma a řádkování v celém dokumentu.</a:t>
            </a:r>
          </a:p>
          <a:p>
            <a:r>
              <a:rPr lang="cs-CZ" sz="2400" dirty="0">
                <a:latin typeface="Times New Roman" panose="02020603050405020304" pitchFamily="18" charset="0"/>
                <a:ea typeface="Calibri" panose="020F0502020204030204" pitchFamily="34" charset="0"/>
              </a:rPr>
              <a:t>Galerie stylů se nachází na kartě </a:t>
            </a:r>
            <a:r>
              <a:rPr lang="cs-CZ" sz="2400" b="1" dirty="0">
                <a:latin typeface="Times New Roman" panose="02020603050405020304" pitchFamily="18" charset="0"/>
                <a:ea typeface="Calibri" panose="020F0502020204030204" pitchFamily="34" charset="0"/>
              </a:rPr>
              <a:t>Domů. </a:t>
            </a:r>
            <a:r>
              <a:rPr lang="cs-CZ" sz="2400" dirty="0">
                <a:latin typeface="Times New Roman" panose="02020603050405020304" pitchFamily="18" charset="0"/>
                <a:ea typeface="Calibri" panose="020F0502020204030204" pitchFamily="34" charset="0"/>
              </a:rPr>
              <a:t>Vybereme text pro aplikaci stylu (slova, odstavce, seznamy nebo tabulky), na kartě Domů vyberte ve skupině </a:t>
            </a:r>
            <a:r>
              <a:rPr lang="cs-CZ" sz="2400" b="1" dirty="0">
                <a:latin typeface="Times New Roman" panose="02020603050405020304" pitchFamily="18" charset="0"/>
                <a:ea typeface="Calibri" panose="020F0502020204030204" pitchFamily="34" charset="0"/>
              </a:rPr>
              <a:t>Styly</a:t>
            </a:r>
            <a:r>
              <a:rPr lang="cs-CZ" sz="2400" dirty="0">
                <a:latin typeface="Times New Roman" panose="02020603050405020304" pitchFamily="18" charset="0"/>
                <a:ea typeface="Calibri" panose="020F0502020204030204" pitchFamily="34" charset="0"/>
              </a:rPr>
              <a:t> požadovaný styl </a:t>
            </a:r>
            <a:endParaRPr lang="cs-CZ"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1" name="Skupina 10"/>
          <p:cNvGrpSpPr/>
          <p:nvPr/>
        </p:nvGrpSpPr>
        <p:grpSpPr>
          <a:xfrm>
            <a:off x="1238865" y="3416566"/>
            <a:ext cx="9730094" cy="3338195"/>
            <a:chOff x="0" y="0"/>
            <a:chExt cx="6052233" cy="2259953"/>
          </a:xfrm>
        </p:grpSpPr>
        <p:pic>
          <p:nvPicPr>
            <p:cNvPr id="12" name="Obrázek 11" descr="Office 365 Word – Styly na kartě Domů"/>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140835" cy="1009015"/>
            </a:xfrm>
            <a:prstGeom prst="rect">
              <a:avLst/>
            </a:prstGeom>
            <a:noFill/>
            <a:ln>
              <a:noFill/>
            </a:ln>
          </p:spPr>
        </p:pic>
        <p:pic>
          <p:nvPicPr>
            <p:cNvPr id="13" name="Obrázek 12" descr="Office 365 Word – rozevírací seznam stylů"/>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00068" y="353683"/>
              <a:ext cx="3352165" cy="1906270"/>
            </a:xfrm>
            <a:prstGeom prst="rect">
              <a:avLst/>
            </a:prstGeom>
            <a:noFill/>
            <a:ln>
              <a:noFill/>
            </a:ln>
          </p:spPr>
        </p:pic>
      </p:grpSp>
    </p:spTree>
    <p:extLst>
      <p:ext uri="{BB962C8B-B14F-4D97-AF65-F5344CB8AC3E}">
        <p14:creationId xmlns:p14="http://schemas.microsoft.com/office/powerpoint/2010/main" val="338456711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smtClean="0">
                <a:solidFill>
                  <a:prstClr val="black"/>
                </a:solidFill>
              </a:rPr>
              <a:t>Rozšířené </a:t>
            </a:r>
            <a:r>
              <a:rPr lang="cs-CZ" sz="3200" dirty="0">
                <a:solidFill>
                  <a:prstClr val="black"/>
                </a:solidFill>
              </a:rPr>
              <a:t>možnosti</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smtClean="0">
                <a:solidFill>
                  <a:srgbClr val="000000"/>
                </a:solidFill>
              </a:rPr>
              <a:t>Kontrola pravopisu, gramatiky </a:t>
            </a:r>
            <a:r>
              <a:rPr lang="pl-PL" sz="2400" dirty="0">
                <a:solidFill>
                  <a:srgbClr val="000000"/>
                </a:solidFill>
              </a:rPr>
              <a:t>a</a:t>
            </a:r>
            <a:r>
              <a:rPr lang="pl-PL" sz="2400" dirty="0" smtClean="0">
                <a:solidFill>
                  <a:srgbClr val="000000"/>
                </a:solidFill>
              </a:rPr>
              <a:t> stylu </a:t>
            </a:r>
            <a:r>
              <a:rPr lang="pl-PL" sz="2400" dirty="0">
                <a:solidFill>
                  <a:srgbClr val="000000"/>
                </a:solidFill>
              </a:rPr>
              <a:t>p</a:t>
            </a:r>
            <a:r>
              <a:rPr lang="pl-PL" sz="2400" dirty="0" smtClean="0">
                <a:solidFill>
                  <a:srgbClr val="000000"/>
                </a:solidFill>
              </a:rPr>
              <a:t>omocí </a:t>
            </a:r>
            <a:r>
              <a:rPr lang="pl-PL" sz="2400" dirty="0">
                <a:solidFill>
                  <a:srgbClr val="000000"/>
                </a:solidFill>
              </a:rPr>
              <a:t>e</a:t>
            </a:r>
            <a:r>
              <a:rPr lang="pl-PL" sz="2400" dirty="0" smtClean="0">
                <a:solidFill>
                  <a:srgbClr val="000000"/>
                </a:solidFill>
              </a:rPr>
              <a:t>ditoru </a:t>
            </a:r>
            <a:endParaRPr lang="cs-CZ" sz="2400" dirty="0">
              <a:solidFill>
                <a:srgbClr val="000000"/>
              </a:solidFill>
            </a:endParaRPr>
          </a:p>
        </p:txBody>
      </p:sp>
      <p:sp>
        <p:nvSpPr>
          <p:cNvPr id="5" name="Obdélník 4"/>
          <p:cNvSpPr/>
          <p:nvPr/>
        </p:nvSpPr>
        <p:spPr>
          <a:xfrm>
            <a:off x="631928" y="1882238"/>
            <a:ext cx="4557252" cy="4105739"/>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Pokud chceme dokumentu dodat profesionální vzhled, lze použít sady stylů a motivy.</a:t>
            </a:r>
          </a:p>
          <a:p>
            <a:r>
              <a:rPr lang="cs-CZ" sz="2400" dirty="0">
                <a:latin typeface="Times New Roman" panose="02020603050405020304" pitchFamily="18" charset="0"/>
                <a:ea typeface="Calibri" panose="020F0502020204030204" pitchFamily="34" charset="0"/>
              </a:rPr>
              <a:t>Na kartě </a:t>
            </a:r>
            <a:r>
              <a:rPr lang="cs-CZ" sz="2400" b="1" dirty="0">
                <a:latin typeface="Times New Roman" panose="02020603050405020304" pitchFamily="18" charset="0"/>
                <a:ea typeface="Calibri" panose="020F0502020204030204" pitchFamily="34" charset="0"/>
              </a:rPr>
              <a:t>Návrh</a:t>
            </a:r>
            <a:r>
              <a:rPr lang="cs-CZ" sz="2400" dirty="0">
                <a:latin typeface="Times New Roman" panose="02020603050405020304" pitchFamily="18" charset="0"/>
                <a:ea typeface="Calibri" panose="020F0502020204030204" pitchFamily="34" charset="0"/>
              </a:rPr>
              <a:t> jsou k dispozici různé sady stylů a motivy. Pokud najedeme myší na styl nebo motiv, zobrazí se nám náhled dokumentu s aplikovaným stylem nebo motivem, formátování se automaticky změní</a:t>
            </a:r>
            <a:endParaRPr lang="cs-CZ"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Obrázek 8" descr="Office 365 Word – motivy"/>
          <p:cNvPicPr/>
          <p:nvPr/>
        </p:nvPicPr>
        <p:blipFill>
          <a:blip r:embed="rId3">
            <a:extLst>
              <a:ext uri="{28A0092B-C50C-407E-A947-70E740481C1C}">
                <a14:useLocalDpi xmlns:a14="http://schemas.microsoft.com/office/drawing/2010/main" val="0"/>
              </a:ext>
            </a:extLst>
          </a:blip>
          <a:srcRect/>
          <a:stretch>
            <a:fillRect/>
          </a:stretch>
        </p:blipFill>
        <p:spPr bwMode="auto">
          <a:xfrm>
            <a:off x="6286705" y="1473391"/>
            <a:ext cx="3801192" cy="4959607"/>
          </a:xfrm>
          <a:prstGeom prst="rect">
            <a:avLst/>
          </a:prstGeom>
          <a:noFill/>
          <a:ln>
            <a:noFill/>
          </a:ln>
        </p:spPr>
      </p:pic>
    </p:spTree>
    <p:extLst>
      <p:ext uri="{BB962C8B-B14F-4D97-AF65-F5344CB8AC3E}">
        <p14:creationId xmlns:p14="http://schemas.microsoft.com/office/powerpoint/2010/main" val="295236373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ovéPole 6"/>
          <p:cNvSpPr txBox="1"/>
          <p:nvPr/>
        </p:nvSpPr>
        <p:spPr>
          <a:xfrm>
            <a:off x="92140" y="387851"/>
            <a:ext cx="10228331" cy="584775"/>
          </a:xfrm>
          <a:prstGeom prst="rect">
            <a:avLst/>
          </a:prstGeom>
          <a:solidFill>
            <a:schemeClr val="bg1">
              <a:lumMod val="75000"/>
            </a:schemeClr>
          </a:solidFill>
        </p:spPr>
        <p:txBody>
          <a:bodyPr wrap="square" rtlCol="0">
            <a:spAutoFit/>
          </a:bodyPr>
          <a:lstStyle/>
          <a:p>
            <a:pPr defTabSz="1219170"/>
            <a:endParaRPr lang="cs-CZ" sz="3200" b="1" dirty="0">
              <a:solidFill>
                <a:srgbClr val="002060"/>
              </a:solidFill>
              <a:latin typeface="Times New Roman"/>
              <a:cs typeface="Arial" panose="020B0604020202020204" pitchFamily="34" charset="0"/>
            </a:endParaRPr>
          </a:p>
        </p:txBody>
      </p:sp>
      <p:pic>
        <p:nvPicPr>
          <p:cNvPr id="9" name="Obrázek 8"/>
          <p:cNvPicPr>
            <a:picLocks noChangeAspect="1"/>
          </p:cNvPicPr>
          <p:nvPr/>
        </p:nvPicPr>
        <p:blipFill>
          <a:blip r:embed="rId3"/>
          <a:stretch>
            <a:fillRect/>
          </a:stretch>
        </p:blipFill>
        <p:spPr>
          <a:xfrm>
            <a:off x="10512491" y="116090"/>
            <a:ext cx="1251820" cy="975444"/>
          </a:xfrm>
          <a:prstGeom prst="rect">
            <a:avLst/>
          </a:prstGeom>
        </p:spPr>
      </p:pic>
      <p:sp>
        <p:nvSpPr>
          <p:cNvPr id="5" name="Obdélník 4"/>
          <p:cNvSpPr/>
          <p:nvPr/>
        </p:nvSpPr>
        <p:spPr>
          <a:xfrm>
            <a:off x="92140" y="1305941"/>
            <a:ext cx="12099860" cy="5430333"/>
          </a:xfrm>
          <a:prstGeom prst="rect">
            <a:avLst/>
          </a:prstGeom>
        </p:spPr>
        <p:txBody>
          <a:bodyPr wrap="square">
            <a:spAutoFit/>
          </a:bodyPr>
          <a:lstStyle/>
          <a:p>
            <a:pPr indent="180340" algn="just">
              <a:lnSpc>
                <a:spcPct val="115000"/>
              </a:lnSpc>
              <a:spcBef>
                <a:spcPts val="1200"/>
              </a:spcBef>
              <a:spcAft>
                <a:spcPts val="1200"/>
              </a:spcAft>
            </a:pPr>
            <a:r>
              <a:rPr lang="cs-CZ" sz="2200" dirty="0">
                <a:latin typeface="Times New Roman" panose="02020603050405020304" pitchFamily="18" charset="0"/>
                <a:ea typeface="Calibri" panose="020F0502020204030204" pitchFamily="34" charset="0"/>
                <a:cs typeface="Times New Roman" panose="02020603050405020304" pitchFamily="18" charset="0"/>
              </a:rPr>
              <a:t>Aplikace Word na počítači nebo mobilním zařízení nabízí základní možnosti, jako vytvoření dokumentu od začátku nebo pomocí šablony, přidání textu, obrázků, efektů a videí, prozkoumání tématu a vyhledání důvěryhodných zdrojů nebo uložení na </a:t>
            </a:r>
            <a:r>
              <a:rPr lang="cs-CZ" sz="2200" dirty="0" err="1">
                <a:latin typeface="Times New Roman" panose="02020603050405020304" pitchFamily="18" charset="0"/>
                <a:ea typeface="Calibri" panose="020F0502020204030204" pitchFamily="34" charset="0"/>
                <a:cs typeface="Times New Roman" panose="02020603050405020304" pitchFamily="18" charset="0"/>
              </a:rPr>
              <a:t>OneDrive</a:t>
            </a:r>
            <a:r>
              <a:rPr lang="cs-CZ" sz="2200" dirty="0">
                <a:latin typeface="Times New Roman" panose="02020603050405020304" pitchFamily="18" charset="0"/>
                <a:ea typeface="Calibri" panose="020F0502020204030204" pitchFamily="34" charset="0"/>
                <a:cs typeface="Times New Roman" panose="02020603050405020304" pitchFamily="18" charset="0"/>
              </a:rPr>
              <a:t> pro získání přístupu k dokumentům z počítače, tabletu nebo telefonu. Dále umožňuje sdílení dokumentů a spolupráci s ostatními, sledování a kontrolu změn. </a:t>
            </a:r>
          </a:p>
          <a:p>
            <a:pPr indent="180340" algn="just">
              <a:lnSpc>
                <a:spcPct val="115000"/>
              </a:lnSpc>
              <a:spcBef>
                <a:spcPts val="1200"/>
              </a:spcBef>
              <a:spcAft>
                <a:spcPts val="1200"/>
              </a:spcAft>
            </a:pPr>
            <a:r>
              <a:rPr lang="cs-CZ" sz="2200" dirty="0">
                <a:latin typeface="Times New Roman" panose="02020603050405020304" pitchFamily="18" charset="0"/>
                <a:ea typeface="Calibri" panose="020F0502020204030204" pitchFamily="34" charset="0"/>
                <a:cs typeface="Times New Roman" panose="02020603050405020304" pitchFamily="18" charset="0"/>
              </a:rPr>
              <a:t>V </a:t>
            </a:r>
            <a:r>
              <a:rPr lang="cs-CZ" sz="2200" dirty="0" smtClean="0">
                <a:latin typeface="Times New Roman" panose="02020603050405020304" pitchFamily="18" charset="0"/>
                <a:ea typeface="Calibri" panose="020F0502020204030204" pitchFamily="34" charset="0"/>
                <a:cs typeface="Times New Roman" panose="02020603050405020304" pitchFamily="18" charset="0"/>
              </a:rPr>
              <a:t>tomto tutoriálu se </a:t>
            </a:r>
            <a:r>
              <a:rPr lang="cs-CZ" sz="2200" dirty="0">
                <a:latin typeface="Times New Roman" panose="02020603050405020304" pitchFamily="18" charset="0"/>
                <a:ea typeface="Calibri" panose="020F0502020204030204" pitchFamily="34" charset="0"/>
                <a:cs typeface="Times New Roman" panose="02020603050405020304" pitchFamily="18" charset="0"/>
              </a:rPr>
              <a:t>studenti seznámili s pracovním prostředím, se základními nástroji a principy zpracování </a:t>
            </a:r>
            <a:r>
              <a:rPr lang="cs-CZ" sz="2200" dirty="0" smtClean="0">
                <a:latin typeface="Times New Roman" panose="02020603050405020304" pitchFamily="18" charset="0"/>
                <a:ea typeface="Calibri" panose="020F0502020204030204" pitchFamily="34" charset="0"/>
                <a:cs typeface="Times New Roman" panose="02020603050405020304" pitchFamily="18" charset="0"/>
              </a:rPr>
              <a:t>textu Přednáška nastínila </a:t>
            </a:r>
            <a:r>
              <a:rPr lang="cs-CZ" sz="2200" dirty="0">
                <a:latin typeface="Times New Roman" panose="02020603050405020304" pitchFamily="18" charset="0"/>
                <a:ea typeface="Calibri" panose="020F0502020204030204" pitchFamily="34" charset="0"/>
                <a:cs typeface="Times New Roman" panose="02020603050405020304" pitchFamily="18" charset="0"/>
              </a:rPr>
              <a:t>problémy týkající se práce se všemi typy objektů včetně práce s grafickými objekty. Bylo předvedeno a vysvětleno pracovní prostředí a možnosti práce s dokumentem v aplikaci MS Word. Byla vysvětlena filozofie karet v aplikaci MS Word a studenti byly postupně seznamováni s jednotlivými kartami. Studenti se dozvěděli, že pro práci s  objekty existují různé kombinace nástrojů na pásech karet, podle toho, s jakým objektem pracují. V podstatě jsou na pásech umísťovány ikony umožňující základní úkony jako je formátování, práce se styly, práce s ohraničením a výplní apod. Vlastní úkony lze opět provádět pomocí dialogového okna, které se aktivuje kliknutím pravým tlačítkem myši na objekt a volbou </a:t>
            </a:r>
            <a:r>
              <a:rPr lang="cs-CZ" sz="2200" b="1" dirty="0">
                <a:latin typeface="Times New Roman" panose="02020603050405020304" pitchFamily="18" charset="0"/>
                <a:ea typeface="Calibri" panose="020F0502020204030204" pitchFamily="34" charset="0"/>
                <a:cs typeface="Times New Roman" panose="02020603050405020304" pitchFamily="18" charset="0"/>
              </a:rPr>
              <a:t>Formát</a:t>
            </a:r>
            <a:r>
              <a:rPr lang="cs-CZ" sz="2200" dirty="0">
                <a:latin typeface="Times New Roman" panose="02020603050405020304" pitchFamily="18" charset="0"/>
                <a:ea typeface="Calibri" panose="020F0502020204030204" pitchFamily="34" charset="0"/>
                <a:cs typeface="Times New Roman" panose="02020603050405020304" pitchFamily="18" charset="0"/>
              </a:rPr>
              <a:t> </a:t>
            </a:r>
            <a:r>
              <a:rPr lang="cs-CZ" sz="2200" b="1" dirty="0">
                <a:latin typeface="Times New Roman" panose="02020603050405020304" pitchFamily="18" charset="0"/>
                <a:ea typeface="Calibri" panose="020F0502020204030204" pitchFamily="34" charset="0"/>
                <a:cs typeface="Times New Roman" panose="02020603050405020304" pitchFamily="18" charset="0"/>
              </a:rPr>
              <a:t>…</a:t>
            </a:r>
            <a:r>
              <a:rPr lang="cs-CZ" sz="2200" dirty="0">
                <a:latin typeface="Times New Roman" panose="02020603050405020304" pitchFamily="18" charset="0"/>
                <a:ea typeface="Calibri" panose="020F0502020204030204" pitchFamily="34" charset="0"/>
                <a:cs typeface="Times New Roman" panose="02020603050405020304" pitchFamily="18" charset="0"/>
              </a:rPr>
              <a:t> (formát obrázku, objektu, textu apod.).</a:t>
            </a:r>
            <a:endParaRPr lang="cs-CZ"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Obdélník 5"/>
          <p:cNvSpPr/>
          <p:nvPr/>
        </p:nvSpPr>
        <p:spPr>
          <a:xfrm>
            <a:off x="-766922" y="449405"/>
            <a:ext cx="11905323" cy="461665"/>
          </a:xfrm>
          <a:prstGeom prst="rect">
            <a:avLst/>
          </a:prstGeom>
        </p:spPr>
        <p:txBody>
          <a:bodyPr wrap="square">
            <a:spAutoFit/>
          </a:bodyPr>
          <a:lstStyle/>
          <a:p>
            <a:pPr algn="ctr" defTabSz="1219170"/>
            <a:r>
              <a:rPr lang="cs-CZ" sz="2400" b="1" dirty="0">
                <a:solidFill>
                  <a:srgbClr val="000000"/>
                </a:solidFill>
                <a:latin typeface="Times New Roman"/>
              </a:rPr>
              <a:t>Shrnutí </a:t>
            </a:r>
            <a:r>
              <a:rPr lang="cs-CZ" sz="2400" b="1" dirty="0" smtClean="0">
                <a:solidFill>
                  <a:srgbClr val="000000"/>
                </a:solidFill>
                <a:latin typeface="Times New Roman"/>
              </a:rPr>
              <a:t>části přednášky </a:t>
            </a:r>
            <a:endParaRPr lang="cs-CZ" sz="2400" b="1" cap="small" dirty="0">
              <a:solidFill>
                <a:srgbClr val="000000"/>
              </a:solidFill>
              <a:latin typeface="Times New Roman"/>
            </a:endParaRPr>
          </a:p>
        </p:txBody>
      </p:sp>
    </p:spTree>
    <p:extLst>
      <p:ext uri="{BB962C8B-B14F-4D97-AF65-F5344CB8AC3E}">
        <p14:creationId xmlns:p14="http://schemas.microsoft.com/office/powerpoint/2010/main" val="29086264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smtClean="0">
                <a:solidFill>
                  <a:prstClr val="black"/>
                </a:solidFill>
              </a:rPr>
              <a:t>Základní </a:t>
            </a:r>
            <a:r>
              <a:rPr lang="cs-CZ" sz="3200" dirty="0">
                <a:solidFill>
                  <a:prstClr val="black"/>
                </a:solidFill>
              </a:rPr>
              <a:t>pracovní objekty, vlastnosti, použití, nástroje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cs-CZ" sz="2400" dirty="0" smtClean="0">
                <a:solidFill>
                  <a:srgbClr val="000000"/>
                </a:solidFill>
              </a:rPr>
              <a:t>Textové objekty, znak, slovo, řádek, odstavec, textové pole, tabulka</a:t>
            </a:r>
            <a:endParaRPr lang="cs-CZ" sz="2400" dirty="0">
              <a:solidFill>
                <a:srgbClr val="000000"/>
              </a:solidFill>
            </a:endParaRPr>
          </a:p>
        </p:txBody>
      </p:sp>
      <p:sp>
        <p:nvSpPr>
          <p:cNvPr id="2" name="Obdélník 1"/>
          <p:cNvSpPr/>
          <p:nvPr/>
        </p:nvSpPr>
        <p:spPr>
          <a:xfrm>
            <a:off x="381205" y="1727033"/>
            <a:ext cx="11383106" cy="907749"/>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rPr>
              <a:t>Pokud chceme formátovat text, vyberte text a pak na kartě </a:t>
            </a:r>
            <a:r>
              <a:rPr lang="cs-CZ" sz="2400" b="1" dirty="0">
                <a:latin typeface="Times New Roman" panose="02020603050405020304" pitchFamily="18" charset="0"/>
                <a:ea typeface="Calibri" panose="020F0502020204030204" pitchFamily="34" charset="0"/>
              </a:rPr>
              <a:t>Domů</a:t>
            </a:r>
            <a:r>
              <a:rPr lang="cs-CZ" sz="2400" dirty="0">
                <a:latin typeface="Times New Roman" panose="02020603050405020304" pitchFamily="18" charset="0"/>
                <a:ea typeface="Calibri" panose="020F0502020204030204" pitchFamily="34" charset="0"/>
              </a:rPr>
              <a:t> vyberte požadovanou vlastnost, např. možností </a:t>
            </a:r>
            <a:r>
              <a:rPr lang="cs-CZ" sz="2400" b="1" dirty="0">
                <a:latin typeface="Times New Roman" panose="02020603050405020304" pitchFamily="18" charset="0"/>
                <a:ea typeface="Calibri" panose="020F0502020204030204" pitchFamily="34" charset="0"/>
              </a:rPr>
              <a:t>Tučné</a:t>
            </a:r>
            <a:r>
              <a:rPr lang="cs-CZ" sz="2400" dirty="0">
                <a:latin typeface="Times New Roman" panose="02020603050405020304" pitchFamily="18" charset="0"/>
                <a:ea typeface="Calibri" panose="020F0502020204030204" pitchFamily="34" charset="0"/>
              </a:rPr>
              <a:t>, </a:t>
            </a:r>
            <a:r>
              <a:rPr lang="cs-CZ" sz="2400" b="1" dirty="0">
                <a:latin typeface="Times New Roman" panose="02020603050405020304" pitchFamily="18" charset="0"/>
                <a:ea typeface="Calibri" panose="020F0502020204030204" pitchFamily="34" charset="0"/>
              </a:rPr>
              <a:t>Kurzíva</a:t>
            </a:r>
            <a:r>
              <a:rPr lang="cs-CZ" sz="2400" dirty="0">
                <a:latin typeface="Times New Roman" panose="02020603050405020304" pitchFamily="18" charset="0"/>
                <a:ea typeface="Calibri" panose="020F0502020204030204" pitchFamily="34" charset="0"/>
              </a:rPr>
              <a:t>, </a:t>
            </a:r>
            <a:r>
              <a:rPr lang="cs-CZ" sz="2400" b="1" dirty="0">
                <a:latin typeface="Times New Roman" panose="02020603050405020304" pitchFamily="18" charset="0"/>
                <a:ea typeface="Calibri" panose="020F0502020204030204" pitchFamily="34" charset="0"/>
              </a:rPr>
              <a:t>Odrážky</a:t>
            </a:r>
            <a:r>
              <a:rPr lang="cs-CZ" sz="2400" dirty="0">
                <a:latin typeface="Times New Roman" panose="02020603050405020304" pitchFamily="18" charset="0"/>
                <a:ea typeface="Calibri" panose="020F0502020204030204" pitchFamily="34" charset="0"/>
              </a:rPr>
              <a:t>, </a:t>
            </a:r>
            <a:r>
              <a:rPr lang="cs-CZ" sz="2400" b="1" dirty="0">
                <a:latin typeface="Times New Roman" panose="02020603050405020304" pitchFamily="18" charset="0"/>
                <a:ea typeface="Calibri" panose="020F0502020204030204" pitchFamily="34" charset="0"/>
              </a:rPr>
              <a:t>Číslování</a:t>
            </a:r>
            <a:r>
              <a:rPr lang="cs-CZ" sz="2400" dirty="0">
                <a:latin typeface="Times New Roman" panose="02020603050405020304" pitchFamily="18" charset="0"/>
                <a:ea typeface="Calibri" panose="020F0502020204030204" pitchFamily="34" charset="0"/>
              </a:rPr>
              <a:t>, apod. </a:t>
            </a:r>
            <a:endParaRPr lang="cs-CZ"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Obrázek 8"/>
          <p:cNvPicPr/>
          <p:nvPr/>
        </p:nvPicPr>
        <p:blipFill>
          <a:blip r:embed="rId3">
            <a:extLst>
              <a:ext uri="{28A0092B-C50C-407E-A947-70E740481C1C}">
                <a14:useLocalDpi xmlns:a14="http://schemas.microsoft.com/office/drawing/2010/main" val="0"/>
              </a:ext>
            </a:extLst>
          </a:blip>
          <a:srcRect/>
          <a:stretch>
            <a:fillRect/>
          </a:stretch>
        </p:blipFill>
        <p:spPr bwMode="auto">
          <a:xfrm>
            <a:off x="821991" y="2776752"/>
            <a:ext cx="10755493" cy="3860022"/>
          </a:xfrm>
          <a:prstGeom prst="rect">
            <a:avLst/>
          </a:prstGeom>
          <a:noFill/>
        </p:spPr>
      </p:pic>
    </p:spTree>
    <p:extLst>
      <p:ext uri="{BB962C8B-B14F-4D97-AF65-F5344CB8AC3E}">
        <p14:creationId xmlns:p14="http://schemas.microsoft.com/office/powerpoint/2010/main" val="20207339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smtClean="0">
                <a:solidFill>
                  <a:prstClr val="black"/>
                </a:solidFill>
              </a:rPr>
              <a:t>Základní </a:t>
            </a:r>
            <a:r>
              <a:rPr lang="cs-CZ" sz="3200" dirty="0">
                <a:solidFill>
                  <a:prstClr val="black"/>
                </a:solidFill>
              </a:rPr>
              <a:t>pracovní objekty, vlastnosti, použití, nástroje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cs-CZ" sz="2400" dirty="0" smtClean="0">
                <a:solidFill>
                  <a:srgbClr val="000000"/>
                </a:solidFill>
              </a:rPr>
              <a:t>Textové objekty, znak, slovo, řádek, odstavec, textové pole, tabulka</a:t>
            </a:r>
            <a:endParaRPr lang="cs-CZ" sz="2400" dirty="0">
              <a:solidFill>
                <a:srgbClr val="000000"/>
              </a:solidFill>
            </a:endParaRPr>
          </a:p>
        </p:txBody>
      </p:sp>
      <p:sp>
        <p:nvSpPr>
          <p:cNvPr id="2" name="Obdélník 1"/>
          <p:cNvSpPr/>
          <p:nvPr/>
        </p:nvSpPr>
        <p:spPr>
          <a:xfrm>
            <a:off x="381205" y="1864060"/>
            <a:ext cx="11383106" cy="3017364"/>
          </a:xfrm>
          <a:prstGeom prst="rect">
            <a:avLst/>
          </a:prstGeom>
        </p:spPr>
        <p:txBody>
          <a:bodyPr wrap="square">
            <a:spAutoFit/>
          </a:bodyPr>
          <a:lstStyle/>
          <a:p>
            <a:pPr indent="180340" algn="just">
              <a:lnSpc>
                <a:spcPct val="115000"/>
              </a:lnSpc>
              <a:spcAft>
                <a:spcPts val="600"/>
              </a:spcAft>
            </a:pPr>
            <a:r>
              <a:rPr lang="cs-CZ" sz="2200" dirty="0">
                <a:latin typeface="Times New Roman" panose="02020603050405020304" pitchFamily="18" charset="0"/>
                <a:ea typeface="Calibri" panose="020F0502020204030204" pitchFamily="34" charset="0"/>
                <a:cs typeface="Times New Roman" panose="02020603050405020304" pitchFamily="18" charset="0"/>
              </a:rPr>
              <a:t>Písmena jsou sdružována do slov a vět. Některé znaky (například první znak na řádku) mohou mít další vlastnosti, které se pak vztahují k jiné formě práce s textem. Potom můžeme se znaky pracovat jako s iniciálou, text upravit do grafické podoby (formát </a:t>
            </a:r>
            <a:r>
              <a:rPr lang="cs-CZ" sz="2200" dirty="0" err="1">
                <a:latin typeface="Times New Roman" panose="02020603050405020304" pitchFamily="18" charset="0"/>
                <a:ea typeface="Calibri" panose="020F0502020204030204" pitchFamily="34" charset="0"/>
                <a:cs typeface="Times New Roman" panose="02020603050405020304" pitchFamily="18" charset="0"/>
              </a:rPr>
              <a:t>WordArt</a:t>
            </a:r>
            <a:r>
              <a:rPr lang="cs-CZ" sz="2200" dirty="0">
                <a:latin typeface="Times New Roman" panose="02020603050405020304" pitchFamily="18" charset="0"/>
                <a:ea typeface="Calibri" panose="020F0502020204030204" pitchFamily="34" charset="0"/>
                <a:cs typeface="Times New Roman" panose="02020603050405020304" pitchFamily="18" charset="0"/>
              </a:rPr>
              <a:t>) nebo do samostatného textového pole. Protože se v tomto případě nejedná o přímou práci s textem, jsou nástroje pro práci s těmito objekty umístěny na jiné kartě. Logickou úvahou lze dospět k vyhledání příslušné nabídky – chceme vložit nějaký objekt do textu (literu, </a:t>
            </a:r>
            <a:r>
              <a:rPr lang="cs-CZ" sz="2200" dirty="0" err="1">
                <a:latin typeface="Times New Roman" panose="02020603050405020304" pitchFamily="18" charset="0"/>
                <a:ea typeface="Calibri" panose="020F0502020204030204" pitchFamily="34" charset="0"/>
                <a:cs typeface="Times New Roman" panose="02020603050405020304" pitchFamily="18" charset="0"/>
              </a:rPr>
              <a:t>WordArt</a:t>
            </a:r>
            <a:r>
              <a:rPr lang="cs-CZ" sz="2200" dirty="0">
                <a:latin typeface="Times New Roman" panose="02020603050405020304" pitchFamily="18" charset="0"/>
                <a:ea typeface="Calibri" panose="020F0502020204030204" pitchFamily="34" charset="0"/>
                <a:cs typeface="Times New Roman" panose="02020603050405020304" pitchFamily="18" charset="0"/>
              </a:rPr>
              <a:t> apod.), nástroje jsou tedy na kartě </a:t>
            </a:r>
            <a:r>
              <a:rPr lang="cs-CZ" sz="2200" b="1" dirty="0">
                <a:latin typeface="Times New Roman" panose="02020603050405020304" pitchFamily="18" charset="0"/>
                <a:ea typeface="Calibri" panose="020F0502020204030204" pitchFamily="34" charset="0"/>
                <a:cs typeface="Times New Roman" panose="02020603050405020304" pitchFamily="18" charset="0"/>
              </a:rPr>
              <a:t>Vložení</a:t>
            </a:r>
            <a:r>
              <a:rPr lang="cs-CZ" sz="2200" dirty="0" smtClean="0">
                <a:latin typeface="Times New Roman" panose="02020603050405020304" pitchFamily="18" charset="0"/>
                <a:ea typeface="Calibri" panose="020F0502020204030204" pitchFamily="34" charset="0"/>
                <a:cs typeface="Times New Roman" panose="02020603050405020304" pitchFamily="18" charset="0"/>
              </a:rPr>
              <a:t>.</a:t>
            </a:r>
            <a:endParaRPr lang="cs-CZ" sz="2200" dirty="0">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15000"/>
              </a:lnSpc>
              <a:spcBef>
                <a:spcPts val="1200"/>
              </a:spcBef>
              <a:spcAft>
                <a:spcPts val="1200"/>
              </a:spcAft>
            </a:pPr>
            <a:r>
              <a:rPr lang="cs-CZ" sz="2200" dirty="0">
                <a:latin typeface="Times New Roman" panose="02020603050405020304" pitchFamily="18" charset="0"/>
                <a:ea typeface="Calibri" panose="020F0502020204030204" pitchFamily="34" charset="0"/>
                <a:cs typeface="Times New Roman" panose="02020603050405020304" pitchFamily="18" charset="0"/>
              </a:rPr>
              <a:t>Slova, resp. řádky, mají rovněž své vlastnosti, například dělení slov nebo zalamování řádků. </a:t>
            </a:r>
            <a:endParaRPr lang="cs-CZ"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Obrázek 7"/>
          <p:cNvPicPr/>
          <p:nvPr/>
        </p:nvPicPr>
        <p:blipFill rotWithShape="1">
          <a:blip r:embed="rId3">
            <a:extLst>
              <a:ext uri="{28A0092B-C50C-407E-A947-70E740481C1C}">
                <a14:useLocalDpi xmlns:a14="http://schemas.microsoft.com/office/drawing/2010/main" val="0"/>
              </a:ext>
            </a:extLst>
          </a:blip>
          <a:srcRect t="11038" b="21256"/>
          <a:stretch/>
        </p:blipFill>
        <p:spPr bwMode="auto">
          <a:xfrm>
            <a:off x="989217" y="5015011"/>
            <a:ext cx="10347391" cy="1578077"/>
          </a:xfrm>
          <a:prstGeom prst="rect">
            <a:avLst/>
          </a:prstGeom>
          <a:noFill/>
        </p:spPr>
      </p:pic>
    </p:spTree>
    <p:extLst>
      <p:ext uri="{BB962C8B-B14F-4D97-AF65-F5344CB8AC3E}">
        <p14:creationId xmlns:p14="http://schemas.microsoft.com/office/powerpoint/2010/main" val="302581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smtClean="0">
                <a:solidFill>
                  <a:prstClr val="black"/>
                </a:solidFill>
              </a:rPr>
              <a:t>Základní </a:t>
            </a:r>
            <a:r>
              <a:rPr lang="cs-CZ" sz="3200" dirty="0">
                <a:solidFill>
                  <a:prstClr val="black"/>
                </a:solidFill>
              </a:rPr>
              <a:t>pracovní objekty, vlastnosti, použití, nástroje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cs-CZ" sz="2400" dirty="0" smtClean="0">
                <a:solidFill>
                  <a:srgbClr val="000000"/>
                </a:solidFill>
              </a:rPr>
              <a:t>Textové objekty, znak, slovo, řádek, odstavec, textové pole, tabulka</a:t>
            </a:r>
            <a:endParaRPr lang="cs-CZ" sz="2400" dirty="0">
              <a:solidFill>
                <a:srgbClr val="000000"/>
              </a:solidFill>
            </a:endParaRPr>
          </a:p>
        </p:txBody>
      </p:sp>
      <p:sp>
        <p:nvSpPr>
          <p:cNvPr id="2" name="Obdélník 1"/>
          <p:cNvSpPr/>
          <p:nvPr/>
        </p:nvSpPr>
        <p:spPr>
          <a:xfrm>
            <a:off x="381205" y="2810041"/>
            <a:ext cx="11383106" cy="3880871"/>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Texty jsou dále organizovány do odstavců. Hierarchie je v některých případech chápána následně: písmeno – slovo – odstavec (tedy nezahrnuje věty a řádky), nadřazeným objektem slova je pak odstavec. O tomto se dá přesvědčit způsobem výběru textu, kdy jedním kliknutím myši umístíme kurzor do textu, druhým klikem vybereme slovo a třetím klikem odstavec.  Odstavce mají rovněž své vlastnosti, jako předsazení, odsazení řádků apod. Pro práci s odstavcem slouží u aplikací Word a PowerPoint nabídka </a:t>
            </a:r>
            <a:r>
              <a:rPr lang="cs-CZ" sz="2400" b="1" dirty="0">
                <a:latin typeface="Times New Roman" panose="02020603050405020304" pitchFamily="18" charset="0"/>
                <a:ea typeface="Calibri" panose="020F0502020204030204" pitchFamily="34" charset="0"/>
                <a:cs typeface="Times New Roman" panose="02020603050405020304" pitchFamily="18" charset="0"/>
              </a:rPr>
              <a:t>Domů</a:t>
            </a:r>
            <a:r>
              <a:rPr lang="cs-CZ" sz="2400" dirty="0">
                <a:latin typeface="Times New Roman" panose="02020603050405020304" pitchFamily="18" charset="0"/>
                <a:ea typeface="Calibri" panose="020F0502020204030204" pitchFamily="34" charset="0"/>
                <a:cs typeface="Times New Roman" panose="02020603050405020304" pitchFamily="18" charset="0"/>
              </a:rPr>
              <a:t> &gt; </a:t>
            </a:r>
            <a:r>
              <a:rPr lang="cs-CZ" sz="2400" b="1" dirty="0">
                <a:latin typeface="Times New Roman" panose="02020603050405020304" pitchFamily="18" charset="0"/>
                <a:ea typeface="Calibri" panose="020F0502020204030204" pitchFamily="34" charset="0"/>
                <a:cs typeface="Times New Roman" panose="02020603050405020304" pitchFamily="18" charset="0"/>
              </a:rPr>
              <a:t>Odstavec</a:t>
            </a:r>
            <a:r>
              <a:rPr lang="cs-CZ" sz="2400" dirty="0">
                <a:latin typeface="Times New Roman" panose="02020603050405020304" pitchFamily="18" charset="0"/>
                <a:ea typeface="Calibri" panose="020F0502020204030204" pitchFamily="34" charset="0"/>
                <a:cs typeface="Times New Roman" panose="02020603050405020304" pitchFamily="18" charset="0"/>
              </a:rPr>
              <a:t>. U Excelu je nabídka částečně na kartě</a:t>
            </a:r>
            <a:r>
              <a:rPr lang="cs-CZ" sz="2400" b="1" dirty="0">
                <a:latin typeface="Times New Roman" panose="02020603050405020304" pitchFamily="18" charset="0"/>
                <a:ea typeface="Calibri" panose="020F0502020204030204" pitchFamily="34" charset="0"/>
                <a:cs typeface="Times New Roman" panose="02020603050405020304" pitchFamily="18" charset="0"/>
              </a:rPr>
              <a:t> Domů &gt; Zarovnání.</a:t>
            </a:r>
            <a:r>
              <a:rPr lang="cs-CZ" sz="2400" dirty="0">
                <a:latin typeface="Times New Roman" panose="02020603050405020304" pitchFamily="18" charset="0"/>
                <a:ea typeface="Calibri" panose="020F0502020204030204" pitchFamily="34" charset="0"/>
                <a:cs typeface="Times New Roman" panose="02020603050405020304" pitchFamily="18" charset="0"/>
              </a:rPr>
              <a:t> V Accessu v nabídce </a:t>
            </a:r>
            <a:r>
              <a:rPr lang="cs-CZ" sz="2400" b="1" dirty="0">
                <a:latin typeface="Times New Roman" panose="02020603050405020304" pitchFamily="18" charset="0"/>
                <a:ea typeface="Calibri" panose="020F0502020204030204" pitchFamily="34" charset="0"/>
                <a:cs typeface="Times New Roman" panose="02020603050405020304" pitchFamily="18" charset="0"/>
              </a:rPr>
              <a:t>Domů</a:t>
            </a:r>
            <a:r>
              <a:rPr lang="cs-CZ" sz="2400" dirty="0">
                <a:latin typeface="Times New Roman" panose="02020603050405020304" pitchFamily="18" charset="0"/>
                <a:ea typeface="Calibri" panose="020F0502020204030204" pitchFamily="34" charset="0"/>
                <a:cs typeface="Times New Roman" panose="02020603050405020304" pitchFamily="18" charset="0"/>
              </a:rPr>
              <a:t> &gt; </a:t>
            </a:r>
            <a:r>
              <a:rPr lang="cs-CZ" sz="2400" b="1" dirty="0">
                <a:latin typeface="Times New Roman" panose="02020603050405020304" pitchFamily="18" charset="0"/>
                <a:ea typeface="Calibri" panose="020F0502020204030204" pitchFamily="34" charset="0"/>
                <a:cs typeface="Times New Roman" panose="02020603050405020304" pitchFamily="18" charset="0"/>
              </a:rPr>
              <a:t>Zarovnání</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b="1" dirty="0">
                <a:latin typeface="Times New Roman" panose="02020603050405020304" pitchFamily="18" charset="0"/>
                <a:ea typeface="Calibri" panose="020F0502020204030204" pitchFamily="34" charset="0"/>
                <a:cs typeface="Times New Roman" panose="02020603050405020304" pitchFamily="18" charset="0"/>
              </a:rPr>
              <a:t>textu</a:t>
            </a:r>
            <a:r>
              <a:rPr lang="cs-CZ" sz="2400" dirty="0">
                <a:latin typeface="Times New Roman" panose="02020603050405020304" pitchFamily="18" charset="0"/>
                <a:ea typeface="Calibri" panose="020F0502020204030204" pitchFamily="34" charset="0"/>
                <a:cs typeface="Times New Roman" panose="02020603050405020304" pitchFamily="18" charset="0"/>
              </a:rPr>
              <a:t>. Možnosti práce s odstavcem byly zmíněny při popisu karty </a:t>
            </a:r>
            <a:r>
              <a:rPr lang="cs-CZ" sz="2400" b="1" dirty="0">
                <a:latin typeface="Times New Roman" panose="02020603050405020304" pitchFamily="18" charset="0"/>
                <a:ea typeface="Calibri" panose="020F0502020204030204" pitchFamily="34" charset="0"/>
                <a:cs typeface="Times New Roman" panose="02020603050405020304" pitchFamily="18" charset="0"/>
              </a:rPr>
              <a:t>Domů</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a:t>
            </a:r>
            <a:r>
              <a:rPr lang="cs-CZ" sz="2200" dirty="0" smtClean="0">
                <a:latin typeface="Times New Roman" panose="02020603050405020304" pitchFamily="18" charset="0"/>
                <a:ea typeface="Calibri" panose="020F0502020204030204" pitchFamily="34" charset="0"/>
                <a:cs typeface="Times New Roman" panose="02020603050405020304" pitchFamily="18" charset="0"/>
              </a:rPr>
              <a:t> </a:t>
            </a:r>
            <a:endParaRPr lang="cs-CZ"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Obrázek 2"/>
          <p:cNvPicPr>
            <a:picLocks noChangeAspect="1"/>
          </p:cNvPicPr>
          <p:nvPr/>
        </p:nvPicPr>
        <p:blipFill>
          <a:blip r:embed="rId3"/>
          <a:stretch>
            <a:fillRect/>
          </a:stretch>
        </p:blipFill>
        <p:spPr>
          <a:xfrm>
            <a:off x="661679" y="1592826"/>
            <a:ext cx="10409203" cy="1209368"/>
          </a:xfrm>
          <a:prstGeom prst="rect">
            <a:avLst/>
          </a:prstGeom>
        </p:spPr>
      </p:pic>
    </p:spTree>
    <p:extLst>
      <p:ext uri="{BB962C8B-B14F-4D97-AF65-F5344CB8AC3E}">
        <p14:creationId xmlns:p14="http://schemas.microsoft.com/office/powerpoint/2010/main" val="7538941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smtClean="0">
                <a:solidFill>
                  <a:prstClr val="black"/>
                </a:solidFill>
              </a:rPr>
              <a:t>Základní </a:t>
            </a:r>
            <a:r>
              <a:rPr lang="cs-CZ" sz="3200" dirty="0">
                <a:solidFill>
                  <a:prstClr val="black"/>
                </a:solidFill>
              </a:rPr>
              <a:t>pracovní objekty, vlastnosti, použití, nástroje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cs-CZ" sz="2400" dirty="0" smtClean="0">
                <a:solidFill>
                  <a:srgbClr val="000000"/>
                </a:solidFill>
              </a:rPr>
              <a:t>Textové pole</a:t>
            </a:r>
            <a:endParaRPr lang="cs-CZ" sz="2400" dirty="0">
              <a:solidFill>
                <a:srgbClr val="000000"/>
              </a:solidFill>
            </a:endParaRPr>
          </a:p>
        </p:txBody>
      </p:sp>
      <p:sp>
        <p:nvSpPr>
          <p:cNvPr id="2" name="Obdélník 1"/>
          <p:cNvSpPr/>
          <p:nvPr/>
        </p:nvSpPr>
        <p:spPr>
          <a:xfrm>
            <a:off x="381205" y="1473391"/>
            <a:ext cx="11383106" cy="3585597"/>
          </a:xfrm>
          <a:prstGeom prst="rect">
            <a:avLst/>
          </a:prstGeom>
        </p:spPr>
        <p:txBody>
          <a:bodyPr wrap="square">
            <a:spAutoFit/>
          </a:bodyPr>
          <a:lstStyle/>
          <a:p>
            <a:pPr indent="180340" algn="just">
              <a:lnSpc>
                <a:spcPct val="115000"/>
              </a:lnSpc>
              <a:spcBef>
                <a:spcPts val="1200"/>
              </a:spcBef>
              <a:spcAft>
                <a:spcPts val="1200"/>
              </a:spcAft>
            </a:pPr>
            <a:r>
              <a:rPr lang="cs-CZ" sz="2000" dirty="0">
                <a:latin typeface="Times New Roman" panose="02020603050405020304" pitchFamily="18" charset="0"/>
                <a:ea typeface="Calibri" panose="020F0502020204030204" pitchFamily="34" charset="0"/>
                <a:cs typeface="Times New Roman" panose="02020603050405020304" pitchFamily="18" charset="0"/>
              </a:rPr>
              <a:t>Texty jsou ve Wordu umístěny přímo na stránku, v Excelu do buňky. V Accessu lze text vložit rovněž jako obsah buňky tabulky. V těchto případech je text vložený jako obsah jiného objektu. Existuje i možnost text umísit do samostatného objektu, který je nezávislý na jiných objektech a je vkládán NA objekty (nikoli DO objektů). Takovýmto objektem je Textové pole, standardně dostupné v nabídce), </a:t>
            </a:r>
            <a:r>
              <a:rPr lang="cs-CZ" sz="2000" b="1" dirty="0">
                <a:latin typeface="Times New Roman" panose="02020603050405020304" pitchFamily="18" charset="0"/>
                <a:ea typeface="Calibri" panose="020F0502020204030204" pitchFamily="34" charset="0"/>
                <a:cs typeface="Times New Roman" panose="02020603050405020304" pitchFamily="18" charset="0"/>
              </a:rPr>
              <a:t>Vložení &gt; Ilustrace &gt; Obrazce</a:t>
            </a:r>
            <a:r>
              <a:rPr lang="cs-CZ" sz="2000" dirty="0">
                <a:latin typeface="Times New Roman" panose="02020603050405020304" pitchFamily="18" charset="0"/>
                <a:ea typeface="Calibri" panose="020F0502020204030204" pitchFamily="34" charset="0"/>
                <a:cs typeface="Times New Roman" panose="02020603050405020304" pitchFamily="18" charset="0"/>
              </a:rPr>
              <a:t>. </a:t>
            </a:r>
          </a:p>
          <a:p>
            <a:pPr indent="180340" algn="just">
              <a:lnSpc>
                <a:spcPct val="115000"/>
              </a:lnSpc>
              <a:spcBef>
                <a:spcPts val="1200"/>
              </a:spcBef>
              <a:spcAft>
                <a:spcPts val="1200"/>
              </a:spcAft>
            </a:pPr>
            <a:r>
              <a:rPr lang="cs-CZ" sz="2000" dirty="0">
                <a:latin typeface="Times New Roman" panose="02020603050405020304" pitchFamily="18" charset="0"/>
                <a:ea typeface="Calibri" panose="020F0502020204030204" pitchFamily="34" charset="0"/>
                <a:cs typeface="Times New Roman" panose="02020603050405020304" pitchFamily="18" charset="0"/>
              </a:rPr>
              <a:t>V Accessu lze textové pole vkládat na pracovní plochu objektů Formulář a Sestava. V Accessu lze textové pole propojit s daty nebo funkcemi. V Accessu existuje objekt typu popisek, který je více podobný na Textové pole v ostatních aplikacích. Textové pole obsahuje text, který má standardní vlastnosti textu, navíc má vlastnosti textového pole. </a:t>
            </a:r>
            <a:endParaRPr lang="cs-CZ"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Obrázek 4"/>
          <p:cNvPicPr>
            <a:picLocks noChangeAspect="1"/>
          </p:cNvPicPr>
          <p:nvPr/>
        </p:nvPicPr>
        <p:blipFill>
          <a:blip r:embed="rId3"/>
          <a:stretch>
            <a:fillRect/>
          </a:stretch>
        </p:blipFill>
        <p:spPr>
          <a:xfrm>
            <a:off x="214582" y="5058988"/>
            <a:ext cx="11716351" cy="1675902"/>
          </a:xfrm>
          <a:prstGeom prst="rect">
            <a:avLst/>
          </a:prstGeom>
        </p:spPr>
      </p:pic>
    </p:spTree>
    <p:extLst>
      <p:ext uri="{BB962C8B-B14F-4D97-AF65-F5344CB8AC3E}">
        <p14:creationId xmlns:p14="http://schemas.microsoft.com/office/powerpoint/2010/main" val="8314143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smtClean="0">
                <a:solidFill>
                  <a:prstClr val="black"/>
                </a:solidFill>
              </a:rPr>
              <a:t>Základní </a:t>
            </a:r>
            <a:r>
              <a:rPr lang="cs-CZ" sz="3200" dirty="0">
                <a:solidFill>
                  <a:prstClr val="black"/>
                </a:solidFill>
              </a:rPr>
              <a:t>pracovní objekty, vlastnosti, použití, nástroje</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cs-CZ" sz="2400" dirty="0" smtClean="0">
                <a:solidFill>
                  <a:srgbClr val="000000"/>
                </a:solidFill>
              </a:rPr>
              <a:t>Textové pole</a:t>
            </a:r>
            <a:endParaRPr lang="cs-CZ" sz="2400" dirty="0">
              <a:solidFill>
                <a:srgbClr val="000000"/>
              </a:solidFill>
            </a:endParaRPr>
          </a:p>
        </p:txBody>
      </p:sp>
      <p:sp>
        <p:nvSpPr>
          <p:cNvPr id="2" name="Obdélník 1"/>
          <p:cNvSpPr/>
          <p:nvPr/>
        </p:nvSpPr>
        <p:spPr>
          <a:xfrm>
            <a:off x="381205" y="1267244"/>
            <a:ext cx="11383106" cy="916854"/>
          </a:xfrm>
          <a:prstGeom prst="rect">
            <a:avLst/>
          </a:prstGeom>
        </p:spPr>
        <p:txBody>
          <a:bodyPr wrap="square">
            <a:spAutoFit/>
          </a:bodyPr>
          <a:lstStyle/>
          <a:p>
            <a:pPr indent="180340" algn="just">
              <a:lnSpc>
                <a:spcPct val="115000"/>
              </a:lnSpc>
              <a:spcBef>
                <a:spcPts val="1200"/>
              </a:spcBef>
              <a:spcAft>
                <a:spcPts val="1200"/>
              </a:spcAft>
            </a:pPr>
            <a:r>
              <a:rPr lang="cs-CZ" sz="2400" dirty="0"/>
              <a:t>Textové pole s vybraným textem je označeno (1), nabídka pro propojení polí je označena (2). Na obrázku jsou dále všechny možnosti podokna </a:t>
            </a:r>
            <a:r>
              <a:rPr lang="cs-CZ" sz="2400" b="1" dirty="0"/>
              <a:t>Formát obrazce</a:t>
            </a:r>
            <a:r>
              <a:rPr lang="cs-CZ" sz="2400" dirty="0"/>
              <a:t>. </a:t>
            </a:r>
          </a:p>
        </p:txBody>
      </p:sp>
      <p:pic>
        <p:nvPicPr>
          <p:cNvPr id="3" name="Obrázek 2"/>
          <p:cNvPicPr>
            <a:picLocks noChangeAspect="1"/>
          </p:cNvPicPr>
          <p:nvPr/>
        </p:nvPicPr>
        <p:blipFill>
          <a:blip r:embed="rId3"/>
          <a:stretch>
            <a:fillRect/>
          </a:stretch>
        </p:blipFill>
        <p:spPr>
          <a:xfrm>
            <a:off x="722788" y="2184098"/>
            <a:ext cx="10453410" cy="4570663"/>
          </a:xfrm>
          <a:prstGeom prst="rect">
            <a:avLst/>
          </a:prstGeom>
        </p:spPr>
      </p:pic>
    </p:spTree>
    <p:extLst>
      <p:ext uri="{BB962C8B-B14F-4D97-AF65-F5344CB8AC3E}">
        <p14:creationId xmlns:p14="http://schemas.microsoft.com/office/powerpoint/2010/main" val="3626250996"/>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318</TotalTime>
  <Words>4404</Words>
  <Application>Microsoft Office PowerPoint</Application>
  <PresentationFormat>Širokoúhlá obrazovka</PresentationFormat>
  <Paragraphs>200</Paragraphs>
  <Slides>48</Slides>
  <Notes>1</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48</vt:i4>
      </vt:variant>
    </vt:vector>
  </HeadingPairs>
  <TitlesOfParts>
    <vt:vector size="54" baseType="lpstr">
      <vt:lpstr>Arial</vt:lpstr>
      <vt:lpstr>Calibri</vt:lpstr>
      <vt:lpstr>Calibri Light</vt:lpstr>
      <vt:lpstr>Segoe UI</vt:lpstr>
      <vt:lpstr>Times New Roman</vt:lpstr>
      <vt:lpstr>Motiv Office</vt:lpstr>
      <vt:lpstr>Název prezentace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Josef B.</dc:creator>
  <cp:lastModifiedBy>Petr Suchánek</cp:lastModifiedBy>
  <cp:revision>48</cp:revision>
  <dcterms:created xsi:type="dcterms:W3CDTF">2018-05-01T11:53:06Z</dcterms:created>
  <dcterms:modified xsi:type="dcterms:W3CDTF">2021-09-16T15:51:47Z</dcterms:modified>
</cp:coreProperties>
</file>